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311" r:id="rId7"/>
    <p:sldId id="312" r:id="rId8"/>
    <p:sldId id="313" r:id="rId9"/>
    <p:sldId id="265" r:id="rId10"/>
    <p:sldId id="314" r:id="rId11"/>
    <p:sldId id="315" r:id="rId12"/>
    <p:sldId id="316" r:id="rId13"/>
    <p:sldId id="317" r:id="rId14"/>
    <p:sldId id="319" r:id="rId15"/>
    <p:sldId id="318"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1" r:id="rId37"/>
    <p:sldId id="340" r:id="rId38"/>
    <p:sldId id="342" r:id="rId39"/>
    <p:sldId id="343" r:id="rId40"/>
    <p:sldId id="344" r:id="rId41"/>
    <p:sldId id="345" r:id="rId42"/>
    <p:sldId id="346" r:id="rId43"/>
    <p:sldId id="347" r:id="rId44"/>
    <p:sldId id="348" r:id="rId45"/>
    <p:sldId id="349" r:id="rId46"/>
    <p:sldId id="350" r:id="rId47"/>
    <p:sldId id="351" r:id="rId48"/>
    <p:sldId id="352" r:id="rId49"/>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DBE0"/>
    <a:srgbClr val="F6AB8A"/>
    <a:srgbClr val="7198A9"/>
    <a:srgbClr val="4D778A"/>
    <a:srgbClr val="FAA99C"/>
    <a:srgbClr val="96B3C0"/>
    <a:srgbClr val="F78471"/>
    <a:srgbClr val="3B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90" y="6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258643-21AC-4A03-A997-3183AB270B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3BAAB7-A41C-449E-8E10-CAA10B125036}">
      <dgm:prSet phldrT="[Text]"/>
      <dgm:spPr>
        <a:solidFill>
          <a:srgbClr val="4D778A"/>
        </a:solidFill>
      </dgm:spPr>
      <dgm:t>
        <a:bodyPr/>
        <a:lstStyle/>
        <a:p>
          <a:pPr algn="ctr"/>
          <a:r>
            <a:rPr lang="en-US" dirty="0">
              <a:latin typeface="Arvo"/>
            </a:rPr>
            <a:t>Trained and licensed</a:t>
          </a:r>
        </a:p>
      </dgm:t>
    </dgm:pt>
    <dgm:pt modelId="{4CEB2788-9835-48E7-939F-0270B671C8AD}" type="parTrans" cxnId="{6F37817A-77AA-4714-8F19-F02F9727C57A}">
      <dgm:prSet/>
      <dgm:spPr/>
      <dgm:t>
        <a:bodyPr/>
        <a:lstStyle/>
        <a:p>
          <a:endParaRPr lang="en-US">
            <a:latin typeface="Arvo"/>
          </a:endParaRPr>
        </a:p>
      </dgm:t>
    </dgm:pt>
    <dgm:pt modelId="{40C14FA6-17CC-4236-9080-EFD557DFC0CF}" type="sibTrans" cxnId="{6F37817A-77AA-4714-8F19-F02F9727C57A}">
      <dgm:prSet/>
      <dgm:spPr/>
      <dgm:t>
        <a:bodyPr/>
        <a:lstStyle/>
        <a:p>
          <a:endParaRPr lang="en-US">
            <a:latin typeface="Arvo"/>
          </a:endParaRPr>
        </a:p>
      </dgm:t>
    </dgm:pt>
    <dgm:pt modelId="{4C5B0960-BB8A-4820-898B-BD011439052C}">
      <dgm:prSet/>
      <dgm:spPr>
        <a:solidFill>
          <a:srgbClr val="FAA99C"/>
        </a:solidFill>
      </dgm:spPr>
      <dgm:t>
        <a:bodyPr/>
        <a:lstStyle/>
        <a:p>
          <a:pPr algn="ctr"/>
          <a:r>
            <a:rPr lang="en-US" dirty="0">
              <a:latin typeface="Arvo"/>
            </a:rPr>
            <a:t>Charged with keeping children safe</a:t>
          </a:r>
        </a:p>
      </dgm:t>
    </dgm:pt>
    <dgm:pt modelId="{07D8C8FC-3EA5-4E0E-9876-EB163559F0DD}" type="parTrans" cxnId="{E6AB9A6F-F0D6-487D-BDEB-10C8C80448DD}">
      <dgm:prSet/>
      <dgm:spPr/>
      <dgm:t>
        <a:bodyPr/>
        <a:lstStyle/>
        <a:p>
          <a:endParaRPr lang="en-US">
            <a:latin typeface="Arvo"/>
          </a:endParaRPr>
        </a:p>
      </dgm:t>
    </dgm:pt>
    <dgm:pt modelId="{FFA4FBC0-22B6-4A97-9E44-868FF060C67A}" type="sibTrans" cxnId="{E6AB9A6F-F0D6-487D-BDEB-10C8C80448DD}">
      <dgm:prSet/>
      <dgm:spPr/>
      <dgm:t>
        <a:bodyPr/>
        <a:lstStyle/>
        <a:p>
          <a:endParaRPr lang="en-US">
            <a:latin typeface="Arvo"/>
          </a:endParaRPr>
        </a:p>
      </dgm:t>
    </dgm:pt>
    <dgm:pt modelId="{344F5A9D-E4B8-4161-ADBB-21E6BCA7CE61}">
      <dgm:prSet/>
      <dgm:spPr>
        <a:solidFill>
          <a:srgbClr val="7198A9"/>
        </a:solidFill>
      </dgm:spPr>
      <dgm:t>
        <a:bodyPr/>
        <a:lstStyle/>
        <a:p>
          <a:pPr algn="ctr"/>
          <a:r>
            <a:rPr lang="en-US" dirty="0">
              <a:latin typeface="Arvo"/>
            </a:rPr>
            <a:t>Valuable service team members</a:t>
          </a:r>
        </a:p>
      </dgm:t>
    </dgm:pt>
    <dgm:pt modelId="{AF08442D-03EA-435C-83E0-052481610734}" type="parTrans" cxnId="{F1FD8CB0-711C-409B-92B2-DBDA2DE73ECF}">
      <dgm:prSet/>
      <dgm:spPr/>
      <dgm:t>
        <a:bodyPr/>
        <a:lstStyle/>
        <a:p>
          <a:endParaRPr lang="en-US">
            <a:latin typeface="Arvo"/>
          </a:endParaRPr>
        </a:p>
      </dgm:t>
    </dgm:pt>
    <dgm:pt modelId="{00B28BF9-3C4C-46D1-8BD5-827D7BFFDEAC}" type="sibTrans" cxnId="{F1FD8CB0-711C-409B-92B2-DBDA2DE73ECF}">
      <dgm:prSet/>
      <dgm:spPr/>
      <dgm:t>
        <a:bodyPr/>
        <a:lstStyle/>
        <a:p>
          <a:endParaRPr lang="en-US">
            <a:latin typeface="Arvo"/>
          </a:endParaRPr>
        </a:p>
      </dgm:t>
    </dgm:pt>
    <dgm:pt modelId="{DF521584-0397-4692-8568-928F6115D3F8}">
      <dgm:prSet/>
      <dgm:spPr>
        <a:solidFill>
          <a:srgbClr val="F6AB8A"/>
        </a:solidFill>
      </dgm:spPr>
      <dgm:t>
        <a:bodyPr/>
        <a:lstStyle/>
        <a:p>
          <a:pPr algn="ctr"/>
          <a:r>
            <a:rPr lang="en-US" dirty="0">
              <a:latin typeface="Arvo"/>
            </a:rPr>
            <a:t>Need support and guidance</a:t>
          </a:r>
        </a:p>
      </dgm:t>
    </dgm:pt>
    <dgm:pt modelId="{E2BAF35C-FB06-4CA0-A616-5D1347261944}" type="parTrans" cxnId="{A0EB502B-E5C8-45E9-ACAD-FF2154961524}">
      <dgm:prSet/>
      <dgm:spPr/>
      <dgm:t>
        <a:bodyPr/>
        <a:lstStyle/>
        <a:p>
          <a:endParaRPr lang="en-US">
            <a:latin typeface="Arvo"/>
          </a:endParaRPr>
        </a:p>
      </dgm:t>
    </dgm:pt>
    <dgm:pt modelId="{8430DB47-A1FA-4683-891C-6889C014AC52}" type="sibTrans" cxnId="{A0EB502B-E5C8-45E9-ACAD-FF2154961524}">
      <dgm:prSet/>
      <dgm:spPr/>
      <dgm:t>
        <a:bodyPr/>
        <a:lstStyle/>
        <a:p>
          <a:endParaRPr lang="en-US">
            <a:latin typeface="Arvo"/>
          </a:endParaRPr>
        </a:p>
      </dgm:t>
    </dgm:pt>
    <dgm:pt modelId="{0AF39395-DEC4-467A-9900-AE88583E172E}" type="pres">
      <dgm:prSet presAssocID="{58258643-21AC-4A03-A997-3183AB270B4A}" presName="linear" presStyleCnt="0">
        <dgm:presLayoutVars>
          <dgm:animLvl val="lvl"/>
          <dgm:resizeHandles val="exact"/>
        </dgm:presLayoutVars>
      </dgm:prSet>
      <dgm:spPr/>
      <dgm:t>
        <a:bodyPr/>
        <a:lstStyle/>
        <a:p>
          <a:endParaRPr lang="en-US"/>
        </a:p>
      </dgm:t>
    </dgm:pt>
    <dgm:pt modelId="{37486487-C3BB-48C4-9EFB-9B4DB66C9964}" type="pres">
      <dgm:prSet presAssocID="{C63BAAB7-A41C-449E-8E10-CAA10B125036}" presName="parentText" presStyleLbl="node1" presStyleIdx="0" presStyleCnt="4" custLinFactNeighborY="-3">
        <dgm:presLayoutVars>
          <dgm:chMax val="0"/>
          <dgm:bulletEnabled val="1"/>
        </dgm:presLayoutVars>
      </dgm:prSet>
      <dgm:spPr>
        <a:prstGeom prst="rect">
          <a:avLst/>
        </a:prstGeom>
      </dgm:spPr>
      <dgm:t>
        <a:bodyPr/>
        <a:lstStyle/>
        <a:p>
          <a:endParaRPr lang="en-US"/>
        </a:p>
      </dgm:t>
    </dgm:pt>
    <dgm:pt modelId="{CC45AEEB-10F8-417A-A4FC-D873711F5835}" type="pres">
      <dgm:prSet presAssocID="{40C14FA6-17CC-4236-9080-EFD557DFC0CF}" presName="spacer" presStyleCnt="0"/>
      <dgm:spPr/>
    </dgm:pt>
    <dgm:pt modelId="{E05F5079-7183-400D-BBEC-297C5631D6AF}" type="pres">
      <dgm:prSet presAssocID="{4C5B0960-BB8A-4820-898B-BD011439052C}" presName="parentText" presStyleLbl="node1" presStyleIdx="1" presStyleCnt="4">
        <dgm:presLayoutVars>
          <dgm:chMax val="0"/>
          <dgm:bulletEnabled val="1"/>
        </dgm:presLayoutVars>
      </dgm:prSet>
      <dgm:spPr>
        <a:prstGeom prst="rect">
          <a:avLst/>
        </a:prstGeom>
      </dgm:spPr>
      <dgm:t>
        <a:bodyPr/>
        <a:lstStyle/>
        <a:p>
          <a:endParaRPr lang="en-US"/>
        </a:p>
      </dgm:t>
    </dgm:pt>
    <dgm:pt modelId="{3AF9C228-5E19-4F82-871E-FCA293A00206}" type="pres">
      <dgm:prSet presAssocID="{FFA4FBC0-22B6-4A97-9E44-868FF060C67A}" presName="spacer" presStyleCnt="0"/>
      <dgm:spPr/>
    </dgm:pt>
    <dgm:pt modelId="{99765755-7211-4DE1-B201-8C657F366974}" type="pres">
      <dgm:prSet presAssocID="{344F5A9D-E4B8-4161-ADBB-21E6BCA7CE61}" presName="parentText" presStyleLbl="node1" presStyleIdx="2" presStyleCnt="4">
        <dgm:presLayoutVars>
          <dgm:chMax val="0"/>
          <dgm:bulletEnabled val="1"/>
        </dgm:presLayoutVars>
      </dgm:prSet>
      <dgm:spPr>
        <a:prstGeom prst="rect">
          <a:avLst/>
        </a:prstGeom>
      </dgm:spPr>
      <dgm:t>
        <a:bodyPr/>
        <a:lstStyle/>
        <a:p>
          <a:endParaRPr lang="en-US"/>
        </a:p>
      </dgm:t>
    </dgm:pt>
    <dgm:pt modelId="{12A563F8-90A4-410A-9398-0137F06088D9}" type="pres">
      <dgm:prSet presAssocID="{00B28BF9-3C4C-46D1-8BD5-827D7BFFDEAC}" presName="spacer" presStyleCnt="0"/>
      <dgm:spPr/>
    </dgm:pt>
    <dgm:pt modelId="{F16C42F7-55A3-43E9-A5A7-97CDF094C7BF}" type="pres">
      <dgm:prSet presAssocID="{DF521584-0397-4692-8568-928F6115D3F8}" presName="parentText" presStyleLbl="node1" presStyleIdx="3" presStyleCnt="4">
        <dgm:presLayoutVars>
          <dgm:chMax val="0"/>
          <dgm:bulletEnabled val="1"/>
        </dgm:presLayoutVars>
      </dgm:prSet>
      <dgm:spPr>
        <a:prstGeom prst="rect">
          <a:avLst/>
        </a:prstGeom>
      </dgm:spPr>
      <dgm:t>
        <a:bodyPr/>
        <a:lstStyle/>
        <a:p>
          <a:endParaRPr lang="en-US"/>
        </a:p>
      </dgm:t>
    </dgm:pt>
  </dgm:ptLst>
  <dgm:cxnLst>
    <dgm:cxn modelId="{E3201200-855A-49E0-841C-D3A1552EC1A5}" type="presOf" srcId="{4C5B0960-BB8A-4820-898B-BD011439052C}" destId="{E05F5079-7183-400D-BBEC-297C5631D6AF}" srcOrd="0" destOrd="0" presId="urn:microsoft.com/office/officeart/2005/8/layout/vList2"/>
    <dgm:cxn modelId="{F1FD8CB0-711C-409B-92B2-DBDA2DE73ECF}" srcId="{58258643-21AC-4A03-A997-3183AB270B4A}" destId="{344F5A9D-E4B8-4161-ADBB-21E6BCA7CE61}" srcOrd="2" destOrd="0" parTransId="{AF08442D-03EA-435C-83E0-052481610734}" sibTransId="{00B28BF9-3C4C-46D1-8BD5-827D7BFFDEAC}"/>
    <dgm:cxn modelId="{E6AB9A6F-F0D6-487D-BDEB-10C8C80448DD}" srcId="{58258643-21AC-4A03-A997-3183AB270B4A}" destId="{4C5B0960-BB8A-4820-898B-BD011439052C}" srcOrd="1" destOrd="0" parTransId="{07D8C8FC-3EA5-4E0E-9876-EB163559F0DD}" sibTransId="{FFA4FBC0-22B6-4A97-9E44-868FF060C67A}"/>
    <dgm:cxn modelId="{6F944DF6-5222-4148-8C72-7ED3DC1CFD5E}" type="presOf" srcId="{344F5A9D-E4B8-4161-ADBB-21E6BCA7CE61}" destId="{99765755-7211-4DE1-B201-8C657F366974}" srcOrd="0" destOrd="0" presId="urn:microsoft.com/office/officeart/2005/8/layout/vList2"/>
    <dgm:cxn modelId="{296F9CF3-4C3D-4527-899A-8BB6FB4F6A21}" type="presOf" srcId="{C63BAAB7-A41C-449E-8E10-CAA10B125036}" destId="{37486487-C3BB-48C4-9EFB-9B4DB66C9964}" srcOrd="0" destOrd="0" presId="urn:microsoft.com/office/officeart/2005/8/layout/vList2"/>
    <dgm:cxn modelId="{8A38F47A-FE0E-40C6-82D3-E2B802AABA44}" type="presOf" srcId="{DF521584-0397-4692-8568-928F6115D3F8}" destId="{F16C42F7-55A3-43E9-A5A7-97CDF094C7BF}" srcOrd="0" destOrd="0" presId="urn:microsoft.com/office/officeart/2005/8/layout/vList2"/>
    <dgm:cxn modelId="{A0EB502B-E5C8-45E9-ACAD-FF2154961524}" srcId="{58258643-21AC-4A03-A997-3183AB270B4A}" destId="{DF521584-0397-4692-8568-928F6115D3F8}" srcOrd="3" destOrd="0" parTransId="{E2BAF35C-FB06-4CA0-A616-5D1347261944}" sibTransId="{8430DB47-A1FA-4683-891C-6889C014AC52}"/>
    <dgm:cxn modelId="{DD7BF5A4-316F-45E3-BE2D-1F4E60290E62}" type="presOf" srcId="{58258643-21AC-4A03-A997-3183AB270B4A}" destId="{0AF39395-DEC4-467A-9900-AE88583E172E}" srcOrd="0" destOrd="0" presId="urn:microsoft.com/office/officeart/2005/8/layout/vList2"/>
    <dgm:cxn modelId="{6F37817A-77AA-4714-8F19-F02F9727C57A}" srcId="{58258643-21AC-4A03-A997-3183AB270B4A}" destId="{C63BAAB7-A41C-449E-8E10-CAA10B125036}" srcOrd="0" destOrd="0" parTransId="{4CEB2788-9835-48E7-939F-0270B671C8AD}" sibTransId="{40C14FA6-17CC-4236-9080-EFD557DFC0CF}"/>
    <dgm:cxn modelId="{D1BA3DE7-24E2-4E7C-ABFF-BFF9B658B69C}" type="presParOf" srcId="{0AF39395-DEC4-467A-9900-AE88583E172E}" destId="{37486487-C3BB-48C4-9EFB-9B4DB66C9964}" srcOrd="0" destOrd="0" presId="urn:microsoft.com/office/officeart/2005/8/layout/vList2"/>
    <dgm:cxn modelId="{3B37760B-206C-404B-AE38-E5D180744EE0}" type="presParOf" srcId="{0AF39395-DEC4-467A-9900-AE88583E172E}" destId="{CC45AEEB-10F8-417A-A4FC-D873711F5835}" srcOrd="1" destOrd="0" presId="urn:microsoft.com/office/officeart/2005/8/layout/vList2"/>
    <dgm:cxn modelId="{B6C98E09-4F4C-4DF7-9D51-F3616B3A79B7}" type="presParOf" srcId="{0AF39395-DEC4-467A-9900-AE88583E172E}" destId="{E05F5079-7183-400D-BBEC-297C5631D6AF}" srcOrd="2" destOrd="0" presId="urn:microsoft.com/office/officeart/2005/8/layout/vList2"/>
    <dgm:cxn modelId="{2CF5DF29-A549-48BB-B568-B9D9B7CAE10A}" type="presParOf" srcId="{0AF39395-DEC4-467A-9900-AE88583E172E}" destId="{3AF9C228-5E19-4F82-871E-FCA293A00206}" srcOrd="3" destOrd="0" presId="urn:microsoft.com/office/officeart/2005/8/layout/vList2"/>
    <dgm:cxn modelId="{B6CA1CE9-3578-4A70-9B25-0B81DB3521A2}" type="presParOf" srcId="{0AF39395-DEC4-467A-9900-AE88583E172E}" destId="{99765755-7211-4DE1-B201-8C657F366974}" srcOrd="4" destOrd="0" presId="urn:microsoft.com/office/officeart/2005/8/layout/vList2"/>
    <dgm:cxn modelId="{60574668-91E9-4CA4-BC41-F0AC30D72C89}" type="presParOf" srcId="{0AF39395-DEC4-467A-9900-AE88583E172E}" destId="{12A563F8-90A4-410A-9398-0137F06088D9}" srcOrd="5" destOrd="0" presId="urn:microsoft.com/office/officeart/2005/8/layout/vList2"/>
    <dgm:cxn modelId="{653E919E-594A-48F0-8631-0D93E19FA79E}" type="presParOf" srcId="{0AF39395-DEC4-467A-9900-AE88583E172E}" destId="{F16C42F7-55A3-43E9-A5A7-97CDF094C7B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A92A36-163C-4430-8311-90DD86B32BB3}"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FFAAFE8F-4A39-4214-BA1A-123BA2540D94}">
      <dgm:prSet phldrT="[Text]" custT="1"/>
      <dgm:spPr>
        <a:solidFill>
          <a:srgbClr val="3B5763"/>
        </a:solidFill>
      </dgm:spPr>
      <dgm:t>
        <a:bodyPr/>
        <a:lstStyle/>
        <a:p>
          <a:r>
            <a:rPr lang="en-US" sz="1800" b="0" dirty="0"/>
            <a:t>Successful Partnerships</a:t>
          </a:r>
        </a:p>
      </dgm:t>
    </dgm:pt>
    <dgm:pt modelId="{EC030D8C-ADFD-4F1A-8F63-E8FF586B1F71}" type="parTrans" cxnId="{B7E97D11-A155-475C-84D9-906B30F4EB6E}">
      <dgm:prSet/>
      <dgm:spPr/>
      <dgm:t>
        <a:bodyPr/>
        <a:lstStyle/>
        <a:p>
          <a:endParaRPr lang="en-US" sz="1800"/>
        </a:p>
      </dgm:t>
    </dgm:pt>
    <dgm:pt modelId="{D2A3D56D-AF83-45AA-ACA8-124B80123499}" type="sibTrans" cxnId="{B7E97D11-A155-475C-84D9-906B30F4EB6E}">
      <dgm:prSet/>
      <dgm:spPr/>
      <dgm:t>
        <a:bodyPr/>
        <a:lstStyle/>
        <a:p>
          <a:endParaRPr lang="en-US" sz="1800"/>
        </a:p>
      </dgm:t>
    </dgm:pt>
    <dgm:pt modelId="{43EF8A7A-57A2-4591-BFA2-18D9132BC992}">
      <dgm:prSet custT="1"/>
      <dgm:spPr>
        <a:solidFill>
          <a:srgbClr val="F6AB8A"/>
        </a:solidFill>
      </dgm:spPr>
      <dgm:t>
        <a:bodyPr/>
        <a:lstStyle/>
        <a:p>
          <a:r>
            <a:rPr lang="en-US" sz="1800" b="0" dirty="0"/>
            <a:t>Skills, Strengths and Resources</a:t>
          </a:r>
        </a:p>
      </dgm:t>
    </dgm:pt>
    <dgm:pt modelId="{F5FDAD6A-7185-4F25-A832-B0C9CD1A279A}" type="sibTrans" cxnId="{B702D8F3-31DA-475B-BB39-F3CE9C9778F5}">
      <dgm:prSet/>
      <dgm:spPr/>
      <dgm:t>
        <a:bodyPr/>
        <a:lstStyle/>
        <a:p>
          <a:endParaRPr lang="en-US" sz="1800"/>
        </a:p>
      </dgm:t>
    </dgm:pt>
    <dgm:pt modelId="{A34A530A-E3F9-4EFC-89E7-D1A5E96F5859}" type="parTrans" cxnId="{B702D8F3-31DA-475B-BB39-F3CE9C9778F5}">
      <dgm:prSet/>
      <dgm:spPr>
        <a:solidFill>
          <a:srgbClr val="CEDBE0"/>
        </a:solidFill>
      </dgm:spPr>
      <dgm:t>
        <a:bodyPr/>
        <a:lstStyle/>
        <a:p>
          <a:endParaRPr lang="en-US" sz="1800"/>
        </a:p>
      </dgm:t>
    </dgm:pt>
    <dgm:pt modelId="{492F8676-5A59-4384-BFAA-D5E99CBA949B}">
      <dgm:prSet custT="1"/>
      <dgm:spPr>
        <a:solidFill>
          <a:srgbClr val="F78471"/>
        </a:solidFill>
      </dgm:spPr>
      <dgm:t>
        <a:bodyPr/>
        <a:lstStyle/>
        <a:p>
          <a:r>
            <a:rPr lang="en-US" sz="1800" b="0" dirty="0"/>
            <a:t>Supported by Leadership</a:t>
          </a:r>
        </a:p>
      </dgm:t>
    </dgm:pt>
    <dgm:pt modelId="{8767ABA2-1D5A-4E02-94B1-7995D5B40C83}" type="sibTrans" cxnId="{B58BA009-A2A6-480B-B2FD-02DEC5DE45AD}">
      <dgm:prSet/>
      <dgm:spPr/>
      <dgm:t>
        <a:bodyPr/>
        <a:lstStyle/>
        <a:p>
          <a:endParaRPr lang="en-US" sz="1800"/>
        </a:p>
      </dgm:t>
    </dgm:pt>
    <dgm:pt modelId="{17AABBCB-151D-48AA-AD9A-613A2BF2B406}" type="parTrans" cxnId="{B58BA009-A2A6-480B-B2FD-02DEC5DE45AD}">
      <dgm:prSet/>
      <dgm:spPr>
        <a:solidFill>
          <a:srgbClr val="CEDBE0"/>
        </a:solidFill>
      </dgm:spPr>
      <dgm:t>
        <a:bodyPr/>
        <a:lstStyle/>
        <a:p>
          <a:endParaRPr lang="en-US" sz="1800"/>
        </a:p>
      </dgm:t>
    </dgm:pt>
    <dgm:pt modelId="{9D883512-ADF9-4460-9426-AC9270C30D46}">
      <dgm:prSet phldrT="[Text]" custT="1"/>
      <dgm:spPr>
        <a:solidFill>
          <a:srgbClr val="FAA99C"/>
        </a:solidFill>
      </dgm:spPr>
      <dgm:t>
        <a:bodyPr/>
        <a:lstStyle/>
        <a:p>
          <a:r>
            <a:rPr lang="en-US" sz="1800" b="0" dirty="0"/>
            <a:t>Common Needs</a:t>
          </a:r>
        </a:p>
      </dgm:t>
    </dgm:pt>
    <dgm:pt modelId="{B411BCEE-FBD3-4E2B-8E9B-AD1BDBAC7842}" type="parTrans" cxnId="{0D114C1A-8AFA-4F40-9CE7-3C2F4767F65A}">
      <dgm:prSet/>
      <dgm:spPr>
        <a:solidFill>
          <a:srgbClr val="CEDBE0"/>
        </a:solidFill>
      </dgm:spPr>
      <dgm:t>
        <a:bodyPr/>
        <a:lstStyle/>
        <a:p>
          <a:endParaRPr lang="en-US" sz="1800"/>
        </a:p>
      </dgm:t>
    </dgm:pt>
    <dgm:pt modelId="{BEA151CA-34CC-4B5D-B4F5-57A2D8D535BE}" type="sibTrans" cxnId="{0D114C1A-8AFA-4F40-9CE7-3C2F4767F65A}">
      <dgm:prSet/>
      <dgm:spPr/>
      <dgm:t>
        <a:bodyPr/>
        <a:lstStyle/>
        <a:p>
          <a:endParaRPr lang="en-US" sz="1800"/>
        </a:p>
      </dgm:t>
    </dgm:pt>
    <dgm:pt modelId="{24BC6A60-C466-432F-BEAA-2A717D84049F}">
      <dgm:prSet custT="1"/>
      <dgm:spPr>
        <a:solidFill>
          <a:srgbClr val="7198A9"/>
        </a:solidFill>
      </dgm:spPr>
      <dgm:t>
        <a:bodyPr/>
        <a:lstStyle/>
        <a:p>
          <a:r>
            <a:rPr lang="en-US" sz="1800" b="0" dirty="0"/>
            <a:t>Roles and Responsibilities</a:t>
          </a:r>
        </a:p>
      </dgm:t>
    </dgm:pt>
    <dgm:pt modelId="{D17B5270-0EB3-4461-8A43-750D66577176}" type="parTrans" cxnId="{7FAFA005-933F-4D6B-841F-00161057D024}">
      <dgm:prSet/>
      <dgm:spPr>
        <a:solidFill>
          <a:srgbClr val="CEDBE0"/>
        </a:solidFill>
      </dgm:spPr>
      <dgm:t>
        <a:bodyPr/>
        <a:lstStyle/>
        <a:p>
          <a:endParaRPr lang="en-US" sz="1800"/>
        </a:p>
      </dgm:t>
    </dgm:pt>
    <dgm:pt modelId="{CC5A0B03-E333-4949-B88D-F5EDA8F86A38}" type="sibTrans" cxnId="{7FAFA005-933F-4D6B-841F-00161057D024}">
      <dgm:prSet/>
      <dgm:spPr/>
      <dgm:t>
        <a:bodyPr/>
        <a:lstStyle/>
        <a:p>
          <a:endParaRPr lang="en-US" sz="1800"/>
        </a:p>
      </dgm:t>
    </dgm:pt>
    <dgm:pt modelId="{AA1668D5-ADFF-4028-AB3C-641F52809BDB}">
      <dgm:prSet phldrT="[Text]" custT="1"/>
      <dgm:spPr>
        <a:solidFill>
          <a:srgbClr val="96B3C0"/>
        </a:solidFill>
      </dgm:spPr>
      <dgm:t>
        <a:bodyPr/>
        <a:lstStyle/>
        <a:p>
          <a:r>
            <a:rPr lang="en-US" sz="1800" b="0" dirty="0"/>
            <a:t>Mission and Outcomes</a:t>
          </a:r>
        </a:p>
      </dgm:t>
    </dgm:pt>
    <dgm:pt modelId="{CE3EC2B2-4BA7-4EE4-B2DE-289BE107E688}" type="parTrans" cxnId="{9C294484-DBDC-4EBC-8A42-DBBEDBA4E2DC}">
      <dgm:prSet/>
      <dgm:spPr>
        <a:solidFill>
          <a:srgbClr val="CEDBE0"/>
        </a:solidFill>
      </dgm:spPr>
      <dgm:t>
        <a:bodyPr/>
        <a:lstStyle/>
        <a:p>
          <a:endParaRPr lang="en-US" sz="1800"/>
        </a:p>
      </dgm:t>
    </dgm:pt>
    <dgm:pt modelId="{498977C2-D54D-4FB3-BB0A-C9023C013EA3}" type="sibTrans" cxnId="{9C294484-DBDC-4EBC-8A42-DBBEDBA4E2DC}">
      <dgm:prSet/>
      <dgm:spPr/>
      <dgm:t>
        <a:bodyPr/>
        <a:lstStyle/>
        <a:p>
          <a:endParaRPr lang="en-US" sz="1800"/>
        </a:p>
      </dgm:t>
    </dgm:pt>
    <dgm:pt modelId="{EE7C0753-08B2-4BE9-9607-335C796409D7}">
      <dgm:prSet custT="1"/>
      <dgm:spPr>
        <a:solidFill>
          <a:srgbClr val="4D778A"/>
        </a:solidFill>
      </dgm:spPr>
      <dgm:t>
        <a:bodyPr/>
        <a:lstStyle/>
        <a:p>
          <a:r>
            <a:rPr lang="en-US" sz="1800" b="0" dirty="0"/>
            <a:t>Respect </a:t>
          </a:r>
          <a:br>
            <a:rPr lang="en-US" sz="1800" b="0" dirty="0"/>
          </a:br>
          <a:r>
            <a:rPr lang="en-US" sz="1800" b="0" dirty="0"/>
            <a:t>and Value</a:t>
          </a:r>
        </a:p>
      </dgm:t>
    </dgm:pt>
    <dgm:pt modelId="{E0F87437-62AA-4B2E-B5C2-1FF5E613D0AB}" type="parTrans" cxnId="{5FA2024C-9995-4A22-AFC7-318F08DBCC96}">
      <dgm:prSet/>
      <dgm:spPr>
        <a:solidFill>
          <a:srgbClr val="CEDBE0"/>
        </a:solidFill>
      </dgm:spPr>
      <dgm:t>
        <a:bodyPr/>
        <a:lstStyle/>
        <a:p>
          <a:endParaRPr lang="en-US" sz="1800"/>
        </a:p>
      </dgm:t>
    </dgm:pt>
    <dgm:pt modelId="{0F98C407-F80C-49DB-9C36-312B4B1389AD}" type="sibTrans" cxnId="{5FA2024C-9995-4A22-AFC7-318F08DBCC96}">
      <dgm:prSet/>
      <dgm:spPr/>
      <dgm:t>
        <a:bodyPr/>
        <a:lstStyle/>
        <a:p>
          <a:endParaRPr lang="en-US" sz="1800"/>
        </a:p>
      </dgm:t>
    </dgm:pt>
    <dgm:pt modelId="{F7273592-ABC9-4BC9-898A-3B9BAFC629BD}">
      <dgm:prSet custT="1"/>
      <dgm:spPr>
        <a:solidFill>
          <a:srgbClr val="FAA99C"/>
        </a:solidFill>
      </dgm:spPr>
      <dgm:t>
        <a:bodyPr/>
        <a:lstStyle/>
        <a:p>
          <a:r>
            <a:rPr lang="en-US" sz="1800" b="0" dirty="0"/>
            <a:t>Effective</a:t>
          </a:r>
          <a:br>
            <a:rPr lang="en-US" sz="1800" b="0" dirty="0"/>
          </a:br>
          <a:r>
            <a:rPr lang="en-US" sz="1800" b="0" dirty="0"/>
            <a:t>Communication</a:t>
          </a:r>
        </a:p>
      </dgm:t>
    </dgm:pt>
    <dgm:pt modelId="{231CCBF7-4CC8-4EDC-A9F6-33A756EFA451}" type="parTrans" cxnId="{B2F7D42B-4608-4850-BCD8-20393D495A18}">
      <dgm:prSet/>
      <dgm:spPr>
        <a:solidFill>
          <a:srgbClr val="CEDBE0"/>
        </a:solidFill>
      </dgm:spPr>
      <dgm:t>
        <a:bodyPr/>
        <a:lstStyle/>
        <a:p>
          <a:endParaRPr lang="en-US" sz="1800"/>
        </a:p>
      </dgm:t>
    </dgm:pt>
    <dgm:pt modelId="{5FFFDEC4-9D40-4CB3-85F6-121641EE4F83}" type="sibTrans" cxnId="{B2F7D42B-4608-4850-BCD8-20393D495A18}">
      <dgm:prSet/>
      <dgm:spPr/>
      <dgm:t>
        <a:bodyPr/>
        <a:lstStyle/>
        <a:p>
          <a:endParaRPr lang="en-US" sz="1800"/>
        </a:p>
      </dgm:t>
    </dgm:pt>
    <dgm:pt modelId="{AB29B522-EF55-43E6-ADC5-E42AB73C0177}" type="pres">
      <dgm:prSet presAssocID="{9CA92A36-163C-4430-8311-90DD86B32BB3}" presName="cycle" presStyleCnt="0">
        <dgm:presLayoutVars>
          <dgm:chMax val="1"/>
          <dgm:dir/>
          <dgm:animLvl val="ctr"/>
          <dgm:resizeHandles val="exact"/>
        </dgm:presLayoutVars>
      </dgm:prSet>
      <dgm:spPr/>
      <dgm:t>
        <a:bodyPr/>
        <a:lstStyle/>
        <a:p>
          <a:endParaRPr lang="en-US"/>
        </a:p>
      </dgm:t>
    </dgm:pt>
    <dgm:pt modelId="{3612B46F-B68E-4FCD-A360-775D354AA43F}" type="pres">
      <dgm:prSet presAssocID="{FFAAFE8F-4A39-4214-BA1A-123BA2540D94}" presName="centerShape" presStyleLbl="node0" presStyleIdx="0" presStyleCnt="1"/>
      <dgm:spPr/>
      <dgm:t>
        <a:bodyPr/>
        <a:lstStyle/>
        <a:p>
          <a:endParaRPr lang="en-US"/>
        </a:p>
      </dgm:t>
    </dgm:pt>
    <dgm:pt modelId="{5CF52911-A24E-4200-A0A1-1F72FD576A62}" type="pres">
      <dgm:prSet presAssocID="{B411BCEE-FBD3-4E2B-8E9B-AD1BDBAC7842}" presName="parTrans" presStyleLbl="bgSibTrans2D1" presStyleIdx="0" presStyleCnt="7"/>
      <dgm:spPr/>
      <dgm:t>
        <a:bodyPr/>
        <a:lstStyle/>
        <a:p>
          <a:endParaRPr lang="en-US"/>
        </a:p>
      </dgm:t>
    </dgm:pt>
    <dgm:pt modelId="{17462CBC-EF63-405F-AD58-E5703E9E7347}" type="pres">
      <dgm:prSet presAssocID="{9D883512-ADF9-4460-9426-AC9270C30D46}" presName="node" presStyleLbl="node1" presStyleIdx="0" presStyleCnt="7" custRadScaleRad="102562" custRadScaleInc="-1638">
        <dgm:presLayoutVars>
          <dgm:bulletEnabled val="1"/>
        </dgm:presLayoutVars>
      </dgm:prSet>
      <dgm:spPr>
        <a:prstGeom prst="rect">
          <a:avLst/>
        </a:prstGeom>
      </dgm:spPr>
      <dgm:t>
        <a:bodyPr/>
        <a:lstStyle/>
        <a:p>
          <a:endParaRPr lang="en-US"/>
        </a:p>
      </dgm:t>
    </dgm:pt>
    <dgm:pt modelId="{AD77B636-CA73-4847-8632-2B66D2C282CE}" type="pres">
      <dgm:prSet presAssocID="{CE3EC2B2-4BA7-4EE4-B2DE-289BE107E688}" presName="parTrans" presStyleLbl="bgSibTrans2D1" presStyleIdx="1" presStyleCnt="7"/>
      <dgm:spPr/>
      <dgm:t>
        <a:bodyPr/>
        <a:lstStyle/>
        <a:p>
          <a:endParaRPr lang="en-US"/>
        </a:p>
      </dgm:t>
    </dgm:pt>
    <dgm:pt modelId="{BFF2D393-DD96-45BC-8363-DDC29E22FE35}" type="pres">
      <dgm:prSet presAssocID="{AA1668D5-ADFF-4028-AB3C-641F52809BDB}" presName="node" presStyleLbl="node1" presStyleIdx="1" presStyleCnt="7" custRadScaleRad="105005" custRadScaleInc="-17695">
        <dgm:presLayoutVars>
          <dgm:bulletEnabled val="1"/>
        </dgm:presLayoutVars>
      </dgm:prSet>
      <dgm:spPr>
        <a:prstGeom prst="rect">
          <a:avLst/>
        </a:prstGeom>
      </dgm:spPr>
      <dgm:t>
        <a:bodyPr/>
        <a:lstStyle/>
        <a:p>
          <a:endParaRPr lang="en-US"/>
        </a:p>
      </dgm:t>
    </dgm:pt>
    <dgm:pt modelId="{0545B815-D689-41EC-9EE2-35704C04DF09}" type="pres">
      <dgm:prSet presAssocID="{17AABBCB-151D-48AA-AD9A-613A2BF2B406}" presName="parTrans" presStyleLbl="bgSibTrans2D1" presStyleIdx="2" presStyleCnt="7"/>
      <dgm:spPr/>
      <dgm:t>
        <a:bodyPr/>
        <a:lstStyle/>
        <a:p>
          <a:endParaRPr lang="en-US"/>
        </a:p>
      </dgm:t>
    </dgm:pt>
    <dgm:pt modelId="{B39F558C-3A0C-4822-AC02-3AE5DB703666}" type="pres">
      <dgm:prSet presAssocID="{492F8676-5A59-4384-BFAA-D5E99CBA949B}" presName="node" presStyleLbl="node1" presStyleIdx="2" presStyleCnt="7" custRadScaleRad="106037" custRadScaleInc="-22614">
        <dgm:presLayoutVars>
          <dgm:bulletEnabled val="1"/>
        </dgm:presLayoutVars>
      </dgm:prSet>
      <dgm:spPr>
        <a:prstGeom prst="rect">
          <a:avLst/>
        </a:prstGeom>
      </dgm:spPr>
      <dgm:t>
        <a:bodyPr/>
        <a:lstStyle/>
        <a:p>
          <a:endParaRPr lang="en-US"/>
        </a:p>
      </dgm:t>
    </dgm:pt>
    <dgm:pt modelId="{73C767B6-C372-440D-9AC1-2AF0DAECC152}" type="pres">
      <dgm:prSet presAssocID="{D17B5270-0EB3-4461-8A43-750D66577176}" presName="parTrans" presStyleLbl="bgSibTrans2D1" presStyleIdx="3" presStyleCnt="7"/>
      <dgm:spPr/>
      <dgm:t>
        <a:bodyPr/>
        <a:lstStyle/>
        <a:p>
          <a:endParaRPr lang="en-US"/>
        </a:p>
      </dgm:t>
    </dgm:pt>
    <dgm:pt modelId="{C27BB3DC-1BFC-44CD-AD83-B2211F4FBE18}" type="pres">
      <dgm:prSet presAssocID="{24BC6A60-C466-432F-BEAA-2A717D84049F}" presName="node" presStyleLbl="node1" presStyleIdx="3" presStyleCnt="7" custScaleX="132767" custRadScaleRad="100029" custRadScaleInc="-2059">
        <dgm:presLayoutVars>
          <dgm:bulletEnabled val="1"/>
        </dgm:presLayoutVars>
      </dgm:prSet>
      <dgm:spPr>
        <a:prstGeom prst="rect">
          <a:avLst/>
        </a:prstGeom>
      </dgm:spPr>
      <dgm:t>
        <a:bodyPr/>
        <a:lstStyle/>
        <a:p>
          <a:endParaRPr lang="en-US"/>
        </a:p>
      </dgm:t>
    </dgm:pt>
    <dgm:pt modelId="{1C93594F-6C8E-4899-B7D8-C13A7411B8EC}" type="pres">
      <dgm:prSet presAssocID="{A34A530A-E3F9-4EFC-89E7-D1A5E96F5859}" presName="parTrans" presStyleLbl="bgSibTrans2D1" presStyleIdx="4" presStyleCnt="7"/>
      <dgm:spPr/>
      <dgm:t>
        <a:bodyPr/>
        <a:lstStyle/>
        <a:p>
          <a:endParaRPr lang="en-US"/>
        </a:p>
      </dgm:t>
    </dgm:pt>
    <dgm:pt modelId="{0F8C641C-C886-4546-B7D0-83C5D646B26C}" type="pres">
      <dgm:prSet presAssocID="{43EF8A7A-57A2-4591-BFA2-18D9132BC992}" presName="node" presStyleLbl="node1" presStyleIdx="4" presStyleCnt="7" custScaleX="142648" custScaleY="101728" custRadScaleRad="110704" custRadScaleInc="24327">
        <dgm:presLayoutVars>
          <dgm:bulletEnabled val="1"/>
        </dgm:presLayoutVars>
      </dgm:prSet>
      <dgm:spPr>
        <a:prstGeom prst="rect">
          <a:avLst/>
        </a:prstGeom>
      </dgm:spPr>
      <dgm:t>
        <a:bodyPr/>
        <a:lstStyle/>
        <a:p>
          <a:endParaRPr lang="en-US"/>
        </a:p>
      </dgm:t>
    </dgm:pt>
    <dgm:pt modelId="{A59ACD3F-E587-4C48-9950-2641D845B499}" type="pres">
      <dgm:prSet presAssocID="{E0F87437-62AA-4B2E-B5C2-1FF5E613D0AB}" presName="parTrans" presStyleLbl="bgSibTrans2D1" presStyleIdx="5" presStyleCnt="7"/>
      <dgm:spPr/>
      <dgm:t>
        <a:bodyPr/>
        <a:lstStyle/>
        <a:p>
          <a:endParaRPr lang="en-US"/>
        </a:p>
      </dgm:t>
    </dgm:pt>
    <dgm:pt modelId="{D3090C30-F530-4836-99D3-2A51F784A89B}" type="pres">
      <dgm:prSet presAssocID="{EE7C0753-08B2-4BE9-9607-335C796409D7}" presName="node" presStyleLbl="node1" presStyleIdx="5" presStyleCnt="7" custScaleX="121186" custRadScaleRad="119375" custRadScaleInc="21771">
        <dgm:presLayoutVars>
          <dgm:bulletEnabled val="1"/>
        </dgm:presLayoutVars>
      </dgm:prSet>
      <dgm:spPr>
        <a:prstGeom prst="rect">
          <a:avLst/>
        </a:prstGeom>
      </dgm:spPr>
      <dgm:t>
        <a:bodyPr/>
        <a:lstStyle/>
        <a:p>
          <a:endParaRPr lang="en-US"/>
        </a:p>
      </dgm:t>
    </dgm:pt>
    <dgm:pt modelId="{9C239C9F-112C-48EF-A316-967A9321BB71}" type="pres">
      <dgm:prSet presAssocID="{231CCBF7-4CC8-4EDC-A9F6-33A756EFA451}" presName="parTrans" presStyleLbl="bgSibTrans2D1" presStyleIdx="6" presStyleCnt="7"/>
      <dgm:spPr/>
      <dgm:t>
        <a:bodyPr/>
        <a:lstStyle/>
        <a:p>
          <a:endParaRPr lang="en-US"/>
        </a:p>
      </dgm:t>
    </dgm:pt>
    <dgm:pt modelId="{4101F289-472B-401E-85C1-03D1D74563CA}" type="pres">
      <dgm:prSet presAssocID="{F7273592-ABC9-4BC9-898A-3B9BAFC629BD}" presName="node" presStyleLbl="node1" presStyleIdx="6" presStyleCnt="7" custScaleX="129654" custRadScaleRad="108751" custRadScaleInc="5971">
        <dgm:presLayoutVars>
          <dgm:bulletEnabled val="1"/>
        </dgm:presLayoutVars>
      </dgm:prSet>
      <dgm:spPr>
        <a:prstGeom prst="rect">
          <a:avLst/>
        </a:prstGeom>
      </dgm:spPr>
      <dgm:t>
        <a:bodyPr/>
        <a:lstStyle/>
        <a:p>
          <a:endParaRPr lang="en-US"/>
        </a:p>
      </dgm:t>
    </dgm:pt>
  </dgm:ptLst>
  <dgm:cxnLst>
    <dgm:cxn modelId="{AE8D4514-5DB5-4CE5-AA1F-A47E3EB062A9}" type="presOf" srcId="{231CCBF7-4CC8-4EDC-A9F6-33A756EFA451}" destId="{9C239C9F-112C-48EF-A316-967A9321BB71}" srcOrd="0" destOrd="0" presId="urn:microsoft.com/office/officeart/2005/8/layout/radial4"/>
    <dgm:cxn modelId="{B2F7D42B-4608-4850-BCD8-20393D495A18}" srcId="{FFAAFE8F-4A39-4214-BA1A-123BA2540D94}" destId="{F7273592-ABC9-4BC9-898A-3B9BAFC629BD}" srcOrd="6" destOrd="0" parTransId="{231CCBF7-4CC8-4EDC-A9F6-33A756EFA451}" sibTransId="{5FFFDEC4-9D40-4CB3-85F6-121641EE4F83}"/>
    <dgm:cxn modelId="{B58BA009-A2A6-480B-B2FD-02DEC5DE45AD}" srcId="{FFAAFE8F-4A39-4214-BA1A-123BA2540D94}" destId="{492F8676-5A59-4384-BFAA-D5E99CBA949B}" srcOrd="2" destOrd="0" parTransId="{17AABBCB-151D-48AA-AD9A-613A2BF2B406}" sibTransId="{8767ABA2-1D5A-4E02-94B1-7995D5B40C83}"/>
    <dgm:cxn modelId="{5FA2024C-9995-4A22-AFC7-318F08DBCC96}" srcId="{FFAAFE8F-4A39-4214-BA1A-123BA2540D94}" destId="{EE7C0753-08B2-4BE9-9607-335C796409D7}" srcOrd="5" destOrd="0" parTransId="{E0F87437-62AA-4B2E-B5C2-1FF5E613D0AB}" sibTransId="{0F98C407-F80C-49DB-9C36-312B4B1389AD}"/>
    <dgm:cxn modelId="{E484CBA2-00DB-4E07-8783-2AD32022EAFE}" type="presOf" srcId="{492F8676-5A59-4384-BFAA-D5E99CBA949B}" destId="{B39F558C-3A0C-4822-AC02-3AE5DB703666}" srcOrd="0" destOrd="0" presId="urn:microsoft.com/office/officeart/2005/8/layout/radial4"/>
    <dgm:cxn modelId="{B7E97D11-A155-475C-84D9-906B30F4EB6E}" srcId="{9CA92A36-163C-4430-8311-90DD86B32BB3}" destId="{FFAAFE8F-4A39-4214-BA1A-123BA2540D94}" srcOrd="0" destOrd="0" parTransId="{EC030D8C-ADFD-4F1A-8F63-E8FF586B1F71}" sibTransId="{D2A3D56D-AF83-45AA-ACA8-124B80123499}"/>
    <dgm:cxn modelId="{0D114C1A-8AFA-4F40-9CE7-3C2F4767F65A}" srcId="{FFAAFE8F-4A39-4214-BA1A-123BA2540D94}" destId="{9D883512-ADF9-4460-9426-AC9270C30D46}" srcOrd="0" destOrd="0" parTransId="{B411BCEE-FBD3-4E2B-8E9B-AD1BDBAC7842}" sibTransId="{BEA151CA-34CC-4B5D-B4F5-57A2D8D535BE}"/>
    <dgm:cxn modelId="{458FBD71-3149-484C-982B-0828D0A2EAB4}" type="presOf" srcId="{B411BCEE-FBD3-4E2B-8E9B-AD1BDBAC7842}" destId="{5CF52911-A24E-4200-A0A1-1F72FD576A62}" srcOrd="0" destOrd="0" presId="urn:microsoft.com/office/officeart/2005/8/layout/radial4"/>
    <dgm:cxn modelId="{46003CDC-8051-44B6-B1C4-C5370F560DE9}" type="presOf" srcId="{F7273592-ABC9-4BC9-898A-3B9BAFC629BD}" destId="{4101F289-472B-401E-85C1-03D1D74563CA}" srcOrd="0" destOrd="0" presId="urn:microsoft.com/office/officeart/2005/8/layout/radial4"/>
    <dgm:cxn modelId="{09969758-023E-467C-98BA-843E2B193417}" type="presOf" srcId="{EE7C0753-08B2-4BE9-9607-335C796409D7}" destId="{D3090C30-F530-4836-99D3-2A51F784A89B}" srcOrd="0" destOrd="0" presId="urn:microsoft.com/office/officeart/2005/8/layout/radial4"/>
    <dgm:cxn modelId="{7FAFA005-933F-4D6B-841F-00161057D024}" srcId="{FFAAFE8F-4A39-4214-BA1A-123BA2540D94}" destId="{24BC6A60-C466-432F-BEAA-2A717D84049F}" srcOrd="3" destOrd="0" parTransId="{D17B5270-0EB3-4461-8A43-750D66577176}" sibTransId="{CC5A0B03-E333-4949-B88D-F5EDA8F86A38}"/>
    <dgm:cxn modelId="{A56674D8-D934-4A97-81FE-9AB4A198F31C}" type="presOf" srcId="{43EF8A7A-57A2-4591-BFA2-18D9132BC992}" destId="{0F8C641C-C886-4546-B7D0-83C5D646B26C}" srcOrd="0" destOrd="0" presId="urn:microsoft.com/office/officeart/2005/8/layout/radial4"/>
    <dgm:cxn modelId="{E2F120F1-1198-467C-BEB6-8234DB79D0FE}" type="presOf" srcId="{24BC6A60-C466-432F-BEAA-2A717D84049F}" destId="{C27BB3DC-1BFC-44CD-AD83-B2211F4FBE18}" srcOrd="0" destOrd="0" presId="urn:microsoft.com/office/officeart/2005/8/layout/radial4"/>
    <dgm:cxn modelId="{B1E27B88-0D83-4CB4-AB0E-0FAFBC2C7627}" type="presOf" srcId="{E0F87437-62AA-4B2E-B5C2-1FF5E613D0AB}" destId="{A59ACD3F-E587-4C48-9950-2641D845B499}" srcOrd="0" destOrd="0" presId="urn:microsoft.com/office/officeart/2005/8/layout/radial4"/>
    <dgm:cxn modelId="{C8848950-7D15-49C2-87B1-1258A97AD133}" type="presOf" srcId="{9CA92A36-163C-4430-8311-90DD86B32BB3}" destId="{AB29B522-EF55-43E6-ADC5-E42AB73C0177}" srcOrd="0" destOrd="0" presId="urn:microsoft.com/office/officeart/2005/8/layout/radial4"/>
    <dgm:cxn modelId="{9C294484-DBDC-4EBC-8A42-DBBEDBA4E2DC}" srcId="{FFAAFE8F-4A39-4214-BA1A-123BA2540D94}" destId="{AA1668D5-ADFF-4028-AB3C-641F52809BDB}" srcOrd="1" destOrd="0" parTransId="{CE3EC2B2-4BA7-4EE4-B2DE-289BE107E688}" sibTransId="{498977C2-D54D-4FB3-BB0A-C9023C013EA3}"/>
    <dgm:cxn modelId="{627CA707-8316-40BA-8DC4-991656675BB4}" type="presOf" srcId="{FFAAFE8F-4A39-4214-BA1A-123BA2540D94}" destId="{3612B46F-B68E-4FCD-A360-775D354AA43F}" srcOrd="0" destOrd="0" presId="urn:microsoft.com/office/officeart/2005/8/layout/radial4"/>
    <dgm:cxn modelId="{B702D8F3-31DA-475B-BB39-F3CE9C9778F5}" srcId="{FFAAFE8F-4A39-4214-BA1A-123BA2540D94}" destId="{43EF8A7A-57A2-4591-BFA2-18D9132BC992}" srcOrd="4" destOrd="0" parTransId="{A34A530A-E3F9-4EFC-89E7-D1A5E96F5859}" sibTransId="{F5FDAD6A-7185-4F25-A832-B0C9CD1A279A}"/>
    <dgm:cxn modelId="{49A7F2DB-F141-4591-B51B-64B89E1383CE}" type="presOf" srcId="{9D883512-ADF9-4460-9426-AC9270C30D46}" destId="{17462CBC-EF63-405F-AD58-E5703E9E7347}" srcOrd="0" destOrd="0" presId="urn:microsoft.com/office/officeart/2005/8/layout/radial4"/>
    <dgm:cxn modelId="{F5FCF5BC-C93F-40D7-8D35-EF07E3F3BC56}" type="presOf" srcId="{D17B5270-0EB3-4461-8A43-750D66577176}" destId="{73C767B6-C372-440D-9AC1-2AF0DAECC152}" srcOrd="0" destOrd="0" presId="urn:microsoft.com/office/officeart/2005/8/layout/radial4"/>
    <dgm:cxn modelId="{4916BCB3-D55C-4ACE-B229-433FAEA52FA3}" type="presOf" srcId="{AA1668D5-ADFF-4028-AB3C-641F52809BDB}" destId="{BFF2D393-DD96-45BC-8363-DDC29E22FE35}" srcOrd="0" destOrd="0" presId="urn:microsoft.com/office/officeart/2005/8/layout/radial4"/>
    <dgm:cxn modelId="{94280FE9-B894-401F-824F-C568F6389229}" type="presOf" srcId="{17AABBCB-151D-48AA-AD9A-613A2BF2B406}" destId="{0545B815-D689-41EC-9EE2-35704C04DF09}" srcOrd="0" destOrd="0" presId="urn:microsoft.com/office/officeart/2005/8/layout/radial4"/>
    <dgm:cxn modelId="{3C8794EA-55A4-4AFD-B334-A9DB444A84CE}" type="presOf" srcId="{CE3EC2B2-4BA7-4EE4-B2DE-289BE107E688}" destId="{AD77B636-CA73-4847-8632-2B66D2C282CE}" srcOrd="0" destOrd="0" presId="urn:microsoft.com/office/officeart/2005/8/layout/radial4"/>
    <dgm:cxn modelId="{4B4AC22E-D3DD-434B-8E2F-25266442DDA1}" type="presOf" srcId="{A34A530A-E3F9-4EFC-89E7-D1A5E96F5859}" destId="{1C93594F-6C8E-4899-B7D8-C13A7411B8EC}" srcOrd="0" destOrd="0" presId="urn:microsoft.com/office/officeart/2005/8/layout/radial4"/>
    <dgm:cxn modelId="{5294DDE8-1ADC-4C72-9B91-EBCEB8FFA32E}" type="presParOf" srcId="{AB29B522-EF55-43E6-ADC5-E42AB73C0177}" destId="{3612B46F-B68E-4FCD-A360-775D354AA43F}" srcOrd="0" destOrd="0" presId="urn:microsoft.com/office/officeart/2005/8/layout/radial4"/>
    <dgm:cxn modelId="{9719D3CC-51FD-4180-A813-2C2330B0D4CA}" type="presParOf" srcId="{AB29B522-EF55-43E6-ADC5-E42AB73C0177}" destId="{5CF52911-A24E-4200-A0A1-1F72FD576A62}" srcOrd="1" destOrd="0" presId="urn:microsoft.com/office/officeart/2005/8/layout/radial4"/>
    <dgm:cxn modelId="{E41FCC61-F0DC-40DC-B5DC-EE4305A5B03D}" type="presParOf" srcId="{AB29B522-EF55-43E6-ADC5-E42AB73C0177}" destId="{17462CBC-EF63-405F-AD58-E5703E9E7347}" srcOrd="2" destOrd="0" presId="urn:microsoft.com/office/officeart/2005/8/layout/radial4"/>
    <dgm:cxn modelId="{1EA00D4A-B27E-48DB-8676-9BBC91B74871}" type="presParOf" srcId="{AB29B522-EF55-43E6-ADC5-E42AB73C0177}" destId="{AD77B636-CA73-4847-8632-2B66D2C282CE}" srcOrd="3" destOrd="0" presId="urn:microsoft.com/office/officeart/2005/8/layout/radial4"/>
    <dgm:cxn modelId="{5D222571-AFF0-4C47-A965-EE1B666A411B}" type="presParOf" srcId="{AB29B522-EF55-43E6-ADC5-E42AB73C0177}" destId="{BFF2D393-DD96-45BC-8363-DDC29E22FE35}" srcOrd="4" destOrd="0" presId="urn:microsoft.com/office/officeart/2005/8/layout/radial4"/>
    <dgm:cxn modelId="{5B8A7E85-7D30-4AC9-9237-976400F8191B}" type="presParOf" srcId="{AB29B522-EF55-43E6-ADC5-E42AB73C0177}" destId="{0545B815-D689-41EC-9EE2-35704C04DF09}" srcOrd="5" destOrd="0" presId="urn:microsoft.com/office/officeart/2005/8/layout/radial4"/>
    <dgm:cxn modelId="{18A5B65D-E823-4868-9EBC-F92E7963BCC9}" type="presParOf" srcId="{AB29B522-EF55-43E6-ADC5-E42AB73C0177}" destId="{B39F558C-3A0C-4822-AC02-3AE5DB703666}" srcOrd="6" destOrd="0" presId="urn:microsoft.com/office/officeart/2005/8/layout/radial4"/>
    <dgm:cxn modelId="{EE97FE09-E681-4DFF-BCBC-2B2B819175ED}" type="presParOf" srcId="{AB29B522-EF55-43E6-ADC5-E42AB73C0177}" destId="{73C767B6-C372-440D-9AC1-2AF0DAECC152}" srcOrd="7" destOrd="0" presId="urn:microsoft.com/office/officeart/2005/8/layout/radial4"/>
    <dgm:cxn modelId="{266905BD-A739-4416-9CFA-B684697572B2}" type="presParOf" srcId="{AB29B522-EF55-43E6-ADC5-E42AB73C0177}" destId="{C27BB3DC-1BFC-44CD-AD83-B2211F4FBE18}" srcOrd="8" destOrd="0" presId="urn:microsoft.com/office/officeart/2005/8/layout/radial4"/>
    <dgm:cxn modelId="{1D1995FA-1755-402C-90B4-E8BDCCE6378D}" type="presParOf" srcId="{AB29B522-EF55-43E6-ADC5-E42AB73C0177}" destId="{1C93594F-6C8E-4899-B7D8-C13A7411B8EC}" srcOrd="9" destOrd="0" presId="urn:microsoft.com/office/officeart/2005/8/layout/radial4"/>
    <dgm:cxn modelId="{4899A53E-575B-479A-9725-87AB4520492E}" type="presParOf" srcId="{AB29B522-EF55-43E6-ADC5-E42AB73C0177}" destId="{0F8C641C-C886-4546-B7D0-83C5D646B26C}" srcOrd="10" destOrd="0" presId="urn:microsoft.com/office/officeart/2005/8/layout/radial4"/>
    <dgm:cxn modelId="{E228243F-F74F-4983-B00A-982115B01C5F}" type="presParOf" srcId="{AB29B522-EF55-43E6-ADC5-E42AB73C0177}" destId="{A59ACD3F-E587-4C48-9950-2641D845B499}" srcOrd="11" destOrd="0" presId="urn:microsoft.com/office/officeart/2005/8/layout/radial4"/>
    <dgm:cxn modelId="{655EA847-2076-4CEA-B161-52EE4CC9E984}" type="presParOf" srcId="{AB29B522-EF55-43E6-ADC5-E42AB73C0177}" destId="{D3090C30-F530-4836-99D3-2A51F784A89B}" srcOrd="12" destOrd="0" presId="urn:microsoft.com/office/officeart/2005/8/layout/radial4"/>
    <dgm:cxn modelId="{2752D431-5CC4-4A64-8F78-AEC10A6540B6}" type="presParOf" srcId="{AB29B522-EF55-43E6-ADC5-E42AB73C0177}" destId="{9C239C9F-112C-48EF-A316-967A9321BB71}" srcOrd="13" destOrd="0" presId="urn:microsoft.com/office/officeart/2005/8/layout/radial4"/>
    <dgm:cxn modelId="{F631067E-52CF-452A-A13D-FDB75803CC05}" type="presParOf" srcId="{AB29B522-EF55-43E6-ADC5-E42AB73C0177}" destId="{4101F289-472B-401E-85C1-03D1D74563CA}"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A92A36-163C-4430-8311-90DD86B32BB3}" type="doc">
      <dgm:prSet loTypeId="urn:microsoft.com/office/officeart/2005/8/layout/rings+Icon" loCatId="relationship" qsTypeId="urn:microsoft.com/office/officeart/2005/8/quickstyle/simple1" qsCatId="simple" csTypeId="urn:microsoft.com/office/officeart/2005/8/colors/accent0_3" csCatId="mainScheme" phldr="1"/>
      <dgm:spPr/>
      <dgm:t>
        <a:bodyPr/>
        <a:lstStyle/>
        <a:p>
          <a:endParaRPr lang="en-US"/>
        </a:p>
      </dgm:t>
    </dgm:pt>
    <dgm:pt modelId="{FFAAFE8F-4A39-4214-BA1A-123BA2540D94}">
      <dgm:prSet phldrT="[Text]" custT="1"/>
      <dgm:spPr>
        <a:solidFill>
          <a:srgbClr val="4D778A"/>
        </a:solidFill>
      </dgm:spPr>
      <dgm:t>
        <a:bodyPr/>
        <a:lstStyle/>
        <a:p>
          <a:r>
            <a:rPr lang="en-US" sz="2400" b="0" dirty="0">
              <a:solidFill>
                <a:schemeClr val="bg1"/>
              </a:solidFill>
              <a:latin typeface="Arvo"/>
            </a:rPr>
            <a:t>Mutual Respect</a:t>
          </a:r>
        </a:p>
      </dgm:t>
    </dgm:pt>
    <dgm:pt modelId="{EC030D8C-ADFD-4F1A-8F63-E8FF586B1F71}" type="parTrans" cxnId="{B7E97D11-A155-475C-84D9-906B30F4EB6E}">
      <dgm:prSet/>
      <dgm:spPr/>
      <dgm:t>
        <a:bodyPr/>
        <a:lstStyle/>
        <a:p>
          <a:endParaRPr lang="en-US" sz="2400">
            <a:latin typeface="Arvo"/>
          </a:endParaRPr>
        </a:p>
      </dgm:t>
    </dgm:pt>
    <dgm:pt modelId="{D2A3D56D-AF83-45AA-ACA8-124B80123499}" type="sibTrans" cxnId="{B7E97D11-A155-475C-84D9-906B30F4EB6E}">
      <dgm:prSet/>
      <dgm:spPr/>
      <dgm:t>
        <a:bodyPr/>
        <a:lstStyle/>
        <a:p>
          <a:endParaRPr lang="en-US" sz="2400">
            <a:latin typeface="Arvo"/>
          </a:endParaRPr>
        </a:p>
      </dgm:t>
    </dgm:pt>
    <dgm:pt modelId="{0D4FF40A-4456-4D18-8BD3-EA775A6FD8E0}">
      <dgm:prSet phldrT="[Text]" custT="1"/>
      <dgm:spPr>
        <a:solidFill>
          <a:srgbClr val="FAA99C"/>
        </a:solidFill>
      </dgm:spPr>
      <dgm:t>
        <a:bodyPr/>
        <a:lstStyle/>
        <a:p>
          <a:r>
            <a:rPr lang="en-US" sz="2400" b="0" dirty="0">
              <a:solidFill>
                <a:schemeClr val="bg1"/>
              </a:solidFill>
              <a:latin typeface="Arvo"/>
            </a:rPr>
            <a:t>Positive Practice</a:t>
          </a:r>
        </a:p>
      </dgm:t>
    </dgm:pt>
    <dgm:pt modelId="{03A4A699-E443-4178-B0A5-AA98C174E1BE}" type="parTrans" cxnId="{5BD213A0-350B-4604-9F38-6A741D367C70}">
      <dgm:prSet/>
      <dgm:spPr/>
      <dgm:t>
        <a:bodyPr/>
        <a:lstStyle/>
        <a:p>
          <a:endParaRPr lang="en-US" sz="2400">
            <a:latin typeface="Arvo"/>
          </a:endParaRPr>
        </a:p>
      </dgm:t>
    </dgm:pt>
    <dgm:pt modelId="{9502FEB8-6973-4CAC-8A3B-9A2587635181}" type="sibTrans" cxnId="{5BD213A0-350B-4604-9F38-6A741D367C70}">
      <dgm:prSet/>
      <dgm:spPr/>
      <dgm:t>
        <a:bodyPr/>
        <a:lstStyle/>
        <a:p>
          <a:endParaRPr lang="en-US" sz="2400">
            <a:latin typeface="Arvo"/>
          </a:endParaRPr>
        </a:p>
      </dgm:t>
    </dgm:pt>
    <dgm:pt modelId="{BFD52C82-5FD8-4BA3-9D4F-772223386755}">
      <dgm:prSet phldrT="[Text]" custT="1"/>
      <dgm:spPr>
        <a:solidFill>
          <a:srgbClr val="7198A9"/>
        </a:solidFill>
      </dgm:spPr>
      <dgm:t>
        <a:bodyPr/>
        <a:lstStyle/>
        <a:p>
          <a:r>
            <a:rPr lang="en-US" sz="2400" b="0" dirty="0">
              <a:solidFill>
                <a:schemeClr val="bg1"/>
              </a:solidFill>
              <a:latin typeface="Arvo"/>
            </a:rPr>
            <a:t>Solving Problems without Blame</a:t>
          </a:r>
        </a:p>
      </dgm:t>
    </dgm:pt>
    <dgm:pt modelId="{ADA846D6-9CDA-40CD-B321-F0AFCFBFFCAF}" type="parTrans" cxnId="{114AD0BC-4A34-44B8-9CFC-5DBF2CBBF50D}">
      <dgm:prSet/>
      <dgm:spPr/>
      <dgm:t>
        <a:bodyPr/>
        <a:lstStyle/>
        <a:p>
          <a:endParaRPr lang="en-US" sz="2400">
            <a:latin typeface="Arvo"/>
          </a:endParaRPr>
        </a:p>
      </dgm:t>
    </dgm:pt>
    <dgm:pt modelId="{BBE724B1-67BD-4863-AC84-3D542D1B9DCD}" type="sibTrans" cxnId="{114AD0BC-4A34-44B8-9CFC-5DBF2CBBF50D}">
      <dgm:prSet/>
      <dgm:spPr/>
      <dgm:t>
        <a:bodyPr/>
        <a:lstStyle/>
        <a:p>
          <a:endParaRPr lang="en-US" sz="2400">
            <a:latin typeface="Arvo"/>
          </a:endParaRPr>
        </a:p>
      </dgm:t>
    </dgm:pt>
    <dgm:pt modelId="{64AFD933-A1E8-4284-BBDA-A4B6D2A39AE2}" type="pres">
      <dgm:prSet presAssocID="{9CA92A36-163C-4430-8311-90DD86B32BB3}" presName="Name0" presStyleCnt="0">
        <dgm:presLayoutVars>
          <dgm:chMax val="7"/>
          <dgm:dir/>
          <dgm:resizeHandles val="exact"/>
        </dgm:presLayoutVars>
      </dgm:prSet>
      <dgm:spPr/>
      <dgm:t>
        <a:bodyPr/>
        <a:lstStyle/>
        <a:p>
          <a:endParaRPr lang="en-US"/>
        </a:p>
      </dgm:t>
    </dgm:pt>
    <dgm:pt modelId="{468585B3-4C8C-4DCD-A4F2-F4084BBC599E}" type="pres">
      <dgm:prSet presAssocID="{9CA92A36-163C-4430-8311-90DD86B32BB3}" presName="ellipse1" presStyleLbl="vennNode1" presStyleIdx="0" presStyleCnt="3">
        <dgm:presLayoutVars>
          <dgm:bulletEnabled val="1"/>
        </dgm:presLayoutVars>
      </dgm:prSet>
      <dgm:spPr/>
      <dgm:t>
        <a:bodyPr/>
        <a:lstStyle/>
        <a:p>
          <a:endParaRPr lang="en-US"/>
        </a:p>
      </dgm:t>
    </dgm:pt>
    <dgm:pt modelId="{2194CA5A-86DA-422A-BE26-5B154A199D59}" type="pres">
      <dgm:prSet presAssocID="{9CA92A36-163C-4430-8311-90DD86B32BB3}" presName="ellipse2" presStyleLbl="vennNode1" presStyleIdx="1" presStyleCnt="3">
        <dgm:presLayoutVars>
          <dgm:bulletEnabled val="1"/>
        </dgm:presLayoutVars>
      </dgm:prSet>
      <dgm:spPr/>
      <dgm:t>
        <a:bodyPr/>
        <a:lstStyle/>
        <a:p>
          <a:endParaRPr lang="en-US"/>
        </a:p>
      </dgm:t>
    </dgm:pt>
    <dgm:pt modelId="{BDFCAD52-82BF-4B60-AE65-D069D41D68A8}" type="pres">
      <dgm:prSet presAssocID="{9CA92A36-163C-4430-8311-90DD86B32BB3}" presName="ellipse3" presStyleLbl="vennNode1" presStyleIdx="2" presStyleCnt="3">
        <dgm:presLayoutVars>
          <dgm:bulletEnabled val="1"/>
        </dgm:presLayoutVars>
      </dgm:prSet>
      <dgm:spPr/>
      <dgm:t>
        <a:bodyPr/>
        <a:lstStyle/>
        <a:p>
          <a:endParaRPr lang="en-US"/>
        </a:p>
      </dgm:t>
    </dgm:pt>
  </dgm:ptLst>
  <dgm:cxnLst>
    <dgm:cxn modelId="{ECE2D19C-8B32-42BC-A3DF-A3FDC27CE2F9}" type="presOf" srcId="{0D4FF40A-4456-4D18-8BD3-EA775A6FD8E0}" destId="{2194CA5A-86DA-422A-BE26-5B154A199D59}" srcOrd="0" destOrd="0" presId="urn:microsoft.com/office/officeart/2005/8/layout/rings+Icon"/>
    <dgm:cxn modelId="{114AD0BC-4A34-44B8-9CFC-5DBF2CBBF50D}" srcId="{9CA92A36-163C-4430-8311-90DD86B32BB3}" destId="{BFD52C82-5FD8-4BA3-9D4F-772223386755}" srcOrd="2" destOrd="0" parTransId="{ADA846D6-9CDA-40CD-B321-F0AFCFBFFCAF}" sibTransId="{BBE724B1-67BD-4863-AC84-3D542D1B9DCD}"/>
    <dgm:cxn modelId="{1A2941EC-4F53-461E-88A2-9B150A2D55BD}" type="presOf" srcId="{9CA92A36-163C-4430-8311-90DD86B32BB3}" destId="{64AFD933-A1E8-4284-BBDA-A4B6D2A39AE2}" srcOrd="0" destOrd="0" presId="urn:microsoft.com/office/officeart/2005/8/layout/rings+Icon"/>
    <dgm:cxn modelId="{FC43FF9E-4F59-41E6-85A7-A86E53AF2123}" type="presOf" srcId="{BFD52C82-5FD8-4BA3-9D4F-772223386755}" destId="{BDFCAD52-82BF-4B60-AE65-D069D41D68A8}" srcOrd="0" destOrd="0" presId="urn:microsoft.com/office/officeart/2005/8/layout/rings+Icon"/>
    <dgm:cxn modelId="{B7E97D11-A155-475C-84D9-906B30F4EB6E}" srcId="{9CA92A36-163C-4430-8311-90DD86B32BB3}" destId="{FFAAFE8F-4A39-4214-BA1A-123BA2540D94}" srcOrd="0" destOrd="0" parTransId="{EC030D8C-ADFD-4F1A-8F63-E8FF586B1F71}" sibTransId="{D2A3D56D-AF83-45AA-ACA8-124B80123499}"/>
    <dgm:cxn modelId="{5BD213A0-350B-4604-9F38-6A741D367C70}" srcId="{9CA92A36-163C-4430-8311-90DD86B32BB3}" destId="{0D4FF40A-4456-4D18-8BD3-EA775A6FD8E0}" srcOrd="1" destOrd="0" parTransId="{03A4A699-E443-4178-B0A5-AA98C174E1BE}" sibTransId="{9502FEB8-6973-4CAC-8A3B-9A2587635181}"/>
    <dgm:cxn modelId="{D8B6C8C2-B034-4A63-9317-81D0E139CE4D}" type="presOf" srcId="{FFAAFE8F-4A39-4214-BA1A-123BA2540D94}" destId="{468585B3-4C8C-4DCD-A4F2-F4084BBC599E}" srcOrd="0" destOrd="0" presId="urn:microsoft.com/office/officeart/2005/8/layout/rings+Icon"/>
    <dgm:cxn modelId="{77121D4C-D020-4E15-B36C-499006BE13D9}" type="presParOf" srcId="{64AFD933-A1E8-4284-BBDA-A4B6D2A39AE2}" destId="{468585B3-4C8C-4DCD-A4F2-F4084BBC599E}" srcOrd="0" destOrd="0" presId="urn:microsoft.com/office/officeart/2005/8/layout/rings+Icon"/>
    <dgm:cxn modelId="{A1E2125B-E279-46F3-BEAE-9B6B735037F5}" type="presParOf" srcId="{64AFD933-A1E8-4284-BBDA-A4B6D2A39AE2}" destId="{2194CA5A-86DA-422A-BE26-5B154A199D59}" srcOrd="1" destOrd="0" presId="urn:microsoft.com/office/officeart/2005/8/layout/rings+Icon"/>
    <dgm:cxn modelId="{69523720-A723-4187-811B-C16F70744493}" type="presParOf" srcId="{64AFD933-A1E8-4284-BBDA-A4B6D2A39AE2}" destId="{BDFCAD52-82BF-4B60-AE65-D069D41D68A8}"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591CB4-C635-402C-A40F-797F84B7EF74}" type="doc">
      <dgm:prSet loTypeId="urn:microsoft.com/office/officeart/2005/8/layout/vProcess5" loCatId="process" qsTypeId="urn:microsoft.com/office/officeart/2005/8/quickstyle/simple1" qsCatId="simple" csTypeId="urn:microsoft.com/office/officeart/2005/8/colors/accent1_2" csCatId="accent1" phldr="1"/>
      <dgm:spPr/>
    </dgm:pt>
    <dgm:pt modelId="{0FEB7678-9390-4A87-A5D3-502D1BAD8CD5}">
      <dgm:prSet phldrT="[Text]" custT="1"/>
      <dgm:spPr>
        <a:xfrm>
          <a:off x="0" y="0"/>
          <a:ext cx="8554196" cy="1223256"/>
        </a:xfrm>
        <a:prstGeom prst="roundRect">
          <a:avLst>
            <a:gd name="adj" fmla="val 10000"/>
          </a:avLst>
        </a:prstGeom>
        <a:solidFill>
          <a:srgbClr val="7198A9"/>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400" dirty="0">
              <a:solidFill>
                <a:sysClr val="window" lastClr="FFFFFF"/>
              </a:solidFill>
              <a:latin typeface="Arvo"/>
              <a:ea typeface="+mn-ea"/>
              <a:cs typeface="+mn-cs"/>
            </a:rPr>
            <a:t>Watch the video.</a:t>
          </a:r>
        </a:p>
      </dgm:t>
    </dgm:pt>
    <dgm:pt modelId="{23F807B5-9141-4569-9B0A-050213B3851A}" type="parTrans" cxnId="{CE8980CE-082A-47B9-B2E7-8D0003481701}">
      <dgm:prSet/>
      <dgm:spPr/>
      <dgm:t>
        <a:bodyPr/>
        <a:lstStyle/>
        <a:p>
          <a:endParaRPr lang="en-US" sz="2400">
            <a:latin typeface="Arvo"/>
          </a:endParaRPr>
        </a:p>
      </dgm:t>
    </dgm:pt>
    <dgm:pt modelId="{50F1DDFE-0A05-412A-8EAE-68F4E7CE16C4}" type="sibTrans" cxnId="{CE8980CE-082A-47B9-B2E7-8D0003481701}">
      <dgm:prSet custT="1"/>
      <dgm:spPr>
        <a:xfrm>
          <a:off x="7759079" y="927636"/>
          <a:ext cx="795116" cy="795116"/>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400">
            <a:solidFill>
              <a:sysClr val="windowText" lastClr="000000">
                <a:hueOff val="0"/>
                <a:satOff val="0"/>
                <a:lumOff val="0"/>
                <a:alphaOff val="0"/>
              </a:sysClr>
            </a:solidFill>
            <a:latin typeface="Arvo"/>
            <a:ea typeface="+mn-ea"/>
            <a:cs typeface="+mn-cs"/>
          </a:endParaRPr>
        </a:p>
      </dgm:t>
    </dgm:pt>
    <dgm:pt modelId="{ABA8A868-2233-4CB5-87C1-5CEB34C9012F}">
      <dgm:prSet custT="1"/>
      <dgm:spPr>
        <a:xfrm>
          <a:off x="754781" y="1427132"/>
          <a:ext cx="8554196" cy="1223256"/>
        </a:xfrm>
        <a:prstGeom prst="roundRect">
          <a:avLst>
            <a:gd name="adj" fmla="val 10000"/>
          </a:avLst>
        </a:prstGeo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400" dirty="0">
              <a:solidFill>
                <a:sysClr val="window" lastClr="FFFFFF"/>
              </a:solidFill>
              <a:latin typeface="Arvo"/>
              <a:ea typeface="+mn-ea"/>
              <a:cs typeface="+mn-cs"/>
            </a:rPr>
            <a:t>With your partner, practice role-playing both the Licensing Specialist Role Card and the </a:t>
          </a:r>
          <a:br>
            <a:rPr lang="en-US" sz="2400" dirty="0">
              <a:solidFill>
                <a:sysClr val="window" lastClr="FFFFFF"/>
              </a:solidFill>
              <a:latin typeface="Arvo"/>
              <a:ea typeface="+mn-ea"/>
              <a:cs typeface="+mn-cs"/>
            </a:rPr>
          </a:br>
          <a:r>
            <a:rPr lang="en-US" sz="2400" dirty="0">
              <a:solidFill>
                <a:sysClr val="window" lastClr="FFFFFF"/>
              </a:solidFill>
              <a:latin typeface="Arvo"/>
              <a:ea typeface="+mn-ea"/>
              <a:cs typeface="+mn-cs"/>
            </a:rPr>
            <a:t>Foster Parent Role Card.  </a:t>
          </a:r>
        </a:p>
      </dgm:t>
    </dgm:pt>
    <dgm:pt modelId="{EB259DEB-980E-4F55-8DD4-4805301E9756}" type="parTrans" cxnId="{A756E42B-E1C7-418E-B837-B75D2C4A10CB}">
      <dgm:prSet/>
      <dgm:spPr/>
      <dgm:t>
        <a:bodyPr/>
        <a:lstStyle/>
        <a:p>
          <a:endParaRPr lang="en-US" sz="2400">
            <a:latin typeface="Arvo"/>
          </a:endParaRPr>
        </a:p>
      </dgm:t>
    </dgm:pt>
    <dgm:pt modelId="{2B7247E9-7C83-4EFA-9130-E0D7605BBEFC}" type="sibTrans" cxnId="{A756E42B-E1C7-418E-B837-B75D2C4A10CB}">
      <dgm:prSet custT="1"/>
      <dgm:spPr>
        <a:xfrm>
          <a:off x="8513861" y="2346613"/>
          <a:ext cx="795116" cy="795116"/>
        </a:xfrm>
        <a:prstGeom prst="downArrow">
          <a:avLst>
            <a:gd name="adj1" fmla="val 55000"/>
            <a:gd name="adj2" fmla="val 45000"/>
          </a:avLst>
        </a:prstGeom>
        <a:solidFill>
          <a:srgbClr val="CEDBE0">
            <a:alpha val="9000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400">
            <a:solidFill>
              <a:sysClr val="windowText" lastClr="000000">
                <a:hueOff val="0"/>
                <a:satOff val="0"/>
                <a:lumOff val="0"/>
                <a:alphaOff val="0"/>
              </a:sysClr>
            </a:solidFill>
            <a:latin typeface="Arvo"/>
            <a:ea typeface="+mn-ea"/>
            <a:cs typeface="+mn-cs"/>
          </a:endParaRPr>
        </a:p>
      </dgm:t>
    </dgm:pt>
    <dgm:pt modelId="{47B7A7F5-4B5E-4D81-9976-5DE1C2B6E9F7}">
      <dgm:prSet custT="1"/>
      <dgm:spPr>
        <a:xfrm>
          <a:off x="1509563" y="2854264"/>
          <a:ext cx="8554196" cy="1223256"/>
        </a:xfrm>
        <a:prstGeom prst="roundRect">
          <a:avLst>
            <a:gd name="adj" fmla="val 10000"/>
          </a:avLst>
        </a:prstGeom>
        <a:solidFill>
          <a:srgbClr val="4D778A"/>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400">
              <a:solidFill>
                <a:sysClr val="window" lastClr="FFFFFF"/>
              </a:solidFill>
              <a:latin typeface="Arvo"/>
              <a:ea typeface="+mn-ea"/>
              <a:cs typeface="+mn-cs"/>
            </a:rPr>
            <a:t>After each interview, provide feedback to your partner on their strengths and challenges of the interviews. </a:t>
          </a:r>
        </a:p>
      </dgm:t>
    </dgm:pt>
    <dgm:pt modelId="{09D9D873-AD94-49ED-AEE4-78651E56C5FA}" type="parTrans" cxnId="{03847988-BAC3-4D26-A189-F272E1A808DD}">
      <dgm:prSet/>
      <dgm:spPr/>
      <dgm:t>
        <a:bodyPr/>
        <a:lstStyle/>
        <a:p>
          <a:endParaRPr lang="en-US" sz="2400">
            <a:latin typeface="Arvo"/>
          </a:endParaRPr>
        </a:p>
      </dgm:t>
    </dgm:pt>
    <dgm:pt modelId="{B90E1054-FA50-4397-AE20-3F39D4A1B318}" type="sibTrans" cxnId="{03847988-BAC3-4D26-A189-F272E1A808DD}">
      <dgm:prSet/>
      <dgm:spPr/>
      <dgm:t>
        <a:bodyPr/>
        <a:lstStyle/>
        <a:p>
          <a:endParaRPr lang="en-US" sz="2400">
            <a:latin typeface="Arvo"/>
          </a:endParaRPr>
        </a:p>
      </dgm:t>
    </dgm:pt>
    <dgm:pt modelId="{42133685-0FB9-4A74-9328-8F24700B4C24}" type="pres">
      <dgm:prSet presAssocID="{2F591CB4-C635-402C-A40F-797F84B7EF74}" presName="outerComposite" presStyleCnt="0">
        <dgm:presLayoutVars>
          <dgm:chMax val="5"/>
          <dgm:dir/>
          <dgm:resizeHandles val="exact"/>
        </dgm:presLayoutVars>
      </dgm:prSet>
      <dgm:spPr/>
    </dgm:pt>
    <dgm:pt modelId="{CDAE226A-48AE-43B7-82FC-FAAA49F60143}" type="pres">
      <dgm:prSet presAssocID="{2F591CB4-C635-402C-A40F-797F84B7EF74}" presName="dummyMaxCanvas" presStyleCnt="0">
        <dgm:presLayoutVars/>
      </dgm:prSet>
      <dgm:spPr/>
    </dgm:pt>
    <dgm:pt modelId="{DB497191-3736-47B5-B443-26DB112F25E8}" type="pres">
      <dgm:prSet presAssocID="{2F591CB4-C635-402C-A40F-797F84B7EF74}" presName="ThreeNodes_1" presStyleLbl="node1" presStyleIdx="0" presStyleCnt="3" custLinFactNeighborY="-4077">
        <dgm:presLayoutVars>
          <dgm:bulletEnabled val="1"/>
        </dgm:presLayoutVars>
      </dgm:prSet>
      <dgm:spPr>
        <a:prstGeom prst="rect">
          <a:avLst/>
        </a:prstGeom>
      </dgm:spPr>
      <dgm:t>
        <a:bodyPr/>
        <a:lstStyle/>
        <a:p>
          <a:endParaRPr lang="en-US"/>
        </a:p>
      </dgm:t>
    </dgm:pt>
    <dgm:pt modelId="{82B6155C-814B-44F0-9BF4-EF2551F4C036}" type="pres">
      <dgm:prSet presAssocID="{2F591CB4-C635-402C-A40F-797F84B7EF74}" presName="ThreeNodes_2" presStyleLbl="node1" presStyleIdx="1" presStyleCnt="3">
        <dgm:presLayoutVars>
          <dgm:bulletEnabled val="1"/>
        </dgm:presLayoutVars>
      </dgm:prSet>
      <dgm:spPr>
        <a:prstGeom prst="rect">
          <a:avLst/>
        </a:prstGeom>
      </dgm:spPr>
      <dgm:t>
        <a:bodyPr/>
        <a:lstStyle/>
        <a:p>
          <a:endParaRPr lang="en-US"/>
        </a:p>
      </dgm:t>
    </dgm:pt>
    <dgm:pt modelId="{1738179B-ACAC-4110-AAA5-EA786C70E91A}" type="pres">
      <dgm:prSet presAssocID="{2F591CB4-C635-402C-A40F-797F84B7EF74}" presName="ThreeNodes_3" presStyleLbl="node1" presStyleIdx="2" presStyleCnt="3">
        <dgm:presLayoutVars>
          <dgm:bulletEnabled val="1"/>
        </dgm:presLayoutVars>
      </dgm:prSet>
      <dgm:spPr>
        <a:prstGeom prst="rect">
          <a:avLst/>
        </a:prstGeom>
      </dgm:spPr>
      <dgm:t>
        <a:bodyPr/>
        <a:lstStyle/>
        <a:p>
          <a:endParaRPr lang="en-US"/>
        </a:p>
      </dgm:t>
    </dgm:pt>
    <dgm:pt modelId="{41D1783A-2F50-464D-A411-741844C4CBAD}" type="pres">
      <dgm:prSet presAssocID="{2F591CB4-C635-402C-A40F-797F84B7EF74}" presName="ThreeConn_1-2" presStyleLbl="fgAccFollowNode1" presStyleIdx="0" presStyleCnt="2">
        <dgm:presLayoutVars>
          <dgm:bulletEnabled val="1"/>
        </dgm:presLayoutVars>
      </dgm:prSet>
      <dgm:spPr/>
      <dgm:t>
        <a:bodyPr/>
        <a:lstStyle/>
        <a:p>
          <a:endParaRPr lang="en-US"/>
        </a:p>
      </dgm:t>
    </dgm:pt>
    <dgm:pt modelId="{15A9DB00-0DE2-40D5-AE24-7BE5CC492BE5}" type="pres">
      <dgm:prSet presAssocID="{2F591CB4-C635-402C-A40F-797F84B7EF74}" presName="ThreeConn_2-3" presStyleLbl="fgAccFollowNode1" presStyleIdx="1" presStyleCnt="2">
        <dgm:presLayoutVars>
          <dgm:bulletEnabled val="1"/>
        </dgm:presLayoutVars>
      </dgm:prSet>
      <dgm:spPr/>
      <dgm:t>
        <a:bodyPr/>
        <a:lstStyle/>
        <a:p>
          <a:endParaRPr lang="en-US"/>
        </a:p>
      </dgm:t>
    </dgm:pt>
    <dgm:pt modelId="{6247EDDA-CDDC-471A-A400-464D3C20920D}" type="pres">
      <dgm:prSet presAssocID="{2F591CB4-C635-402C-A40F-797F84B7EF74}" presName="ThreeNodes_1_text" presStyleLbl="node1" presStyleIdx="2" presStyleCnt="3">
        <dgm:presLayoutVars>
          <dgm:bulletEnabled val="1"/>
        </dgm:presLayoutVars>
      </dgm:prSet>
      <dgm:spPr/>
      <dgm:t>
        <a:bodyPr/>
        <a:lstStyle/>
        <a:p>
          <a:endParaRPr lang="en-US"/>
        </a:p>
      </dgm:t>
    </dgm:pt>
    <dgm:pt modelId="{41CE27BD-9035-4F1B-B5BB-773948E8E7ED}" type="pres">
      <dgm:prSet presAssocID="{2F591CB4-C635-402C-A40F-797F84B7EF74}" presName="ThreeNodes_2_text" presStyleLbl="node1" presStyleIdx="2" presStyleCnt="3">
        <dgm:presLayoutVars>
          <dgm:bulletEnabled val="1"/>
        </dgm:presLayoutVars>
      </dgm:prSet>
      <dgm:spPr/>
      <dgm:t>
        <a:bodyPr/>
        <a:lstStyle/>
        <a:p>
          <a:endParaRPr lang="en-US"/>
        </a:p>
      </dgm:t>
    </dgm:pt>
    <dgm:pt modelId="{F2A1FFB3-FFB7-4881-B044-B9F08FAC7B85}" type="pres">
      <dgm:prSet presAssocID="{2F591CB4-C635-402C-A40F-797F84B7EF74}" presName="ThreeNodes_3_text" presStyleLbl="node1" presStyleIdx="2" presStyleCnt="3">
        <dgm:presLayoutVars>
          <dgm:bulletEnabled val="1"/>
        </dgm:presLayoutVars>
      </dgm:prSet>
      <dgm:spPr/>
      <dgm:t>
        <a:bodyPr/>
        <a:lstStyle/>
        <a:p>
          <a:endParaRPr lang="en-US"/>
        </a:p>
      </dgm:t>
    </dgm:pt>
  </dgm:ptLst>
  <dgm:cxnLst>
    <dgm:cxn modelId="{BE42227C-E2FA-4F01-83FC-B252B8A75585}" type="presOf" srcId="{ABA8A868-2233-4CB5-87C1-5CEB34C9012F}" destId="{41CE27BD-9035-4F1B-B5BB-773948E8E7ED}" srcOrd="1" destOrd="0" presId="urn:microsoft.com/office/officeart/2005/8/layout/vProcess5"/>
    <dgm:cxn modelId="{33D9F21D-5D3C-42BB-892B-B9C1D11DF2C7}" type="presOf" srcId="{50F1DDFE-0A05-412A-8EAE-68F4E7CE16C4}" destId="{41D1783A-2F50-464D-A411-741844C4CBAD}" srcOrd="0" destOrd="0" presId="urn:microsoft.com/office/officeart/2005/8/layout/vProcess5"/>
    <dgm:cxn modelId="{EF8E8824-46B2-4D2B-8870-91F2192827F8}" type="presOf" srcId="{2F591CB4-C635-402C-A40F-797F84B7EF74}" destId="{42133685-0FB9-4A74-9328-8F24700B4C24}" srcOrd="0" destOrd="0" presId="urn:microsoft.com/office/officeart/2005/8/layout/vProcess5"/>
    <dgm:cxn modelId="{03847988-BAC3-4D26-A189-F272E1A808DD}" srcId="{2F591CB4-C635-402C-A40F-797F84B7EF74}" destId="{47B7A7F5-4B5E-4D81-9976-5DE1C2B6E9F7}" srcOrd="2" destOrd="0" parTransId="{09D9D873-AD94-49ED-AEE4-78651E56C5FA}" sibTransId="{B90E1054-FA50-4397-AE20-3F39D4A1B318}"/>
    <dgm:cxn modelId="{CE8980CE-082A-47B9-B2E7-8D0003481701}" srcId="{2F591CB4-C635-402C-A40F-797F84B7EF74}" destId="{0FEB7678-9390-4A87-A5D3-502D1BAD8CD5}" srcOrd="0" destOrd="0" parTransId="{23F807B5-9141-4569-9B0A-050213B3851A}" sibTransId="{50F1DDFE-0A05-412A-8EAE-68F4E7CE16C4}"/>
    <dgm:cxn modelId="{A5994B62-2849-4643-8A54-F73C2E41811F}" type="presOf" srcId="{47B7A7F5-4B5E-4D81-9976-5DE1C2B6E9F7}" destId="{1738179B-ACAC-4110-AAA5-EA786C70E91A}" srcOrd="0" destOrd="0" presId="urn:microsoft.com/office/officeart/2005/8/layout/vProcess5"/>
    <dgm:cxn modelId="{756CA64C-48C4-4BB5-87D5-9D75AE855BC8}" type="presOf" srcId="{0FEB7678-9390-4A87-A5D3-502D1BAD8CD5}" destId="{DB497191-3736-47B5-B443-26DB112F25E8}" srcOrd="0" destOrd="0" presId="urn:microsoft.com/office/officeart/2005/8/layout/vProcess5"/>
    <dgm:cxn modelId="{A756E42B-E1C7-418E-B837-B75D2C4A10CB}" srcId="{2F591CB4-C635-402C-A40F-797F84B7EF74}" destId="{ABA8A868-2233-4CB5-87C1-5CEB34C9012F}" srcOrd="1" destOrd="0" parTransId="{EB259DEB-980E-4F55-8DD4-4805301E9756}" sibTransId="{2B7247E9-7C83-4EFA-9130-E0D7605BBEFC}"/>
    <dgm:cxn modelId="{26728A11-AE87-4D91-AF33-B8EC3C903089}" type="presOf" srcId="{0FEB7678-9390-4A87-A5D3-502D1BAD8CD5}" destId="{6247EDDA-CDDC-471A-A400-464D3C20920D}" srcOrd="1" destOrd="0" presId="urn:microsoft.com/office/officeart/2005/8/layout/vProcess5"/>
    <dgm:cxn modelId="{6F7580E2-7D50-4FD4-B46B-B1E4BCD331E8}" type="presOf" srcId="{47B7A7F5-4B5E-4D81-9976-5DE1C2B6E9F7}" destId="{F2A1FFB3-FFB7-4881-B044-B9F08FAC7B85}" srcOrd="1" destOrd="0" presId="urn:microsoft.com/office/officeart/2005/8/layout/vProcess5"/>
    <dgm:cxn modelId="{0B6512AF-2D7F-4FEF-98CD-0B87B797FF70}" type="presOf" srcId="{2B7247E9-7C83-4EFA-9130-E0D7605BBEFC}" destId="{15A9DB00-0DE2-40D5-AE24-7BE5CC492BE5}" srcOrd="0" destOrd="0" presId="urn:microsoft.com/office/officeart/2005/8/layout/vProcess5"/>
    <dgm:cxn modelId="{C2C457A5-7B2D-43C1-8461-93D0E88AAD3F}" type="presOf" srcId="{ABA8A868-2233-4CB5-87C1-5CEB34C9012F}" destId="{82B6155C-814B-44F0-9BF4-EF2551F4C036}" srcOrd="0" destOrd="0" presId="urn:microsoft.com/office/officeart/2005/8/layout/vProcess5"/>
    <dgm:cxn modelId="{67371CB6-70D6-4FCD-83BB-E9C8442FF06B}" type="presParOf" srcId="{42133685-0FB9-4A74-9328-8F24700B4C24}" destId="{CDAE226A-48AE-43B7-82FC-FAAA49F60143}" srcOrd="0" destOrd="0" presId="urn:microsoft.com/office/officeart/2005/8/layout/vProcess5"/>
    <dgm:cxn modelId="{18DD3E62-F95D-4EE5-9030-E8DAB7F2FE53}" type="presParOf" srcId="{42133685-0FB9-4A74-9328-8F24700B4C24}" destId="{DB497191-3736-47B5-B443-26DB112F25E8}" srcOrd="1" destOrd="0" presId="urn:microsoft.com/office/officeart/2005/8/layout/vProcess5"/>
    <dgm:cxn modelId="{3238947E-0507-40C5-A91B-A8A1C7D0134E}" type="presParOf" srcId="{42133685-0FB9-4A74-9328-8F24700B4C24}" destId="{82B6155C-814B-44F0-9BF4-EF2551F4C036}" srcOrd="2" destOrd="0" presId="urn:microsoft.com/office/officeart/2005/8/layout/vProcess5"/>
    <dgm:cxn modelId="{ADDA07F2-4016-4C12-AEC1-3C392338E34D}" type="presParOf" srcId="{42133685-0FB9-4A74-9328-8F24700B4C24}" destId="{1738179B-ACAC-4110-AAA5-EA786C70E91A}" srcOrd="3" destOrd="0" presId="urn:microsoft.com/office/officeart/2005/8/layout/vProcess5"/>
    <dgm:cxn modelId="{53EF0514-A627-493B-9167-0F1177D052B3}" type="presParOf" srcId="{42133685-0FB9-4A74-9328-8F24700B4C24}" destId="{41D1783A-2F50-464D-A411-741844C4CBAD}" srcOrd="4" destOrd="0" presId="urn:microsoft.com/office/officeart/2005/8/layout/vProcess5"/>
    <dgm:cxn modelId="{63C44EFB-C181-49ED-A196-E105B160F62A}" type="presParOf" srcId="{42133685-0FB9-4A74-9328-8F24700B4C24}" destId="{15A9DB00-0DE2-40D5-AE24-7BE5CC492BE5}" srcOrd="5" destOrd="0" presId="urn:microsoft.com/office/officeart/2005/8/layout/vProcess5"/>
    <dgm:cxn modelId="{EDFF247A-F447-4D79-BAEA-DBDE8630A756}" type="presParOf" srcId="{42133685-0FB9-4A74-9328-8F24700B4C24}" destId="{6247EDDA-CDDC-471A-A400-464D3C20920D}" srcOrd="6" destOrd="0" presId="urn:microsoft.com/office/officeart/2005/8/layout/vProcess5"/>
    <dgm:cxn modelId="{1E98648B-C015-4CC3-A69E-BFA38E529B88}" type="presParOf" srcId="{42133685-0FB9-4A74-9328-8F24700B4C24}" destId="{41CE27BD-9035-4F1B-B5BB-773948E8E7ED}" srcOrd="7" destOrd="0" presId="urn:microsoft.com/office/officeart/2005/8/layout/vProcess5"/>
    <dgm:cxn modelId="{A7560CBB-4D6C-45E9-9385-A2F72B85C67A}" type="presParOf" srcId="{42133685-0FB9-4A74-9328-8F24700B4C24}" destId="{F2A1FFB3-FFB7-4881-B044-B9F08FAC7B8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684862-D8C8-4F58-ACC1-B7955BA1742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213DAA-FC3D-4307-8FCC-E2BBA70B5E5E}">
      <dgm:prSet phldrT="[Text]" custT="1"/>
      <dgm:spPr>
        <a:xfrm>
          <a:off x="1527555" y="2045"/>
          <a:ext cx="1718500" cy="1350103"/>
        </a:xfrm>
        <a:prstGeom prst="roundRect">
          <a:avLst/>
        </a:prstGeom>
        <a:solidFill>
          <a:srgbClr val="F7847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Arvo"/>
              <a:ea typeface="+mn-ea"/>
              <a:cs typeface="+mn-cs"/>
            </a:rPr>
            <a:t>Safety of birth parents</a:t>
          </a:r>
        </a:p>
      </dgm:t>
    </dgm:pt>
    <dgm:pt modelId="{8330FEB1-4FBF-4207-B4FD-E47DF8CCC86A}" type="parTrans" cxnId="{A693672D-50BB-42DC-997E-7AE4312E30A7}">
      <dgm:prSet/>
      <dgm:spPr/>
      <dgm:t>
        <a:bodyPr/>
        <a:lstStyle/>
        <a:p>
          <a:endParaRPr lang="en-US" sz="2400">
            <a:latin typeface="Arvo"/>
          </a:endParaRPr>
        </a:p>
      </dgm:t>
    </dgm:pt>
    <dgm:pt modelId="{7BA76468-A5E8-409B-B151-9AA010E62CA6}" type="sibTrans" cxnId="{A693672D-50BB-42DC-997E-7AE4312E30A7}">
      <dgm:prSet/>
      <dgm:spPr/>
      <dgm:t>
        <a:bodyPr/>
        <a:lstStyle/>
        <a:p>
          <a:endParaRPr lang="en-US" sz="2400">
            <a:latin typeface="Arvo"/>
          </a:endParaRPr>
        </a:p>
      </dgm:t>
    </dgm:pt>
    <dgm:pt modelId="{731355FA-F99E-472F-BA30-5614E6F2CC27}">
      <dgm:prSet custT="1"/>
      <dgm:spPr>
        <a:xfrm>
          <a:off x="1527555" y="1419654"/>
          <a:ext cx="1718500" cy="1350103"/>
        </a:xfrm>
        <a:prstGeom prst="roundRect">
          <a:avLst/>
        </a:prstGeom>
        <a:solidFill>
          <a:srgbClr val="7198A9"/>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Arvo"/>
              <a:ea typeface="+mn-ea"/>
              <a:cs typeface="+mn-cs"/>
            </a:rPr>
            <a:t>Safety of child</a:t>
          </a:r>
        </a:p>
      </dgm:t>
    </dgm:pt>
    <dgm:pt modelId="{09948047-E718-4404-A672-04C2EDEF2029}" type="parTrans" cxnId="{62B15323-42E2-4D0E-AC48-29194132C54A}">
      <dgm:prSet/>
      <dgm:spPr/>
      <dgm:t>
        <a:bodyPr/>
        <a:lstStyle/>
        <a:p>
          <a:endParaRPr lang="en-US" sz="2400">
            <a:latin typeface="Arvo"/>
          </a:endParaRPr>
        </a:p>
      </dgm:t>
    </dgm:pt>
    <dgm:pt modelId="{F4A37EDE-BBB1-4845-A333-6BBC944F8DA7}" type="sibTrans" cxnId="{62B15323-42E2-4D0E-AC48-29194132C54A}">
      <dgm:prSet/>
      <dgm:spPr/>
      <dgm:t>
        <a:bodyPr/>
        <a:lstStyle/>
        <a:p>
          <a:endParaRPr lang="en-US" sz="2400">
            <a:latin typeface="Arvo"/>
          </a:endParaRPr>
        </a:p>
      </dgm:t>
    </dgm:pt>
    <dgm:pt modelId="{A3C46006-DA3C-4953-9423-1FA1A3876257}">
      <dgm:prSet custT="1"/>
      <dgm:spPr>
        <a:xfrm>
          <a:off x="1527555" y="2837262"/>
          <a:ext cx="1718500" cy="1350103"/>
        </a:xfrm>
        <a:prstGeom prst="roundRect">
          <a:avLst/>
        </a:prstGeo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Arvo"/>
              <a:ea typeface="+mn-ea"/>
              <a:cs typeface="+mn-cs"/>
            </a:rPr>
            <a:t>Safety of  foster parents</a:t>
          </a:r>
        </a:p>
      </dgm:t>
    </dgm:pt>
    <dgm:pt modelId="{7C3394CD-47B1-4507-A2DA-F267A1974DF3}" type="parTrans" cxnId="{DBAB3435-F6FF-4C1B-9376-B2B59AA991EF}">
      <dgm:prSet/>
      <dgm:spPr/>
      <dgm:t>
        <a:bodyPr/>
        <a:lstStyle/>
        <a:p>
          <a:endParaRPr lang="en-US" sz="2400">
            <a:latin typeface="Arvo"/>
          </a:endParaRPr>
        </a:p>
      </dgm:t>
    </dgm:pt>
    <dgm:pt modelId="{B3E89C27-C5F8-4FCC-9E6E-315E57723E70}" type="sibTrans" cxnId="{DBAB3435-F6FF-4C1B-9376-B2B59AA991EF}">
      <dgm:prSet/>
      <dgm:spPr/>
      <dgm:t>
        <a:bodyPr/>
        <a:lstStyle/>
        <a:p>
          <a:endParaRPr lang="en-US" sz="2400">
            <a:latin typeface="Arvo"/>
          </a:endParaRPr>
        </a:p>
      </dgm:t>
    </dgm:pt>
    <dgm:pt modelId="{D40DC620-C251-4337-BE12-4BD3EDA0928F}" type="pres">
      <dgm:prSet presAssocID="{82684862-D8C8-4F58-ACC1-B7955BA1742A}" presName="Name0" presStyleCnt="0">
        <dgm:presLayoutVars>
          <dgm:dir/>
          <dgm:animLvl val="lvl"/>
          <dgm:resizeHandles val="exact"/>
        </dgm:presLayoutVars>
      </dgm:prSet>
      <dgm:spPr/>
      <dgm:t>
        <a:bodyPr/>
        <a:lstStyle/>
        <a:p>
          <a:endParaRPr lang="en-US"/>
        </a:p>
      </dgm:t>
    </dgm:pt>
    <dgm:pt modelId="{947E2979-8987-4B93-A187-280F597E8A92}" type="pres">
      <dgm:prSet presAssocID="{48213DAA-FC3D-4307-8FCC-E2BBA70B5E5E}" presName="linNode" presStyleCnt="0"/>
      <dgm:spPr/>
    </dgm:pt>
    <dgm:pt modelId="{E34E650B-2541-47F8-A698-6C027F9BF03B}" type="pres">
      <dgm:prSet presAssocID="{48213DAA-FC3D-4307-8FCC-E2BBA70B5E5E}" presName="parentText" presStyleLbl="node1" presStyleIdx="0" presStyleCnt="3">
        <dgm:presLayoutVars>
          <dgm:chMax val="1"/>
          <dgm:bulletEnabled val="1"/>
        </dgm:presLayoutVars>
      </dgm:prSet>
      <dgm:spPr>
        <a:prstGeom prst="rect">
          <a:avLst/>
        </a:prstGeom>
      </dgm:spPr>
      <dgm:t>
        <a:bodyPr/>
        <a:lstStyle/>
        <a:p>
          <a:endParaRPr lang="en-US"/>
        </a:p>
      </dgm:t>
    </dgm:pt>
    <dgm:pt modelId="{798C1AE4-5023-4B23-91A8-F149BCD00482}" type="pres">
      <dgm:prSet presAssocID="{7BA76468-A5E8-409B-B151-9AA010E62CA6}" presName="sp" presStyleCnt="0"/>
      <dgm:spPr/>
    </dgm:pt>
    <dgm:pt modelId="{2087385E-425E-45E6-88F3-C7C08978AA13}" type="pres">
      <dgm:prSet presAssocID="{731355FA-F99E-472F-BA30-5614E6F2CC27}" presName="linNode" presStyleCnt="0"/>
      <dgm:spPr/>
    </dgm:pt>
    <dgm:pt modelId="{C6D1D69B-3D43-4705-A4CA-EF26D30DFF66}" type="pres">
      <dgm:prSet presAssocID="{731355FA-F99E-472F-BA30-5614E6F2CC27}" presName="parentText" presStyleLbl="node1" presStyleIdx="1" presStyleCnt="3">
        <dgm:presLayoutVars>
          <dgm:chMax val="1"/>
          <dgm:bulletEnabled val="1"/>
        </dgm:presLayoutVars>
      </dgm:prSet>
      <dgm:spPr>
        <a:prstGeom prst="rect">
          <a:avLst/>
        </a:prstGeom>
      </dgm:spPr>
      <dgm:t>
        <a:bodyPr/>
        <a:lstStyle/>
        <a:p>
          <a:endParaRPr lang="en-US"/>
        </a:p>
      </dgm:t>
    </dgm:pt>
    <dgm:pt modelId="{EB1B16EB-DA70-4524-BAEA-6FC3A6CE6893}" type="pres">
      <dgm:prSet presAssocID="{F4A37EDE-BBB1-4845-A333-6BBC944F8DA7}" presName="sp" presStyleCnt="0"/>
      <dgm:spPr/>
    </dgm:pt>
    <dgm:pt modelId="{D525201B-F894-4CC6-B176-57C9C636B19C}" type="pres">
      <dgm:prSet presAssocID="{A3C46006-DA3C-4953-9423-1FA1A3876257}" presName="linNode" presStyleCnt="0"/>
      <dgm:spPr/>
    </dgm:pt>
    <dgm:pt modelId="{0D6D2CE5-F0D2-4A82-9E1E-69C26D30594C}" type="pres">
      <dgm:prSet presAssocID="{A3C46006-DA3C-4953-9423-1FA1A3876257}" presName="parentText" presStyleLbl="node1" presStyleIdx="2" presStyleCnt="3">
        <dgm:presLayoutVars>
          <dgm:chMax val="1"/>
          <dgm:bulletEnabled val="1"/>
        </dgm:presLayoutVars>
      </dgm:prSet>
      <dgm:spPr>
        <a:prstGeom prst="rect">
          <a:avLst/>
        </a:prstGeom>
      </dgm:spPr>
      <dgm:t>
        <a:bodyPr/>
        <a:lstStyle/>
        <a:p>
          <a:endParaRPr lang="en-US"/>
        </a:p>
      </dgm:t>
    </dgm:pt>
  </dgm:ptLst>
  <dgm:cxnLst>
    <dgm:cxn modelId="{A693672D-50BB-42DC-997E-7AE4312E30A7}" srcId="{82684862-D8C8-4F58-ACC1-B7955BA1742A}" destId="{48213DAA-FC3D-4307-8FCC-E2BBA70B5E5E}" srcOrd="0" destOrd="0" parTransId="{8330FEB1-4FBF-4207-B4FD-E47DF8CCC86A}" sibTransId="{7BA76468-A5E8-409B-B151-9AA010E62CA6}"/>
    <dgm:cxn modelId="{62B15323-42E2-4D0E-AC48-29194132C54A}" srcId="{82684862-D8C8-4F58-ACC1-B7955BA1742A}" destId="{731355FA-F99E-472F-BA30-5614E6F2CC27}" srcOrd="1" destOrd="0" parTransId="{09948047-E718-4404-A672-04C2EDEF2029}" sibTransId="{F4A37EDE-BBB1-4845-A333-6BBC944F8DA7}"/>
    <dgm:cxn modelId="{5ABAC7AE-E169-40E9-B7BC-5AF214B76FE1}" type="presOf" srcId="{731355FA-F99E-472F-BA30-5614E6F2CC27}" destId="{C6D1D69B-3D43-4705-A4CA-EF26D30DFF66}" srcOrd="0" destOrd="0" presId="urn:microsoft.com/office/officeart/2005/8/layout/vList5"/>
    <dgm:cxn modelId="{DBAB3435-F6FF-4C1B-9376-B2B59AA991EF}" srcId="{82684862-D8C8-4F58-ACC1-B7955BA1742A}" destId="{A3C46006-DA3C-4953-9423-1FA1A3876257}" srcOrd="2" destOrd="0" parTransId="{7C3394CD-47B1-4507-A2DA-F267A1974DF3}" sibTransId="{B3E89C27-C5F8-4FCC-9E6E-315E57723E70}"/>
    <dgm:cxn modelId="{887B2797-1A93-4C07-A8A4-19D0009BAB48}" type="presOf" srcId="{48213DAA-FC3D-4307-8FCC-E2BBA70B5E5E}" destId="{E34E650B-2541-47F8-A698-6C027F9BF03B}" srcOrd="0" destOrd="0" presId="urn:microsoft.com/office/officeart/2005/8/layout/vList5"/>
    <dgm:cxn modelId="{0D9FA82D-B244-4C79-A4AE-4C0125EEEE50}" type="presOf" srcId="{A3C46006-DA3C-4953-9423-1FA1A3876257}" destId="{0D6D2CE5-F0D2-4A82-9E1E-69C26D30594C}" srcOrd="0" destOrd="0" presId="urn:microsoft.com/office/officeart/2005/8/layout/vList5"/>
    <dgm:cxn modelId="{95CCB5BD-8A7C-492B-8D4B-E32BACF4476A}" type="presOf" srcId="{82684862-D8C8-4F58-ACC1-B7955BA1742A}" destId="{D40DC620-C251-4337-BE12-4BD3EDA0928F}" srcOrd="0" destOrd="0" presId="urn:microsoft.com/office/officeart/2005/8/layout/vList5"/>
    <dgm:cxn modelId="{55A0F167-F083-4D8F-819F-84DD20AE424D}" type="presParOf" srcId="{D40DC620-C251-4337-BE12-4BD3EDA0928F}" destId="{947E2979-8987-4B93-A187-280F597E8A92}" srcOrd="0" destOrd="0" presId="urn:microsoft.com/office/officeart/2005/8/layout/vList5"/>
    <dgm:cxn modelId="{5F7E2235-8902-4326-A020-225307251C49}" type="presParOf" srcId="{947E2979-8987-4B93-A187-280F597E8A92}" destId="{E34E650B-2541-47F8-A698-6C027F9BF03B}" srcOrd="0" destOrd="0" presId="urn:microsoft.com/office/officeart/2005/8/layout/vList5"/>
    <dgm:cxn modelId="{10DC753B-A3E3-4812-B76D-E59C40EE50D7}" type="presParOf" srcId="{D40DC620-C251-4337-BE12-4BD3EDA0928F}" destId="{798C1AE4-5023-4B23-91A8-F149BCD00482}" srcOrd="1" destOrd="0" presId="urn:microsoft.com/office/officeart/2005/8/layout/vList5"/>
    <dgm:cxn modelId="{51D1BE1B-31AD-4469-93C2-E7F0F34CFE6F}" type="presParOf" srcId="{D40DC620-C251-4337-BE12-4BD3EDA0928F}" destId="{2087385E-425E-45E6-88F3-C7C08978AA13}" srcOrd="2" destOrd="0" presId="urn:microsoft.com/office/officeart/2005/8/layout/vList5"/>
    <dgm:cxn modelId="{399A560A-90CE-4FE4-85BF-9183D7291878}" type="presParOf" srcId="{2087385E-425E-45E6-88F3-C7C08978AA13}" destId="{C6D1D69B-3D43-4705-A4CA-EF26D30DFF66}" srcOrd="0" destOrd="0" presId="urn:microsoft.com/office/officeart/2005/8/layout/vList5"/>
    <dgm:cxn modelId="{2134A65C-17F6-4A80-9320-084F03108F8B}" type="presParOf" srcId="{D40DC620-C251-4337-BE12-4BD3EDA0928F}" destId="{EB1B16EB-DA70-4524-BAEA-6FC3A6CE6893}" srcOrd="3" destOrd="0" presId="urn:microsoft.com/office/officeart/2005/8/layout/vList5"/>
    <dgm:cxn modelId="{A2C27480-8EFC-47F3-9F25-BC110FBF482B}" type="presParOf" srcId="{D40DC620-C251-4337-BE12-4BD3EDA0928F}" destId="{D525201B-F894-4CC6-B176-57C9C636B19C}" srcOrd="4" destOrd="0" presId="urn:microsoft.com/office/officeart/2005/8/layout/vList5"/>
    <dgm:cxn modelId="{4D2F4A40-ACB0-4A6C-BBA8-DF509A6C79A7}" type="presParOf" srcId="{D525201B-F894-4CC6-B176-57C9C636B19C}" destId="{0D6D2CE5-F0D2-4A82-9E1E-69C26D30594C}"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86487-C3BB-48C4-9EFB-9B4DB66C9964}">
      <dsp:nvSpPr>
        <dsp:cNvPr id="0" name=""/>
        <dsp:cNvSpPr/>
      </dsp:nvSpPr>
      <dsp:spPr>
        <a:xfrm>
          <a:off x="0" y="47062"/>
          <a:ext cx="4433887" cy="1147185"/>
        </a:xfrm>
        <a:prstGeom prst="rect">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Arvo"/>
            </a:rPr>
            <a:t>Trained and licensed</a:t>
          </a:r>
        </a:p>
      </dsp:txBody>
      <dsp:txXfrm>
        <a:off x="0" y="47062"/>
        <a:ext cx="4433887" cy="1147185"/>
      </dsp:txXfrm>
    </dsp:sp>
    <dsp:sp modelId="{E05F5079-7183-400D-BBEC-297C5631D6AF}">
      <dsp:nvSpPr>
        <dsp:cNvPr id="0" name=""/>
        <dsp:cNvSpPr/>
      </dsp:nvSpPr>
      <dsp:spPr>
        <a:xfrm>
          <a:off x="0" y="1286410"/>
          <a:ext cx="4433887" cy="1147185"/>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Arvo"/>
            </a:rPr>
            <a:t>Charged with keeping children safe</a:t>
          </a:r>
        </a:p>
      </dsp:txBody>
      <dsp:txXfrm>
        <a:off x="0" y="1286410"/>
        <a:ext cx="4433887" cy="1147185"/>
      </dsp:txXfrm>
    </dsp:sp>
    <dsp:sp modelId="{99765755-7211-4DE1-B201-8C657F366974}">
      <dsp:nvSpPr>
        <dsp:cNvPr id="0" name=""/>
        <dsp:cNvSpPr/>
      </dsp:nvSpPr>
      <dsp:spPr>
        <a:xfrm>
          <a:off x="0" y="2525755"/>
          <a:ext cx="4433887" cy="1147185"/>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Arvo"/>
            </a:rPr>
            <a:t>Valuable service team members</a:t>
          </a:r>
        </a:p>
      </dsp:txBody>
      <dsp:txXfrm>
        <a:off x="0" y="2525755"/>
        <a:ext cx="4433887" cy="1147185"/>
      </dsp:txXfrm>
    </dsp:sp>
    <dsp:sp modelId="{F16C42F7-55A3-43E9-A5A7-97CDF094C7BF}">
      <dsp:nvSpPr>
        <dsp:cNvPr id="0" name=""/>
        <dsp:cNvSpPr/>
      </dsp:nvSpPr>
      <dsp:spPr>
        <a:xfrm>
          <a:off x="0" y="3765100"/>
          <a:ext cx="4433887" cy="1147185"/>
        </a:xfrm>
        <a:prstGeom prst="rect">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Arvo"/>
            </a:rPr>
            <a:t>Need support and guidance</a:t>
          </a:r>
        </a:p>
      </dsp:txBody>
      <dsp:txXfrm>
        <a:off x="0" y="3765100"/>
        <a:ext cx="4433887" cy="1147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2B46F-B68E-4FCD-A360-775D354AA43F}">
      <dsp:nvSpPr>
        <dsp:cNvPr id="0" name=""/>
        <dsp:cNvSpPr/>
      </dsp:nvSpPr>
      <dsp:spPr>
        <a:xfrm>
          <a:off x="3088615" y="2656853"/>
          <a:ext cx="1833763" cy="1833763"/>
        </a:xfrm>
        <a:prstGeom prst="ellipse">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a:t>Successful Partnerships</a:t>
          </a:r>
        </a:p>
      </dsp:txBody>
      <dsp:txXfrm>
        <a:off x="3357163" y="2925401"/>
        <a:ext cx="1296667" cy="1296667"/>
      </dsp:txXfrm>
    </dsp:sp>
    <dsp:sp modelId="{5CF52911-A24E-4200-A0A1-1F72FD576A62}">
      <dsp:nvSpPr>
        <dsp:cNvPr id="0" name=""/>
        <dsp:cNvSpPr/>
      </dsp:nvSpPr>
      <dsp:spPr>
        <a:xfrm rot="10774728">
          <a:off x="867654" y="3327777"/>
          <a:ext cx="2098861"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17462CBC-EF63-405F-AD58-E5703E9E7347}">
      <dsp:nvSpPr>
        <dsp:cNvPr id="0" name=""/>
        <dsp:cNvSpPr/>
      </dsp:nvSpPr>
      <dsp:spPr>
        <a:xfrm>
          <a:off x="225865" y="3083349"/>
          <a:ext cx="1283634" cy="1026907"/>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Common Needs</a:t>
          </a:r>
        </a:p>
      </dsp:txBody>
      <dsp:txXfrm>
        <a:off x="225865" y="3083349"/>
        <a:ext cx="1283634" cy="1026907"/>
      </dsp:txXfrm>
    </dsp:sp>
    <dsp:sp modelId="{AD77B636-CA73-4847-8632-2B66D2C282CE}">
      <dsp:nvSpPr>
        <dsp:cNvPr id="0" name=""/>
        <dsp:cNvSpPr/>
      </dsp:nvSpPr>
      <dsp:spPr>
        <a:xfrm rot="12326991">
          <a:off x="999341" y="2398022"/>
          <a:ext cx="2169494"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BFF2D393-DD96-45BC-8363-DDC29E22FE35}">
      <dsp:nvSpPr>
        <dsp:cNvPr id="0" name=""/>
        <dsp:cNvSpPr/>
      </dsp:nvSpPr>
      <dsp:spPr>
        <a:xfrm>
          <a:off x="462786" y="1679741"/>
          <a:ext cx="1283634" cy="1026907"/>
        </a:xfrm>
        <a:prstGeom prst="rect">
          <a:avLst/>
        </a:prstGeom>
        <a:solidFill>
          <a:srgbClr val="96B3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Mission and Outcomes</a:t>
          </a:r>
        </a:p>
      </dsp:txBody>
      <dsp:txXfrm>
        <a:off x="462786" y="1679741"/>
        <a:ext cx="1283634" cy="1026907"/>
      </dsp:txXfrm>
    </dsp:sp>
    <dsp:sp modelId="{0545B815-D689-41EC-9EE2-35704C04DF09}">
      <dsp:nvSpPr>
        <dsp:cNvPr id="0" name=""/>
        <dsp:cNvSpPr/>
      </dsp:nvSpPr>
      <dsp:spPr>
        <a:xfrm rot="14051098">
          <a:off x="1650903" y="1573384"/>
          <a:ext cx="2199332"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B39F558C-3A0C-4822-AC02-3AE5DB703666}">
      <dsp:nvSpPr>
        <dsp:cNvPr id="0" name=""/>
        <dsp:cNvSpPr/>
      </dsp:nvSpPr>
      <dsp:spPr>
        <a:xfrm>
          <a:off x="1465260" y="429511"/>
          <a:ext cx="1283634" cy="1026907"/>
        </a:xfrm>
        <a:prstGeom prst="rect">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Supported by Leadership</a:t>
          </a:r>
        </a:p>
      </dsp:txBody>
      <dsp:txXfrm>
        <a:off x="1465260" y="429511"/>
        <a:ext cx="1283634" cy="1026907"/>
      </dsp:txXfrm>
    </dsp:sp>
    <dsp:sp modelId="{73C767B6-C372-440D-9AC1-2AF0DAECC152}">
      <dsp:nvSpPr>
        <dsp:cNvPr id="0" name=""/>
        <dsp:cNvSpPr/>
      </dsp:nvSpPr>
      <dsp:spPr>
        <a:xfrm rot="16168233">
          <a:off x="2973763" y="1264922"/>
          <a:ext cx="2025626"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C27BB3DC-1BFC-44CD-AD83-B2211F4FBE18}">
      <dsp:nvSpPr>
        <dsp:cNvPr id="0" name=""/>
        <dsp:cNvSpPr/>
      </dsp:nvSpPr>
      <dsp:spPr>
        <a:xfrm>
          <a:off x="3125096" y="9"/>
          <a:ext cx="1704243" cy="1026907"/>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Roles and Responsibilities</a:t>
          </a:r>
        </a:p>
      </dsp:txBody>
      <dsp:txXfrm>
        <a:off x="3125096" y="9"/>
        <a:ext cx="1704243" cy="1026907"/>
      </dsp:txXfrm>
    </dsp:sp>
    <dsp:sp modelId="{1C93594F-6C8E-4899-B7D8-C13A7411B8EC}">
      <dsp:nvSpPr>
        <dsp:cNvPr id="0" name=""/>
        <dsp:cNvSpPr/>
      </dsp:nvSpPr>
      <dsp:spPr>
        <a:xfrm rot="18375331">
          <a:off x="4151168" y="1522346"/>
          <a:ext cx="2334266"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0F8C641C-C886-4546-B7D0-83C5D646B26C}">
      <dsp:nvSpPr>
        <dsp:cNvPr id="0" name=""/>
        <dsp:cNvSpPr/>
      </dsp:nvSpPr>
      <dsp:spPr>
        <a:xfrm>
          <a:off x="5092990" y="320169"/>
          <a:ext cx="1831079" cy="1044652"/>
        </a:xfrm>
        <a:prstGeom prst="rect">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Skills, Strengths and Resources</a:t>
          </a:r>
        </a:p>
      </dsp:txBody>
      <dsp:txXfrm>
        <a:off x="5092990" y="320169"/>
        <a:ext cx="1831079" cy="1044652"/>
      </dsp:txXfrm>
    </dsp:sp>
    <dsp:sp modelId="{A59ACD3F-E587-4C48-9950-2641D845B499}">
      <dsp:nvSpPr>
        <dsp:cNvPr id="0" name=""/>
        <dsp:cNvSpPr/>
      </dsp:nvSpPr>
      <dsp:spPr>
        <a:xfrm rot="20135895">
          <a:off x="4862027" y="2337509"/>
          <a:ext cx="2584966"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D3090C30-F530-4836-99D3-2A51F784A89B}">
      <dsp:nvSpPr>
        <dsp:cNvPr id="0" name=""/>
        <dsp:cNvSpPr/>
      </dsp:nvSpPr>
      <dsp:spPr>
        <a:xfrm>
          <a:off x="6553745" y="1551400"/>
          <a:ext cx="1555585" cy="1026907"/>
        </a:xfrm>
        <a:prstGeom prst="rect">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Respect </a:t>
          </a:r>
          <a:br>
            <a:rPr lang="en-US" sz="1800" b="0" kern="1200" dirty="0"/>
          </a:br>
          <a:r>
            <a:rPr lang="en-US" sz="1800" b="0" kern="1200" dirty="0"/>
            <a:t>and Value</a:t>
          </a:r>
        </a:p>
      </dsp:txBody>
      <dsp:txXfrm>
        <a:off x="6553745" y="1551400"/>
        <a:ext cx="1555585" cy="1026907"/>
      </dsp:txXfrm>
    </dsp:sp>
    <dsp:sp modelId="{9C239C9F-112C-48EF-A316-967A9321BB71}">
      <dsp:nvSpPr>
        <dsp:cNvPr id="0" name=""/>
        <dsp:cNvSpPr/>
      </dsp:nvSpPr>
      <dsp:spPr>
        <a:xfrm rot="92124">
          <a:off x="5054164" y="3371060"/>
          <a:ext cx="2277800"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4101F289-472B-401E-85C1-03D1D74563CA}">
      <dsp:nvSpPr>
        <dsp:cNvPr id="0" name=""/>
        <dsp:cNvSpPr/>
      </dsp:nvSpPr>
      <dsp:spPr>
        <a:xfrm>
          <a:off x="6499414" y="3149433"/>
          <a:ext cx="1664283" cy="1026907"/>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Effective</a:t>
          </a:r>
          <a:br>
            <a:rPr lang="en-US" sz="1800" b="0" kern="1200" dirty="0"/>
          </a:br>
          <a:r>
            <a:rPr lang="en-US" sz="1800" b="0" kern="1200" dirty="0"/>
            <a:t>Communication</a:t>
          </a:r>
        </a:p>
      </dsp:txBody>
      <dsp:txXfrm>
        <a:off x="6499414" y="3149433"/>
        <a:ext cx="1664283" cy="1026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585B3-4C8C-4DCD-A4F2-F4084BBC599E}">
      <dsp:nvSpPr>
        <dsp:cNvPr id="0" name=""/>
        <dsp:cNvSpPr/>
      </dsp:nvSpPr>
      <dsp:spPr>
        <a:xfrm>
          <a:off x="1456036" y="0"/>
          <a:ext cx="2555451" cy="2555415"/>
        </a:xfrm>
        <a:prstGeom prst="ellipse">
          <a:avLst/>
        </a:prstGeom>
        <a:solidFill>
          <a:srgbClr val="4D778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solidFill>
                <a:schemeClr val="bg1"/>
              </a:solidFill>
              <a:latin typeface="Arvo"/>
            </a:rPr>
            <a:t>Mutual Respect</a:t>
          </a:r>
        </a:p>
      </dsp:txBody>
      <dsp:txXfrm>
        <a:off x="1830273" y="374232"/>
        <a:ext cx="1806977" cy="1806951"/>
      </dsp:txXfrm>
    </dsp:sp>
    <dsp:sp modelId="{2194CA5A-86DA-422A-BE26-5B154A199D59}">
      <dsp:nvSpPr>
        <dsp:cNvPr id="0" name=""/>
        <dsp:cNvSpPr/>
      </dsp:nvSpPr>
      <dsp:spPr>
        <a:xfrm>
          <a:off x="2771350" y="1704319"/>
          <a:ext cx="2555451" cy="2555415"/>
        </a:xfrm>
        <a:prstGeom prst="ellipse">
          <a:avLst/>
        </a:prstGeom>
        <a:solidFill>
          <a:srgbClr val="FAA99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solidFill>
                <a:schemeClr val="bg1"/>
              </a:solidFill>
              <a:latin typeface="Arvo"/>
            </a:rPr>
            <a:t>Positive Practice</a:t>
          </a:r>
        </a:p>
      </dsp:txBody>
      <dsp:txXfrm>
        <a:off x="3145587" y="2078551"/>
        <a:ext cx="1806977" cy="1806951"/>
      </dsp:txXfrm>
    </dsp:sp>
    <dsp:sp modelId="{BDFCAD52-82BF-4B60-AE65-D069D41D68A8}">
      <dsp:nvSpPr>
        <dsp:cNvPr id="0" name=""/>
        <dsp:cNvSpPr/>
      </dsp:nvSpPr>
      <dsp:spPr>
        <a:xfrm>
          <a:off x="4085108" y="0"/>
          <a:ext cx="2555451" cy="2555415"/>
        </a:xfrm>
        <a:prstGeom prst="ellipse">
          <a:avLst/>
        </a:prstGeom>
        <a:solidFill>
          <a:srgbClr val="7198A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solidFill>
                <a:schemeClr val="bg1"/>
              </a:solidFill>
              <a:latin typeface="Arvo"/>
            </a:rPr>
            <a:t>Solving Problems without Blame</a:t>
          </a:r>
        </a:p>
      </dsp:txBody>
      <dsp:txXfrm>
        <a:off x="4459345" y="374232"/>
        <a:ext cx="1806977" cy="1806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97191-3736-47B5-B443-26DB112F25E8}">
      <dsp:nvSpPr>
        <dsp:cNvPr id="0" name=""/>
        <dsp:cNvSpPr/>
      </dsp:nvSpPr>
      <dsp:spPr>
        <a:xfrm>
          <a:off x="0" y="0"/>
          <a:ext cx="8069751" cy="1200829"/>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Watch the video.</a:t>
          </a:r>
        </a:p>
      </dsp:txBody>
      <dsp:txXfrm>
        <a:off x="35171" y="35171"/>
        <a:ext cx="6773963" cy="1130487"/>
      </dsp:txXfrm>
    </dsp:sp>
    <dsp:sp modelId="{82B6155C-814B-44F0-9BF4-EF2551F4C036}">
      <dsp:nvSpPr>
        <dsp:cNvPr id="0" name=""/>
        <dsp:cNvSpPr/>
      </dsp:nvSpPr>
      <dsp:spPr>
        <a:xfrm>
          <a:off x="712036" y="1400967"/>
          <a:ext cx="8069751" cy="1200829"/>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With your partner, practice role-playing both the Licensing Specialist Role Card and the </a:t>
          </a:r>
          <a:br>
            <a:rPr lang="en-US" sz="2400" kern="1200" dirty="0">
              <a:solidFill>
                <a:sysClr val="window" lastClr="FFFFFF"/>
              </a:solidFill>
              <a:latin typeface="Arvo"/>
              <a:ea typeface="+mn-ea"/>
              <a:cs typeface="+mn-cs"/>
            </a:rPr>
          </a:br>
          <a:r>
            <a:rPr lang="en-US" sz="2400" kern="1200" dirty="0">
              <a:solidFill>
                <a:sysClr val="window" lastClr="FFFFFF"/>
              </a:solidFill>
              <a:latin typeface="Arvo"/>
              <a:ea typeface="+mn-ea"/>
              <a:cs typeface="+mn-cs"/>
            </a:rPr>
            <a:t>Foster Parent Role Card.  </a:t>
          </a:r>
        </a:p>
      </dsp:txBody>
      <dsp:txXfrm>
        <a:off x="747207" y="1436138"/>
        <a:ext cx="6506833" cy="1130487"/>
      </dsp:txXfrm>
    </dsp:sp>
    <dsp:sp modelId="{1738179B-ACAC-4110-AAA5-EA786C70E91A}">
      <dsp:nvSpPr>
        <dsp:cNvPr id="0" name=""/>
        <dsp:cNvSpPr/>
      </dsp:nvSpPr>
      <dsp:spPr>
        <a:xfrm>
          <a:off x="1424073" y="2801934"/>
          <a:ext cx="8069751" cy="1200829"/>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a:solidFill>
                <a:sysClr val="window" lastClr="FFFFFF"/>
              </a:solidFill>
              <a:latin typeface="Arvo"/>
              <a:ea typeface="+mn-ea"/>
              <a:cs typeface="+mn-cs"/>
            </a:rPr>
            <a:t>After each interview, provide feedback to your partner on their strengths and challenges of the interviews. </a:t>
          </a:r>
        </a:p>
      </dsp:txBody>
      <dsp:txXfrm>
        <a:off x="1459244" y="2837105"/>
        <a:ext cx="6506833" cy="1130487"/>
      </dsp:txXfrm>
    </dsp:sp>
    <dsp:sp modelId="{41D1783A-2F50-464D-A411-741844C4CBAD}">
      <dsp:nvSpPr>
        <dsp:cNvPr id="0" name=""/>
        <dsp:cNvSpPr/>
      </dsp:nvSpPr>
      <dsp:spPr>
        <a:xfrm>
          <a:off x="7289212" y="910628"/>
          <a:ext cx="780538" cy="780538"/>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buNone/>
          </a:pPr>
          <a:endParaRPr lang="en-US" sz="2400" kern="1200">
            <a:solidFill>
              <a:sysClr val="windowText" lastClr="000000">
                <a:hueOff val="0"/>
                <a:satOff val="0"/>
                <a:lumOff val="0"/>
                <a:alphaOff val="0"/>
              </a:sysClr>
            </a:solidFill>
            <a:latin typeface="Arvo"/>
            <a:ea typeface="+mn-ea"/>
            <a:cs typeface="+mn-cs"/>
          </a:endParaRPr>
        </a:p>
      </dsp:txBody>
      <dsp:txXfrm>
        <a:off x="7464833" y="910628"/>
        <a:ext cx="429296" cy="587355"/>
      </dsp:txXfrm>
    </dsp:sp>
    <dsp:sp modelId="{15A9DB00-0DE2-40D5-AE24-7BE5CC492BE5}">
      <dsp:nvSpPr>
        <dsp:cNvPr id="0" name=""/>
        <dsp:cNvSpPr/>
      </dsp:nvSpPr>
      <dsp:spPr>
        <a:xfrm>
          <a:off x="8001249" y="2303590"/>
          <a:ext cx="780538" cy="780538"/>
        </a:xfrm>
        <a:prstGeom prst="downArrow">
          <a:avLst>
            <a:gd name="adj1" fmla="val 55000"/>
            <a:gd name="adj2" fmla="val 45000"/>
          </a:avLst>
        </a:prstGeom>
        <a:solidFill>
          <a:srgbClr val="CEDBE0">
            <a:alpha val="9000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buNone/>
          </a:pPr>
          <a:endParaRPr lang="en-US" sz="2400" kern="1200">
            <a:solidFill>
              <a:sysClr val="windowText" lastClr="000000">
                <a:hueOff val="0"/>
                <a:satOff val="0"/>
                <a:lumOff val="0"/>
                <a:alphaOff val="0"/>
              </a:sysClr>
            </a:solidFill>
            <a:latin typeface="Arvo"/>
            <a:ea typeface="+mn-ea"/>
            <a:cs typeface="+mn-cs"/>
          </a:endParaRPr>
        </a:p>
      </dsp:txBody>
      <dsp:txXfrm>
        <a:off x="8176870" y="2303590"/>
        <a:ext cx="429296" cy="587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E650B-2541-47F8-A698-6C027F9BF03B}">
      <dsp:nvSpPr>
        <dsp:cNvPr id="0" name=""/>
        <dsp:cNvSpPr/>
      </dsp:nvSpPr>
      <dsp:spPr>
        <a:xfrm>
          <a:off x="1527555" y="2045"/>
          <a:ext cx="1718500" cy="1350103"/>
        </a:xfrm>
        <a:prstGeom prst="rect">
          <a:avLst/>
        </a:prstGeom>
        <a:solidFill>
          <a:srgbClr val="F7847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Safety of birth parents</a:t>
          </a:r>
        </a:p>
      </dsp:txBody>
      <dsp:txXfrm>
        <a:off x="1527555" y="2045"/>
        <a:ext cx="1718500" cy="1350103"/>
      </dsp:txXfrm>
    </dsp:sp>
    <dsp:sp modelId="{C6D1D69B-3D43-4705-A4CA-EF26D30DFF66}">
      <dsp:nvSpPr>
        <dsp:cNvPr id="0" name=""/>
        <dsp:cNvSpPr/>
      </dsp:nvSpPr>
      <dsp:spPr>
        <a:xfrm>
          <a:off x="1527555" y="1419654"/>
          <a:ext cx="1718500" cy="1350103"/>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Safety of child</a:t>
          </a:r>
        </a:p>
      </dsp:txBody>
      <dsp:txXfrm>
        <a:off x="1527555" y="1419654"/>
        <a:ext cx="1718500" cy="1350103"/>
      </dsp:txXfrm>
    </dsp:sp>
    <dsp:sp modelId="{0D6D2CE5-F0D2-4A82-9E1E-69C26D30594C}">
      <dsp:nvSpPr>
        <dsp:cNvPr id="0" name=""/>
        <dsp:cNvSpPr/>
      </dsp:nvSpPr>
      <dsp:spPr>
        <a:xfrm>
          <a:off x="1527555" y="2837262"/>
          <a:ext cx="1718500" cy="1350103"/>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Safety of  foster parents</a:t>
          </a:r>
        </a:p>
      </dsp:txBody>
      <dsp:txXfrm>
        <a:off x="1527555" y="2837262"/>
        <a:ext cx="1718500" cy="13501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hyperlink" Target="http://centervideo.forest.usf.edu/qpi/pship/Pship.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hyperlink" Target="http://centervideo.forest.usf.edu/qpi/pship02/pship02.html"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hyperlink" Target="http://centervideo.forest.usf.edu/qpi/pship02/pship02.html"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hyperlink" Target="http://www.aecf.org/icebreaker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hyperlink" Target="http://www.aecf.org/icebreake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hyperlink" Target="http://www.aecf.org/icebreakers"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6.png"/><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1961803" y="2106091"/>
            <a:ext cx="6912535" cy="1392665"/>
          </a:xfrm>
        </p:spPr>
        <p:txBody>
          <a:bodyPr>
            <a:normAutofit/>
          </a:bodyPr>
          <a:lstStyle/>
          <a:p>
            <a:r>
              <a:rPr lang="en-US" sz="4000" dirty="0">
                <a:solidFill>
                  <a:srgbClr val="3B5763"/>
                </a:solidFill>
                <a:sym typeface="Arvo"/>
              </a:rPr>
              <a:t>Collaboration and Partnership for Children</a:t>
            </a:r>
            <a:endParaRPr lang="en-US" sz="3600" dirty="0">
              <a:solidFill>
                <a:srgbClr val="3B5763"/>
              </a:solidFill>
              <a:sym typeface="Arvo"/>
            </a:endParaRP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p:txBody>
          <a:bodyPr>
            <a:normAutofit/>
          </a:bodyPr>
          <a:lstStyle/>
          <a:p>
            <a:r>
              <a:rPr lang="en-US" dirty="0">
                <a:solidFill>
                  <a:srgbClr val="4D778A"/>
                </a:solidFill>
                <a:sym typeface="Arvo"/>
              </a:rPr>
              <a:t>Module 5</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D8FA-C18C-4F51-9893-DFAA7785E980}"/>
              </a:ext>
            </a:extLst>
          </p:cNvPr>
          <p:cNvSpPr>
            <a:spLocks noGrp="1"/>
          </p:cNvSpPr>
          <p:nvPr>
            <p:ph type="title"/>
          </p:nvPr>
        </p:nvSpPr>
        <p:spPr>
          <a:xfrm>
            <a:off x="161611" y="138055"/>
            <a:ext cx="9165270" cy="977757"/>
          </a:xfrm>
        </p:spPr>
        <p:txBody>
          <a:bodyPr/>
          <a:lstStyle/>
          <a:p>
            <a:r>
              <a:rPr lang="en-US" dirty="0"/>
              <a:t>The Florida Foster/Adoptive Parent Association (Florida FAPA)</a:t>
            </a:r>
          </a:p>
        </p:txBody>
      </p:sp>
      <p:sp>
        <p:nvSpPr>
          <p:cNvPr id="4" name="Rounded Rectangle 6">
            <a:extLst>
              <a:ext uri="{FF2B5EF4-FFF2-40B4-BE49-F238E27FC236}">
                <a16:creationId xmlns:a16="http://schemas.microsoft.com/office/drawing/2014/main" id="{E21BC142-94D2-41BA-89A0-5BDFB7766BFA}"/>
              </a:ext>
            </a:extLst>
          </p:cNvPr>
          <p:cNvSpPr/>
          <p:nvPr/>
        </p:nvSpPr>
        <p:spPr>
          <a:xfrm>
            <a:off x="2207657" y="1697454"/>
            <a:ext cx="4546069" cy="2575775"/>
          </a:xfrm>
          <a:prstGeom prst="rect">
            <a:avLst/>
          </a:prstGeom>
          <a:solidFill>
            <a:srgbClr val="96B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Arvo"/>
              </a:rPr>
              <a:t>Vision</a:t>
            </a:r>
          </a:p>
          <a:p>
            <a:pPr algn="ctr"/>
            <a:endParaRPr lang="en-US" sz="2400" u="sng" dirty="0">
              <a:latin typeface="Arvo"/>
            </a:endParaRPr>
          </a:p>
          <a:p>
            <a:pPr algn="ctr"/>
            <a:r>
              <a:rPr lang="en-US" sz="2400" dirty="0">
                <a:latin typeface="Arvo"/>
              </a:rPr>
              <a:t>“A state where children thrive and caregivers are fully empowered and recognized as expert partners in fostering healthy families.”</a:t>
            </a:r>
          </a:p>
        </p:txBody>
      </p:sp>
      <p:pic>
        <p:nvPicPr>
          <p:cNvPr id="5" name="Picture 4">
            <a:extLst>
              <a:ext uri="{FF2B5EF4-FFF2-40B4-BE49-F238E27FC236}">
                <a16:creationId xmlns:a16="http://schemas.microsoft.com/office/drawing/2014/main" id="{2ADCCA6C-A262-4F3C-A5ED-B9901EF6B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3305" y="1918963"/>
            <a:ext cx="4085457" cy="4939037"/>
          </a:xfrm>
          <a:prstGeom prst="rect">
            <a:avLst/>
          </a:prstGeom>
        </p:spPr>
      </p:pic>
      <p:sp>
        <p:nvSpPr>
          <p:cNvPr id="6" name="Slide Number Placeholder 6">
            <a:extLst>
              <a:ext uri="{FF2B5EF4-FFF2-40B4-BE49-F238E27FC236}">
                <a16:creationId xmlns:a16="http://schemas.microsoft.com/office/drawing/2014/main" id="{BE8BCD67-149C-41AF-B0E2-CFD4DE0D5229}"/>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5.1.8</a:t>
            </a:r>
          </a:p>
        </p:txBody>
      </p:sp>
    </p:spTree>
    <p:custDataLst>
      <p:tags r:id="rId1"/>
    </p:custDataLst>
    <p:extLst>
      <p:ext uri="{BB962C8B-B14F-4D97-AF65-F5344CB8AC3E}">
        <p14:creationId xmlns:p14="http://schemas.microsoft.com/office/powerpoint/2010/main" val="132252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6FF3-AE5A-4447-9CDD-BD7CF965734F}"/>
              </a:ext>
            </a:extLst>
          </p:cNvPr>
          <p:cNvSpPr>
            <a:spLocks noGrp="1"/>
          </p:cNvSpPr>
          <p:nvPr>
            <p:ph type="title"/>
          </p:nvPr>
        </p:nvSpPr>
        <p:spPr/>
        <p:txBody>
          <a:bodyPr/>
          <a:lstStyle/>
          <a:p>
            <a:r>
              <a:rPr lang="en-US" dirty="0"/>
              <a:t>Foster Allegation Support Team (F.A.S.T.)</a:t>
            </a:r>
          </a:p>
        </p:txBody>
      </p:sp>
      <p:grpSp>
        <p:nvGrpSpPr>
          <p:cNvPr id="4" name="Group 3">
            <a:extLst>
              <a:ext uri="{FF2B5EF4-FFF2-40B4-BE49-F238E27FC236}">
                <a16:creationId xmlns:a16="http://schemas.microsoft.com/office/drawing/2014/main" id="{2413AD91-B350-4A64-B3E1-34E2E2CB6EE4}"/>
              </a:ext>
            </a:extLst>
          </p:cNvPr>
          <p:cNvGrpSpPr/>
          <p:nvPr/>
        </p:nvGrpSpPr>
        <p:grpSpPr>
          <a:xfrm>
            <a:off x="858840" y="1751771"/>
            <a:ext cx="7770812" cy="1784250"/>
            <a:chOff x="0" y="0"/>
            <a:chExt cx="7770812" cy="1784250"/>
          </a:xfrm>
          <a:solidFill>
            <a:srgbClr val="7198A9"/>
          </a:solidFill>
        </p:grpSpPr>
        <p:sp>
          <p:nvSpPr>
            <p:cNvPr id="8" name="Rectangle: Rounded Corners 7">
              <a:extLst>
                <a:ext uri="{FF2B5EF4-FFF2-40B4-BE49-F238E27FC236}">
                  <a16:creationId xmlns:a16="http://schemas.microsoft.com/office/drawing/2014/main" id="{2B56B931-A5BC-4891-AE76-870B921BA964}"/>
                </a:ext>
              </a:extLst>
            </p:cNvPr>
            <p:cNvSpPr/>
            <p:nvPr/>
          </p:nvSpPr>
          <p:spPr>
            <a:xfrm>
              <a:off x="0" y="0"/>
              <a:ext cx="7770812" cy="17842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970095FB-7A4A-40CF-94DE-74F12C05FC73}"/>
                </a:ext>
              </a:extLst>
            </p:cNvPr>
            <p:cNvSpPr txBox="1"/>
            <p:nvPr/>
          </p:nvSpPr>
          <p:spPr>
            <a:xfrm>
              <a:off x="87100" y="87100"/>
              <a:ext cx="7596612" cy="1610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400" kern="1200" dirty="0">
                  <a:latin typeface="Arvo"/>
                </a:rPr>
                <a:t>The goal of the F.A.S.T. is to provide support to the foster parents when allegations have been, or might be brought against them. This will be discussed in greater detail in the next unit.</a:t>
              </a:r>
            </a:p>
          </p:txBody>
        </p:sp>
      </p:grpSp>
      <p:grpSp>
        <p:nvGrpSpPr>
          <p:cNvPr id="5" name="Group 4">
            <a:extLst>
              <a:ext uri="{FF2B5EF4-FFF2-40B4-BE49-F238E27FC236}">
                <a16:creationId xmlns:a16="http://schemas.microsoft.com/office/drawing/2014/main" id="{AD2B1021-7B80-4EE7-B0BF-59C30A797F3A}"/>
              </a:ext>
            </a:extLst>
          </p:cNvPr>
          <p:cNvGrpSpPr/>
          <p:nvPr/>
        </p:nvGrpSpPr>
        <p:grpSpPr>
          <a:xfrm>
            <a:off x="2812028" y="4249036"/>
            <a:ext cx="7770812" cy="1784250"/>
            <a:chOff x="0" y="1861625"/>
            <a:chExt cx="7770812" cy="1784250"/>
          </a:xfrm>
          <a:solidFill>
            <a:srgbClr val="F78471"/>
          </a:solidFill>
        </p:grpSpPr>
        <p:sp>
          <p:nvSpPr>
            <p:cNvPr id="6" name="Rectangle: Rounded Corners 5">
              <a:extLst>
                <a:ext uri="{FF2B5EF4-FFF2-40B4-BE49-F238E27FC236}">
                  <a16:creationId xmlns:a16="http://schemas.microsoft.com/office/drawing/2014/main" id="{BB4FFBC1-82D6-4778-A28C-F5CE7090187E}"/>
                </a:ext>
              </a:extLst>
            </p:cNvPr>
            <p:cNvSpPr/>
            <p:nvPr/>
          </p:nvSpPr>
          <p:spPr>
            <a:xfrm>
              <a:off x="0" y="1861625"/>
              <a:ext cx="7770812" cy="178425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6">
              <a:extLst>
                <a:ext uri="{FF2B5EF4-FFF2-40B4-BE49-F238E27FC236}">
                  <a16:creationId xmlns:a16="http://schemas.microsoft.com/office/drawing/2014/main" id="{1B7BB38D-3D05-4583-832F-30C2FD9C2D9A}"/>
                </a:ext>
              </a:extLst>
            </p:cNvPr>
            <p:cNvSpPr txBox="1"/>
            <p:nvPr/>
          </p:nvSpPr>
          <p:spPr>
            <a:xfrm>
              <a:off x="87100" y="1948725"/>
              <a:ext cx="7596612" cy="1610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400" kern="1200" dirty="0">
                  <a:latin typeface="Arvo"/>
                </a:rPr>
                <a:t>F.A.S.T. provides support without judgment and in an environment which is as nondestructive as possible for the foster parents and their families.</a:t>
              </a:r>
            </a:p>
          </p:txBody>
        </p:sp>
      </p:grpSp>
      <p:sp>
        <p:nvSpPr>
          <p:cNvPr id="10" name="Slide Number Placeholder 6">
            <a:extLst>
              <a:ext uri="{FF2B5EF4-FFF2-40B4-BE49-F238E27FC236}">
                <a16:creationId xmlns:a16="http://schemas.microsoft.com/office/drawing/2014/main" id="{614B4289-1C15-4A13-A02E-78F816909756}"/>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5.1.9</a:t>
            </a:r>
          </a:p>
        </p:txBody>
      </p:sp>
    </p:spTree>
    <p:custDataLst>
      <p:tags r:id="rId1"/>
    </p:custDataLst>
    <p:extLst>
      <p:ext uri="{BB962C8B-B14F-4D97-AF65-F5344CB8AC3E}">
        <p14:creationId xmlns:p14="http://schemas.microsoft.com/office/powerpoint/2010/main" val="56676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5E29-77BF-48F0-A686-65DCDC3CE5AE}"/>
              </a:ext>
            </a:extLst>
          </p:cNvPr>
          <p:cNvSpPr>
            <a:spLocks noGrp="1"/>
          </p:cNvSpPr>
          <p:nvPr>
            <p:ph type="title"/>
          </p:nvPr>
        </p:nvSpPr>
        <p:spPr/>
        <p:txBody>
          <a:bodyPr/>
          <a:lstStyle/>
          <a:p>
            <a:r>
              <a:rPr lang="en-US" dirty="0"/>
              <a:t>F.A.S.T. Guidelines</a:t>
            </a:r>
          </a:p>
        </p:txBody>
      </p:sp>
      <p:grpSp>
        <p:nvGrpSpPr>
          <p:cNvPr id="7" name="Group 6">
            <a:extLst>
              <a:ext uri="{FF2B5EF4-FFF2-40B4-BE49-F238E27FC236}">
                <a16:creationId xmlns:a16="http://schemas.microsoft.com/office/drawing/2014/main" id="{56779370-8A72-4E93-9B95-E69C33431D9C}"/>
              </a:ext>
            </a:extLst>
          </p:cNvPr>
          <p:cNvGrpSpPr/>
          <p:nvPr/>
        </p:nvGrpSpPr>
        <p:grpSpPr>
          <a:xfrm>
            <a:off x="2815237" y="2099079"/>
            <a:ext cx="7215076" cy="4620865"/>
            <a:chOff x="4028681" y="2160153"/>
            <a:chExt cx="7215076" cy="4620865"/>
          </a:xfrm>
        </p:grpSpPr>
        <p:sp>
          <p:nvSpPr>
            <p:cNvPr id="9" name="Left Brace 8">
              <a:extLst>
                <a:ext uri="{FF2B5EF4-FFF2-40B4-BE49-F238E27FC236}">
                  <a16:creationId xmlns:a16="http://schemas.microsoft.com/office/drawing/2014/main" id="{29AF06EA-1DB2-4C6C-A9C0-37BF06A4D2A0}"/>
                </a:ext>
              </a:extLst>
            </p:cNvPr>
            <p:cNvSpPr/>
            <p:nvPr/>
          </p:nvSpPr>
          <p:spPr>
            <a:xfrm rot="16200000">
              <a:off x="7370959" y="179616"/>
              <a:ext cx="530520" cy="4491593"/>
            </a:xfrm>
            <a:prstGeom prst="leftBrace">
              <a:avLst>
                <a:gd name="adj1" fmla="val 35000"/>
                <a:gd name="adj2" fmla="val 50000"/>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Rounded Rectangle 7">
              <a:extLst>
                <a:ext uri="{FF2B5EF4-FFF2-40B4-BE49-F238E27FC236}">
                  <a16:creationId xmlns:a16="http://schemas.microsoft.com/office/drawing/2014/main" id="{831B88F4-42D7-4675-B2AA-303E72469F6C}"/>
                </a:ext>
              </a:extLst>
            </p:cNvPr>
            <p:cNvSpPr/>
            <p:nvPr/>
          </p:nvSpPr>
          <p:spPr>
            <a:xfrm>
              <a:off x="4028681" y="2788232"/>
              <a:ext cx="7215076" cy="3992786"/>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Call the F.A.S.T. hotline for immediate support.</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Keep good records.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Insist on giving full input into the investigations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Begin a dated, written journal of events and communications.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Request assistance from the Department, your Licensing Support staff or the Case Manager in explaining to the children what is happening and why.</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Maintain </a:t>
              </a:r>
              <a:r>
                <a:rPr lang="en-US" sz="2200" dirty="0">
                  <a:solidFill>
                    <a:schemeClr val="bg1"/>
                  </a:solidFill>
                  <a:latin typeface="Arvo"/>
                </a:rPr>
                <a:t>a</a:t>
              </a:r>
              <a:r>
                <a:rPr lang="en-US" sz="2200" kern="1200" dirty="0">
                  <a:solidFill>
                    <a:schemeClr val="bg1"/>
                  </a:solidFill>
                  <a:latin typeface="Arvo"/>
                </a:rPr>
                <a:t> sense of professionalism and partnership as foster parents.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Cooperate with the investigation.</a:t>
              </a:r>
            </a:p>
          </p:txBody>
        </p:sp>
      </p:grpSp>
      <p:sp>
        <p:nvSpPr>
          <p:cNvPr id="11" name="Rounded Rectangle 11">
            <a:extLst>
              <a:ext uri="{FF2B5EF4-FFF2-40B4-BE49-F238E27FC236}">
                <a16:creationId xmlns:a16="http://schemas.microsoft.com/office/drawing/2014/main" id="{33052FCB-15AE-4A41-9E41-C12DDBFBFBF5}"/>
              </a:ext>
            </a:extLst>
          </p:cNvPr>
          <p:cNvSpPr/>
          <p:nvPr/>
        </p:nvSpPr>
        <p:spPr>
          <a:xfrm>
            <a:off x="4176978" y="1049539"/>
            <a:ext cx="4491591" cy="1049539"/>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D778A"/>
                </a:solidFill>
              </a:rPr>
              <a:t>F.A.S.T. encourages foster parents to engage in the following:</a:t>
            </a:r>
          </a:p>
        </p:txBody>
      </p:sp>
      <p:sp>
        <p:nvSpPr>
          <p:cNvPr id="12" name="Slide Number Placeholder 6">
            <a:extLst>
              <a:ext uri="{FF2B5EF4-FFF2-40B4-BE49-F238E27FC236}">
                <a16:creationId xmlns:a16="http://schemas.microsoft.com/office/drawing/2014/main" id="{157FCC7D-B67B-4496-8D64-C6AE64BDB14B}"/>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5.1.10</a:t>
            </a:r>
          </a:p>
        </p:txBody>
      </p:sp>
    </p:spTree>
    <p:custDataLst>
      <p:tags r:id="rId1"/>
    </p:custDataLst>
    <p:extLst>
      <p:ext uri="{BB962C8B-B14F-4D97-AF65-F5344CB8AC3E}">
        <p14:creationId xmlns:p14="http://schemas.microsoft.com/office/powerpoint/2010/main" val="340681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3279-D2AC-4E88-97F9-B354C6398297}"/>
              </a:ext>
            </a:extLst>
          </p:cNvPr>
          <p:cNvSpPr>
            <a:spLocks noGrp="1"/>
          </p:cNvSpPr>
          <p:nvPr>
            <p:ph type="title"/>
          </p:nvPr>
        </p:nvSpPr>
        <p:spPr>
          <a:xfrm>
            <a:off x="161611" y="138055"/>
            <a:ext cx="9165270" cy="977757"/>
          </a:xfrm>
        </p:spPr>
        <p:txBody>
          <a:bodyPr/>
          <a:lstStyle/>
          <a:p>
            <a:r>
              <a:rPr lang="en-US" dirty="0"/>
              <a:t>The Licensing Specialist and Foster Parent:  </a:t>
            </a:r>
            <a:br>
              <a:rPr lang="en-US" dirty="0"/>
            </a:br>
            <a:r>
              <a:rPr lang="en-US" dirty="0"/>
              <a:t>A Partnership</a:t>
            </a:r>
          </a:p>
        </p:txBody>
      </p:sp>
      <p:graphicFrame>
        <p:nvGraphicFramePr>
          <p:cNvPr id="4" name="Diagram 3">
            <a:extLst>
              <a:ext uri="{FF2B5EF4-FFF2-40B4-BE49-F238E27FC236}">
                <a16:creationId xmlns:a16="http://schemas.microsoft.com/office/drawing/2014/main" id="{096268AB-03F9-4FFF-BB12-2FD977ED525E}"/>
              </a:ext>
            </a:extLst>
          </p:cNvPr>
          <p:cNvGraphicFramePr/>
          <p:nvPr>
            <p:extLst>
              <p:ext uri="{D42A27DB-BD31-4B8C-83A1-F6EECF244321}">
                <p14:modId xmlns:p14="http://schemas.microsoft.com/office/powerpoint/2010/main" val="2866229701"/>
              </p:ext>
            </p:extLst>
          </p:nvPr>
        </p:nvGraphicFramePr>
        <p:xfrm>
          <a:off x="2203887" y="1797378"/>
          <a:ext cx="8201320" cy="449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a:extLst>
              <a:ext uri="{FF2B5EF4-FFF2-40B4-BE49-F238E27FC236}">
                <a16:creationId xmlns:a16="http://schemas.microsoft.com/office/drawing/2014/main" id="{C9EC81F3-6362-4810-918C-B4CBE1209B7D}"/>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5.1.11</a:t>
            </a:r>
          </a:p>
        </p:txBody>
      </p:sp>
    </p:spTree>
    <p:custDataLst>
      <p:tags r:id="rId1"/>
    </p:custDataLst>
    <p:extLst>
      <p:ext uri="{BB962C8B-B14F-4D97-AF65-F5344CB8AC3E}">
        <p14:creationId xmlns:p14="http://schemas.microsoft.com/office/powerpoint/2010/main" val="376882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1A08-D1EC-4E2F-A06E-D5001D5F14E6}"/>
              </a:ext>
            </a:extLst>
          </p:cNvPr>
          <p:cNvSpPr>
            <a:spLocks noGrp="1"/>
          </p:cNvSpPr>
          <p:nvPr>
            <p:ph type="title"/>
          </p:nvPr>
        </p:nvSpPr>
        <p:spPr/>
        <p:txBody>
          <a:bodyPr/>
          <a:lstStyle/>
          <a:p>
            <a:r>
              <a:rPr lang="en-US" dirty="0"/>
              <a:t>The Partnership Plan</a:t>
            </a:r>
          </a:p>
        </p:txBody>
      </p:sp>
      <p:sp>
        <p:nvSpPr>
          <p:cNvPr id="4" name="Slide Number Placeholder 6">
            <a:extLst>
              <a:ext uri="{FF2B5EF4-FFF2-40B4-BE49-F238E27FC236}">
                <a16:creationId xmlns:a16="http://schemas.microsoft.com/office/drawing/2014/main" id="{4EEDA04B-80C6-4718-AC21-38761A6FCA7E}"/>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5.1.12</a:t>
            </a:r>
          </a:p>
        </p:txBody>
      </p:sp>
      <p:pic>
        <p:nvPicPr>
          <p:cNvPr id="7" name="Picture 6">
            <a:extLst>
              <a:ext uri="{FF2B5EF4-FFF2-40B4-BE49-F238E27FC236}">
                <a16:creationId xmlns:a16="http://schemas.microsoft.com/office/drawing/2014/main" id="{21C8B4D4-91D0-408B-856C-1755F35B23A8}"/>
              </a:ext>
            </a:extLst>
          </p:cNvPr>
          <p:cNvPicPr>
            <a:picLocks noChangeAspect="1"/>
          </p:cNvPicPr>
          <p:nvPr/>
        </p:nvPicPr>
        <p:blipFill>
          <a:blip r:embed="rId3"/>
          <a:stretch>
            <a:fillRect/>
          </a:stretch>
        </p:blipFill>
        <p:spPr>
          <a:xfrm>
            <a:off x="3334328" y="2067268"/>
            <a:ext cx="6160655" cy="4638332"/>
          </a:xfrm>
          <a:prstGeom prst="rect">
            <a:avLst/>
          </a:prstGeom>
        </p:spPr>
      </p:pic>
    </p:spTree>
    <p:custDataLst>
      <p:tags r:id="rId1"/>
    </p:custDataLst>
    <p:extLst>
      <p:ext uri="{BB962C8B-B14F-4D97-AF65-F5344CB8AC3E}">
        <p14:creationId xmlns:p14="http://schemas.microsoft.com/office/powerpoint/2010/main" val="228704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661693" y="4884362"/>
            <a:ext cx="8099718" cy="830997"/>
          </a:xfrm>
          <a:prstGeom prst="rect">
            <a:avLst/>
          </a:prstGeom>
        </p:spPr>
        <p:txBody>
          <a:bodyPr wrap="none">
            <a:spAutoFit/>
          </a:bodyPr>
          <a:lstStyle/>
          <a:p>
            <a:pPr algn="ctr"/>
            <a:r>
              <a:rPr lang="en-US" sz="2400" b="1" dirty="0">
                <a:solidFill>
                  <a:srgbClr val="3B5763"/>
                </a:solidFill>
                <a:latin typeface="Arvo"/>
                <a:sym typeface="Arvo"/>
              </a:rPr>
              <a:t>Partnership Plan for Children in Out-of-Home Care – Module 1</a:t>
            </a:r>
          </a:p>
          <a:p>
            <a:pPr algn="ctr"/>
            <a:r>
              <a:rPr lang="en-US" sz="2400" b="1" u="sng" dirty="0">
                <a:solidFill>
                  <a:srgbClr val="0079A4"/>
                </a:solidFill>
                <a:ea typeface="Candara" panose="020E0502030303020204" pitchFamily="34" charset="0"/>
                <a:cs typeface="Times New Roman" panose="02020603050405020304" pitchFamily="18" charset="0"/>
                <a:hlinkClick r:id="rId4"/>
              </a:rPr>
              <a:t>http://centervideo.forest.usf.edu/qpi/pship/Pship.html</a:t>
            </a:r>
            <a:r>
              <a:rPr lang="en-US" sz="2400" b="1" dirty="0">
                <a:ea typeface="Candara" panose="020E0502030303020204" pitchFamily="34" charset="0"/>
                <a:cs typeface="Times New Roman" panose="02020603050405020304" pitchFamily="18" charset="0"/>
              </a:rPr>
              <a:t> </a:t>
            </a:r>
            <a:endParaRPr lang="en-US" sz="2400" b="1" dirty="0"/>
          </a:p>
        </p:txBody>
      </p:sp>
      <p:sp>
        <p:nvSpPr>
          <p:cNvPr id="5" name="Slide Number Placeholder 6">
            <a:extLst>
              <a:ext uri="{FF2B5EF4-FFF2-40B4-BE49-F238E27FC236}">
                <a16:creationId xmlns:a16="http://schemas.microsoft.com/office/drawing/2014/main" id="{49E1E484-C104-4024-ACB2-64A1C2BE653A}"/>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5.1.13</a:t>
            </a:r>
          </a:p>
        </p:txBody>
      </p:sp>
    </p:spTree>
    <p:custDataLst>
      <p:tags r:id="rId1"/>
    </p:custDataLst>
    <p:extLst>
      <p:ext uri="{BB962C8B-B14F-4D97-AF65-F5344CB8AC3E}">
        <p14:creationId xmlns:p14="http://schemas.microsoft.com/office/powerpoint/2010/main" val="300939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1727C-B453-4568-813A-C06F8DE02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1458" y="1602942"/>
            <a:ext cx="1529861" cy="2105979"/>
          </a:xfrm>
          <a:prstGeom prst="rect">
            <a:avLst/>
          </a:prstGeom>
          <a:solidFill>
            <a:srgbClr val="F6AB8A"/>
          </a:solidFill>
        </p:spPr>
      </p:pic>
      <p:sp>
        <p:nvSpPr>
          <p:cNvPr id="2" name="Title 1">
            <a:extLst>
              <a:ext uri="{FF2B5EF4-FFF2-40B4-BE49-F238E27FC236}">
                <a16:creationId xmlns:a16="http://schemas.microsoft.com/office/drawing/2014/main" id="{4D3EBF64-E200-44F7-A810-CB77D9DFB76D}"/>
              </a:ext>
            </a:extLst>
          </p:cNvPr>
          <p:cNvSpPr>
            <a:spLocks noGrp="1"/>
          </p:cNvSpPr>
          <p:nvPr>
            <p:ph type="title"/>
          </p:nvPr>
        </p:nvSpPr>
        <p:spPr/>
        <p:txBody>
          <a:bodyPr/>
          <a:lstStyle/>
          <a:p>
            <a:r>
              <a:rPr lang="en-US" dirty="0"/>
              <a:t>Partnership Plan Commitments</a:t>
            </a:r>
          </a:p>
        </p:txBody>
      </p:sp>
      <p:sp>
        <p:nvSpPr>
          <p:cNvPr id="4" name="Content Placeholder 2">
            <a:extLst>
              <a:ext uri="{FF2B5EF4-FFF2-40B4-BE49-F238E27FC236}">
                <a16:creationId xmlns:a16="http://schemas.microsoft.com/office/drawing/2014/main" id="{3AEAF623-9DDC-4F04-A3C3-43FF20A6AB62}"/>
              </a:ext>
            </a:extLst>
          </p:cNvPr>
          <p:cNvSpPr txBox="1">
            <a:spLocks/>
          </p:cNvSpPr>
          <p:nvPr/>
        </p:nvSpPr>
        <p:spPr>
          <a:xfrm>
            <a:off x="3921319" y="1602942"/>
            <a:ext cx="2128837" cy="2160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700"/>
              </a:lnSpc>
              <a:spcBef>
                <a:spcPts val="0"/>
              </a:spcBef>
              <a:buFont typeface="Arial" panose="020B0604020202020204" pitchFamily="34" charset="0"/>
              <a:buNone/>
            </a:pPr>
            <a:r>
              <a:rPr lang="en-US" sz="2400" b="1" dirty="0">
                <a:solidFill>
                  <a:srgbClr val="3B5763"/>
                </a:solidFill>
                <a:latin typeface="Arvo"/>
              </a:rPr>
              <a:t>Respecting</a:t>
            </a:r>
          </a:p>
          <a:p>
            <a:pPr marL="0" indent="0" algn="ctr">
              <a:lnSpc>
                <a:spcPts val="2700"/>
              </a:lnSpc>
              <a:spcBef>
                <a:spcPts val="0"/>
              </a:spcBef>
              <a:buFont typeface="Arial" panose="020B0604020202020204" pitchFamily="34" charset="0"/>
              <a:buNone/>
            </a:pPr>
            <a:r>
              <a:rPr lang="en-US" sz="2400" b="1" dirty="0">
                <a:solidFill>
                  <a:srgbClr val="3B5763"/>
                </a:solidFill>
                <a:latin typeface="Arvo"/>
              </a:rPr>
              <a:t>Partners</a:t>
            </a:r>
          </a:p>
          <a:p>
            <a:pPr marL="0" indent="0" algn="ctr">
              <a:lnSpc>
                <a:spcPts val="2700"/>
              </a:lnSpc>
              <a:spcBef>
                <a:spcPts val="0"/>
              </a:spcBef>
              <a:buFont typeface="Arial" panose="020B0604020202020204" pitchFamily="34" charset="0"/>
              <a:buNone/>
            </a:pPr>
            <a:r>
              <a:rPr lang="en-US" sz="2600" b="1" dirty="0">
                <a:solidFill>
                  <a:srgbClr val="F78471"/>
                </a:solidFill>
                <a:latin typeface="Arvo"/>
              </a:rPr>
              <a:t>(1-3)</a:t>
            </a:r>
          </a:p>
          <a:p>
            <a:pPr marL="0" indent="0" algn="ctr">
              <a:lnSpc>
                <a:spcPts val="2700"/>
              </a:lnSpc>
              <a:buFont typeface="Arial" panose="020B0604020202020204" pitchFamily="34" charset="0"/>
              <a:buNone/>
            </a:pPr>
            <a:endParaRPr lang="en-US" sz="2600" b="1" dirty="0">
              <a:latin typeface="Arvo"/>
            </a:endParaRPr>
          </a:p>
        </p:txBody>
      </p:sp>
      <p:pic>
        <p:nvPicPr>
          <p:cNvPr id="6" name="Picture 5">
            <a:extLst>
              <a:ext uri="{FF2B5EF4-FFF2-40B4-BE49-F238E27FC236}">
                <a16:creationId xmlns:a16="http://schemas.microsoft.com/office/drawing/2014/main" id="{87469D06-3DC8-4FE1-ACA3-7EF4F5292A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6127" y="1602942"/>
            <a:ext cx="1529861" cy="2105979"/>
          </a:xfrm>
          <a:prstGeom prst="rect">
            <a:avLst/>
          </a:prstGeom>
          <a:solidFill>
            <a:srgbClr val="F6AB8A"/>
          </a:solidFill>
        </p:spPr>
      </p:pic>
      <p:sp>
        <p:nvSpPr>
          <p:cNvPr id="7" name="Content Placeholder 2">
            <a:extLst>
              <a:ext uri="{FF2B5EF4-FFF2-40B4-BE49-F238E27FC236}">
                <a16:creationId xmlns:a16="http://schemas.microsoft.com/office/drawing/2014/main" id="{D382C13B-9770-4B7F-AD9C-AD52DEDD0A82}"/>
              </a:ext>
            </a:extLst>
          </p:cNvPr>
          <p:cNvSpPr txBox="1">
            <a:spLocks/>
          </p:cNvSpPr>
          <p:nvPr/>
        </p:nvSpPr>
        <p:spPr>
          <a:xfrm>
            <a:off x="7595988" y="1612202"/>
            <a:ext cx="2129840" cy="216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700"/>
              </a:lnSpc>
              <a:spcBef>
                <a:spcPts val="0"/>
              </a:spcBef>
              <a:buNone/>
            </a:pPr>
            <a:r>
              <a:rPr lang="en-US" sz="2400" b="1" dirty="0">
                <a:solidFill>
                  <a:srgbClr val="3B5763"/>
                </a:solidFill>
                <a:latin typeface="Arvo"/>
              </a:rPr>
              <a:t>Nurturing Children </a:t>
            </a:r>
            <a:br>
              <a:rPr lang="en-US" sz="2400" b="1" dirty="0">
                <a:solidFill>
                  <a:srgbClr val="3B5763"/>
                </a:solidFill>
                <a:latin typeface="Arvo"/>
              </a:rPr>
            </a:br>
            <a:r>
              <a:rPr lang="en-US" sz="2600" b="1" dirty="0">
                <a:solidFill>
                  <a:srgbClr val="F78471"/>
                </a:solidFill>
                <a:latin typeface="Arvo"/>
              </a:rPr>
              <a:t>(4-9)</a:t>
            </a:r>
          </a:p>
          <a:p>
            <a:pPr marL="0" indent="0" algn="ctr">
              <a:lnSpc>
                <a:spcPts val="2700"/>
              </a:lnSpc>
              <a:buNone/>
            </a:pPr>
            <a:endParaRPr lang="en-US" sz="2600" b="1" dirty="0">
              <a:latin typeface="Arvo"/>
            </a:endParaRPr>
          </a:p>
        </p:txBody>
      </p:sp>
      <p:pic>
        <p:nvPicPr>
          <p:cNvPr id="8" name="Picture 7">
            <a:extLst>
              <a:ext uri="{FF2B5EF4-FFF2-40B4-BE49-F238E27FC236}">
                <a16:creationId xmlns:a16="http://schemas.microsoft.com/office/drawing/2014/main" id="{5E8CA593-9AC2-4872-9F1D-6102BCFDC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1458" y="3916230"/>
            <a:ext cx="1529861" cy="2105979"/>
          </a:xfrm>
          <a:prstGeom prst="rect">
            <a:avLst/>
          </a:prstGeom>
          <a:solidFill>
            <a:srgbClr val="F6AB8A"/>
          </a:solidFill>
        </p:spPr>
      </p:pic>
      <p:sp>
        <p:nvSpPr>
          <p:cNvPr id="9" name="Content Placeholder 2">
            <a:extLst>
              <a:ext uri="{FF2B5EF4-FFF2-40B4-BE49-F238E27FC236}">
                <a16:creationId xmlns:a16="http://schemas.microsoft.com/office/drawing/2014/main" id="{830A9D55-818F-4DF0-9F77-7E1B5DF6E24D}"/>
              </a:ext>
            </a:extLst>
          </p:cNvPr>
          <p:cNvSpPr txBox="1">
            <a:spLocks/>
          </p:cNvSpPr>
          <p:nvPr/>
        </p:nvSpPr>
        <p:spPr>
          <a:xfrm>
            <a:off x="3914874" y="3916230"/>
            <a:ext cx="2129840" cy="216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700"/>
              </a:lnSpc>
              <a:spcBef>
                <a:spcPts val="0"/>
              </a:spcBef>
              <a:buNone/>
            </a:pPr>
            <a:r>
              <a:rPr lang="en-US" sz="2400" b="1" dirty="0">
                <a:solidFill>
                  <a:srgbClr val="3B5763"/>
                </a:solidFill>
                <a:latin typeface="Arvo"/>
              </a:rPr>
              <a:t>Supporting Families and Permanent Connections </a:t>
            </a:r>
            <a:r>
              <a:rPr lang="en-US" sz="2600" b="1" dirty="0">
                <a:solidFill>
                  <a:srgbClr val="F78471"/>
                </a:solidFill>
                <a:latin typeface="Arvo"/>
              </a:rPr>
              <a:t>(10-12)</a:t>
            </a:r>
          </a:p>
          <a:p>
            <a:pPr marL="0" indent="0" algn="ctr">
              <a:lnSpc>
                <a:spcPts val="2700"/>
              </a:lnSpc>
              <a:buNone/>
            </a:pPr>
            <a:endParaRPr lang="en-US" sz="2600" b="1" dirty="0">
              <a:latin typeface="Arvo"/>
            </a:endParaRPr>
          </a:p>
        </p:txBody>
      </p:sp>
      <p:pic>
        <p:nvPicPr>
          <p:cNvPr id="10" name="Picture 9">
            <a:extLst>
              <a:ext uri="{FF2B5EF4-FFF2-40B4-BE49-F238E27FC236}">
                <a16:creationId xmlns:a16="http://schemas.microsoft.com/office/drawing/2014/main" id="{94F0DFAF-FEA5-47B8-9164-481C21C58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6127" y="3916230"/>
            <a:ext cx="1529861" cy="2105979"/>
          </a:xfrm>
          <a:prstGeom prst="rect">
            <a:avLst/>
          </a:prstGeom>
          <a:solidFill>
            <a:srgbClr val="F6AB8A"/>
          </a:solidFill>
        </p:spPr>
      </p:pic>
      <p:sp>
        <p:nvSpPr>
          <p:cNvPr id="11" name="Content Placeholder 2">
            <a:extLst>
              <a:ext uri="{FF2B5EF4-FFF2-40B4-BE49-F238E27FC236}">
                <a16:creationId xmlns:a16="http://schemas.microsoft.com/office/drawing/2014/main" id="{CD208053-0B87-403E-941F-991D64338FFF}"/>
              </a:ext>
            </a:extLst>
          </p:cNvPr>
          <p:cNvSpPr txBox="1">
            <a:spLocks/>
          </p:cNvSpPr>
          <p:nvPr/>
        </p:nvSpPr>
        <p:spPr>
          <a:xfrm>
            <a:off x="7611291" y="3916230"/>
            <a:ext cx="2129840" cy="216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700"/>
              </a:lnSpc>
              <a:spcBef>
                <a:spcPts val="0"/>
              </a:spcBef>
              <a:buNone/>
            </a:pPr>
            <a:r>
              <a:rPr lang="en-US" sz="2400" b="1" dirty="0">
                <a:solidFill>
                  <a:srgbClr val="3B5763"/>
                </a:solidFill>
                <a:latin typeface="Arvo"/>
              </a:rPr>
              <a:t>Working with the Community</a:t>
            </a:r>
            <a:r>
              <a:rPr lang="en-US" sz="2800" dirty="0">
                <a:solidFill>
                  <a:srgbClr val="70AD47"/>
                </a:solidFill>
                <a:latin typeface="Arvo"/>
              </a:rPr>
              <a:t/>
            </a:r>
            <a:br>
              <a:rPr lang="en-US" sz="2800" dirty="0">
                <a:solidFill>
                  <a:srgbClr val="70AD47"/>
                </a:solidFill>
                <a:latin typeface="Arvo"/>
              </a:rPr>
            </a:br>
            <a:r>
              <a:rPr lang="en-US" sz="2600" b="1" dirty="0">
                <a:solidFill>
                  <a:srgbClr val="F78471"/>
                </a:solidFill>
                <a:latin typeface="Arvo"/>
              </a:rPr>
              <a:t>(13-15)</a:t>
            </a:r>
          </a:p>
          <a:p>
            <a:pPr marL="0" indent="0" algn="ctr">
              <a:lnSpc>
                <a:spcPts val="2700"/>
              </a:lnSpc>
              <a:buNone/>
            </a:pPr>
            <a:endParaRPr lang="en-US" sz="2600" b="1" dirty="0">
              <a:latin typeface="Arvo"/>
            </a:endParaRPr>
          </a:p>
        </p:txBody>
      </p:sp>
      <p:sp>
        <p:nvSpPr>
          <p:cNvPr id="12" name="Rectangle 11">
            <a:extLst>
              <a:ext uri="{FF2B5EF4-FFF2-40B4-BE49-F238E27FC236}">
                <a16:creationId xmlns:a16="http://schemas.microsoft.com/office/drawing/2014/main" id="{E308AC1D-91BF-4613-A281-34E18C316495}"/>
              </a:ext>
            </a:extLst>
          </p:cNvPr>
          <p:cNvSpPr/>
          <p:nvPr/>
        </p:nvSpPr>
        <p:spPr>
          <a:xfrm>
            <a:off x="3072464" y="2722479"/>
            <a:ext cx="470000" cy="438582"/>
          </a:xfrm>
          <a:prstGeom prst="rect">
            <a:avLst/>
          </a:prstGeom>
        </p:spPr>
        <p:txBody>
          <a:bodyPr wrap="none">
            <a:spAutoFit/>
          </a:bodyPr>
          <a:lstStyle/>
          <a:p>
            <a:pPr algn="ctr">
              <a:lnSpc>
                <a:spcPts val="2700"/>
              </a:lnSpc>
            </a:pPr>
            <a:r>
              <a:rPr lang="en-US" sz="4400" b="1" dirty="0">
                <a:solidFill>
                  <a:schemeClr val="bg1"/>
                </a:solidFill>
              </a:rPr>
              <a:t>1</a:t>
            </a:r>
          </a:p>
        </p:txBody>
      </p:sp>
      <p:sp>
        <p:nvSpPr>
          <p:cNvPr id="13" name="Rectangle 12">
            <a:extLst>
              <a:ext uri="{FF2B5EF4-FFF2-40B4-BE49-F238E27FC236}">
                <a16:creationId xmlns:a16="http://schemas.microsoft.com/office/drawing/2014/main" id="{49A340DC-D655-4364-9F96-401E804C5B54}"/>
              </a:ext>
            </a:extLst>
          </p:cNvPr>
          <p:cNvSpPr/>
          <p:nvPr/>
        </p:nvSpPr>
        <p:spPr>
          <a:xfrm>
            <a:off x="6731634" y="2722479"/>
            <a:ext cx="470000" cy="438582"/>
          </a:xfrm>
          <a:prstGeom prst="rect">
            <a:avLst/>
          </a:prstGeom>
        </p:spPr>
        <p:txBody>
          <a:bodyPr wrap="none">
            <a:spAutoFit/>
          </a:bodyPr>
          <a:lstStyle/>
          <a:p>
            <a:pPr algn="ctr">
              <a:lnSpc>
                <a:spcPts val="2700"/>
              </a:lnSpc>
            </a:pPr>
            <a:r>
              <a:rPr lang="en-US" sz="4400" b="1" dirty="0">
                <a:solidFill>
                  <a:schemeClr val="bg1"/>
                </a:solidFill>
              </a:rPr>
              <a:t>2</a:t>
            </a:r>
          </a:p>
        </p:txBody>
      </p:sp>
      <p:sp>
        <p:nvSpPr>
          <p:cNvPr id="14" name="Rectangle 13">
            <a:extLst>
              <a:ext uri="{FF2B5EF4-FFF2-40B4-BE49-F238E27FC236}">
                <a16:creationId xmlns:a16="http://schemas.microsoft.com/office/drawing/2014/main" id="{4C13F9E8-AAF0-4E78-9E49-479191003C06}"/>
              </a:ext>
            </a:extLst>
          </p:cNvPr>
          <p:cNvSpPr/>
          <p:nvPr/>
        </p:nvSpPr>
        <p:spPr>
          <a:xfrm>
            <a:off x="3058642" y="5082336"/>
            <a:ext cx="470000" cy="438582"/>
          </a:xfrm>
          <a:prstGeom prst="rect">
            <a:avLst/>
          </a:prstGeom>
        </p:spPr>
        <p:txBody>
          <a:bodyPr wrap="none">
            <a:spAutoFit/>
          </a:bodyPr>
          <a:lstStyle/>
          <a:p>
            <a:pPr algn="ctr">
              <a:lnSpc>
                <a:spcPts val="2700"/>
              </a:lnSpc>
            </a:pPr>
            <a:r>
              <a:rPr lang="en-US" sz="4400" b="1" dirty="0">
                <a:solidFill>
                  <a:schemeClr val="bg1"/>
                </a:solidFill>
              </a:rPr>
              <a:t>3</a:t>
            </a:r>
          </a:p>
        </p:txBody>
      </p:sp>
      <p:sp>
        <p:nvSpPr>
          <p:cNvPr id="15" name="Rectangle 14">
            <a:extLst>
              <a:ext uri="{FF2B5EF4-FFF2-40B4-BE49-F238E27FC236}">
                <a16:creationId xmlns:a16="http://schemas.microsoft.com/office/drawing/2014/main" id="{5CE0428F-F744-4F5E-BE67-522E19998694}"/>
              </a:ext>
            </a:extLst>
          </p:cNvPr>
          <p:cNvSpPr/>
          <p:nvPr/>
        </p:nvSpPr>
        <p:spPr>
          <a:xfrm>
            <a:off x="6717813" y="5082336"/>
            <a:ext cx="470000" cy="438582"/>
          </a:xfrm>
          <a:prstGeom prst="rect">
            <a:avLst/>
          </a:prstGeom>
        </p:spPr>
        <p:txBody>
          <a:bodyPr wrap="none">
            <a:spAutoFit/>
          </a:bodyPr>
          <a:lstStyle/>
          <a:p>
            <a:pPr algn="ctr">
              <a:lnSpc>
                <a:spcPts val="2700"/>
              </a:lnSpc>
            </a:pPr>
            <a:r>
              <a:rPr lang="en-US" sz="4400" b="1" dirty="0">
                <a:solidFill>
                  <a:schemeClr val="bg1"/>
                </a:solidFill>
              </a:rPr>
              <a:t>4</a:t>
            </a:r>
          </a:p>
        </p:txBody>
      </p:sp>
      <p:sp>
        <p:nvSpPr>
          <p:cNvPr id="16" name="Slide Number Placeholder 6">
            <a:extLst>
              <a:ext uri="{FF2B5EF4-FFF2-40B4-BE49-F238E27FC236}">
                <a16:creationId xmlns:a16="http://schemas.microsoft.com/office/drawing/2014/main" id="{BF598E6C-F795-4C75-A72A-E4C5D9B1820D}"/>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5.1.14</a:t>
            </a:r>
          </a:p>
        </p:txBody>
      </p:sp>
    </p:spTree>
    <p:custDataLst>
      <p:tags r:id="rId1"/>
    </p:custDataLst>
    <p:extLst>
      <p:ext uri="{BB962C8B-B14F-4D97-AF65-F5344CB8AC3E}">
        <p14:creationId xmlns:p14="http://schemas.microsoft.com/office/powerpoint/2010/main" val="2484469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C:  </a:t>
            </a:r>
            <a:br>
              <a:rPr lang="en-US" dirty="0"/>
            </a:br>
            <a:r>
              <a:rPr lang="en-US" dirty="0"/>
              <a:t>Honoring Our Commitments</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Using the worksheet and the Partnership Plan for Children in Out-of-Home Care, determine:</a:t>
            </a:r>
          </a:p>
          <a:p>
            <a:pPr>
              <a:buClr>
                <a:srgbClr val="F78471"/>
              </a:buClr>
            </a:pPr>
            <a:endParaRPr lang="en-US" dirty="0"/>
          </a:p>
          <a:p>
            <a:pPr lvl="1">
              <a:buClr>
                <a:srgbClr val="F78471"/>
              </a:buClr>
            </a:pPr>
            <a:r>
              <a:rPr lang="en-US" dirty="0">
                <a:solidFill>
                  <a:srgbClr val="3B5763"/>
                </a:solidFill>
                <a:latin typeface="Arvo"/>
                <a:sym typeface="Arvo"/>
              </a:rPr>
              <a:t>How will the Licensing Specialist demonstrate commitment?</a:t>
            </a:r>
            <a:endParaRPr lang="en-US" dirty="0"/>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5.1.15</a:t>
            </a:r>
          </a:p>
        </p:txBody>
      </p:sp>
    </p:spTree>
    <p:custDataLst>
      <p:tags r:id="rId1"/>
    </p:custDataLst>
    <p:extLst>
      <p:ext uri="{BB962C8B-B14F-4D97-AF65-F5344CB8AC3E}">
        <p14:creationId xmlns:p14="http://schemas.microsoft.com/office/powerpoint/2010/main" val="34553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509E-4611-4B87-A7E8-3D8729DEB38A}"/>
              </a:ext>
            </a:extLst>
          </p:cNvPr>
          <p:cNvSpPr>
            <a:spLocks noGrp="1"/>
          </p:cNvSpPr>
          <p:nvPr>
            <p:ph type="title"/>
          </p:nvPr>
        </p:nvSpPr>
        <p:spPr/>
        <p:txBody>
          <a:bodyPr/>
          <a:lstStyle/>
          <a:p>
            <a:r>
              <a:rPr lang="en-US" dirty="0"/>
              <a:t>Building Relationships</a:t>
            </a:r>
          </a:p>
        </p:txBody>
      </p:sp>
      <p:sp>
        <p:nvSpPr>
          <p:cNvPr id="4" name="Slide Number Placeholder 6">
            <a:extLst>
              <a:ext uri="{FF2B5EF4-FFF2-40B4-BE49-F238E27FC236}">
                <a16:creationId xmlns:a16="http://schemas.microsoft.com/office/drawing/2014/main" id="{2B5917D6-6CBE-42B8-A004-428C82460710}"/>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5.1.16</a:t>
            </a:r>
          </a:p>
        </p:txBody>
      </p:sp>
      <p:pic>
        <p:nvPicPr>
          <p:cNvPr id="1026" name="Picture 2" descr="Image result for building relationships">
            <a:extLst>
              <a:ext uri="{FF2B5EF4-FFF2-40B4-BE49-F238E27FC236}">
                <a16:creationId xmlns:a16="http://schemas.microsoft.com/office/drawing/2014/main" id="{D08FB74F-A9ED-4344-BF63-0D0E9A521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937" y="1640080"/>
            <a:ext cx="4994125" cy="3311322"/>
          </a:xfrm>
          <a:prstGeom prst="rect">
            <a:avLst/>
          </a:prstGeom>
          <a:solidFill>
            <a:srgbClr val="FFFFFF">
              <a:shade val="85000"/>
            </a:srgbClr>
          </a:solidFill>
          <a:ln w="190500" cap="sq">
            <a:solidFill>
              <a:srgbClr val="CEDBE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ustDataLst>
      <p:tags r:id="rId1"/>
    </p:custDataLst>
    <p:extLst>
      <p:ext uri="{BB962C8B-B14F-4D97-AF65-F5344CB8AC3E}">
        <p14:creationId xmlns:p14="http://schemas.microsoft.com/office/powerpoint/2010/main" val="320124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The Licensing Specialist and Foster Parent</a:t>
            </a:r>
          </a:p>
        </p:txBody>
      </p:sp>
      <p:sp>
        <p:nvSpPr>
          <p:cNvPr id="3" name="Text Placeholder 2">
            <a:extLst>
              <a:ext uri="{FF2B5EF4-FFF2-40B4-BE49-F238E27FC236}">
                <a16:creationId xmlns:a16="http://schemas.microsoft.com/office/drawing/2014/main" id="{9F877548-7BB5-416C-88C2-F58DFE9936EA}"/>
              </a:ext>
            </a:extLst>
          </p:cNvPr>
          <p:cNvSpPr>
            <a:spLocks noGrp="1"/>
          </p:cNvSpPr>
          <p:nvPr>
            <p:ph type="body" idx="1"/>
          </p:nvPr>
        </p:nvSpPr>
        <p:spPr/>
        <p:txBody>
          <a:bodyPr>
            <a:normAutofit/>
          </a:bodyPr>
          <a:lstStyle/>
          <a:p>
            <a:pPr>
              <a:buClr>
                <a:srgbClr val="F78471"/>
              </a:buClr>
            </a:pPr>
            <a:r>
              <a:rPr lang="en-US" dirty="0"/>
              <a:t>In order for the Partnership Plan to work effectively, the Licensing Specialist must prioritize the relationship with two primary team members:  foster parents and Dependency Case Managers.</a:t>
            </a:r>
          </a:p>
          <a:p>
            <a:pPr>
              <a:buClr>
                <a:srgbClr val="F78471"/>
              </a:buClr>
            </a:pPr>
            <a:endParaRPr lang="en-US" dirty="0"/>
          </a:p>
          <a:p>
            <a:pPr>
              <a:buClr>
                <a:srgbClr val="F78471"/>
              </a:buClr>
            </a:pPr>
            <a:r>
              <a:rPr lang="en-US" dirty="0"/>
              <a:t>The foster parent-Licensing Specialist relationship begins during the first communication and then must continue beyond the licensing process so that foster parents view the Licensing Specialist as their primary support on the team.</a:t>
            </a:r>
          </a:p>
          <a:p>
            <a:endParaRPr lang="en-US" dirty="0"/>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5.1.17</a:t>
            </a:r>
          </a:p>
        </p:txBody>
      </p:sp>
    </p:spTree>
    <p:custDataLst>
      <p:tags r:id="rId1"/>
    </p:custDataLst>
    <p:extLst>
      <p:ext uri="{BB962C8B-B14F-4D97-AF65-F5344CB8AC3E}">
        <p14:creationId xmlns:p14="http://schemas.microsoft.com/office/powerpoint/2010/main" val="415324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2064508" y="1772917"/>
            <a:ext cx="8062984"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5.1:  The Support Team</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5.2:  Co-Parenting and Partnership with Birth Parents</a:t>
            </a:r>
          </a:p>
          <a:p>
            <a:pPr>
              <a:lnSpc>
                <a:spcPct val="100000"/>
              </a:lnSpc>
              <a:spcBef>
                <a:spcPts val="0"/>
              </a:spcBef>
              <a:buClr>
                <a:srgbClr val="F78471"/>
              </a:buClr>
              <a:buSzPts val="1400"/>
              <a:buFont typeface="Wingdings" panose="05000000000000000000" pitchFamily="2" charset="2"/>
              <a:buChar char="§"/>
            </a:pPr>
            <a:endParaRPr lang="en-US" b="1" dirty="0"/>
          </a:p>
          <a:p>
            <a:endParaRPr lang="en-US" dirty="0"/>
          </a:p>
        </p:txBody>
      </p:sp>
      <p:sp>
        <p:nvSpPr>
          <p:cNvPr id="4" name="Slide Number Placeholder 6">
            <a:extLst>
              <a:ext uri="{FF2B5EF4-FFF2-40B4-BE49-F238E27FC236}">
                <a16:creationId xmlns:a16="http://schemas.microsoft.com/office/drawing/2014/main" id="{B2330649-A438-4C40-B003-FB131F4AA8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a:xfrm>
            <a:off x="161611" y="138055"/>
            <a:ext cx="9165270" cy="977757"/>
          </a:xfrm>
        </p:spPr>
        <p:txBody>
          <a:bodyPr/>
          <a:lstStyle/>
          <a:p>
            <a:r>
              <a:rPr lang="en-US" dirty="0"/>
              <a:t>The Licensing Specialist and Dependency </a:t>
            </a:r>
            <a:br>
              <a:rPr lang="en-US" dirty="0"/>
            </a:br>
            <a:r>
              <a:rPr lang="en-US" dirty="0"/>
              <a:t>Case Manager</a:t>
            </a:r>
          </a:p>
        </p:txBody>
      </p:sp>
      <p:sp>
        <p:nvSpPr>
          <p:cNvPr id="3" name="Text Placeholder 2">
            <a:extLst>
              <a:ext uri="{FF2B5EF4-FFF2-40B4-BE49-F238E27FC236}">
                <a16:creationId xmlns:a16="http://schemas.microsoft.com/office/drawing/2014/main" id="{9F877548-7BB5-416C-88C2-F58DFE9936EA}"/>
              </a:ext>
            </a:extLst>
          </p:cNvPr>
          <p:cNvSpPr>
            <a:spLocks noGrp="1"/>
          </p:cNvSpPr>
          <p:nvPr>
            <p:ph type="body" idx="1"/>
          </p:nvPr>
        </p:nvSpPr>
        <p:spPr>
          <a:xfrm>
            <a:off x="2577058" y="2389585"/>
            <a:ext cx="6417313" cy="2814182"/>
          </a:xfrm>
        </p:spPr>
        <p:txBody>
          <a:bodyPr>
            <a:normAutofit/>
          </a:bodyPr>
          <a:lstStyle/>
          <a:p>
            <a:pPr>
              <a:lnSpc>
                <a:spcPct val="100000"/>
              </a:lnSpc>
              <a:buClr>
                <a:srgbClr val="F78471"/>
              </a:buClr>
            </a:pPr>
            <a:r>
              <a:rPr lang="en-US" dirty="0"/>
              <a:t>The relationship between dependency Case Managers and Licensing Specialists is critical to maintaining excellent foster parents and ensuring the needs of every child is met. The Licensing Specialist must assume responsibility for nurturing this relationship.</a:t>
            </a:r>
          </a:p>
          <a:p>
            <a:pPr>
              <a:buClr>
                <a:srgbClr val="F78471"/>
              </a:buClr>
            </a:pPr>
            <a:endParaRPr lang="en-US" dirty="0"/>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5.1.18</a:t>
            </a:r>
          </a:p>
        </p:txBody>
      </p:sp>
    </p:spTree>
    <p:custDataLst>
      <p:tags r:id="rId1"/>
    </p:custDataLst>
    <p:extLst>
      <p:ext uri="{BB962C8B-B14F-4D97-AF65-F5344CB8AC3E}">
        <p14:creationId xmlns:p14="http://schemas.microsoft.com/office/powerpoint/2010/main" val="2925339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Communication:  Practice Principals</a:t>
            </a:r>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5.1.19</a:t>
            </a:r>
          </a:p>
        </p:txBody>
      </p:sp>
      <p:graphicFrame>
        <p:nvGraphicFramePr>
          <p:cNvPr id="7" name="Diagram 6">
            <a:extLst>
              <a:ext uri="{FF2B5EF4-FFF2-40B4-BE49-F238E27FC236}">
                <a16:creationId xmlns:a16="http://schemas.microsoft.com/office/drawing/2014/main" id="{BCDC0E60-E921-46F4-8369-FBF9E1962051}"/>
              </a:ext>
            </a:extLst>
          </p:cNvPr>
          <p:cNvGraphicFramePr/>
          <p:nvPr>
            <p:extLst>
              <p:ext uri="{D42A27DB-BD31-4B8C-83A1-F6EECF244321}">
                <p14:modId xmlns:p14="http://schemas.microsoft.com/office/powerpoint/2010/main" val="2651009303"/>
              </p:ext>
            </p:extLst>
          </p:nvPr>
        </p:nvGraphicFramePr>
        <p:xfrm>
          <a:off x="1741777" y="1637001"/>
          <a:ext cx="8096597" cy="4259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190094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Communication:  Difficult Conversations</a:t>
            </a:r>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5.1.20</a:t>
            </a:r>
          </a:p>
        </p:txBody>
      </p:sp>
      <p:grpSp>
        <p:nvGrpSpPr>
          <p:cNvPr id="3" name="Group 2">
            <a:extLst>
              <a:ext uri="{FF2B5EF4-FFF2-40B4-BE49-F238E27FC236}">
                <a16:creationId xmlns:a16="http://schemas.microsoft.com/office/drawing/2014/main" id="{2F2A40BF-9FF0-4F6C-B921-4E2AD6293AB2}"/>
              </a:ext>
            </a:extLst>
          </p:cNvPr>
          <p:cNvGrpSpPr/>
          <p:nvPr/>
        </p:nvGrpSpPr>
        <p:grpSpPr>
          <a:xfrm>
            <a:off x="769956" y="1112882"/>
            <a:ext cx="9926217" cy="5080098"/>
            <a:chOff x="802394" y="2481760"/>
            <a:chExt cx="8805299" cy="4783241"/>
          </a:xfrm>
        </p:grpSpPr>
        <p:sp>
          <p:nvSpPr>
            <p:cNvPr id="6" name="Freeform: Shape 5">
              <a:extLst>
                <a:ext uri="{FF2B5EF4-FFF2-40B4-BE49-F238E27FC236}">
                  <a16:creationId xmlns:a16="http://schemas.microsoft.com/office/drawing/2014/main" id="{80EEC8E4-B4EE-45CC-9944-60267319ACBE}"/>
                </a:ext>
              </a:extLst>
            </p:cNvPr>
            <p:cNvSpPr/>
            <p:nvPr/>
          </p:nvSpPr>
          <p:spPr>
            <a:xfrm>
              <a:off x="802394" y="2481760"/>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7198A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Be Aware </a:t>
              </a:r>
              <a:br>
                <a:rPr lang="en-US" sz="2400" b="0" kern="1200" dirty="0">
                  <a:solidFill>
                    <a:sysClr val="window" lastClr="FFFFFF"/>
                  </a:solidFill>
                  <a:latin typeface="Arvo"/>
                </a:rPr>
              </a:br>
              <a:r>
                <a:rPr lang="en-US" sz="2400" b="0" kern="1200" dirty="0">
                  <a:solidFill>
                    <a:sysClr val="window" lastClr="FFFFFF"/>
                  </a:solidFill>
                  <a:latin typeface="Arvo"/>
                </a:rPr>
                <a:t>of Own Reactions/</a:t>
              </a:r>
              <a:br>
                <a:rPr lang="en-US" sz="2400" b="0" kern="1200" dirty="0">
                  <a:solidFill>
                    <a:sysClr val="window" lastClr="FFFFFF"/>
                  </a:solidFill>
                  <a:latin typeface="Arvo"/>
                </a:rPr>
              </a:br>
              <a:r>
                <a:rPr lang="en-US" sz="2400" b="0" kern="1200" dirty="0">
                  <a:solidFill>
                    <a:sysClr val="window" lastClr="FFFFFF"/>
                  </a:solidFill>
                  <a:latin typeface="Arvo"/>
                </a:rPr>
                <a:t>Biases</a:t>
              </a:r>
            </a:p>
          </p:txBody>
        </p:sp>
        <p:sp>
          <p:nvSpPr>
            <p:cNvPr id="8" name="Freeform: Shape 7">
              <a:extLst>
                <a:ext uri="{FF2B5EF4-FFF2-40B4-BE49-F238E27FC236}">
                  <a16:creationId xmlns:a16="http://schemas.microsoft.com/office/drawing/2014/main" id="{11E23F4C-D847-45DF-9142-9325E70FE8D5}"/>
                </a:ext>
              </a:extLst>
            </p:cNvPr>
            <p:cNvSpPr/>
            <p:nvPr/>
          </p:nvSpPr>
          <p:spPr>
            <a:xfrm>
              <a:off x="2561762" y="2481760"/>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F6AB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Create a Safe Place</a:t>
              </a:r>
            </a:p>
          </p:txBody>
        </p:sp>
        <p:sp>
          <p:nvSpPr>
            <p:cNvPr id="9" name="Freeform: Shape 8">
              <a:extLst>
                <a:ext uri="{FF2B5EF4-FFF2-40B4-BE49-F238E27FC236}">
                  <a16:creationId xmlns:a16="http://schemas.microsoft.com/office/drawing/2014/main" id="{0E13FC5A-7377-4131-8215-D632FFB96EDD}"/>
                </a:ext>
              </a:extLst>
            </p:cNvPr>
            <p:cNvSpPr/>
            <p:nvPr/>
          </p:nvSpPr>
          <p:spPr>
            <a:xfrm>
              <a:off x="4306382" y="2481760"/>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96B3C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Find/Create Common Ground </a:t>
              </a:r>
            </a:p>
          </p:txBody>
        </p:sp>
        <p:sp>
          <p:nvSpPr>
            <p:cNvPr id="10" name="Freeform: Shape 9">
              <a:extLst>
                <a:ext uri="{FF2B5EF4-FFF2-40B4-BE49-F238E27FC236}">
                  <a16:creationId xmlns:a16="http://schemas.microsoft.com/office/drawing/2014/main" id="{CF2A64A1-DC86-47DF-8187-419F38636BF4}"/>
                </a:ext>
              </a:extLst>
            </p:cNvPr>
            <p:cNvSpPr/>
            <p:nvPr/>
          </p:nvSpPr>
          <p:spPr>
            <a:xfrm>
              <a:off x="3893437" y="5084226"/>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F7847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Keep an Eye on Motive</a:t>
              </a:r>
            </a:p>
          </p:txBody>
        </p:sp>
        <p:sp>
          <p:nvSpPr>
            <p:cNvPr id="11" name="Freeform: Shape 10">
              <a:extLst>
                <a:ext uri="{FF2B5EF4-FFF2-40B4-BE49-F238E27FC236}">
                  <a16:creationId xmlns:a16="http://schemas.microsoft.com/office/drawing/2014/main" id="{BDAE0E97-5E83-42B3-96E3-CB51BB9EBEDB}"/>
                </a:ext>
              </a:extLst>
            </p:cNvPr>
            <p:cNvSpPr/>
            <p:nvPr/>
          </p:nvSpPr>
          <p:spPr>
            <a:xfrm>
              <a:off x="5652805" y="5084226"/>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3B5763"/>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Listen to Understand</a:t>
              </a:r>
            </a:p>
          </p:txBody>
        </p:sp>
        <p:sp>
          <p:nvSpPr>
            <p:cNvPr id="12" name="Freeform: Shape 11">
              <a:extLst>
                <a:ext uri="{FF2B5EF4-FFF2-40B4-BE49-F238E27FC236}">
                  <a16:creationId xmlns:a16="http://schemas.microsoft.com/office/drawing/2014/main" id="{E019A6E9-E072-4848-8840-798E663BBFCA}"/>
                </a:ext>
              </a:extLst>
            </p:cNvPr>
            <p:cNvSpPr/>
            <p:nvPr/>
          </p:nvSpPr>
          <p:spPr>
            <a:xfrm>
              <a:off x="7426918" y="5084226"/>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FAA99C"/>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Speak to </a:t>
              </a:r>
              <a:br>
                <a:rPr lang="en-US" sz="2400" b="0" kern="1200" dirty="0">
                  <a:solidFill>
                    <a:sysClr val="window" lastClr="FFFFFF"/>
                  </a:solidFill>
                  <a:latin typeface="Arvo"/>
                </a:rPr>
              </a:br>
              <a:r>
                <a:rPr lang="en-US" sz="2400" b="0" kern="1200" dirty="0">
                  <a:solidFill>
                    <a:sysClr val="window" lastClr="FFFFFF"/>
                  </a:solidFill>
                  <a:latin typeface="Arvo"/>
                </a:rPr>
                <a:t>be Heard </a:t>
              </a:r>
            </a:p>
          </p:txBody>
        </p:sp>
      </p:grpSp>
    </p:spTree>
    <p:custDataLst>
      <p:tags r:id="rId1"/>
    </p:custDataLst>
    <p:extLst>
      <p:ext uri="{BB962C8B-B14F-4D97-AF65-F5344CB8AC3E}">
        <p14:creationId xmlns:p14="http://schemas.microsoft.com/office/powerpoint/2010/main" val="399371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Communication:  Partnership Conflicts</a:t>
            </a:r>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5.1.21</a:t>
            </a:r>
          </a:p>
        </p:txBody>
      </p:sp>
      <p:pic>
        <p:nvPicPr>
          <p:cNvPr id="13" name="Picture 12">
            <a:extLst>
              <a:ext uri="{FF2B5EF4-FFF2-40B4-BE49-F238E27FC236}">
                <a16:creationId xmlns:a16="http://schemas.microsoft.com/office/drawing/2014/main" id="{3C77B746-B276-47B8-8A56-941651512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724" y="1463040"/>
            <a:ext cx="6142404" cy="5394960"/>
          </a:xfrm>
          <a:prstGeom prst="rect">
            <a:avLst/>
          </a:prstGeom>
        </p:spPr>
      </p:pic>
      <p:pic>
        <p:nvPicPr>
          <p:cNvPr id="14" name="Picture 13">
            <a:extLst>
              <a:ext uri="{FF2B5EF4-FFF2-40B4-BE49-F238E27FC236}">
                <a16:creationId xmlns:a16="http://schemas.microsoft.com/office/drawing/2014/main" id="{DC437E4E-F786-4DBB-8709-30F3F69D7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3761" y="2764278"/>
            <a:ext cx="6142404" cy="4093722"/>
          </a:xfrm>
          <a:prstGeom prst="rect">
            <a:avLst/>
          </a:prstGeom>
        </p:spPr>
      </p:pic>
    </p:spTree>
    <p:custDataLst>
      <p:tags r:id="rId1"/>
    </p:custDataLst>
    <p:extLst>
      <p:ext uri="{BB962C8B-B14F-4D97-AF65-F5344CB8AC3E}">
        <p14:creationId xmlns:p14="http://schemas.microsoft.com/office/powerpoint/2010/main" val="675272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661692" y="4884362"/>
            <a:ext cx="809971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5763"/>
                </a:solidFill>
                <a:effectLst/>
                <a:uLnTx/>
                <a:uFillTx/>
                <a:latin typeface="Arvo"/>
                <a:ea typeface="+mn-ea"/>
                <a:cs typeface="+mn-cs"/>
                <a:sym typeface="Arvo"/>
              </a:rPr>
              <a:t>Partnership Plan for Children in Out-of-Home Care – Module 2</a:t>
            </a:r>
          </a:p>
          <a:p>
            <a:pPr algn="ctr"/>
            <a:r>
              <a:rPr lang="en-US" sz="2400" b="1" u="sng" dirty="0">
                <a:latin typeface="Arvo"/>
                <a:hlinkClick r:id="rId4"/>
              </a:rPr>
              <a:t>http://centervideo.forest.usf.edu/qpi/pship02/pship05.html</a:t>
            </a:r>
            <a:endParaRPr lang="en-US" sz="2400" b="1" u="sng" dirty="0">
              <a:latin typeface="Arvo"/>
            </a:endParaRPr>
          </a:p>
        </p:txBody>
      </p:sp>
      <p:sp>
        <p:nvSpPr>
          <p:cNvPr id="5" name="Slide Number Placeholder 6">
            <a:extLst>
              <a:ext uri="{FF2B5EF4-FFF2-40B4-BE49-F238E27FC236}">
                <a16:creationId xmlns:a16="http://schemas.microsoft.com/office/drawing/2014/main" id="{49E1E484-C104-4024-ACB2-64A1C2BE653A}"/>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5.1.22</a:t>
            </a:r>
          </a:p>
        </p:txBody>
      </p:sp>
    </p:spTree>
    <p:custDataLst>
      <p:tags r:id="rId1"/>
    </p:custDataLst>
    <p:extLst>
      <p:ext uri="{BB962C8B-B14F-4D97-AF65-F5344CB8AC3E}">
        <p14:creationId xmlns:p14="http://schemas.microsoft.com/office/powerpoint/2010/main" val="2816529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83125"/>
            <a:ext cx="9770146" cy="1419399"/>
          </a:xfrm>
        </p:spPr>
        <p:txBody>
          <a:bodyPr>
            <a:noAutofit/>
          </a:bodyPr>
          <a:lstStyle/>
          <a:p>
            <a:pPr algn="ctr"/>
            <a:r>
              <a:rPr lang="en-US" dirty="0"/>
              <a:t>Activity D:  </a:t>
            </a:r>
            <a:br>
              <a:rPr lang="en-US" dirty="0"/>
            </a:br>
            <a:r>
              <a:rPr lang="en-US" dirty="0"/>
              <a:t>Interviewing the Foster Parent for CPI Partnership</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5.1.23</a:t>
            </a:r>
          </a:p>
        </p:txBody>
      </p:sp>
      <p:graphicFrame>
        <p:nvGraphicFramePr>
          <p:cNvPr id="7" name="Diagram 6">
            <a:extLst>
              <a:ext uri="{FF2B5EF4-FFF2-40B4-BE49-F238E27FC236}">
                <a16:creationId xmlns:a16="http://schemas.microsoft.com/office/drawing/2014/main" id="{6FD6DC46-F198-41DF-B7C7-105C059BF191}"/>
              </a:ext>
            </a:extLst>
          </p:cNvPr>
          <p:cNvGraphicFramePr/>
          <p:nvPr>
            <p:extLst>
              <p:ext uri="{D42A27DB-BD31-4B8C-83A1-F6EECF244321}">
                <p14:modId xmlns:p14="http://schemas.microsoft.com/office/powerpoint/2010/main" val="7415977"/>
              </p:ext>
            </p:extLst>
          </p:nvPr>
        </p:nvGraphicFramePr>
        <p:xfrm>
          <a:off x="1340441" y="2148655"/>
          <a:ext cx="9493825" cy="400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273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661693" y="4884362"/>
            <a:ext cx="809971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5763"/>
                </a:solidFill>
                <a:effectLst/>
                <a:uLnTx/>
                <a:uFillTx/>
                <a:latin typeface="Arvo"/>
                <a:ea typeface="+mn-ea"/>
                <a:cs typeface="+mn-cs"/>
                <a:sym typeface="Arvo"/>
              </a:rPr>
              <a:t>Partnership Plan for Children in Out-of-Home Care – Module 2</a:t>
            </a:r>
          </a:p>
          <a:p>
            <a:pPr algn="ctr">
              <a:defRPr/>
            </a:pPr>
            <a:r>
              <a:rPr lang="en-US" sz="2400" b="1" dirty="0">
                <a:latin typeface="Arvo"/>
                <a:hlinkClick r:id="rId4"/>
              </a:rPr>
              <a:t>http://centervideo.forest.usf.edu/qpi/pship02/pship02.html</a:t>
            </a:r>
            <a:endParaRPr lang="en-US" sz="2400" b="1" dirty="0">
              <a:latin typeface="Arvo"/>
            </a:endParaRPr>
          </a:p>
        </p:txBody>
      </p:sp>
      <p:sp>
        <p:nvSpPr>
          <p:cNvPr id="5" name="Slide Number Placeholder 6">
            <a:extLst>
              <a:ext uri="{FF2B5EF4-FFF2-40B4-BE49-F238E27FC236}">
                <a16:creationId xmlns:a16="http://schemas.microsoft.com/office/drawing/2014/main" id="{49E1E484-C104-4024-ACB2-64A1C2BE653A}"/>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5.1.24</a:t>
            </a:r>
          </a:p>
        </p:txBody>
      </p:sp>
    </p:spTree>
    <p:custDataLst>
      <p:tags r:id="rId1"/>
    </p:custDataLst>
    <p:extLst>
      <p:ext uri="{BB962C8B-B14F-4D97-AF65-F5344CB8AC3E}">
        <p14:creationId xmlns:p14="http://schemas.microsoft.com/office/powerpoint/2010/main" val="213525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E:  </a:t>
            </a:r>
            <a:br>
              <a:rPr lang="en-US" dirty="0"/>
            </a:br>
            <a:r>
              <a:rPr lang="en-US" dirty="0"/>
              <a:t>Partnership Conflicts</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Pick a topic to role-play from the worksheet that you feel would most likely cause you to become irritated.</a:t>
            </a:r>
            <a:br>
              <a:rPr lang="en-US" dirty="0"/>
            </a:br>
            <a:endParaRPr lang="en-US" dirty="0"/>
          </a:p>
          <a:p>
            <a:pPr>
              <a:buClr>
                <a:srgbClr val="F78471"/>
              </a:buClr>
              <a:buFont typeface="Wingdings" panose="05000000000000000000" pitchFamily="2" charset="2"/>
              <a:buChar char="§"/>
            </a:pPr>
            <a:r>
              <a:rPr lang="en-US" dirty="0"/>
              <a:t>Act out the role-play with your partner, keeping in mind the tips for having difficult conversations.</a:t>
            </a:r>
            <a:br>
              <a:rPr lang="en-US" dirty="0"/>
            </a:br>
            <a:endParaRPr lang="en-US" dirty="0"/>
          </a:p>
          <a:p>
            <a:pPr>
              <a:buClr>
                <a:srgbClr val="F78471"/>
              </a:buClr>
              <a:buFont typeface="Wingdings" panose="05000000000000000000" pitchFamily="2" charset="2"/>
              <a:buChar char="§"/>
            </a:pPr>
            <a:r>
              <a:rPr lang="en-US" dirty="0"/>
              <a:t>Be prepared to discuss.</a:t>
            </a:r>
          </a:p>
          <a:p>
            <a:endParaRPr lang="en-US" dirty="0"/>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72553" y="6553200"/>
            <a:ext cx="111944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5.1.25</a:t>
            </a:r>
          </a:p>
        </p:txBody>
      </p:sp>
    </p:spTree>
    <p:custDataLst>
      <p:tags r:id="rId1"/>
    </p:custDataLst>
    <p:extLst>
      <p:ext uri="{BB962C8B-B14F-4D97-AF65-F5344CB8AC3E}">
        <p14:creationId xmlns:p14="http://schemas.microsoft.com/office/powerpoint/2010/main" val="670552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758D-64B2-4293-9B6C-41D28BE8FA67}"/>
              </a:ext>
            </a:extLst>
          </p:cNvPr>
          <p:cNvSpPr>
            <a:spLocks noGrp="1"/>
          </p:cNvSpPr>
          <p:nvPr>
            <p:ph type="title"/>
          </p:nvPr>
        </p:nvSpPr>
        <p:spPr>
          <a:xfrm>
            <a:off x="161611" y="138055"/>
            <a:ext cx="9165270" cy="1175355"/>
          </a:xfrm>
        </p:spPr>
        <p:txBody>
          <a:bodyPr/>
          <a:lstStyle/>
          <a:p>
            <a:r>
              <a:rPr lang="en-US" dirty="0"/>
              <a:t>Involving the Foster Parent in the </a:t>
            </a:r>
            <a:br>
              <a:rPr lang="en-US" dirty="0"/>
            </a:br>
            <a:r>
              <a:rPr lang="en-US" dirty="0"/>
              <a:t>Dependency Process</a:t>
            </a:r>
          </a:p>
        </p:txBody>
      </p:sp>
      <p:pic>
        <p:nvPicPr>
          <p:cNvPr id="4" name="Picture 3">
            <a:extLst>
              <a:ext uri="{FF2B5EF4-FFF2-40B4-BE49-F238E27FC236}">
                <a16:creationId xmlns:a16="http://schemas.microsoft.com/office/drawing/2014/main" id="{5C0A2EDC-C80B-42F6-8125-C73A712810AD}"/>
              </a:ext>
            </a:extLst>
          </p:cNvPr>
          <p:cNvPicPr>
            <a:picLocks noChangeAspect="1"/>
          </p:cNvPicPr>
          <p:nvPr/>
        </p:nvPicPr>
        <p:blipFill>
          <a:blip r:embed="rId3"/>
          <a:stretch>
            <a:fillRect/>
          </a:stretch>
        </p:blipFill>
        <p:spPr>
          <a:xfrm>
            <a:off x="3599278" y="864524"/>
            <a:ext cx="4993444" cy="5993476"/>
          </a:xfrm>
          <a:prstGeom prst="rect">
            <a:avLst/>
          </a:prstGeom>
        </p:spPr>
      </p:pic>
      <p:sp>
        <p:nvSpPr>
          <p:cNvPr id="5" name="Slide Number Placeholder 6">
            <a:extLst>
              <a:ext uri="{FF2B5EF4-FFF2-40B4-BE49-F238E27FC236}">
                <a16:creationId xmlns:a16="http://schemas.microsoft.com/office/drawing/2014/main" id="{E4ACFF39-8C2C-483E-BA44-1F7617578DCE}"/>
              </a:ext>
            </a:extLst>
          </p:cNvPr>
          <p:cNvSpPr txBox="1">
            <a:spLocks noChangeArrowheads="1"/>
          </p:cNvSpPr>
          <p:nvPr/>
        </p:nvSpPr>
        <p:spPr>
          <a:xfrm>
            <a:off x="11072553" y="6553200"/>
            <a:ext cx="111944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5.1.26</a:t>
            </a:r>
          </a:p>
        </p:txBody>
      </p:sp>
    </p:spTree>
    <p:custDataLst>
      <p:tags r:id="rId1"/>
    </p:custDataLst>
    <p:extLst>
      <p:ext uri="{BB962C8B-B14F-4D97-AF65-F5344CB8AC3E}">
        <p14:creationId xmlns:p14="http://schemas.microsoft.com/office/powerpoint/2010/main" val="1590569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5.2</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672647" y="3429000"/>
            <a:ext cx="9493133" cy="667585"/>
          </a:xfrm>
        </p:spPr>
        <p:txBody>
          <a:bodyPr>
            <a:normAutofit lnSpcReduction="10000"/>
          </a:bodyPr>
          <a:lstStyle/>
          <a:p>
            <a:r>
              <a:rPr lang="en-US" dirty="0">
                <a:solidFill>
                  <a:srgbClr val="4D778A"/>
                </a:solidFill>
                <a:sym typeface="Arvo"/>
              </a:rPr>
              <a:t>Co-Parenting and Partnership with Birth Parents</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5489171"/>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a:t>
            </a:r>
          </a:p>
        </p:txBody>
      </p:sp>
    </p:spTree>
    <p:custDataLst>
      <p:tags r:id="rId1"/>
    </p:custDataLst>
    <p:extLst>
      <p:ext uri="{BB962C8B-B14F-4D97-AF65-F5344CB8AC3E}">
        <p14:creationId xmlns:p14="http://schemas.microsoft.com/office/powerpoint/2010/main" val="100807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5.1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861864" y="3455529"/>
            <a:ext cx="5114700" cy="784800"/>
          </a:xfrm>
        </p:spPr>
        <p:txBody>
          <a:bodyPr>
            <a:normAutofit/>
          </a:bodyPr>
          <a:lstStyle/>
          <a:p>
            <a:r>
              <a:rPr lang="en-US" dirty="0">
                <a:solidFill>
                  <a:srgbClr val="4D778A"/>
                </a:solidFill>
                <a:sym typeface="Arvo"/>
              </a:rPr>
              <a:t>The Support Team</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5.1.1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59669" y="1478281"/>
            <a:ext cx="8872662"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Describe techniques to assist foster parents in meeting and establishing relationships with caregivers.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Discuss the requirement of foster parents to be participants in all case activities.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how to assist foster parents when difficulties develop in involvement with birth parents.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a situation in which foster parents would not be involved with birth parents.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Discuss the Licensing Specialist’s role in supporting co-parenting.</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5.2.2</a:t>
            </a:r>
          </a:p>
        </p:txBody>
      </p:sp>
    </p:spTree>
    <p:custDataLst>
      <p:tags r:id="rId1"/>
    </p:custDataLst>
    <p:extLst>
      <p:ext uri="{BB962C8B-B14F-4D97-AF65-F5344CB8AC3E}">
        <p14:creationId xmlns:p14="http://schemas.microsoft.com/office/powerpoint/2010/main" val="2936223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DC9F-660A-4B40-986B-DD7F815D6715}"/>
              </a:ext>
            </a:extLst>
          </p:cNvPr>
          <p:cNvSpPr>
            <a:spLocks noGrp="1"/>
          </p:cNvSpPr>
          <p:nvPr>
            <p:ph type="title"/>
          </p:nvPr>
        </p:nvSpPr>
        <p:spPr/>
        <p:txBody>
          <a:bodyPr/>
          <a:lstStyle/>
          <a:p>
            <a:r>
              <a:rPr lang="en-US" dirty="0"/>
              <a:t>Foster Parent and Birth Parent Collaboration</a:t>
            </a:r>
          </a:p>
        </p:txBody>
      </p:sp>
      <p:pic>
        <p:nvPicPr>
          <p:cNvPr id="4" name="Picture 3">
            <a:extLst>
              <a:ext uri="{FF2B5EF4-FFF2-40B4-BE49-F238E27FC236}">
                <a16:creationId xmlns:a16="http://schemas.microsoft.com/office/drawing/2014/main" id="{0E220E74-F96E-48BF-B33B-423D22B2F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025793"/>
            <a:ext cx="2487583" cy="2068389"/>
          </a:xfrm>
          <a:prstGeom prst="rect">
            <a:avLst/>
          </a:prstGeom>
        </p:spPr>
      </p:pic>
      <p:sp>
        <p:nvSpPr>
          <p:cNvPr id="12" name="Text Placeholder 2">
            <a:extLst>
              <a:ext uri="{FF2B5EF4-FFF2-40B4-BE49-F238E27FC236}">
                <a16:creationId xmlns:a16="http://schemas.microsoft.com/office/drawing/2014/main" id="{A4F01FA3-FB08-4E0A-B703-7360DE09A5E6}"/>
              </a:ext>
            </a:extLst>
          </p:cNvPr>
          <p:cNvSpPr>
            <a:spLocks noGrp="1"/>
          </p:cNvSpPr>
          <p:nvPr>
            <p:ph type="body" idx="1"/>
          </p:nvPr>
        </p:nvSpPr>
        <p:spPr>
          <a:xfrm>
            <a:off x="2776451" y="1478281"/>
            <a:ext cx="7579128"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The family is the center of everything case management and services do.</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Foster parents are partners with the birth family or family or origin.</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Reunification is the preferred ultimate outcome.</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The birth family or family of origin is the center of everything.</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The Licensing Specialist should respect and honor the birth family’s role and participation.</a:t>
            </a:r>
          </a:p>
        </p:txBody>
      </p:sp>
      <p:sp>
        <p:nvSpPr>
          <p:cNvPr id="13" name="Slide Number Placeholder 6">
            <a:extLst>
              <a:ext uri="{FF2B5EF4-FFF2-40B4-BE49-F238E27FC236}">
                <a16:creationId xmlns:a16="http://schemas.microsoft.com/office/drawing/2014/main" id="{6EC33EC2-64FC-4BD0-8E5B-3CCED41FE4E0}"/>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5.2.3</a:t>
            </a:r>
          </a:p>
        </p:txBody>
      </p:sp>
    </p:spTree>
    <p:custDataLst>
      <p:tags r:id="rId1"/>
    </p:custDataLst>
    <p:extLst>
      <p:ext uri="{BB962C8B-B14F-4D97-AF65-F5344CB8AC3E}">
        <p14:creationId xmlns:p14="http://schemas.microsoft.com/office/powerpoint/2010/main" val="168125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0EBA-BF95-41E8-8EF9-BD091DEF0397}"/>
              </a:ext>
            </a:extLst>
          </p:cNvPr>
          <p:cNvSpPr>
            <a:spLocks noGrp="1"/>
          </p:cNvSpPr>
          <p:nvPr>
            <p:ph type="title"/>
          </p:nvPr>
        </p:nvSpPr>
        <p:spPr/>
        <p:txBody>
          <a:bodyPr/>
          <a:lstStyle/>
          <a:p>
            <a:r>
              <a:rPr lang="en-US" dirty="0"/>
              <a:t>The Quality Parenting Initiative</a:t>
            </a:r>
          </a:p>
        </p:txBody>
      </p:sp>
      <p:pic>
        <p:nvPicPr>
          <p:cNvPr id="4" name="Picture 3">
            <a:extLst>
              <a:ext uri="{FF2B5EF4-FFF2-40B4-BE49-F238E27FC236}">
                <a16:creationId xmlns:a16="http://schemas.microsoft.com/office/drawing/2014/main" id="{1E40D78E-441D-423D-9EA8-EE56E73CD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5306" y="3037475"/>
            <a:ext cx="5915146" cy="3820525"/>
          </a:xfrm>
          <a:prstGeom prst="rect">
            <a:avLst/>
          </a:prstGeom>
        </p:spPr>
      </p:pic>
      <p:grpSp>
        <p:nvGrpSpPr>
          <p:cNvPr id="6" name="Group 5">
            <a:extLst>
              <a:ext uri="{FF2B5EF4-FFF2-40B4-BE49-F238E27FC236}">
                <a16:creationId xmlns:a16="http://schemas.microsoft.com/office/drawing/2014/main" id="{0A13205A-7270-42B1-BF15-7186C829D600}"/>
              </a:ext>
            </a:extLst>
          </p:cNvPr>
          <p:cNvGrpSpPr/>
          <p:nvPr/>
        </p:nvGrpSpPr>
        <p:grpSpPr>
          <a:xfrm>
            <a:off x="295000" y="1130941"/>
            <a:ext cx="6720942" cy="3424024"/>
            <a:chOff x="2980012" y="1798788"/>
            <a:chExt cx="7497292" cy="4296410"/>
          </a:xfrm>
        </p:grpSpPr>
        <p:sp>
          <p:nvSpPr>
            <p:cNvPr id="7" name="Freeform: Shape 6">
              <a:extLst>
                <a:ext uri="{FF2B5EF4-FFF2-40B4-BE49-F238E27FC236}">
                  <a16:creationId xmlns:a16="http://schemas.microsoft.com/office/drawing/2014/main" id="{8401DEF2-1DD6-4860-80F1-69DACFC5664F}"/>
                </a:ext>
              </a:extLst>
            </p:cNvPr>
            <p:cNvSpPr/>
            <p:nvPr/>
          </p:nvSpPr>
          <p:spPr>
            <a:xfrm>
              <a:off x="2980012" y="1798788"/>
              <a:ext cx="4271167" cy="879840"/>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Respected partners</a:t>
              </a:r>
            </a:p>
          </p:txBody>
        </p:sp>
        <p:sp>
          <p:nvSpPr>
            <p:cNvPr id="8" name="Freeform: Shape 7">
              <a:extLst>
                <a:ext uri="{FF2B5EF4-FFF2-40B4-BE49-F238E27FC236}">
                  <a16:creationId xmlns:a16="http://schemas.microsoft.com/office/drawing/2014/main" id="{42E13E52-606D-47B7-8615-5669D879C5B6}"/>
                </a:ext>
              </a:extLst>
            </p:cNvPr>
            <p:cNvSpPr/>
            <p:nvPr/>
          </p:nvSpPr>
          <p:spPr>
            <a:xfrm>
              <a:off x="3778034" y="2937645"/>
              <a:ext cx="4271167" cy="879841"/>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Nurturing children</a:t>
              </a:r>
            </a:p>
          </p:txBody>
        </p:sp>
        <p:sp>
          <p:nvSpPr>
            <p:cNvPr id="9" name="Freeform: Shape 8">
              <a:extLst>
                <a:ext uri="{FF2B5EF4-FFF2-40B4-BE49-F238E27FC236}">
                  <a16:creationId xmlns:a16="http://schemas.microsoft.com/office/drawing/2014/main" id="{E9E8E816-5CDE-4AF8-A1C7-FB6091D7C31D}"/>
                </a:ext>
              </a:extLst>
            </p:cNvPr>
            <p:cNvSpPr/>
            <p:nvPr/>
          </p:nvSpPr>
          <p:spPr>
            <a:xfrm>
              <a:off x="5376801" y="4076502"/>
              <a:ext cx="4271167" cy="879839"/>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Supporting families</a:t>
              </a:r>
            </a:p>
          </p:txBody>
        </p:sp>
        <p:sp>
          <p:nvSpPr>
            <p:cNvPr id="10" name="Freeform: Shape 9">
              <a:extLst>
                <a:ext uri="{FF2B5EF4-FFF2-40B4-BE49-F238E27FC236}">
                  <a16:creationId xmlns:a16="http://schemas.microsoft.com/office/drawing/2014/main" id="{C4D0BE39-3F30-4A75-8218-C91C51BFB4DA}"/>
                </a:ext>
              </a:extLst>
            </p:cNvPr>
            <p:cNvSpPr/>
            <p:nvPr/>
          </p:nvSpPr>
          <p:spPr>
            <a:xfrm>
              <a:off x="6206137" y="5215357"/>
              <a:ext cx="4271167" cy="879841"/>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Strengthening communities</a:t>
              </a:r>
            </a:p>
          </p:txBody>
        </p:sp>
      </p:grpSp>
      <p:sp>
        <p:nvSpPr>
          <p:cNvPr id="12" name="Slide Number Placeholder 6">
            <a:extLst>
              <a:ext uri="{FF2B5EF4-FFF2-40B4-BE49-F238E27FC236}">
                <a16:creationId xmlns:a16="http://schemas.microsoft.com/office/drawing/2014/main" id="{A4ED7C45-5537-40BF-A192-B929AE81B47D}"/>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5.2.4</a:t>
            </a:r>
          </a:p>
        </p:txBody>
      </p:sp>
    </p:spTree>
    <p:custDataLst>
      <p:tags r:id="rId1"/>
    </p:custDataLst>
    <p:extLst>
      <p:ext uri="{BB962C8B-B14F-4D97-AF65-F5344CB8AC3E}">
        <p14:creationId xmlns:p14="http://schemas.microsoft.com/office/powerpoint/2010/main" val="552524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E3B4-B8DE-40FA-91CF-8245EF491ED5}"/>
              </a:ext>
            </a:extLst>
          </p:cNvPr>
          <p:cNvSpPr>
            <a:spLocks noGrp="1"/>
          </p:cNvSpPr>
          <p:nvPr>
            <p:ph type="title"/>
          </p:nvPr>
        </p:nvSpPr>
        <p:spPr/>
        <p:txBody>
          <a:bodyPr/>
          <a:lstStyle/>
          <a:p>
            <a:r>
              <a:rPr lang="en-US" dirty="0"/>
              <a:t>Working with Birth Parents</a:t>
            </a:r>
          </a:p>
        </p:txBody>
      </p:sp>
      <p:sp>
        <p:nvSpPr>
          <p:cNvPr id="4" name="Slide Number Placeholder 6">
            <a:extLst>
              <a:ext uri="{FF2B5EF4-FFF2-40B4-BE49-F238E27FC236}">
                <a16:creationId xmlns:a16="http://schemas.microsoft.com/office/drawing/2014/main" id="{2D69A61C-7022-4BC5-90F8-9E0172403E09}"/>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5.2.5</a:t>
            </a:r>
          </a:p>
        </p:txBody>
      </p:sp>
      <p:pic>
        <p:nvPicPr>
          <p:cNvPr id="6" name="s51e6303d89e4aed930d286c53297a4b">
            <a:extLst>
              <a:ext uri="{FF2B5EF4-FFF2-40B4-BE49-F238E27FC236}">
                <a16:creationId xmlns:a16="http://schemas.microsoft.com/office/drawing/2014/main" id="{8AF5ACD8-7C2F-40F6-A031-69E8B64CFD1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706255" y="1544781"/>
            <a:ext cx="6132946" cy="3768438"/>
          </a:xfrm>
          <a:prstGeom prst="snip2DiagRect">
            <a:avLst/>
          </a:prstGeom>
          <a:solidFill>
            <a:srgbClr val="FFFFFF">
              <a:shade val="85000"/>
            </a:srgbClr>
          </a:solidFill>
          <a:ln w="88900" cap="sq">
            <a:solidFill>
              <a:srgbClr val="CEDB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55122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B51A-E06B-43F3-83BB-CF9E5F0B8B55}"/>
              </a:ext>
            </a:extLst>
          </p:cNvPr>
          <p:cNvSpPr>
            <a:spLocks noGrp="1"/>
          </p:cNvSpPr>
          <p:nvPr>
            <p:ph type="title"/>
          </p:nvPr>
        </p:nvSpPr>
        <p:spPr/>
        <p:txBody>
          <a:bodyPr/>
          <a:lstStyle/>
          <a:p>
            <a:r>
              <a:rPr lang="en-US" dirty="0"/>
              <a:t>The Icebreaker Meeting</a:t>
            </a:r>
          </a:p>
        </p:txBody>
      </p:sp>
      <p:sp>
        <p:nvSpPr>
          <p:cNvPr id="3" name="Text Placeholder 2">
            <a:extLst>
              <a:ext uri="{FF2B5EF4-FFF2-40B4-BE49-F238E27FC236}">
                <a16:creationId xmlns:a16="http://schemas.microsoft.com/office/drawing/2014/main" id="{01A6A2BD-665F-4751-9776-EC52DEA9D73E}"/>
              </a:ext>
            </a:extLst>
          </p:cNvPr>
          <p:cNvSpPr>
            <a:spLocks noGrp="1"/>
          </p:cNvSpPr>
          <p:nvPr>
            <p:ph type="body" idx="1"/>
          </p:nvPr>
        </p:nvSpPr>
        <p:spPr>
          <a:xfrm>
            <a:off x="997206" y="1492271"/>
            <a:ext cx="3747040" cy="1936729"/>
          </a:xfrm>
        </p:spPr>
        <p:txBody>
          <a:bodyPr>
            <a:noAutofit/>
          </a:bodyPr>
          <a:lstStyle/>
          <a:p>
            <a:pPr marL="0" indent="0" algn="ctr">
              <a:lnSpc>
                <a:spcPct val="100000"/>
              </a:lnSpc>
              <a:spcBef>
                <a:spcPts val="0"/>
              </a:spcBef>
              <a:buClr>
                <a:srgbClr val="F78471"/>
              </a:buClr>
              <a:buSzPts val="1400"/>
              <a:buNone/>
            </a:pPr>
            <a:r>
              <a:rPr lang="en-US" sz="2800" dirty="0"/>
              <a:t>Icebreaker meetings focus on the time when foster parents and birth parents initially meet.</a:t>
            </a:r>
          </a:p>
        </p:txBody>
      </p:sp>
      <p:pic>
        <p:nvPicPr>
          <p:cNvPr id="4" name="Picture 3">
            <a:extLst>
              <a:ext uri="{FF2B5EF4-FFF2-40B4-BE49-F238E27FC236}">
                <a16:creationId xmlns:a16="http://schemas.microsoft.com/office/drawing/2014/main" id="{BF7CA8C4-94D9-4B76-AFCF-8C923C3AC38E}"/>
              </a:ext>
            </a:extLst>
          </p:cNvPr>
          <p:cNvPicPr>
            <a:picLocks noChangeAspect="1"/>
          </p:cNvPicPr>
          <p:nvPr/>
        </p:nvPicPr>
        <p:blipFill>
          <a:blip r:embed="rId3"/>
          <a:stretch>
            <a:fillRect/>
          </a:stretch>
        </p:blipFill>
        <p:spPr>
          <a:xfrm>
            <a:off x="4970379" y="2186768"/>
            <a:ext cx="4356502" cy="3623034"/>
          </a:xfrm>
          <a:prstGeom prst="ellipse">
            <a:avLst/>
          </a:prstGeom>
          <a:ln w="63500" cap="rnd">
            <a:solidFill>
              <a:srgbClr val="CEDBE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lide Number Placeholder 6">
            <a:extLst>
              <a:ext uri="{FF2B5EF4-FFF2-40B4-BE49-F238E27FC236}">
                <a16:creationId xmlns:a16="http://schemas.microsoft.com/office/drawing/2014/main" id="{83F654D5-0275-487E-9D97-DCB6DE2A25B2}"/>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5.2.6</a:t>
            </a:r>
          </a:p>
        </p:txBody>
      </p:sp>
    </p:spTree>
    <p:custDataLst>
      <p:tags r:id="rId1"/>
    </p:custDataLst>
    <p:extLst>
      <p:ext uri="{BB962C8B-B14F-4D97-AF65-F5344CB8AC3E}">
        <p14:creationId xmlns:p14="http://schemas.microsoft.com/office/powerpoint/2010/main" val="3463776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731937" y="4884362"/>
            <a:ext cx="7959230" cy="830997"/>
          </a:xfrm>
          <a:prstGeom prst="rect">
            <a:avLst/>
          </a:prstGeom>
        </p:spPr>
        <p:txBody>
          <a:bodyPr wrap="none">
            <a:spAutoFit/>
          </a:bodyPr>
          <a:lstStyle/>
          <a:p>
            <a:pPr lvl="0" algn="ctr"/>
            <a:r>
              <a:rPr lang="en-US" sz="2400" b="1" dirty="0">
                <a:solidFill>
                  <a:srgbClr val="3B5763"/>
                </a:solidFill>
                <a:latin typeface="Arvo"/>
              </a:rPr>
              <a:t>Icebreaker Meetings:  Connecting Birth and Foster Parents </a:t>
            </a:r>
          </a:p>
          <a:p>
            <a:pPr lvl="0" algn="ctr"/>
            <a:r>
              <a:rPr lang="en-US" sz="2400" b="1" u="sng" dirty="0">
                <a:latin typeface="Arvo"/>
                <a:hlinkClick r:id="rId4"/>
              </a:rPr>
              <a:t>www.aecf.org/icebreakers</a:t>
            </a:r>
            <a:endParaRPr lang="en-US" sz="2400" b="1" u="sng" dirty="0">
              <a:latin typeface="Arvo"/>
            </a:endParaRPr>
          </a:p>
        </p:txBody>
      </p:sp>
      <p:sp>
        <p:nvSpPr>
          <p:cNvPr id="7" name="Slide Number Placeholder 6">
            <a:extLst>
              <a:ext uri="{FF2B5EF4-FFF2-40B4-BE49-F238E27FC236}">
                <a16:creationId xmlns:a16="http://schemas.microsoft.com/office/drawing/2014/main" id="{409C9DF4-399E-4421-98E0-646D41F5EE3C}"/>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5.2.7</a:t>
            </a:r>
          </a:p>
        </p:txBody>
      </p:sp>
    </p:spTree>
    <p:custDataLst>
      <p:tags r:id="rId1"/>
    </p:custDataLst>
    <p:extLst>
      <p:ext uri="{BB962C8B-B14F-4D97-AF65-F5344CB8AC3E}">
        <p14:creationId xmlns:p14="http://schemas.microsoft.com/office/powerpoint/2010/main" val="3299143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B6D3-C2A4-4B11-9E0B-C736E0081B68}"/>
              </a:ext>
            </a:extLst>
          </p:cNvPr>
          <p:cNvSpPr>
            <a:spLocks noGrp="1"/>
          </p:cNvSpPr>
          <p:nvPr>
            <p:ph type="title"/>
          </p:nvPr>
        </p:nvSpPr>
        <p:spPr/>
        <p:txBody>
          <a:bodyPr/>
          <a:lstStyle/>
          <a:p>
            <a:r>
              <a:rPr lang="en-US" dirty="0"/>
              <a:t>Co-Parenting</a:t>
            </a:r>
          </a:p>
        </p:txBody>
      </p:sp>
      <p:pic>
        <p:nvPicPr>
          <p:cNvPr id="4" name="Picture 3">
            <a:extLst>
              <a:ext uri="{FF2B5EF4-FFF2-40B4-BE49-F238E27FC236}">
                <a16:creationId xmlns:a16="http://schemas.microsoft.com/office/drawing/2014/main" id="{30E59292-0A78-403A-ADC4-6F004E4A7501}"/>
              </a:ext>
            </a:extLst>
          </p:cNvPr>
          <p:cNvPicPr>
            <a:picLocks noChangeAspect="1"/>
          </p:cNvPicPr>
          <p:nvPr/>
        </p:nvPicPr>
        <p:blipFill>
          <a:blip r:embed="rId3"/>
          <a:stretch>
            <a:fillRect/>
          </a:stretch>
        </p:blipFill>
        <p:spPr>
          <a:xfrm>
            <a:off x="2939242" y="1524000"/>
            <a:ext cx="5715000" cy="3810000"/>
          </a:xfrm>
          <a:prstGeom prst="rect">
            <a:avLst/>
          </a:prstGeom>
          <a:solidFill>
            <a:srgbClr val="FFFFFF">
              <a:shade val="85000"/>
            </a:srgbClr>
          </a:solidFill>
          <a:ln w="190500" cap="sq">
            <a:solidFill>
              <a:srgbClr val="CEDBE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6">
            <a:extLst>
              <a:ext uri="{FF2B5EF4-FFF2-40B4-BE49-F238E27FC236}">
                <a16:creationId xmlns:a16="http://schemas.microsoft.com/office/drawing/2014/main" id="{DAD766D4-A826-49AA-A50B-D825A8E2115E}"/>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5.2.8</a:t>
            </a:r>
          </a:p>
        </p:txBody>
      </p:sp>
    </p:spTree>
    <p:custDataLst>
      <p:tags r:id="rId1"/>
    </p:custDataLst>
    <p:extLst>
      <p:ext uri="{BB962C8B-B14F-4D97-AF65-F5344CB8AC3E}">
        <p14:creationId xmlns:p14="http://schemas.microsoft.com/office/powerpoint/2010/main" val="3757888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201952" y="4884362"/>
            <a:ext cx="9019199" cy="1200329"/>
          </a:xfrm>
          <a:prstGeom prst="rect">
            <a:avLst/>
          </a:prstGeom>
        </p:spPr>
        <p:txBody>
          <a:bodyPr wrap="none">
            <a:spAutoFit/>
          </a:bodyPr>
          <a:lstStyle/>
          <a:p>
            <a:pPr lvl="0" algn="ctr"/>
            <a:r>
              <a:rPr lang="en-US" sz="2400" b="1" dirty="0">
                <a:solidFill>
                  <a:srgbClr val="3B5763"/>
                </a:solidFill>
                <a:latin typeface="Arvo"/>
              </a:rPr>
              <a:t>Co-Parenting: </a:t>
            </a:r>
            <a:br>
              <a:rPr lang="en-US" sz="2400" b="1" dirty="0">
                <a:solidFill>
                  <a:srgbClr val="3B5763"/>
                </a:solidFill>
                <a:latin typeface="Arvo"/>
              </a:rPr>
            </a:br>
            <a:r>
              <a:rPr lang="en-US" sz="2400" b="1" dirty="0">
                <a:solidFill>
                  <a:srgbClr val="3B5763"/>
                </a:solidFill>
                <a:latin typeface="Arvo"/>
              </a:rPr>
              <a:t>An Introduction on Integration into a Family-Centered Practice Model</a:t>
            </a:r>
          </a:p>
          <a:p>
            <a:pPr lvl="0" algn="ctr"/>
            <a:r>
              <a:rPr lang="en-US" sz="2400" b="1" u="sng" dirty="0">
                <a:latin typeface="Arvo"/>
                <a:hlinkClick r:id="rId4"/>
              </a:rPr>
              <a:t>www.aecf.org/icebreakers</a:t>
            </a:r>
            <a:endParaRPr lang="en-US" sz="2400" b="1" u="sng" dirty="0">
              <a:latin typeface="Arvo"/>
            </a:endParaRPr>
          </a:p>
        </p:txBody>
      </p:sp>
      <p:sp>
        <p:nvSpPr>
          <p:cNvPr id="7" name="Slide Number Placeholder 6">
            <a:extLst>
              <a:ext uri="{FF2B5EF4-FFF2-40B4-BE49-F238E27FC236}">
                <a16:creationId xmlns:a16="http://schemas.microsoft.com/office/drawing/2014/main" id="{409C9DF4-399E-4421-98E0-646D41F5EE3C}"/>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5.2.9</a:t>
            </a:r>
          </a:p>
        </p:txBody>
      </p:sp>
    </p:spTree>
    <p:custDataLst>
      <p:tags r:id="rId1"/>
    </p:custDataLst>
    <p:extLst>
      <p:ext uri="{BB962C8B-B14F-4D97-AF65-F5344CB8AC3E}">
        <p14:creationId xmlns:p14="http://schemas.microsoft.com/office/powerpoint/2010/main" val="2038586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682F-BE16-4E8E-9391-4660D27B2943}"/>
              </a:ext>
            </a:extLst>
          </p:cNvPr>
          <p:cNvSpPr>
            <a:spLocks noGrp="1"/>
          </p:cNvSpPr>
          <p:nvPr>
            <p:ph type="title"/>
          </p:nvPr>
        </p:nvSpPr>
        <p:spPr/>
        <p:txBody>
          <a:bodyPr/>
          <a:lstStyle/>
          <a:p>
            <a:r>
              <a:rPr lang="en-US" dirty="0"/>
              <a:t>Bridging the Gap</a:t>
            </a:r>
          </a:p>
        </p:txBody>
      </p:sp>
      <p:pic>
        <p:nvPicPr>
          <p:cNvPr id="4" name="Picture 3">
            <a:extLst>
              <a:ext uri="{FF2B5EF4-FFF2-40B4-BE49-F238E27FC236}">
                <a16:creationId xmlns:a16="http://schemas.microsoft.com/office/drawing/2014/main" id="{A2006A48-F92F-4652-BB83-92506821DE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8786" y="4920207"/>
            <a:ext cx="1274019" cy="1937793"/>
          </a:xfrm>
          <a:prstGeom prst="rect">
            <a:avLst/>
          </a:prstGeom>
        </p:spPr>
      </p:pic>
      <p:pic>
        <p:nvPicPr>
          <p:cNvPr id="5" name="Picture 4">
            <a:extLst>
              <a:ext uri="{FF2B5EF4-FFF2-40B4-BE49-F238E27FC236}">
                <a16:creationId xmlns:a16="http://schemas.microsoft.com/office/drawing/2014/main" id="{DB0D2DD1-3AD5-4E53-B4B8-E249F79E5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561" y="4920207"/>
            <a:ext cx="436609" cy="1937793"/>
          </a:xfrm>
          <a:prstGeom prst="rect">
            <a:avLst/>
          </a:prstGeom>
        </p:spPr>
      </p:pic>
      <p:sp>
        <p:nvSpPr>
          <p:cNvPr id="6" name="Slide Number Placeholder 6">
            <a:extLst>
              <a:ext uri="{FF2B5EF4-FFF2-40B4-BE49-F238E27FC236}">
                <a16:creationId xmlns:a16="http://schemas.microsoft.com/office/drawing/2014/main" id="{A06229EC-72F1-49C7-98A0-851B4CE84BF0}"/>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5.2.10</a:t>
            </a:r>
          </a:p>
        </p:txBody>
      </p:sp>
      <p:sp>
        <p:nvSpPr>
          <p:cNvPr id="13" name="Text Placeholder 2">
            <a:extLst>
              <a:ext uri="{FF2B5EF4-FFF2-40B4-BE49-F238E27FC236}">
                <a16:creationId xmlns:a16="http://schemas.microsoft.com/office/drawing/2014/main" id="{250505A3-2313-437F-8046-D289A280C7C8}"/>
              </a:ext>
            </a:extLst>
          </p:cNvPr>
          <p:cNvSpPr>
            <a:spLocks noGrp="1"/>
          </p:cNvSpPr>
          <p:nvPr>
            <p:ph type="body" idx="1"/>
          </p:nvPr>
        </p:nvSpPr>
        <p:spPr>
          <a:xfrm>
            <a:off x="2876205" y="1137504"/>
            <a:ext cx="6450676" cy="5415696"/>
          </a:xfrm>
        </p:spPr>
        <p:txBody>
          <a:bodyPr>
            <a:noAutofit/>
          </a:bodyPr>
          <a:lstStyle/>
          <a:p>
            <a:pPr marL="0" indent="0">
              <a:lnSpc>
                <a:spcPct val="100000"/>
              </a:lnSpc>
              <a:spcBef>
                <a:spcPts val="0"/>
              </a:spcBef>
              <a:buClr>
                <a:srgbClr val="F78471"/>
              </a:buClr>
              <a:buSzPts val="1400"/>
              <a:buNone/>
            </a:pPr>
            <a:r>
              <a:rPr lang="en-US" dirty="0"/>
              <a:t>There are four specific categories to bridge the gap of separation between children and families:</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Encourage exchange of information between birth parents and foster parents.</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Ensure that foster parents and birth parents attend meetings.</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Assist birth parents in welcoming foster parents in their home.</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Assist foster parents in welcoming birth parents in their home.</a:t>
            </a:r>
          </a:p>
        </p:txBody>
      </p:sp>
    </p:spTree>
    <p:custDataLst>
      <p:tags r:id="rId1"/>
    </p:custDataLst>
    <p:extLst>
      <p:ext uri="{BB962C8B-B14F-4D97-AF65-F5344CB8AC3E}">
        <p14:creationId xmlns:p14="http://schemas.microsoft.com/office/powerpoint/2010/main" val="2418497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3851569" y="4884362"/>
            <a:ext cx="5719964" cy="1200329"/>
          </a:xfrm>
          <a:prstGeom prst="rect">
            <a:avLst/>
          </a:prstGeom>
        </p:spPr>
        <p:txBody>
          <a:bodyPr wrap="none">
            <a:spAutoFit/>
          </a:bodyPr>
          <a:lstStyle/>
          <a:p>
            <a:pPr lvl="0" algn="ctr"/>
            <a:r>
              <a:rPr lang="en-US" sz="2400" b="1" dirty="0">
                <a:solidFill>
                  <a:srgbClr val="3B5763"/>
                </a:solidFill>
                <a:latin typeface="Arvo"/>
              </a:rPr>
              <a:t>Bridging the Gap: </a:t>
            </a:r>
            <a:br>
              <a:rPr lang="en-US" sz="2400" b="1" dirty="0">
                <a:solidFill>
                  <a:srgbClr val="3B5763"/>
                </a:solidFill>
                <a:latin typeface="Arvo"/>
              </a:rPr>
            </a:br>
            <a:r>
              <a:rPr lang="en-US" sz="2400" b="1" dirty="0">
                <a:solidFill>
                  <a:srgbClr val="3B5763"/>
                </a:solidFill>
                <a:latin typeface="Arvo"/>
              </a:rPr>
              <a:t>The Birth Parent-Foster Parent Relationship</a:t>
            </a:r>
          </a:p>
          <a:p>
            <a:pPr lvl="0" algn="ctr"/>
            <a:r>
              <a:rPr lang="en-US" sz="2400" b="1" u="sng" dirty="0">
                <a:latin typeface="Arvo"/>
                <a:hlinkClick r:id="rId4"/>
              </a:rPr>
              <a:t>www.aecf.org/icebreakers</a:t>
            </a:r>
            <a:endParaRPr lang="en-US" sz="2400" b="1" u="sng" dirty="0">
              <a:latin typeface="Arvo"/>
            </a:endParaRPr>
          </a:p>
        </p:txBody>
      </p:sp>
      <p:sp>
        <p:nvSpPr>
          <p:cNvPr id="7" name="Slide Number Placeholder 6">
            <a:extLst>
              <a:ext uri="{FF2B5EF4-FFF2-40B4-BE49-F238E27FC236}">
                <a16:creationId xmlns:a16="http://schemas.microsoft.com/office/drawing/2014/main" id="{409C9DF4-399E-4421-98E0-646D41F5EE3C}"/>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5.2.11</a:t>
            </a:r>
          </a:p>
        </p:txBody>
      </p:sp>
    </p:spTree>
    <p:custDataLst>
      <p:tags r:id="rId1"/>
    </p:custDataLst>
    <p:extLst>
      <p:ext uri="{BB962C8B-B14F-4D97-AF65-F5344CB8AC3E}">
        <p14:creationId xmlns:p14="http://schemas.microsoft.com/office/powerpoint/2010/main" val="414572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59669" y="1582020"/>
            <a:ext cx="8872662"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Identify the foster parent’s support team, describe how they access them, and explain when they are needed.</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importance of working with and assisting Dependency Case Managers.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importance of establishing a relationship with foster parents as partners, especially regarding the significance of ongoing support and communications.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how each role contributes to the child’s safety and interconnects with other roles to achieve the desired outcomes for the child.</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normAutofit/>
          </a:bodyPr>
          <a:lstStyle/>
          <a:p>
            <a:pPr algn="ctr"/>
            <a:r>
              <a:rPr lang="en-US" dirty="0"/>
              <a:t>Activity F:  </a:t>
            </a:r>
            <a:br>
              <a:rPr lang="en-US" dirty="0"/>
            </a:br>
            <a:r>
              <a:rPr lang="en-US" dirty="0"/>
              <a:t>Licensing Specialist – Supporting the Bridge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In small groups, using the worksheet, respond to your assigned topic by recording your ideas on what a Licensing Specialist can do to support the foster parent/birth parent relationship.</a:t>
            </a:r>
          </a:p>
          <a:p>
            <a:endParaRPr lang="en-US" dirty="0"/>
          </a:p>
        </p:txBody>
      </p:sp>
      <p:sp>
        <p:nvSpPr>
          <p:cNvPr id="5" name="Slide Number Placeholder 6">
            <a:extLst>
              <a:ext uri="{FF2B5EF4-FFF2-40B4-BE49-F238E27FC236}">
                <a16:creationId xmlns:a16="http://schemas.microsoft.com/office/drawing/2014/main" id="{84AA4C83-2CDC-498A-951E-1B8E898A190B}"/>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5.2.12</a:t>
            </a:r>
          </a:p>
        </p:txBody>
      </p:sp>
    </p:spTree>
    <p:custDataLst>
      <p:tags r:id="rId1"/>
    </p:custDataLst>
    <p:extLst>
      <p:ext uri="{BB962C8B-B14F-4D97-AF65-F5344CB8AC3E}">
        <p14:creationId xmlns:p14="http://schemas.microsoft.com/office/powerpoint/2010/main" val="4113375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B542-C678-418B-B510-ABC03D811092}"/>
              </a:ext>
            </a:extLst>
          </p:cNvPr>
          <p:cNvSpPr>
            <a:spLocks noGrp="1"/>
          </p:cNvSpPr>
          <p:nvPr>
            <p:ph type="title"/>
          </p:nvPr>
        </p:nvSpPr>
        <p:spPr/>
        <p:txBody>
          <a:bodyPr/>
          <a:lstStyle/>
          <a:p>
            <a:r>
              <a:rPr lang="en-US" dirty="0"/>
              <a:t>Team Decisions for Co-Parenting</a:t>
            </a:r>
          </a:p>
        </p:txBody>
      </p:sp>
      <p:pic>
        <p:nvPicPr>
          <p:cNvPr id="5" name="Picture 4">
            <a:extLst>
              <a:ext uri="{FF2B5EF4-FFF2-40B4-BE49-F238E27FC236}">
                <a16:creationId xmlns:a16="http://schemas.microsoft.com/office/drawing/2014/main" id="{35EE3C06-3C31-4B2E-84D5-15045A99B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0136" y="1411724"/>
            <a:ext cx="5308220" cy="5308220"/>
          </a:xfrm>
          <a:prstGeom prst="rect">
            <a:avLst/>
          </a:prstGeom>
        </p:spPr>
      </p:pic>
      <p:graphicFrame>
        <p:nvGraphicFramePr>
          <p:cNvPr id="9" name="Content Placeholder 6">
            <a:extLst>
              <a:ext uri="{FF2B5EF4-FFF2-40B4-BE49-F238E27FC236}">
                <a16:creationId xmlns:a16="http://schemas.microsoft.com/office/drawing/2014/main" id="{41C7719B-F785-4BB5-A832-C45E410774DB}"/>
              </a:ext>
            </a:extLst>
          </p:cNvPr>
          <p:cNvGraphicFramePr>
            <a:graphicFrameLocks/>
          </p:cNvGraphicFramePr>
          <p:nvPr>
            <p:extLst>
              <p:ext uri="{D42A27DB-BD31-4B8C-83A1-F6EECF244321}">
                <p14:modId xmlns:p14="http://schemas.microsoft.com/office/powerpoint/2010/main" val="464026802"/>
              </p:ext>
            </p:extLst>
          </p:nvPr>
        </p:nvGraphicFramePr>
        <p:xfrm>
          <a:off x="5965046" y="1971128"/>
          <a:ext cx="4773612" cy="4189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lide Number Placeholder 6">
            <a:extLst>
              <a:ext uri="{FF2B5EF4-FFF2-40B4-BE49-F238E27FC236}">
                <a16:creationId xmlns:a16="http://schemas.microsoft.com/office/drawing/2014/main" id="{319C5ED7-8FAB-40BC-B9F1-E2FC6A94B920}"/>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5.2.13</a:t>
            </a:r>
          </a:p>
        </p:txBody>
      </p:sp>
    </p:spTree>
    <p:custDataLst>
      <p:tags r:id="rId1"/>
    </p:custDataLst>
    <p:extLst>
      <p:ext uri="{BB962C8B-B14F-4D97-AF65-F5344CB8AC3E}">
        <p14:creationId xmlns:p14="http://schemas.microsoft.com/office/powerpoint/2010/main" val="3679682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C208-E9B0-4EA3-82C9-18633B372161}"/>
              </a:ext>
            </a:extLst>
          </p:cNvPr>
          <p:cNvSpPr>
            <a:spLocks noGrp="1"/>
          </p:cNvSpPr>
          <p:nvPr>
            <p:ph type="title"/>
          </p:nvPr>
        </p:nvSpPr>
        <p:spPr>
          <a:xfrm>
            <a:off x="161611" y="138055"/>
            <a:ext cx="9165270" cy="977757"/>
          </a:xfrm>
        </p:spPr>
        <p:txBody>
          <a:bodyPr/>
          <a:lstStyle/>
          <a:p>
            <a:r>
              <a:rPr lang="en-US" dirty="0"/>
              <a:t>Foster Parent Challenges in Working with </a:t>
            </a:r>
            <a:br>
              <a:rPr lang="en-US" dirty="0"/>
            </a:br>
            <a:r>
              <a:rPr lang="en-US" dirty="0"/>
              <a:t>Birth Parents</a:t>
            </a:r>
          </a:p>
        </p:txBody>
      </p:sp>
      <p:pic>
        <p:nvPicPr>
          <p:cNvPr id="4" name="Picture 3">
            <a:extLst>
              <a:ext uri="{FF2B5EF4-FFF2-40B4-BE49-F238E27FC236}">
                <a16:creationId xmlns:a16="http://schemas.microsoft.com/office/drawing/2014/main" id="{32B1A387-CDB6-416F-8955-8DF1F5F90E69}"/>
              </a:ext>
            </a:extLst>
          </p:cNvPr>
          <p:cNvPicPr>
            <a:picLocks noChangeAspect="1"/>
          </p:cNvPicPr>
          <p:nvPr/>
        </p:nvPicPr>
        <p:blipFill>
          <a:blip r:embed="rId3"/>
          <a:stretch>
            <a:fillRect/>
          </a:stretch>
        </p:blipFill>
        <p:spPr>
          <a:xfrm>
            <a:off x="2974049" y="1630476"/>
            <a:ext cx="5645385" cy="4694327"/>
          </a:xfrm>
          <a:prstGeom prst="rect">
            <a:avLst/>
          </a:prstGeom>
          <a:effectLst>
            <a:softEdge rad="63500"/>
          </a:effectLst>
        </p:spPr>
      </p:pic>
      <p:sp>
        <p:nvSpPr>
          <p:cNvPr id="5" name="Slide Number Placeholder 6">
            <a:extLst>
              <a:ext uri="{FF2B5EF4-FFF2-40B4-BE49-F238E27FC236}">
                <a16:creationId xmlns:a16="http://schemas.microsoft.com/office/drawing/2014/main" id="{86833DF5-7C6B-4CBA-8F82-9475E7BC6B03}"/>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5.2.14</a:t>
            </a:r>
          </a:p>
        </p:txBody>
      </p:sp>
    </p:spTree>
    <p:custDataLst>
      <p:tags r:id="rId1"/>
    </p:custDataLst>
    <p:extLst>
      <p:ext uri="{BB962C8B-B14F-4D97-AF65-F5344CB8AC3E}">
        <p14:creationId xmlns:p14="http://schemas.microsoft.com/office/powerpoint/2010/main" val="685191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10144"/>
            <a:ext cx="9985496" cy="1485901"/>
          </a:xfrm>
        </p:spPr>
        <p:txBody>
          <a:bodyPr>
            <a:noAutofit/>
          </a:bodyPr>
          <a:lstStyle/>
          <a:p>
            <a:pPr algn="ctr"/>
            <a:r>
              <a:rPr lang="en-US" dirty="0"/>
              <a:t>Activity G:  </a:t>
            </a:r>
            <a:br>
              <a:rPr lang="en-US" dirty="0"/>
            </a:br>
            <a:r>
              <a:rPr lang="en-US" dirty="0"/>
              <a:t>Resolving Challenges and Supporting </a:t>
            </a:r>
            <a:br>
              <a:rPr lang="en-US" dirty="0"/>
            </a:br>
            <a:r>
              <a:rPr lang="en-US" dirty="0"/>
              <a:t>Quality Parenting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Work with your small group to discuss and answer the questions assigned.</a:t>
            </a:r>
          </a:p>
          <a:p>
            <a:endParaRPr lang="en-US" dirty="0"/>
          </a:p>
        </p:txBody>
      </p:sp>
      <p:sp>
        <p:nvSpPr>
          <p:cNvPr id="5" name="Slide Number Placeholder 6">
            <a:extLst>
              <a:ext uri="{FF2B5EF4-FFF2-40B4-BE49-F238E27FC236}">
                <a16:creationId xmlns:a16="http://schemas.microsoft.com/office/drawing/2014/main" id="{84AA4C83-2CDC-498A-951E-1B8E898A190B}"/>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5.2.15</a:t>
            </a:r>
          </a:p>
        </p:txBody>
      </p:sp>
    </p:spTree>
    <p:custDataLst>
      <p:tags r:id="rId1"/>
    </p:custDataLst>
    <p:extLst>
      <p:ext uri="{BB962C8B-B14F-4D97-AF65-F5344CB8AC3E}">
        <p14:creationId xmlns:p14="http://schemas.microsoft.com/office/powerpoint/2010/main" val="2379419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7690-9C26-407C-99E8-51D633738471}"/>
              </a:ext>
            </a:extLst>
          </p:cNvPr>
          <p:cNvSpPr>
            <a:spLocks noGrp="1"/>
          </p:cNvSpPr>
          <p:nvPr>
            <p:ph type="title"/>
          </p:nvPr>
        </p:nvSpPr>
        <p:spPr/>
        <p:txBody>
          <a:bodyPr/>
          <a:lstStyle/>
          <a:p>
            <a:r>
              <a:rPr lang="en-US" dirty="0"/>
              <a:t>Working through Conflict </a:t>
            </a:r>
          </a:p>
        </p:txBody>
      </p:sp>
      <p:grpSp>
        <p:nvGrpSpPr>
          <p:cNvPr id="5" name="Group 4">
            <a:extLst>
              <a:ext uri="{FF2B5EF4-FFF2-40B4-BE49-F238E27FC236}">
                <a16:creationId xmlns:a16="http://schemas.microsoft.com/office/drawing/2014/main" id="{C5ACD8E1-E739-4BFA-94C7-3E787D4D1F32}"/>
              </a:ext>
            </a:extLst>
          </p:cNvPr>
          <p:cNvGrpSpPr/>
          <p:nvPr/>
        </p:nvGrpSpPr>
        <p:grpSpPr>
          <a:xfrm>
            <a:off x="3301286" y="1366486"/>
            <a:ext cx="5260823" cy="5170578"/>
            <a:chOff x="3650421" y="1549366"/>
            <a:chExt cx="4891156" cy="4891156"/>
          </a:xfrm>
        </p:grpSpPr>
        <p:sp>
          <p:nvSpPr>
            <p:cNvPr id="6" name="Diamond 5">
              <a:extLst>
                <a:ext uri="{FF2B5EF4-FFF2-40B4-BE49-F238E27FC236}">
                  <a16:creationId xmlns:a16="http://schemas.microsoft.com/office/drawing/2014/main" id="{7575F545-5F13-4136-B82F-B8C8A7F8F202}"/>
                </a:ext>
              </a:extLst>
            </p:cNvPr>
            <p:cNvSpPr/>
            <p:nvPr/>
          </p:nvSpPr>
          <p:spPr>
            <a:xfrm>
              <a:off x="3650421" y="1549366"/>
              <a:ext cx="4891156" cy="4891156"/>
            </a:xfrm>
            <a:prstGeom prst="diamond">
              <a:avLst/>
            </a:prstGeom>
            <a:solidFill>
              <a:srgbClr val="CEDBE0"/>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FDCC5322-3579-4B62-AA85-BCBCFAED1B1B}"/>
                </a:ext>
              </a:extLst>
            </p:cNvPr>
            <p:cNvSpPr/>
            <p:nvPr/>
          </p:nvSpPr>
          <p:spPr>
            <a:xfrm>
              <a:off x="4115081" y="2014025"/>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1: </a:t>
              </a:r>
              <a:r>
                <a:rPr lang="en-US" sz="2400" kern="1200" dirty="0">
                  <a:latin typeface="Arvo"/>
                </a:rPr>
                <a:t>Understand Your Role</a:t>
              </a:r>
            </a:p>
          </p:txBody>
        </p:sp>
        <p:sp>
          <p:nvSpPr>
            <p:cNvPr id="8" name="Freeform: Shape 7">
              <a:extLst>
                <a:ext uri="{FF2B5EF4-FFF2-40B4-BE49-F238E27FC236}">
                  <a16:creationId xmlns:a16="http://schemas.microsoft.com/office/drawing/2014/main" id="{7C28FCE4-5E48-4E92-8E8C-AF0862069B93}"/>
                </a:ext>
              </a:extLst>
            </p:cNvPr>
            <p:cNvSpPr/>
            <p:nvPr/>
          </p:nvSpPr>
          <p:spPr>
            <a:xfrm>
              <a:off x="6169366" y="2014025"/>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90421"/>
                <a:satOff val="1725"/>
                <a:lumOff val="7618"/>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2: </a:t>
              </a:r>
              <a:r>
                <a:rPr lang="en-US" sz="2400" kern="1200" dirty="0">
                  <a:latin typeface="Arvo"/>
                </a:rPr>
                <a:t/>
              </a:r>
              <a:br>
                <a:rPr lang="en-US" sz="2400" kern="1200" dirty="0">
                  <a:latin typeface="Arvo"/>
                </a:rPr>
              </a:br>
              <a:r>
                <a:rPr lang="en-US" sz="2400" kern="1200" dirty="0">
                  <a:latin typeface="Arvo"/>
                </a:rPr>
                <a:t>Get to Safety</a:t>
              </a:r>
            </a:p>
          </p:txBody>
        </p:sp>
        <p:sp>
          <p:nvSpPr>
            <p:cNvPr id="9" name="Freeform: Shape 8">
              <a:extLst>
                <a:ext uri="{FF2B5EF4-FFF2-40B4-BE49-F238E27FC236}">
                  <a16:creationId xmlns:a16="http://schemas.microsoft.com/office/drawing/2014/main" id="{12210F7D-F43C-4A98-A1F1-7B46A3963B53}"/>
                </a:ext>
              </a:extLst>
            </p:cNvPr>
            <p:cNvSpPr/>
            <p:nvPr/>
          </p:nvSpPr>
          <p:spPr>
            <a:xfrm>
              <a:off x="4115081" y="4068311"/>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180842"/>
                <a:satOff val="3450"/>
                <a:lumOff val="15237"/>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3: </a:t>
              </a:r>
              <a:br>
                <a:rPr lang="en-US" sz="2400" b="0" kern="1200" dirty="0">
                  <a:latin typeface="Arvo"/>
                </a:rPr>
              </a:br>
              <a:r>
                <a:rPr lang="en-US" sz="2400" kern="1200" dirty="0">
                  <a:latin typeface="Arvo"/>
                </a:rPr>
                <a:t>Gain Perspective</a:t>
              </a:r>
            </a:p>
          </p:txBody>
        </p:sp>
        <p:sp>
          <p:nvSpPr>
            <p:cNvPr id="10" name="Freeform: Shape 9">
              <a:extLst>
                <a:ext uri="{FF2B5EF4-FFF2-40B4-BE49-F238E27FC236}">
                  <a16:creationId xmlns:a16="http://schemas.microsoft.com/office/drawing/2014/main" id="{46DDF687-3A67-4542-9E0D-39B3359C88F2}"/>
                </a:ext>
              </a:extLst>
            </p:cNvPr>
            <p:cNvSpPr/>
            <p:nvPr/>
          </p:nvSpPr>
          <p:spPr>
            <a:xfrm>
              <a:off x="6169366" y="4068311"/>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FAA99C"/>
            </a:solidFill>
          </p:spPr>
          <p:style>
            <a:lnRef idx="2">
              <a:schemeClr val="lt1">
                <a:hueOff val="0"/>
                <a:satOff val="0"/>
                <a:lumOff val="0"/>
                <a:alphaOff val="0"/>
              </a:schemeClr>
            </a:lnRef>
            <a:fillRef idx="1">
              <a:scrgbClr r="0" g="0" b="0"/>
            </a:fillRef>
            <a:effectRef idx="0">
              <a:schemeClr val="accent5">
                <a:shade val="80000"/>
                <a:hueOff val="271263"/>
                <a:satOff val="5175"/>
                <a:lumOff val="22855"/>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4: </a:t>
              </a:r>
              <a:br>
                <a:rPr lang="en-US" sz="2400" b="0" kern="1200" dirty="0">
                  <a:latin typeface="Arvo"/>
                </a:rPr>
              </a:br>
              <a:r>
                <a:rPr lang="en-US" sz="2400" kern="1200" dirty="0">
                  <a:latin typeface="Arvo"/>
                </a:rPr>
                <a:t>Take Actions that Allow for the Safety </a:t>
              </a:r>
              <a:br>
                <a:rPr lang="en-US" sz="2400" kern="1200" dirty="0">
                  <a:latin typeface="Arvo"/>
                </a:rPr>
              </a:br>
              <a:r>
                <a:rPr lang="en-US" sz="2400" kern="1200" dirty="0">
                  <a:latin typeface="Arvo"/>
                </a:rPr>
                <a:t>of Others</a:t>
              </a:r>
            </a:p>
          </p:txBody>
        </p:sp>
      </p:grpSp>
      <p:sp>
        <p:nvSpPr>
          <p:cNvPr id="11" name="Slide Number Placeholder 6">
            <a:extLst>
              <a:ext uri="{FF2B5EF4-FFF2-40B4-BE49-F238E27FC236}">
                <a16:creationId xmlns:a16="http://schemas.microsoft.com/office/drawing/2014/main" id="{11A5C04F-742D-4D35-A805-1FB1EDE33641}"/>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5.2.16</a:t>
            </a:r>
          </a:p>
        </p:txBody>
      </p:sp>
    </p:spTree>
    <p:custDataLst>
      <p:tags r:id="rId1"/>
    </p:custDataLst>
    <p:extLst>
      <p:ext uri="{BB962C8B-B14F-4D97-AF65-F5344CB8AC3E}">
        <p14:creationId xmlns:p14="http://schemas.microsoft.com/office/powerpoint/2010/main" val="3785146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37E2-D96E-4FBA-BDAE-C74B69041D56}"/>
              </a:ext>
            </a:extLst>
          </p:cNvPr>
          <p:cNvSpPr>
            <a:spLocks noGrp="1"/>
          </p:cNvSpPr>
          <p:nvPr>
            <p:ph type="title"/>
          </p:nvPr>
        </p:nvSpPr>
        <p:spPr/>
        <p:txBody>
          <a:bodyPr/>
          <a:lstStyle/>
          <a:p>
            <a:r>
              <a:rPr lang="en-US" dirty="0"/>
              <a:t>The Case Plan as a Road Map</a:t>
            </a:r>
          </a:p>
        </p:txBody>
      </p:sp>
      <p:sp>
        <p:nvSpPr>
          <p:cNvPr id="4" name="Text Placeholder 2">
            <a:extLst>
              <a:ext uri="{FF2B5EF4-FFF2-40B4-BE49-F238E27FC236}">
                <a16:creationId xmlns:a16="http://schemas.microsoft.com/office/drawing/2014/main" id="{0C598A5B-1451-4CF7-8C87-DA12CFA817BD}"/>
              </a:ext>
            </a:extLst>
          </p:cNvPr>
          <p:cNvSpPr>
            <a:spLocks noGrp="1"/>
          </p:cNvSpPr>
          <p:nvPr>
            <p:ph type="body" idx="1"/>
          </p:nvPr>
        </p:nvSpPr>
        <p:spPr>
          <a:xfrm>
            <a:off x="2066317" y="1649773"/>
            <a:ext cx="3253829" cy="1577340"/>
          </a:xfrm>
        </p:spPr>
        <p:txBody>
          <a:bodyPr>
            <a:normAutofit/>
          </a:bodyPr>
          <a:lstStyle/>
          <a:p>
            <a:pPr>
              <a:buClr>
                <a:srgbClr val="F78471"/>
              </a:buClr>
              <a:buFont typeface="Wingdings" panose="05000000000000000000" pitchFamily="2" charset="2"/>
              <a:buChar char="§"/>
            </a:pPr>
            <a:r>
              <a:rPr lang="en-US" sz="2800" dirty="0"/>
              <a:t>Birth Parent Tasks</a:t>
            </a:r>
            <a:br>
              <a:rPr lang="en-US" sz="2800" dirty="0"/>
            </a:br>
            <a:endParaRPr lang="en-US" sz="2800" dirty="0"/>
          </a:p>
          <a:p>
            <a:pPr>
              <a:buClr>
                <a:srgbClr val="F78471"/>
              </a:buClr>
              <a:buFont typeface="Wingdings" panose="05000000000000000000" pitchFamily="2" charset="2"/>
              <a:buChar char="§"/>
            </a:pPr>
            <a:r>
              <a:rPr lang="en-US" sz="2800" dirty="0"/>
              <a:t>Foster Parent Tasks</a:t>
            </a:r>
          </a:p>
          <a:p>
            <a:endParaRPr lang="en-US" sz="2800" dirty="0"/>
          </a:p>
        </p:txBody>
      </p:sp>
      <p:pic>
        <p:nvPicPr>
          <p:cNvPr id="5" name="Picture 4">
            <a:extLst>
              <a:ext uri="{FF2B5EF4-FFF2-40B4-BE49-F238E27FC236}">
                <a16:creationId xmlns:a16="http://schemas.microsoft.com/office/drawing/2014/main" id="{040B07B8-B31F-46EC-9394-859F56326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995" y="1649773"/>
            <a:ext cx="7814821" cy="5208227"/>
          </a:xfrm>
          <a:prstGeom prst="rect">
            <a:avLst/>
          </a:prstGeom>
        </p:spPr>
      </p:pic>
      <p:sp>
        <p:nvSpPr>
          <p:cNvPr id="6" name="Slide Number Placeholder 6">
            <a:extLst>
              <a:ext uri="{FF2B5EF4-FFF2-40B4-BE49-F238E27FC236}">
                <a16:creationId xmlns:a16="http://schemas.microsoft.com/office/drawing/2014/main" id="{65634A1E-DB64-4C38-9B9A-554ACFBF61CF}"/>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5.2.17</a:t>
            </a:r>
          </a:p>
        </p:txBody>
      </p:sp>
    </p:spTree>
    <p:custDataLst>
      <p:tags r:id="rId1"/>
    </p:custDataLst>
    <p:extLst>
      <p:ext uri="{BB962C8B-B14F-4D97-AF65-F5344CB8AC3E}">
        <p14:creationId xmlns:p14="http://schemas.microsoft.com/office/powerpoint/2010/main" val="2632396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3590-955E-41A2-A2D8-93DFAC66FEBC}"/>
              </a:ext>
            </a:extLst>
          </p:cNvPr>
          <p:cNvSpPr>
            <a:spLocks noGrp="1"/>
          </p:cNvSpPr>
          <p:nvPr>
            <p:ph type="title"/>
          </p:nvPr>
        </p:nvSpPr>
        <p:spPr/>
        <p:txBody>
          <a:bodyPr/>
          <a:lstStyle/>
          <a:p>
            <a:r>
              <a:rPr lang="en-US" dirty="0"/>
              <a:t>Included in the Case Plan</a:t>
            </a:r>
          </a:p>
        </p:txBody>
      </p:sp>
      <p:sp>
        <p:nvSpPr>
          <p:cNvPr id="4" name="Slide Number Placeholder 6">
            <a:extLst>
              <a:ext uri="{FF2B5EF4-FFF2-40B4-BE49-F238E27FC236}">
                <a16:creationId xmlns:a16="http://schemas.microsoft.com/office/drawing/2014/main" id="{953B0953-CD94-4BF6-846D-CFC18EB7C11D}"/>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5.2.18</a:t>
            </a:r>
          </a:p>
        </p:txBody>
      </p:sp>
      <p:grpSp>
        <p:nvGrpSpPr>
          <p:cNvPr id="9" name="Group 8">
            <a:extLst>
              <a:ext uri="{FF2B5EF4-FFF2-40B4-BE49-F238E27FC236}">
                <a16:creationId xmlns:a16="http://schemas.microsoft.com/office/drawing/2014/main" id="{CF2ABA79-B004-4807-BB72-C954CE06F0CF}"/>
              </a:ext>
            </a:extLst>
          </p:cNvPr>
          <p:cNvGrpSpPr/>
          <p:nvPr/>
        </p:nvGrpSpPr>
        <p:grpSpPr>
          <a:xfrm>
            <a:off x="2462958" y="1108363"/>
            <a:ext cx="6588681" cy="5365954"/>
            <a:chOff x="709684" y="2345076"/>
            <a:chExt cx="10798470" cy="3981833"/>
          </a:xfrm>
        </p:grpSpPr>
        <p:sp>
          <p:nvSpPr>
            <p:cNvPr id="10" name="Rectangle 9">
              <a:extLst>
                <a:ext uri="{FF2B5EF4-FFF2-40B4-BE49-F238E27FC236}">
                  <a16:creationId xmlns:a16="http://schemas.microsoft.com/office/drawing/2014/main" id="{0F4B7A57-AFA0-4FD7-8CEF-79F4269C40B2}"/>
                </a:ext>
              </a:extLst>
            </p:cNvPr>
            <p:cNvSpPr/>
            <p:nvPr/>
          </p:nvSpPr>
          <p:spPr>
            <a:xfrm>
              <a:off x="709684" y="2345076"/>
              <a:ext cx="10798470" cy="3981833"/>
            </a:xfrm>
            <a:prstGeom prst="rect">
              <a:avLst/>
            </a:prstGeom>
            <a:solidFill>
              <a:srgbClr val="CEDBE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3155898" numCol="1" spcCol="1270" anchor="ctr" anchorCtr="0">
              <a:noAutofit/>
            </a:bodyPr>
            <a:lstStyle/>
            <a:p>
              <a:pPr marL="0" lvl="0" indent="0" algn="ctr" defTabSz="1066800">
                <a:lnSpc>
                  <a:spcPct val="90000"/>
                </a:lnSpc>
                <a:spcBef>
                  <a:spcPct val="0"/>
                </a:spcBef>
                <a:spcAft>
                  <a:spcPct val="35000"/>
                </a:spcAft>
                <a:buNone/>
              </a:pPr>
              <a:endParaRPr lang="en-US" sz="2400" b="0" kern="1200" dirty="0">
                <a:solidFill>
                  <a:schemeClr val="bg1"/>
                </a:solidFill>
                <a:latin typeface="Arvo"/>
              </a:endParaRPr>
            </a:p>
          </p:txBody>
        </p:sp>
        <p:sp>
          <p:nvSpPr>
            <p:cNvPr id="11" name="Rectangle 10">
              <a:extLst>
                <a:ext uri="{FF2B5EF4-FFF2-40B4-BE49-F238E27FC236}">
                  <a16:creationId xmlns:a16="http://schemas.microsoft.com/office/drawing/2014/main" id="{39CBF35B-BEAD-434D-964E-1BA8C844F0B2}"/>
                </a:ext>
              </a:extLst>
            </p:cNvPr>
            <p:cNvSpPr/>
            <p:nvPr/>
          </p:nvSpPr>
          <p:spPr>
            <a:xfrm>
              <a:off x="1223043" y="2583572"/>
              <a:ext cx="9771751" cy="565327"/>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Permanency Goals</a:t>
              </a:r>
            </a:p>
          </p:txBody>
        </p:sp>
        <p:sp>
          <p:nvSpPr>
            <p:cNvPr id="12" name="Rectangle 11">
              <a:extLst>
                <a:ext uri="{FF2B5EF4-FFF2-40B4-BE49-F238E27FC236}">
                  <a16:creationId xmlns:a16="http://schemas.microsoft.com/office/drawing/2014/main" id="{2D16F5C3-2936-43CB-BB9D-BC97654A5CB7}"/>
                </a:ext>
              </a:extLst>
            </p:cNvPr>
            <p:cNvSpPr/>
            <p:nvPr/>
          </p:nvSpPr>
          <p:spPr>
            <a:xfrm>
              <a:off x="1223043" y="3195804"/>
              <a:ext cx="9771751" cy="565327"/>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Reasons that the child(</a:t>
              </a:r>
              <a:r>
                <a:rPr lang="en-US" sz="2400" kern="1200" dirty="0" err="1">
                  <a:latin typeface="Arvo"/>
                </a:rPr>
                <a:t>ren</a:t>
              </a:r>
              <a:r>
                <a:rPr lang="en-US" sz="2400" kern="1200" dirty="0">
                  <a:latin typeface="Arvo"/>
                </a:rPr>
                <a:t>) came into care</a:t>
              </a:r>
            </a:p>
          </p:txBody>
        </p:sp>
        <p:sp>
          <p:nvSpPr>
            <p:cNvPr id="13" name="Rectangle 12">
              <a:extLst>
                <a:ext uri="{FF2B5EF4-FFF2-40B4-BE49-F238E27FC236}">
                  <a16:creationId xmlns:a16="http://schemas.microsoft.com/office/drawing/2014/main" id="{4204664F-B103-42E5-95DB-58E22FDFA026}"/>
                </a:ext>
              </a:extLst>
            </p:cNvPr>
            <p:cNvSpPr/>
            <p:nvPr/>
          </p:nvSpPr>
          <p:spPr>
            <a:xfrm>
              <a:off x="1210093" y="3806761"/>
              <a:ext cx="9771751" cy="1023521"/>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Parental Changes that must occur in the family to make it possible for child(</a:t>
              </a:r>
              <a:r>
                <a:rPr lang="en-US" sz="2400" kern="1200" dirty="0" err="1">
                  <a:latin typeface="Arvo"/>
                </a:rPr>
                <a:t>ren</a:t>
              </a:r>
              <a:r>
                <a:rPr lang="en-US" sz="2400" kern="1200" dirty="0">
                  <a:latin typeface="Arvo"/>
                </a:rPr>
                <a:t>) to return home and a listing of services that must be offered or available to help with the changes</a:t>
              </a:r>
            </a:p>
          </p:txBody>
        </p:sp>
        <p:sp>
          <p:nvSpPr>
            <p:cNvPr id="14" name="Rectangle 13">
              <a:extLst>
                <a:ext uri="{FF2B5EF4-FFF2-40B4-BE49-F238E27FC236}">
                  <a16:creationId xmlns:a16="http://schemas.microsoft.com/office/drawing/2014/main" id="{D99431C6-DA69-43FD-9263-91F4E65F4629}"/>
                </a:ext>
              </a:extLst>
            </p:cNvPr>
            <p:cNvSpPr/>
            <p:nvPr/>
          </p:nvSpPr>
          <p:spPr>
            <a:xfrm>
              <a:off x="1210093" y="4875913"/>
              <a:ext cx="9771751" cy="612232"/>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Plans to meet child(</a:t>
              </a:r>
              <a:r>
                <a:rPr lang="en-US" sz="2400" kern="1200" dirty="0" err="1">
                  <a:latin typeface="Arvo"/>
                </a:rPr>
                <a:t>ren</a:t>
              </a:r>
              <a:r>
                <a:rPr lang="en-US" sz="2400" kern="1200" dirty="0">
                  <a:latin typeface="Arvo"/>
                </a:rPr>
                <a:t>)’s needs while they are in the care of the state and agency</a:t>
              </a:r>
            </a:p>
          </p:txBody>
        </p:sp>
        <p:sp>
          <p:nvSpPr>
            <p:cNvPr id="15" name="Rectangle 14">
              <a:extLst>
                <a:ext uri="{FF2B5EF4-FFF2-40B4-BE49-F238E27FC236}">
                  <a16:creationId xmlns:a16="http://schemas.microsoft.com/office/drawing/2014/main" id="{D78D50AD-97AA-4724-9CFD-B5BB7BC5B3DC}"/>
                </a:ext>
              </a:extLst>
            </p:cNvPr>
            <p:cNvSpPr/>
            <p:nvPr/>
          </p:nvSpPr>
          <p:spPr>
            <a:xfrm>
              <a:off x="1210093" y="5536409"/>
              <a:ext cx="9771751" cy="565327"/>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Timeframes and future court dates</a:t>
              </a:r>
            </a:p>
          </p:txBody>
        </p:sp>
      </p:grpSp>
    </p:spTree>
    <p:custDataLst>
      <p:tags r:id="rId1"/>
    </p:custDataLst>
    <p:extLst>
      <p:ext uri="{BB962C8B-B14F-4D97-AF65-F5344CB8AC3E}">
        <p14:creationId xmlns:p14="http://schemas.microsoft.com/office/powerpoint/2010/main" val="1352632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8E7F-5178-467F-AA3D-302E13BA7442}"/>
              </a:ext>
            </a:extLst>
          </p:cNvPr>
          <p:cNvSpPr>
            <a:spLocks noGrp="1"/>
          </p:cNvSpPr>
          <p:nvPr>
            <p:ph type="title"/>
          </p:nvPr>
        </p:nvSpPr>
        <p:spPr/>
        <p:txBody>
          <a:bodyPr/>
          <a:lstStyle/>
          <a:p>
            <a:r>
              <a:rPr lang="en-US" dirty="0"/>
              <a:t>Tasks for Caregivers</a:t>
            </a:r>
          </a:p>
        </p:txBody>
      </p:sp>
      <p:sp>
        <p:nvSpPr>
          <p:cNvPr id="4" name="Text Placeholder 2">
            <a:extLst>
              <a:ext uri="{FF2B5EF4-FFF2-40B4-BE49-F238E27FC236}">
                <a16:creationId xmlns:a16="http://schemas.microsoft.com/office/drawing/2014/main" id="{C2E2D23D-6503-486A-8960-DD45B65A621D}"/>
              </a:ext>
            </a:extLst>
          </p:cNvPr>
          <p:cNvSpPr>
            <a:spLocks noGrp="1"/>
          </p:cNvSpPr>
          <p:nvPr>
            <p:ph type="body" idx="1"/>
          </p:nvPr>
        </p:nvSpPr>
        <p:spPr>
          <a:xfrm>
            <a:off x="2129721" y="1851660"/>
            <a:ext cx="7215448" cy="4342044"/>
          </a:xfrm>
        </p:spPr>
        <p:txBody>
          <a:bodyPr/>
          <a:lstStyle/>
          <a:p>
            <a:pPr>
              <a:buClr>
                <a:srgbClr val="F78471"/>
              </a:buClr>
            </a:pPr>
            <a:r>
              <a:rPr lang="en-US" dirty="0"/>
              <a:t>Caregivers, Case Managers, and Guardian ad Litem:</a:t>
            </a:r>
          </a:p>
          <a:p>
            <a:pPr>
              <a:buClr>
                <a:srgbClr val="F78471"/>
              </a:buClr>
            </a:pPr>
            <a:endParaRPr lang="en-US" dirty="0"/>
          </a:p>
          <a:p>
            <a:pPr lvl="1">
              <a:buClr>
                <a:srgbClr val="F78471"/>
              </a:buClr>
            </a:pPr>
            <a:r>
              <a:rPr lang="en-US" dirty="0">
                <a:solidFill>
                  <a:srgbClr val="3B5763"/>
                </a:solidFill>
                <a:latin typeface="Arvo"/>
                <a:sym typeface="Arvo"/>
              </a:rPr>
              <a:t>Considerations for basic needs</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Considerations for special needs related to the specific needs and goals for each child</a:t>
            </a:r>
          </a:p>
          <a:p>
            <a:pPr lvl="1">
              <a:buClr>
                <a:srgbClr val="F78471"/>
              </a:buClr>
            </a:pPr>
            <a:endParaRPr lang="en-US" dirty="0">
              <a:solidFill>
                <a:srgbClr val="3B5763"/>
              </a:solidFill>
              <a:latin typeface="Arvo"/>
              <a:sym typeface="Arvo"/>
            </a:endParaRPr>
          </a:p>
          <a:p>
            <a:pPr marL="228600" lvl="1">
              <a:spcBef>
                <a:spcPts val="1000"/>
              </a:spcBef>
              <a:buClr>
                <a:srgbClr val="F78471"/>
              </a:buClr>
              <a:buFont typeface="Wingdings" panose="05000000000000000000" pitchFamily="2" charset="2"/>
              <a:buChar char="§"/>
            </a:pPr>
            <a:r>
              <a:rPr lang="en-US" dirty="0">
                <a:solidFill>
                  <a:srgbClr val="3B5763"/>
                </a:solidFill>
                <a:latin typeface="Arvo"/>
                <a:sym typeface="Arvo"/>
              </a:rPr>
              <a:t>These tasks should be carried out and monitored to make sure the child’s needs for safety, well-being, normalcy, and permanency are met.</a:t>
            </a:r>
          </a:p>
          <a:p>
            <a:pPr marL="457200" lvl="1" indent="0">
              <a:buClr>
                <a:srgbClr val="F78471"/>
              </a:buClr>
              <a:buNone/>
            </a:pPr>
            <a:endParaRPr lang="en-US" dirty="0">
              <a:solidFill>
                <a:srgbClr val="3B5763"/>
              </a:solidFill>
              <a:latin typeface="Arvo"/>
              <a:sym typeface="Arvo"/>
            </a:endParaRPr>
          </a:p>
        </p:txBody>
      </p:sp>
      <p:sp>
        <p:nvSpPr>
          <p:cNvPr id="5" name="Slide Number Placeholder 6">
            <a:extLst>
              <a:ext uri="{FF2B5EF4-FFF2-40B4-BE49-F238E27FC236}">
                <a16:creationId xmlns:a16="http://schemas.microsoft.com/office/drawing/2014/main" id="{88FA86A7-94C7-4939-8DE5-5DECC1BA4A67}"/>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5.2.19</a:t>
            </a:r>
          </a:p>
        </p:txBody>
      </p:sp>
    </p:spTree>
    <p:custDataLst>
      <p:tags r:id="rId1"/>
    </p:custDataLst>
    <p:extLst>
      <p:ext uri="{BB962C8B-B14F-4D97-AF65-F5344CB8AC3E}">
        <p14:creationId xmlns:p14="http://schemas.microsoft.com/office/powerpoint/2010/main" val="1326110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H:  </a:t>
            </a:r>
            <a:br>
              <a:rPr lang="en-US" dirty="0"/>
            </a:br>
            <a:r>
              <a:rPr lang="en-US" dirty="0"/>
              <a:t>Case Plan Review</a:t>
            </a:r>
          </a:p>
        </p:txBody>
      </p:sp>
      <p:sp>
        <p:nvSpPr>
          <p:cNvPr id="5" name="Slide Number Placeholder 6">
            <a:extLst>
              <a:ext uri="{FF2B5EF4-FFF2-40B4-BE49-F238E27FC236}">
                <a16:creationId xmlns:a16="http://schemas.microsoft.com/office/drawing/2014/main" id="{84AA4C83-2CDC-498A-951E-1B8E898A190B}"/>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5.2.20</a:t>
            </a:r>
          </a:p>
        </p:txBody>
      </p:sp>
      <p:sp>
        <p:nvSpPr>
          <p:cNvPr id="7" name="Rounded Rectangle 3">
            <a:extLst>
              <a:ext uri="{FF2B5EF4-FFF2-40B4-BE49-F238E27FC236}">
                <a16:creationId xmlns:a16="http://schemas.microsoft.com/office/drawing/2014/main" id="{44D749D0-01C8-412B-9665-BA27D4FB1958}"/>
              </a:ext>
            </a:extLst>
          </p:cNvPr>
          <p:cNvSpPr/>
          <p:nvPr/>
        </p:nvSpPr>
        <p:spPr>
          <a:xfrm>
            <a:off x="1618211" y="2340632"/>
            <a:ext cx="2343955" cy="3545013"/>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vo"/>
              </a:rPr>
              <a:t>Review the Case Plan and consider the following:</a:t>
            </a:r>
          </a:p>
          <a:p>
            <a:pPr algn="ctr"/>
            <a:endParaRPr lang="en-US" sz="2400" dirty="0">
              <a:latin typeface="Arvo"/>
            </a:endParaRPr>
          </a:p>
        </p:txBody>
      </p:sp>
      <p:sp>
        <p:nvSpPr>
          <p:cNvPr id="10" name="Left Brace 9">
            <a:extLst>
              <a:ext uri="{FF2B5EF4-FFF2-40B4-BE49-F238E27FC236}">
                <a16:creationId xmlns:a16="http://schemas.microsoft.com/office/drawing/2014/main" id="{CE3C051E-8325-4728-9041-012A1881F1EF}"/>
              </a:ext>
            </a:extLst>
          </p:cNvPr>
          <p:cNvSpPr/>
          <p:nvPr/>
        </p:nvSpPr>
        <p:spPr>
          <a:xfrm>
            <a:off x="4032740" y="2340631"/>
            <a:ext cx="668191" cy="3545014"/>
          </a:xfrm>
          <a:prstGeom prst="leftBrace">
            <a:avLst>
              <a:gd name="adj1" fmla="val 35000"/>
              <a:gd name="adj2" fmla="val 50000"/>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Rounded Rectangle 8">
            <a:extLst>
              <a:ext uri="{FF2B5EF4-FFF2-40B4-BE49-F238E27FC236}">
                <a16:creationId xmlns:a16="http://schemas.microsoft.com/office/drawing/2014/main" id="{DA058CE3-1460-436E-8F0B-4159F8FF01F2}"/>
              </a:ext>
            </a:extLst>
          </p:cNvPr>
          <p:cNvSpPr/>
          <p:nvPr/>
        </p:nvSpPr>
        <p:spPr>
          <a:xfrm>
            <a:off x="4771505" y="2340631"/>
            <a:ext cx="5802284" cy="3545014"/>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342900" lvl="1" indent="-342900" algn="l" defTabSz="1466850">
              <a:lnSpc>
                <a:spcPct val="90000"/>
              </a:lnSpc>
              <a:spcBef>
                <a:spcPct val="0"/>
              </a:spcBef>
              <a:spcAft>
                <a:spcPct val="15000"/>
              </a:spcAft>
              <a:buFont typeface="Wingdings" panose="05000000000000000000" pitchFamily="2" charset="2"/>
              <a:buChar char="§"/>
            </a:pPr>
            <a:r>
              <a:rPr lang="en-US" sz="2400" b="0" kern="1200" dirty="0">
                <a:uFillTx/>
                <a:latin typeface="Arvo"/>
              </a:rPr>
              <a:t>Do the tasks seem reasonable?</a:t>
            </a:r>
            <a:br>
              <a:rPr lang="en-US" sz="2400" b="0" kern="1200" dirty="0">
                <a:uFillTx/>
                <a:latin typeface="Arvo"/>
              </a:rPr>
            </a:br>
            <a:endParaRPr lang="en-US" sz="2400" b="1" kern="1200" dirty="0">
              <a:uFillTx/>
              <a:latin typeface="Arvo"/>
            </a:endParaRPr>
          </a:p>
          <a:p>
            <a:pPr marL="342900" lvl="1" indent="-342900" algn="l" defTabSz="1466850">
              <a:lnSpc>
                <a:spcPct val="90000"/>
              </a:lnSpc>
              <a:spcBef>
                <a:spcPct val="0"/>
              </a:spcBef>
              <a:spcAft>
                <a:spcPct val="15000"/>
              </a:spcAft>
              <a:buFont typeface="Wingdings" panose="05000000000000000000" pitchFamily="2" charset="2"/>
              <a:buChar char="§"/>
            </a:pPr>
            <a:r>
              <a:rPr lang="en-US" sz="2400" b="0" kern="1200" dirty="0">
                <a:uFillTx/>
                <a:latin typeface="Arvo"/>
              </a:rPr>
              <a:t>Would the caregiver have the resources to fulfill the tasks listed?</a:t>
            </a:r>
            <a:br>
              <a:rPr lang="en-US" sz="2400" b="0" kern="1200" dirty="0">
                <a:uFillTx/>
                <a:latin typeface="Arvo"/>
              </a:rPr>
            </a:br>
            <a:endParaRPr lang="en-US" sz="2400" b="1" kern="1200" dirty="0">
              <a:uFillTx/>
              <a:latin typeface="Arvo"/>
            </a:endParaRPr>
          </a:p>
          <a:p>
            <a:pPr marL="342900" lvl="1" indent="-342900" algn="l" defTabSz="1466850">
              <a:lnSpc>
                <a:spcPct val="90000"/>
              </a:lnSpc>
              <a:spcBef>
                <a:spcPct val="0"/>
              </a:spcBef>
              <a:spcAft>
                <a:spcPct val="15000"/>
              </a:spcAft>
              <a:buFont typeface="Wingdings" panose="05000000000000000000" pitchFamily="2" charset="2"/>
              <a:buChar char="§"/>
            </a:pPr>
            <a:r>
              <a:rPr lang="en-US" sz="2400" b="0" kern="1200" dirty="0">
                <a:uFillTx/>
                <a:latin typeface="Arvo"/>
              </a:rPr>
              <a:t>Would any of the caregiver tasks require additional resources?</a:t>
            </a:r>
            <a:br>
              <a:rPr lang="en-US" sz="2400" b="0" kern="1200" dirty="0">
                <a:uFillTx/>
                <a:latin typeface="Arvo"/>
              </a:rPr>
            </a:br>
            <a:endParaRPr lang="en-US" sz="2400" b="1" kern="1200" dirty="0">
              <a:uFillTx/>
              <a:latin typeface="Arvo"/>
            </a:endParaRPr>
          </a:p>
          <a:p>
            <a:pPr marL="342900" lvl="1" indent="-342900" algn="l" defTabSz="1466850">
              <a:lnSpc>
                <a:spcPct val="90000"/>
              </a:lnSpc>
              <a:spcBef>
                <a:spcPct val="0"/>
              </a:spcBef>
              <a:spcAft>
                <a:spcPct val="15000"/>
              </a:spcAft>
              <a:buFont typeface="Wingdings" panose="05000000000000000000" pitchFamily="2" charset="2"/>
              <a:buChar char="§"/>
            </a:pPr>
            <a:r>
              <a:rPr lang="en-US" sz="2400" kern="1200" dirty="0">
                <a:latin typeface="Arvo"/>
              </a:rPr>
              <a:t>How can you assist the foster parent in obtaining the resources needed?</a:t>
            </a:r>
          </a:p>
        </p:txBody>
      </p:sp>
    </p:spTree>
    <p:custDataLst>
      <p:tags r:id="rId1"/>
    </p:custDataLst>
    <p:extLst>
      <p:ext uri="{BB962C8B-B14F-4D97-AF65-F5344CB8AC3E}">
        <p14:creationId xmlns:p14="http://schemas.microsoft.com/office/powerpoint/2010/main" val="383746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A:  </a:t>
            </a:r>
            <a:br>
              <a:rPr lang="en-US" dirty="0"/>
            </a:br>
            <a:r>
              <a:rPr lang="en-US" dirty="0"/>
              <a:t>Reflection Expression</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Individually, identify three learning points from Module 1 and then decide which one you believe is most important.</a:t>
            </a:r>
            <a:br>
              <a:rPr lang="en-US" dirty="0"/>
            </a:br>
            <a:endParaRPr lang="en-US" dirty="0"/>
          </a:p>
          <a:p>
            <a:pPr>
              <a:buClr>
                <a:srgbClr val="F78471"/>
              </a:buClr>
              <a:buFont typeface="Wingdings" panose="05000000000000000000" pitchFamily="2" charset="2"/>
              <a:buChar char="§"/>
            </a:pPr>
            <a:r>
              <a:rPr lang="en-US" dirty="0"/>
              <a:t>In small groups, share your selected learning points.</a:t>
            </a:r>
            <a:br>
              <a:rPr lang="en-US" dirty="0"/>
            </a:br>
            <a:endParaRPr lang="en-US" dirty="0"/>
          </a:p>
          <a:p>
            <a:pPr>
              <a:buClr>
                <a:srgbClr val="F78471"/>
              </a:buClr>
              <a:buFont typeface="Wingdings" panose="05000000000000000000" pitchFamily="2" charset="2"/>
              <a:buChar char="§"/>
            </a:pPr>
            <a:r>
              <a:rPr lang="en-US" dirty="0"/>
              <a:t>Discuss reasoning for selected items, and try to reach mutual agreement on the most important learning point.</a:t>
            </a:r>
          </a:p>
          <a:p>
            <a:endParaRPr lang="en-US" dirty="0"/>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5.1.3</a:t>
            </a:r>
          </a:p>
        </p:txBody>
      </p:sp>
    </p:spTree>
    <p:custDataLst>
      <p:tags r:id="rId1"/>
    </p:custDataLst>
    <p:extLst>
      <p:ext uri="{BB962C8B-B14F-4D97-AF65-F5344CB8AC3E}">
        <p14:creationId xmlns:p14="http://schemas.microsoft.com/office/powerpoint/2010/main" val="237118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0AB1-2B15-44AB-8C05-4701E7B39C1D}"/>
              </a:ext>
            </a:extLst>
          </p:cNvPr>
          <p:cNvSpPr>
            <a:spLocks noGrp="1"/>
          </p:cNvSpPr>
          <p:nvPr>
            <p:ph type="title"/>
          </p:nvPr>
        </p:nvSpPr>
        <p:spPr/>
        <p:txBody>
          <a:bodyPr/>
          <a:lstStyle/>
          <a:p>
            <a:r>
              <a:rPr lang="en-US" dirty="0"/>
              <a:t>Foster Parents as Professionals</a:t>
            </a:r>
          </a:p>
        </p:txBody>
      </p:sp>
      <p:pic>
        <p:nvPicPr>
          <p:cNvPr id="4" name="Picture 3">
            <a:extLst>
              <a:ext uri="{FF2B5EF4-FFF2-40B4-BE49-F238E27FC236}">
                <a16:creationId xmlns:a16="http://schemas.microsoft.com/office/drawing/2014/main" id="{05BE2C1A-84D2-46BD-A287-B1B804942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331825" y="1288155"/>
            <a:ext cx="3524595" cy="5569846"/>
          </a:xfrm>
          <a:prstGeom prst="rect">
            <a:avLst/>
          </a:prstGeom>
        </p:spPr>
      </p:pic>
      <p:graphicFrame>
        <p:nvGraphicFramePr>
          <p:cNvPr id="5" name="Content Placeholder 7">
            <a:extLst>
              <a:ext uri="{FF2B5EF4-FFF2-40B4-BE49-F238E27FC236}">
                <a16:creationId xmlns:a16="http://schemas.microsoft.com/office/drawing/2014/main" id="{CB7CAAE8-B1F8-4E01-82DA-741ED9669BB5}"/>
              </a:ext>
            </a:extLst>
          </p:cNvPr>
          <p:cNvGraphicFramePr>
            <a:graphicFrameLocks/>
          </p:cNvGraphicFramePr>
          <p:nvPr>
            <p:extLst>
              <p:ext uri="{D42A27DB-BD31-4B8C-83A1-F6EECF244321}">
                <p14:modId xmlns:p14="http://schemas.microsoft.com/office/powerpoint/2010/main" val="795012496"/>
              </p:ext>
            </p:extLst>
          </p:nvPr>
        </p:nvGraphicFramePr>
        <p:xfrm>
          <a:off x="2526265" y="1593403"/>
          <a:ext cx="4433887" cy="495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6">
            <a:extLst>
              <a:ext uri="{FF2B5EF4-FFF2-40B4-BE49-F238E27FC236}">
                <a16:creationId xmlns:a16="http://schemas.microsoft.com/office/drawing/2014/main" id="{A298F943-175F-4F7D-8E88-016B9A0703A0}"/>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5.1.4</a:t>
            </a:r>
          </a:p>
        </p:txBody>
      </p:sp>
    </p:spTree>
    <p:custDataLst>
      <p:tags r:id="rId1"/>
    </p:custDataLst>
    <p:extLst>
      <p:ext uri="{BB962C8B-B14F-4D97-AF65-F5344CB8AC3E}">
        <p14:creationId xmlns:p14="http://schemas.microsoft.com/office/powerpoint/2010/main" val="76661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B474-A42E-4DA3-875F-C86B1A5940E1}"/>
              </a:ext>
            </a:extLst>
          </p:cNvPr>
          <p:cNvSpPr>
            <a:spLocks noGrp="1"/>
          </p:cNvSpPr>
          <p:nvPr>
            <p:ph type="title"/>
          </p:nvPr>
        </p:nvSpPr>
        <p:spPr>
          <a:xfrm>
            <a:off x="161611" y="138056"/>
            <a:ext cx="9165270" cy="621900"/>
          </a:xfrm>
        </p:spPr>
        <p:txBody>
          <a:bodyPr/>
          <a:lstStyle/>
          <a:p>
            <a:r>
              <a:rPr lang="en-US" dirty="0"/>
              <a:t>A Foster Parent’s Support Team</a:t>
            </a:r>
          </a:p>
        </p:txBody>
      </p:sp>
      <p:grpSp>
        <p:nvGrpSpPr>
          <p:cNvPr id="5" name="Group 4">
            <a:extLst>
              <a:ext uri="{FF2B5EF4-FFF2-40B4-BE49-F238E27FC236}">
                <a16:creationId xmlns:a16="http://schemas.microsoft.com/office/drawing/2014/main" id="{65B2FE2F-EFF3-40FE-BBD6-EC14CD36696A}"/>
              </a:ext>
            </a:extLst>
          </p:cNvPr>
          <p:cNvGrpSpPr/>
          <p:nvPr/>
        </p:nvGrpSpPr>
        <p:grpSpPr>
          <a:xfrm>
            <a:off x="2083038" y="2856984"/>
            <a:ext cx="7347250" cy="3848616"/>
            <a:chOff x="2117683" y="2765948"/>
            <a:chExt cx="8435225" cy="4287583"/>
          </a:xfrm>
        </p:grpSpPr>
        <p:sp>
          <p:nvSpPr>
            <p:cNvPr id="6" name="Freeform 7">
              <a:extLst>
                <a:ext uri="{FF2B5EF4-FFF2-40B4-BE49-F238E27FC236}">
                  <a16:creationId xmlns:a16="http://schemas.microsoft.com/office/drawing/2014/main" id="{737C3684-7F4B-4DCC-B0A5-A8BF47FE7621}"/>
                </a:ext>
              </a:extLst>
            </p:cNvPr>
            <p:cNvSpPr/>
            <p:nvPr/>
          </p:nvSpPr>
          <p:spPr>
            <a:xfrm>
              <a:off x="2117684" y="2765948"/>
              <a:ext cx="3941694" cy="1036800"/>
            </a:xfrm>
            <a:prstGeom prst="rect">
              <a:avLst/>
            </a:prstGeom>
            <a:solidFill>
              <a:srgbClr val="F7847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Arvo"/>
                </a:rPr>
                <a:t>Internal Supports</a:t>
              </a:r>
            </a:p>
          </p:txBody>
        </p:sp>
        <p:sp>
          <p:nvSpPr>
            <p:cNvPr id="7" name="Freeform 8">
              <a:extLst>
                <a:ext uri="{FF2B5EF4-FFF2-40B4-BE49-F238E27FC236}">
                  <a16:creationId xmlns:a16="http://schemas.microsoft.com/office/drawing/2014/main" id="{87A8A25C-775C-4853-A9AA-CE78A9B5F726}"/>
                </a:ext>
              </a:extLst>
            </p:cNvPr>
            <p:cNvSpPr/>
            <p:nvPr/>
          </p:nvSpPr>
          <p:spPr>
            <a:xfrm>
              <a:off x="2117683" y="3756192"/>
              <a:ext cx="3941695" cy="3193121"/>
            </a:xfrm>
            <a:prstGeom prst="rect">
              <a:avLst/>
            </a:prstGeom>
            <a:solidFill>
              <a:srgbClr val="4D778A"/>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Arvo"/>
                </a:rPr>
                <a:t>Spouse</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Sibling(s)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Parents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Friends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Other identified </a:t>
              </a:r>
              <a:br>
                <a:rPr lang="en-US" sz="2000" kern="1200" dirty="0">
                  <a:solidFill>
                    <a:schemeClr val="bg1"/>
                  </a:solidFill>
                  <a:latin typeface="Arvo"/>
                </a:rPr>
              </a:br>
              <a:r>
                <a:rPr lang="en-US" sz="2000" kern="1200" dirty="0">
                  <a:solidFill>
                    <a:schemeClr val="bg1"/>
                  </a:solidFill>
                  <a:latin typeface="Arvo"/>
                </a:rPr>
                <a:t>caregiver supports</a:t>
              </a:r>
            </a:p>
          </p:txBody>
        </p:sp>
        <p:sp>
          <p:nvSpPr>
            <p:cNvPr id="8" name="Freeform 9">
              <a:extLst>
                <a:ext uri="{FF2B5EF4-FFF2-40B4-BE49-F238E27FC236}">
                  <a16:creationId xmlns:a16="http://schemas.microsoft.com/office/drawing/2014/main" id="{CF59B0CC-6398-43F2-A88E-F565C7AAB390}"/>
                </a:ext>
              </a:extLst>
            </p:cNvPr>
            <p:cNvSpPr/>
            <p:nvPr/>
          </p:nvSpPr>
          <p:spPr>
            <a:xfrm>
              <a:off x="6611214" y="2765948"/>
              <a:ext cx="3941694" cy="1036800"/>
            </a:xfrm>
            <a:prstGeom prst="rect">
              <a:avLst/>
            </a:prstGeom>
            <a:solidFill>
              <a:srgbClr val="F7847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Arvo"/>
                </a:rPr>
                <a:t>External Supports</a:t>
              </a:r>
            </a:p>
          </p:txBody>
        </p:sp>
        <p:sp>
          <p:nvSpPr>
            <p:cNvPr id="9" name="Freeform 10">
              <a:extLst>
                <a:ext uri="{FF2B5EF4-FFF2-40B4-BE49-F238E27FC236}">
                  <a16:creationId xmlns:a16="http://schemas.microsoft.com/office/drawing/2014/main" id="{C0E6F548-EDAE-42E6-87BE-3E71F3DB16CF}"/>
                </a:ext>
              </a:extLst>
            </p:cNvPr>
            <p:cNvSpPr/>
            <p:nvPr/>
          </p:nvSpPr>
          <p:spPr>
            <a:xfrm>
              <a:off x="6611215" y="3779064"/>
              <a:ext cx="3941693" cy="3274467"/>
            </a:xfrm>
            <a:prstGeom prst="rect">
              <a:avLst/>
            </a:prstGeom>
            <a:solidFill>
              <a:srgbClr val="4D778A"/>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Arvo"/>
                </a:rPr>
                <a:t>Child Welfare team</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Birth parents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Church</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School</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Community clubs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Guardian ad Litem</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Courts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Work</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Respite and childcare</a:t>
              </a:r>
            </a:p>
          </p:txBody>
        </p:sp>
      </p:grpSp>
      <p:sp>
        <p:nvSpPr>
          <p:cNvPr id="10" name="Slide Number Placeholder 6">
            <a:extLst>
              <a:ext uri="{FF2B5EF4-FFF2-40B4-BE49-F238E27FC236}">
                <a16:creationId xmlns:a16="http://schemas.microsoft.com/office/drawing/2014/main" id="{2AAC2905-81F8-43D3-845B-22EFC32026A4}"/>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5.1.5</a:t>
            </a:r>
          </a:p>
        </p:txBody>
      </p:sp>
      <p:pic>
        <p:nvPicPr>
          <p:cNvPr id="4" name="Picture 3">
            <a:extLst>
              <a:ext uri="{FF2B5EF4-FFF2-40B4-BE49-F238E27FC236}">
                <a16:creationId xmlns:a16="http://schemas.microsoft.com/office/drawing/2014/main" id="{F82B88D6-7F82-4A07-BB0C-D9DCC8D47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8572" y="1274861"/>
            <a:ext cx="7437968" cy="1582123"/>
          </a:xfrm>
          <a:prstGeom prst="rect">
            <a:avLst/>
          </a:prstGeom>
        </p:spPr>
      </p:pic>
    </p:spTree>
    <p:custDataLst>
      <p:tags r:id="rId1"/>
    </p:custDataLst>
    <p:extLst>
      <p:ext uri="{BB962C8B-B14F-4D97-AF65-F5344CB8AC3E}">
        <p14:creationId xmlns:p14="http://schemas.microsoft.com/office/powerpoint/2010/main" val="250765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8A1B-2095-4059-867B-84F3CE112266}"/>
              </a:ext>
            </a:extLst>
          </p:cNvPr>
          <p:cNvSpPr>
            <a:spLocks noGrp="1"/>
          </p:cNvSpPr>
          <p:nvPr>
            <p:ph type="title"/>
          </p:nvPr>
        </p:nvSpPr>
        <p:spPr/>
        <p:txBody>
          <a:bodyPr/>
          <a:lstStyle/>
          <a:p>
            <a:r>
              <a:rPr lang="en-US" dirty="0"/>
              <a:t>Family and System of Care Partners</a:t>
            </a:r>
          </a:p>
        </p:txBody>
      </p:sp>
      <p:sp>
        <p:nvSpPr>
          <p:cNvPr id="3" name="Text Placeholder 2">
            <a:extLst>
              <a:ext uri="{FF2B5EF4-FFF2-40B4-BE49-F238E27FC236}">
                <a16:creationId xmlns:a16="http://schemas.microsoft.com/office/drawing/2014/main" id="{FBFC2C4A-3B31-443B-9A59-EBF2826C7B7E}"/>
              </a:ext>
            </a:extLst>
          </p:cNvPr>
          <p:cNvSpPr>
            <a:spLocks noGrp="1"/>
          </p:cNvSpPr>
          <p:nvPr>
            <p:ph type="body" idx="1"/>
          </p:nvPr>
        </p:nvSpPr>
        <p:spPr>
          <a:xfrm>
            <a:off x="4203031" y="1243355"/>
            <a:ext cx="3208421" cy="5476589"/>
          </a:xfrm>
        </p:spPr>
        <p:txBody>
          <a:bodyPr>
            <a:normAutofit lnSpcReduction="10000"/>
          </a:bodyPr>
          <a:lstStyle/>
          <a:p>
            <a:pPr>
              <a:buClr>
                <a:srgbClr val="F78471"/>
              </a:buClr>
            </a:pPr>
            <a:r>
              <a:rPr lang="en-US" sz="2800" dirty="0"/>
              <a:t>Family</a:t>
            </a:r>
            <a:br>
              <a:rPr lang="en-US" sz="2800" dirty="0"/>
            </a:br>
            <a:endParaRPr lang="en-US" sz="2800" dirty="0"/>
          </a:p>
          <a:p>
            <a:pPr>
              <a:buClr>
                <a:srgbClr val="F78471"/>
              </a:buClr>
            </a:pPr>
            <a:r>
              <a:rPr lang="en-US" sz="2800" dirty="0"/>
              <a:t>First Response</a:t>
            </a:r>
            <a:br>
              <a:rPr lang="en-US" sz="2800" dirty="0"/>
            </a:br>
            <a:endParaRPr lang="en-US" sz="2800" dirty="0"/>
          </a:p>
          <a:p>
            <a:pPr>
              <a:buClr>
                <a:srgbClr val="F78471"/>
              </a:buClr>
            </a:pPr>
            <a:r>
              <a:rPr lang="en-US" sz="2800" dirty="0"/>
              <a:t>Case Planning</a:t>
            </a:r>
            <a:br>
              <a:rPr lang="en-US" sz="2800" dirty="0"/>
            </a:br>
            <a:endParaRPr lang="en-US" sz="2800" dirty="0"/>
          </a:p>
          <a:p>
            <a:pPr>
              <a:buClr>
                <a:srgbClr val="F78471"/>
              </a:buClr>
            </a:pPr>
            <a:r>
              <a:rPr lang="en-US" sz="2800" dirty="0"/>
              <a:t>Foster Care</a:t>
            </a:r>
            <a:br>
              <a:rPr lang="en-US" sz="2800" dirty="0"/>
            </a:br>
            <a:endParaRPr lang="en-US" sz="2800" dirty="0"/>
          </a:p>
          <a:p>
            <a:pPr>
              <a:buClr>
                <a:srgbClr val="F78471"/>
              </a:buClr>
            </a:pPr>
            <a:r>
              <a:rPr lang="en-US" sz="2800" dirty="0"/>
              <a:t>Courts</a:t>
            </a:r>
            <a:br>
              <a:rPr lang="en-US" sz="2800" dirty="0"/>
            </a:br>
            <a:endParaRPr lang="en-US" sz="2800" dirty="0"/>
          </a:p>
          <a:p>
            <a:pPr>
              <a:buClr>
                <a:srgbClr val="F78471"/>
              </a:buClr>
            </a:pPr>
            <a:r>
              <a:rPr lang="en-US" sz="2800" dirty="0"/>
              <a:t>Others</a:t>
            </a:r>
            <a:br>
              <a:rPr lang="en-US" sz="2800" dirty="0"/>
            </a:br>
            <a:endParaRPr lang="en-US" sz="2800" dirty="0"/>
          </a:p>
          <a:p>
            <a:pPr>
              <a:buClr>
                <a:srgbClr val="F78471"/>
              </a:buClr>
            </a:pPr>
            <a:r>
              <a:rPr lang="en-US" sz="2800" dirty="0"/>
              <a:t>Key Agencies</a:t>
            </a:r>
          </a:p>
        </p:txBody>
      </p:sp>
      <p:sp>
        <p:nvSpPr>
          <p:cNvPr id="4" name="Slide Number Placeholder 6">
            <a:extLst>
              <a:ext uri="{FF2B5EF4-FFF2-40B4-BE49-F238E27FC236}">
                <a16:creationId xmlns:a16="http://schemas.microsoft.com/office/drawing/2014/main" id="{3C019170-98C4-4DD1-B16D-104A4211885B}"/>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5.1.6</a:t>
            </a:r>
          </a:p>
        </p:txBody>
      </p:sp>
    </p:spTree>
    <p:custDataLst>
      <p:tags r:id="rId1"/>
    </p:custDataLst>
    <p:extLst>
      <p:ext uri="{BB962C8B-B14F-4D97-AF65-F5344CB8AC3E}">
        <p14:creationId xmlns:p14="http://schemas.microsoft.com/office/powerpoint/2010/main" val="305784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60019"/>
            <a:ext cx="9770145" cy="1188721"/>
          </a:xfrm>
        </p:spPr>
        <p:txBody>
          <a:bodyPr/>
          <a:lstStyle/>
          <a:p>
            <a:pPr algn="ctr"/>
            <a:r>
              <a:rPr lang="en-US" dirty="0"/>
              <a:t>Activity B:  </a:t>
            </a:r>
            <a:br>
              <a:rPr lang="en-US" dirty="0"/>
            </a:br>
            <a:r>
              <a:rPr lang="en-US" dirty="0"/>
              <a:t>It Takes a Village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In groups, using the worksheet, determine both of the following:</a:t>
            </a:r>
          </a:p>
          <a:p>
            <a:pPr>
              <a:buClr>
                <a:srgbClr val="F78471"/>
              </a:buClr>
              <a:buFont typeface="Wingdings" panose="05000000000000000000" pitchFamily="2" charset="2"/>
              <a:buChar char="§"/>
            </a:pPr>
            <a:endParaRPr lang="en-US" dirty="0"/>
          </a:p>
          <a:p>
            <a:pPr lvl="1">
              <a:buClr>
                <a:srgbClr val="F78471"/>
              </a:buClr>
            </a:pPr>
            <a:r>
              <a:rPr lang="en-US" dirty="0">
                <a:solidFill>
                  <a:srgbClr val="3B5763"/>
                </a:solidFill>
                <a:latin typeface="Arvo"/>
                <a:sym typeface="Arvo"/>
              </a:rPr>
              <a:t>How the foster parent will collaborate with each team member</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How the Licensing Specialist can support the partnership relationship between foster parents and other partners</a:t>
            </a:r>
            <a:br>
              <a:rPr lang="en-US" dirty="0">
                <a:solidFill>
                  <a:srgbClr val="3B5763"/>
                </a:solidFill>
                <a:latin typeface="Arvo"/>
                <a:sym typeface="Arvo"/>
              </a:rPr>
            </a:br>
            <a:r>
              <a:rPr lang="en-US" dirty="0"/>
              <a:t/>
            </a:r>
            <a:br>
              <a:rPr lang="en-US" dirty="0"/>
            </a:br>
            <a:endParaRPr lang="en-US" dirty="0"/>
          </a:p>
          <a:p>
            <a:pPr marL="0" indent="0">
              <a:buNone/>
            </a:pPr>
            <a:endParaRPr lang="en-US" dirty="0"/>
          </a:p>
        </p:txBody>
      </p:sp>
      <p:sp>
        <p:nvSpPr>
          <p:cNvPr id="4" name="Slide Number Placeholder 6">
            <a:extLst>
              <a:ext uri="{FF2B5EF4-FFF2-40B4-BE49-F238E27FC236}">
                <a16:creationId xmlns:a16="http://schemas.microsoft.com/office/drawing/2014/main" id="{8FA44434-2DE7-4142-A7F6-07C5282D2CC5}"/>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5.1.7</a:t>
            </a:r>
          </a:p>
        </p:txBody>
      </p:sp>
    </p:spTree>
    <p:custDataLst>
      <p:tags r:id="rId1"/>
    </p:custDataLst>
    <p:extLst>
      <p:ext uri="{BB962C8B-B14F-4D97-AF65-F5344CB8AC3E}">
        <p14:creationId xmlns:p14="http://schemas.microsoft.com/office/powerpoint/2010/main" val="30299973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TAG_BACKING_FORM_KEY" val="6884596-u:\core training\preservice curriculum\licensing\licensing 2019\fcl m2\fcl_m2_ppt_062019_ab.pptx"/>
  <p:tag name="ARTICULATE_PRESENTER_VERSION" val="8"/>
  <p:tag name="ARTICULATE_SLIDE_COUNT" val="4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4160</TotalTime>
  <Words>1636</Words>
  <Application>Microsoft Office PowerPoint</Application>
  <PresentationFormat>Widescreen</PresentationFormat>
  <Paragraphs>251</Paragraphs>
  <Slides>48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Arvo</vt:lpstr>
      <vt:lpstr>Calibri</vt:lpstr>
      <vt:lpstr>Calibri Light</vt:lpstr>
      <vt:lpstr>Candara</vt:lpstr>
      <vt:lpstr>Times New Roman</vt:lpstr>
      <vt:lpstr>Wingdings</vt:lpstr>
      <vt:lpstr>Office Theme</vt:lpstr>
      <vt:lpstr>Collaboration and Partnership for Children</vt:lpstr>
      <vt:lpstr>Agenda</vt:lpstr>
      <vt:lpstr>Unit 5.1</vt:lpstr>
      <vt:lpstr>Learning Objectives</vt:lpstr>
      <vt:lpstr>Activity A:   Reflection Expression</vt:lpstr>
      <vt:lpstr>Foster Parents as Professionals</vt:lpstr>
      <vt:lpstr>A Foster Parent’s Support Team</vt:lpstr>
      <vt:lpstr>Family and System of Care Partners</vt:lpstr>
      <vt:lpstr>Activity B:   It Takes a Village</vt:lpstr>
      <vt:lpstr>The Florida Foster/Adoptive Parent Association (Florida FAPA)</vt:lpstr>
      <vt:lpstr>Foster Allegation Support Team (F.A.S.T.)</vt:lpstr>
      <vt:lpstr>F.A.S.T. Guidelines</vt:lpstr>
      <vt:lpstr>The Licensing Specialist and Foster Parent:   A Partnership</vt:lpstr>
      <vt:lpstr>The Partnership Plan</vt:lpstr>
      <vt:lpstr>Showtime:  Video Review</vt:lpstr>
      <vt:lpstr>Partnership Plan Commitments</vt:lpstr>
      <vt:lpstr>Activity C:   Honoring Our Commitments</vt:lpstr>
      <vt:lpstr>Building Relationships</vt:lpstr>
      <vt:lpstr>The Licensing Specialist and Foster Parent</vt:lpstr>
      <vt:lpstr>The Licensing Specialist and Dependency  Case Manager</vt:lpstr>
      <vt:lpstr>Communication:  Practice Principals</vt:lpstr>
      <vt:lpstr>Communication:  Difficult Conversations</vt:lpstr>
      <vt:lpstr>Communication:  Partnership Conflicts</vt:lpstr>
      <vt:lpstr>Showtime:  Video Review</vt:lpstr>
      <vt:lpstr>Activity D:   Interviewing the Foster Parent for CPI Partnership</vt:lpstr>
      <vt:lpstr>Showtime:  Video Review</vt:lpstr>
      <vt:lpstr>Activity E:   Partnership Conflicts</vt:lpstr>
      <vt:lpstr>Involving the Foster Parent in the  Dependency Process</vt:lpstr>
      <vt:lpstr>Unit 5.2</vt:lpstr>
      <vt:lpstr>Learning Objectives</vt:lpstr>
      <vt:lpstr>Foster Parent and Birth Parent Collaboration</vt:lpstr>
      <vt:lpstr>The Quality Parenting Initiative</vt:lpstr>
      <vt:lpstr>Working with Birth Parents</vt:lpstr>
      <vt:lpstr>The Icebreaker Meeting</vt:lpstr>
      <vt:lpstr>Showtime:  Video Review</vt:lpstr>
      <vt:lpstr>Co-Parenting</vt:lpstr>
      <vt:lpstr>Showtime:  Video Review</vt:lpstr>
      <vt:lpstr>Bridging the Gap</vt:lpstr>
      <vt:lpstr>Showtime:  Video Review</vt:lpstr>
      <vt:lpstr>Activity F:   Licensing Specialist – Supporting the Bridge</vt:lpstr>
      <vt:lpstr>Team Decisions for Co-Parenting</vt:lpstr>
      <vt:lpstr>Foster Parent Challenges in Working with  Birth Parents</vt:lpstr>
      <vt:lpstr>Activity G:   Resolving Challenges and Supporting  Quality Parenting</vt:lpstr>
      <vt:lpstr>Working through Conflict </vt:lpstr>
      <vt:lpstr>The Case Plan as a Road Map</vt:lpstr>
      <vt:lpstr>Included in the Case Plan</vt:lpstr>
      <vt:lpstr>Tasks for Caregivers</vt:lpstr>
      <vt:lpstr>Activity H:   Case Plan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Amber</dc:creator>
  <cp:lastModifiedBy>Thomas, Cassandra</cp:lastModifiedBy>
  <cp:revision>149</cp:revision>
  <dcterms:created xsi:type="dcterms:W3CDTF">2019-06-11T18:23:45Z</dcterms:created>
  <dcterms:modified xsi:type="dcterms:W3CDTF">2021-04-30T16:01:41Z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FCL_M1_PPT_061719_AB</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9B3A3740-A39D-4F35-8EEC-83F3D2B8E61F</vt:lpwstr>
  </property>
  <property fmtid="{D5CDD505-2E9C-101B-9397-08002B2CF9AE}" pid="6" name="ArticulateProjectFull">
    <vt:lpwstr>V:\CORE Training\Preservice Curriculum\Licensing\FCL 2019 Revised\FCL M5 Collaboration and Partnership\FCL_M5_PPT_082319.ppta</vt:lpwstr>
  </property>
</Properties>
</file>