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25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diagrams/colors3.xml" ContentType="application/vnd.openxmlformats-officedocument.drawingml.diagramColor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drawing3.xml" ContentType="application/vnd.ms-office.drawingml.diagramDrawing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576" r:id="rId2"/>
    <p:sldId id="577" r:id="rId3"/>
    <p:sldId id="372" r:id="rId4"/>
    <p:sldId id="517" r:id="rId5"/>
    <p:sldId id="501" r:id="rId6"/>
    <p:sldId id="521" r:id="rId7"/>
    <p:sldId id="523" r:id="rId8"/>
    <p:sldId id="503" r:id="rId9"/>
    <p:sldId id="578" r:id="rId10"/>
    <p:sldId id="531" r:id="rId11"/>
    <p:sldId id="519" r:id="rId12"/>
    <p:sldId id="536" r:id="rId13"/>
    <p:sldId id="558" r:id="rId14"/>
    <p:sldId id="538" r:id="rId15"/>
    <p:sldId id="507" r:id="rId16"/>
    <p:sldId id="609" r:id="rId17"/>
    <p:sldId id="559" r:id="rId18"/>
    <p:sldId id="560" r:id="rId19"/>
    <p:sldId id="502" r:id="rId20"/>
    <p:sldId id="549" r:id="rId21"/>
    <p:sldId id="550" r:id="rId22"/>
    <p:sldId id="551" r:id="rId23"/>
    <p:sldId id="552" r:id="rId24"/>
    <p:sldId id="553" r:id="rId25"/>
    <p:sldId id="554" r:id="rId26"/>
    <p:sldId id="561" r:id="rId27"/>
    <p:sldId id="569" r:id="rId28"/>
    <p:sldId id="620" r:id="rId29"/>
    <p:sldId id="621" r:id="rId30"/>
    <p:sldId id="622" r:id="rId31"/>
    <p:sldId id="623" r:id="rId32"/>
    <p:sldId id="575" r:id="rId33"/>
    <p:sldId id="570" r:id="rId34"/>
    <p:sldId id="571" r:id="rId35"/>
    <p:sldId id="563" r:id="rId36"/>
    <p:sldId id="572" r:id="rId37"/>
    <p:sldId id="573" r:id="rId38"/>
    <p:sldId id="611" r:id="rId39"/>
    <p:sldId id="610" r:id="rId40"/>
    <p:sldId id="624" r:id="rId41"/>
    <p:sldId id="574" r:id="rId42"/>
    <p:sldId id="614" r:id="rId43"/>
    <p:sldId id="615" r:id="rId44"/>
    <p:sldId id="616" r:id="rId45"/>
    <p:sldId id="617" r:id="rId46"/>
    <p:sldId id="618" r:id="rId47"/>
  </p:sldIdLst>
  <p:sldSz cx="9144000" cy="6858000" type="screen4x3"/>
  <p:notesSz cx="7077075" cy="9363075"/>
  <p:custDataLst>
    <p:tags r:id="rId5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49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79B"/>
    <a:srgbClr val="497D43"/>
    <a:srgbClr val="56944F"/>
    <a:srgbClr val="FFFFFF"/>
    <a:srgbClr val="1B5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9" autoAdjust="0"/>
    <p:restoredTop sz="94434" autoAdjust="0"/>
  </p:normalViewPr>
  <p:slideViewPr>
    <p:cSldViewPr snapToGrid="0" snapToObjects="1">
      <p:cViewPr varScale="1">
        <p:scale>
          <a:sx n="108" d="100"/>
          <a:sy n="108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-2814" y="-102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047D50-81C5-C647-B768-5A298FA56307}" type="doc">
      <dgm:prSet loTypeId="urn:microsoft.com/office/officeart/2005/8/layout/hProcess9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132CD5-DFB6-C343-8ED0-F3778942BF8D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200" b="1" dirty="0" smtClean="0"/>
            <a:t>FFA-Investigation</a:t>
          </a:r>
        </a:p>
        <a:p>
          <a:pPr>
            <a:spcAft>
              <a:spcPts val="0"/>
            </a:spcAft>
          </a:pPr>
          <a:r>
            <a:rPr lang="en-US" sz="1800" dirty="0" smtClean="0">
              <a:solidFill>
                <a:schemeClr val="tx1"/>
              </a:solidFill>
            </a:rPr>
            <a:t>Safety</a:t>
          </a:r>
        </a:p>
        <a:p>
          <a:pPr>
            <a:spcAft>
              <a:spcPts val="0"/>
            </a:spcAft>
          </a:pPr>
          <a:r>
            <a:rPr lang="en-US" sz="1800" dirty="0" smtClean="0">
              <a:solidFill>
                <a:schemeClr val="tx1"/>
              </a:solidFill>
            </a:rPr>
            <a:t> Protective Capacities</a:t>
          </a:r>
        </a:p>
        <a:p>
          <a:pPr>
            <a:spcAft>
              <a:spcPts val="0"/>
            </a:spcAft>
          </a:pPr>
          <a:r>
            <a:rPr lang="en-US" sz="1800" dirty="0" smtClean="0">
              <a:solidFill>
                <a:schemeClr val="tx1"/>
              </a:solidFill>
            </a:rPr>
            <a:t>Child Functioning</a:t>
          </a:r>
          <a:endParaRPr lang="en-US" sz="1800" dirty="0">
            <a:solidFill>
              <a:schemeClr val="tx1"/>
            </a:solidFill>
          </a:endParaRPr>
        </a:p>
      </dgm:t>
    </dgm:pt>
    <dgm:pt modelId="{A04D21B1-9005-304B-925A-D86853E70E3F}" type="parTrans" cxnId="{5077C29E-1989-354B-80D8-5ED370F9ED39}">
      <dgm:prSet/>
      <dgm:spPr/>
      <dgm:t>
        <a:bodyPr/>
        <a:lstStyle/>
        <a:p>
          <a:endParaRPr lang="en-US"/>
        </a:p>
      </dgm:t>
    </dgm:pt>
    <dgm:pt modelId="{A6E698C3-8105-604F-80CE-001879D13DFF}" type="sibTrans" cxnId="{5077C29E-1989-354B-80D8-5ED370F9ED39}">
      <dgm:prSet/>
      <dgm:spPr/>
      <dgm:t>
        <a:bodyPr/>
        <a:lstStyle/>
        <a:p>
          <a:endParaRPr lang="en-US"/>
        </a:p>
      </dgm:t>
    </dgm:pt>
    <dgm:pt modelId="{3D912CCE-3E37-864D-AAEA-D0857D03047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200" b="1" dirty="0" smtClean="0"/>
            <a:t>FFA-Ongoing</a:t>
          </a:r>
        </a:p>
        <a:p>
          <a:pPr>
            <a:spcAft>
              <a:spcPts val="0"/>
            </a:spcAft>
          </a:pPr>
          <a:r>
            <a:rPr lang="en-US" sz="1800" dirty="0" smtClean="0">
              <a:solidFill>
                <a:schemeClr val="tx1"/>
              </a:solidFill>
            </a:rPr>
            <a:t>Safety</a:t>
          </a:r>
        </a:p>
        <a:p>
          <a:pPr>
            <a:spcAft>
              <a:spcPts val="0"/>
            </a:spcAft>
          </a:pPr>
          <a:r>
            <a:rPr lang="en-US" sz="1800" dirty="0" smtClean="0">
              <a:solidFill>
                <a:schemeClr val="tx1"/>
              </a:solidFill>
            </a:rPr>
            <a:t>Protective Capacities</a:t>
          </a:r>
        </a:p>
        <a:p>
          <a:pPr>
            <a:spcAft>
              <a:spcPts val="0"/>
            </a:spcAft>
          </a:pPr>
          <a:r>
            <a:rPr lang="en-US" sz="1800" dirty="0" smtClean="0">
              <a:solidFill>
                <a:schemeClr val="tx1"/>
              </a:solidFill>
            </a:rPr>
            <a:t>Child Functioning</a:t>
          </a:r>
          <a:endParaRPr lang="en-US" sz="1800" b="1" dirty="0" smtClean="0"/>
        </a:p>
      </dgm:t>
    </dgm:pt>
    <dgm:pt modelId="{75220C7A-0EBC-4445-BE14-0553B58F9A57}" type="parTrans" cxnId="{9F25D9B5-0513-D240-B1DA-19A34E755128}">
      <dgm:prSet/>
      <dgm:spPr/>
      <dgm:t>
        <a:bodyPr/>
        <a:lstStyle/>
        <a:p>
          <a:endParaRPr lang="en-US"/>
        </a:p>
      </dgm:t>
    </dgm:pt>
    <dgm:pt modelId="{FEEABFFA-D0FB-E641-89BA-EDFCE92149C4}" type="sibTrans" cxnId="{9F25D9B5-0513-D240-B1DA-19A34E755128}">
      <dgm:prSet/>
      <dgm:spPr/>
      <dgm:t>
        <a:bodyPr/>
        <a:lstStyle/>
        <a:p>
          <a:endParaRPr lang="en-US"/>
        </a:p>
      </dgm:t>
    </dgm:pt>
    <dgm:pt modelId="{2C02BF54-E1B2-CB4D-BDF4-00D65A9BDA0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200" b="1" dirty="0" smtClean="0"/>
            <a:t>Progress-Update</a:t>
          </a:r>
          <a:r>
            <a:rPr lang="en-US" sz="2200" dirty="0" smtClean="0"/>
            <a:t> </a:t>
          </a:r>
        </a:p>
        <a:p>
          <a:pPr>
            <a:spcAft>
              <a:spcPts val="0"/>
            </a:spcAft>
          </a:pPr>
          <a:r>
            <a:rPr lang="en-US" sz="1800" dirty="0" smtClean="0">
              <a:solidFill>
                <a:schemeClr val="tx1"/>
              </a:solidFill>
            </a:rPr>
            <a:t>Safety</a:t>
          </a:r>
        </a:p>
        <a:p>
          <a:pPr>
            <a:spcAft>
              <a:spcPts val="0"/>
            </a:spcAft>
          </a:pPr>
          <a:r>
            <a:rPr lang="en-US" sz="1800" dirty="0" smtClean="0">
              <a:solidFill>
                <a:schemeClr val="tx1"/>
              </a:solidFill>
            </a:rPr>
            <a:t>Protective Capacities</a:t>
          </a:r>
        </a:p>
        <a:p>
          <a:pPr>
            <a:spcAft>
              <a:spcPts val="0"/>
            </a:spcAft>
          </a:pPr>
          <a:r>
            <a:rPr lang="en-US" sz="1800" dirty="0" smtClean="0">
              <a:solidFill>
                <a:schemeClr val="tx1"/>
              </a:solidFill>
            </a:rPr>
            <a:t>Child Functioning</a:t>
          </a:r>
        </a:p>
      </dgm:t>
    </dgm:pt>
    <dgm:pt modelId="{5BDBDC99-0116-BD49-8F82-CE5E891C5DB6}" type="parTrans" cxnId="{6F7D1DD2-9E53-BC41-A4DD-05B9D62632C7}">
      <dgm:prSet/>
      <dgm:spPr/>
      <dgm:t>
        <a:bodyPr/>
        <a:lstStyle/>
        <a:p>
          <a:endParaRPr lang="en-US"/>
        </a:p>
      </dgm:t>
    </dgm:pt>
    <dgm:pt modelId="{A8041542-CCE5-674C-B74A-1DC60A2E255F}" type="sibTrans" cxnId="{6F7D1DD2-9E53-BC41-A4DD-05B9D62632C7}">
      <dgm:prSet/>
      <dgm:spPr/>
      <dgm:t>
        <a:bodyPr/>
        <a:lstStyle/>
        <a:p>
          <a:endParaRPr lang="en-US"/>
        </a:p>
      </dgm:t>
    </dgm:pt>
    <dgm:pt modelId="{B2422F86-6180-F14D-9BB8-2B105F3D8514}" type="pres">
      <dgm:prSet presAssocID="{0E047D50-81C5-C647-B768-5A298FA5630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EE2C8D-813A-874B-9EB1-C68DB9AA26B6}" type="pres">
      <dgm:prSet presAssocID="{0E047D50-81C5-C647-B768-5A298FA56307}" presName="arrow" presStyleLbl="bgShp" presStyleIdx="0" presStyleCnt="1"/>
      <dgm:spPr/>
    </dgm:pt>
    <dgm:pt modelId="{6580E267-80F8-3B48-A9CB-928346650434}" type="pres">
      <dgm:prSet presAssocID="{0E047D50-81C5-C647-B768-5A298FA56307}" presName="linearProcess" presStyleCnt="0"/>
      <dgm:spPr/>
    </dgm:pt>
    <dgm:pt modelId="{2FAE7B66-16B8-6D44-A286-492E01FB930C}" type="pres">
      <dgm:prSet presAssocID="{3E132CD5-DFB6-C343-8ED0-F3778942BF8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71571E-C259-5444-9CC0-F84856969B71}" type="pres">
      <dgm:prSet presAssocID="{A6E698C3-8105-604F-80CE-001879D13DFF}" presName="sibTrans" presStyleCnt="0"/>
      <dgm:spPr/>
    </dgm:pt>
    <dgm:pt modelId="{B8F393E2-F6D8-EF4C-95DA-05BBC041A5DB}" type="pres">
      <dgm:prSet presAssocID="{3D912CCE-3E37-864D-AAEA-D0857D03047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9BABBF-8F8D-8C49-B36A-9D2D23C9DC55}" type="pres">
      <dgm:prSet presAssocID="{FEEABFFA-D0FB-E641-89BA-EDFCE92149C4}" presName="sibTrans" presStyleCnt="0"/>
      <dgm:spPr/>
    </dgm:pt>
    <dgm:pt modelId="{9A57DC5B-7A65-1041-94C0-7F6FF292FFB4}" type="pres">
      <dgm:prSet presAssocID="{2C02BF54-E1B2-CB4D-BDF4-00D65A9BDA0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09C1B3-6D31-4E53-AE9A-DCC7F82068D2}" type="presOf" srcId="{2C02BF54-E1B2-CB4D-BDF4-00D65A9BDA07}" destId="{9A57DC5B-7A65-1041-94C0-7F6FF292FFB4}" srcOrd="0" destOrd="0" presId="urn:microsoft.com/office/officeart/2005/8/layout/hProcess9"/>
    <dgm:cxn modelId="{DE547932-A609-4D2B-974B-6D1D9B238E2A}" type="presOf" srcId="{3E132CD5-DFB6-C343-8ED0-F3778942BF8D}" destId="{2FAE7B66-16B8-6D44-A286-492E01FB930C}" srcOrd="0" destOrd="0" presId="urn:microsoft.com/office/officeart/2005/8/layout/hProcess9"/>
    <dgm:cxn modelId="{9F25D9B5-0513-D240-B1DA-19A34E755128}" srcId="{0E047D50-81C5-C647-B768-5A298FA56307}" destId="{3D912CCE-3E37-864D-AAEA-D0857D030474}" srcOrd="1" destOrd="0" parTransId="{75220C7A-0EBC-4445-BE14-0553B58F9A57}" sibTransId="{FEEABFFA-D0FB-E641-89BA-EDFCE92149C4}"/>
    <dgm:cxn modelId="{6F7D1DD2-9E53-BC41-A4DD-05B9D62632C7}" srcId="{0E047D50-81C5-C647-B768-5A298FA56307}" destId="{2C02BF54-E1B2-CB4D-BDF4-00D65A9BDA07}" srcOrd="2" destOrd="0" parTransId="{5BDBDC99-0116-BD49-8F82-CE5E891C5DB6}" sibTransId="{A8041542-CCE5-674C-B74A-1DC60A2E255F}"/>
    <dgm:cxn modelId="{82F14EC4-D190-49E5-A1BF-E85E11B66C8E}" type="presOf" srcId="{3D912CCE-3E37-864D-AAEA-D0857D030474}" destId="{B8F393E2-F6D8-EF4C-95DA-05BBC041A5DB}" srcOrd="0" destOrd="0" presId="urn:microsoft.com/office/officeart/2005/8/layout/hProcess9"/>
    <dgm:cxn modelId="{5077C29E-1989-354B-80D8-5ED370F9ED39}" srcId="{0E047D50-81C5-C647-B768-5A298FA56307}" destId="{3E132CD5-DFB6-C343-8ED0-F3778942BF8D}" srcOrd="0" destOrd="0" parTransId="{A04D21B1-9005-304B-925A-D86853E70E3F}" sibTransId="{A6E698C3-8105-604F-80CE-001879D13DFF}"/>
    <dgm:cxn modelId="{142C9DB5-F997-4D60-9A93-D3DB16DD5541}" type="presOf" srcId="{0E047D50-81C5-C647-B768-5A298FA56307}" destId="{B2422F86-6180-F14D-9BB8-2B105F3D8514}" srcOrd="0" destOrd="0" presId="urn:microsoft.com/office/officeart/2005/8/layout/hProcess9"/>
    <dgm:cxn modelId="{240E5E99-292F-4B6A-A0E5-4098C488394C}" type="presParOf" srcId="{B2422F86-6180-F14D-9BB8-2B105F3D8514}" destId="{3BEE2C8D-813A-874B-9EB1-C68DB9AA26B6}" srcOrd="0" destOrd="0" presId="urn:microsoft.com/office/officeart/2005/8/layout/hProcess9"/>
    <dgm:cxn modelId="{F60182A0-A650-4333-9D57-483BDDCE756D}" type="presParOf" srcId="{B2422F86-6180-F14D-9BB8-2B105F3D8514}" destId="{6580E267-80F8-3B48-A9CB-928346650434}" srcOrd="1" destOrd="0" presId="urn:microsoft.com/office/officeart/2005/8/layout/hProcess9"/>
    <dgm:cxn modelId="{A5B2E0BE-8838-4051-9322-302EA7D136F6}" type="presParOf" srcId="{6580E267-80F8-3B48-A9CB-928346650434}" destId="{2FAE7B66-16B8-6D44-A286-492E01FB930C}" srcOrd="0" destOrd="0" presId="urn:microsoft.com/office/officeart/2005/8/layout/hProcess9"/>
    <dgm:cxn modelId="{7ACDA92E-46F6-4277-8ABA-68DD633A7765}" type="presParOf" srcId="{6580E267-80F8-3B48-A9CB-928346650434}" destId="{BC71571E-C259-5444-9CC0-F84856969B71}" srcOrd="1" destOrd="0" presId="urn:microsoft.com/office/officeart/2005/8/layout/hProcess9"/>
    <dgm:cxn modelId="{197ED657-F16D-4421-9FEF-A76DB0E28E89}" type="presParOf" srcId="{6580E267-80F8-3B48-A9CB-928346650434}" destId="{B8F393E2-F6D8-EF4C-95DA-05BBC041A5DB}" srcOrd="2" destOrd="0" presId="urn:microsoft.com/office/officeart/2005/8/layout/hProcess9"/>
    <dgm:cxn modelId="{88A0C30C-611D-460D-9BC2-1E7B2CDDFA4E}" type="presParOf" srcId="{6580E267-80F8-3B48-A9CB-928346650434}" destId="{3E9BABBF-8F8D-8C49-B36A-9D2D23C9DC55}" srcOrd="3" destOrd="0" presId="urn:microsoft.com/office/officeart/2005/8/layout/hProcess9"/>
    <dgm:cxn modelId="{545A6BE1-B0D3-4917-88D8-24684C0DAAF1}" type="presParOf" srcId="{6580E267-80F8-3B48-A9CB-928346650434}" destId="{9A57DC5B-7A65-1041-94C0-7F6FF292FFB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4E7B40-BE3E-8142-9DB0-D8BDD2AAA8AC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2FD898-811C-A346-AA2B-E06D47E590E0}">
      <dgm:prSet phldrT="[Text]" custT="1"/>
      <dgm:spPr/>
      <dgm:t>
        <a:bodyPr/>
        <a:lstStyle/>
        <a:p>
          <a:r>
            <a:rPr lang="en-US" sz="2400" dirty="0" smtClean="0"/>
            <a:t>Reason for Ongoing Involvement</a:t>
          </a:r>
        </a:p>
      </dgm:t>
    </dgm:pt>
    <dgm:pt modelId="{F409316E-DB2A-B343-9634-3F68A822CE4A}" type="parTrans" cxnId="{A4562644-1B39-4D43-A02B-9CCB3D3BEC12}">
      <dgm:prSet/>
      <dgm:spPr/>
      <dgm:t>
        <a:bodyPr/>
        <a:lstStyle/>
        <a:p>
          <a:endParaRPr lang="en-US"/>
        </a:p>
      </dgm:t>
    </dgm:pt>
    <dgm:pt modelId="{2FEA42D8-8B16-794A-985A-E0E981D89FC9}" type="sibTrans" cxnId="{A4562644-1B39-4D43-A02B-9CCB3D3BEC12}">
      <dgm:prSet/>
      <dgm:spPr/>
      <dgm:t>
        <a:bodyPr/>
        <a:lstStyle/>
        <a:p>
          <a:endParaRPr lang="en-US"/>
        </a:p>
      </dgm:t>
    </dgm:pt>
    <dgm:pt modelId="{7421A52D-00A1-9A40-8CF9-29DC20045C2E}">
      <dgm:prSet phldrT="[Text]" custT="1"/>
      <dgm:spPr/>
      <dgm:t>
        <a:bodyPr/>
        <a:lstStyle/>
        <a:p>
          <a:r>
            <a:rPr lang="en-US" sz="2400" dirty="0" smtClean="0"/>
            <a:t>Child Needs </a:t>
          </a:r>
          <a:endParaRPr lang="en-US" sz="2400" dirty="0"/>
        </a:p>
      </dgm:t>
    </dgm:pt>
    <dgm:pt modelId="{A92DB9FB-6195-4B44-8BD4-B242DDCE5B96}" type="parTrans" cxnId="{38BBAF6C-C668-214A-A358-A927AECC796E}">
      <dgm:prSet/>
      <dgm:spPr/>
      <dgm:t>
        <a:bodyPr/>
        <a:lstStyle/>
        <a:p>
          <a:endParaRPr lang="en-US"/>
        </a:p>
      </dgm:t>
    </dgm:pt>
    <dgm:pt modelId="{3CF0023D-E619-9A41-9BEB-C90C88624168}" type="sibTrans" cxnId="{38BBAF6C-C668-214A-A358-A927AECC796E}">
      <dgm:prSet/>
      <dgm:spPr/>
      <dgm:t>
        <a:bodyPr/>
        <a:lstStyle/>
        <a:p>
          <a:endParaRPr lang="en-US"/>
        </a:p>
      </dgm:t>
    </dgm:pt>
    <dgm:pt modelId="{125B01CF-EA41-CA42-9B38-CB5FEB814BB3}">
      <dgm:prSet phldrT="[Text]" custT="1"/>
      <dgm:spPr/>
      <dgm:t>
        <a:bodyPr/>
        <a:lstStyle/>
        <a:p>
          <a:r>
            <a:rPr lang="en-US" sz="2400" dirty="0" smtClean="0"/>
            <a:t>Protective Capacities &amp; Family Change Strategies</a:t>
          </a:r>
          <a:endParaRPr lang="en-US" sz="2400" dirty="0"/>
        </a:p>
      </dgm:t>
    </dgm:pt>
    <dgm:pt modelId="{33C3B7D1-854B-734D-91A1-AF7202450B2D}" type="parTrans" cxnId="{5964B01B-3501-B641-9EDE-05C76A531F24}">
      <dgm:prSet/>
      <dgm:spPr/>
      <dgm:t>
        <a:bodyPr/>
        <a:lstStyle/>
        <a:p>
          <a:endParaRPr lang="en-US"/>
        </a:p>
      </dgm:t>
    </dgm:pt>
    <dgm:pt modelId="{0785BCB8-47CF-F149-BDFC-3A41359595AB}" type="sibTrans" cxnId="{5964B01B-3501-B641-9EDE-05C76A531F24}">
      <dgm:prSet/>
      <dgm:spPr/>
      <dgm:t>
        <a:bodyPr/>
        <a:lstStyle/>
        <a:p>
          <a:endParaRPr lang="en-US"/>
        </a:p>
      </dgm:t>
    </dgm:pt>
    <dgm:pt modelId="{4355E049-FE86-9642-AB6F-F276DE686EC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400" dirty="0" smtClean="0"/>
            <a:t>Outcomes Evaluation</a:t>
          </a:r>
        </a:p>
      </dgm:t>
    </dgm:pt>
    <dgm:pt modelId="{9D163FF7-86DE-E64B-80FF-8A238A958BF2}" type="parTrans" cxnId="{2E31B79B-6EFB-1842-98AA-F79E36001F65}">
      <dgm:prSet/>
      <dgm:spPr/>
      <dgm:t>
        <a:bodyPr/>
        <a:lstStyle/>
        <a:p>
          <a:endParaRPr lang="en-US"/>
        </a:p>
      </dgm:t>
    </dgm:pt>
    <dgm:pt modelId="{587F78BA-47C8-3146-AB29-2D1C55A64A4E}" type="sibTrans" cxnId="{2E31B79B-6EFB-1842-98AA-F79E36001F65}">
      <dgm:prSet/>
      <dgm:spPr/>
      <dgm:t>
        <a:bodyPr/>
        <a:lstStyle/>
        <a:p>
          <a:endParaRPr lang="en-US"/>
        </a:p>
      </dgm:t>
    </dgm:pt>
    <dgm:pt modelId="{FE83DFDA-B4A9-4366-B9C7-812D7902D848}">
      <dgm:prSet/>
      <dgm:spPr/>
      <dgm:t>
        <a:bodyPr/>
        <a:lstStyle/>
        <a:p>
          <a:r>
            <a:rPr lang="en-US" dirty="0" smtClean="0"/>
            <a:t>Family Assessment Areas</a:t>
          </a:r>
          <a:endParaRPr lang="en-US" dirty="0"/>
        </a:p>
      </dgm:t>
    </dgm:pt>
    <dgm:pt modelId="{2F9E606A-9E23-412F-8AC3-51FEDAEA5FE8}" type="parTrans" cxnId="{F6C474C2-BF1D-4550-B0A7-235B280B089D}">
      <dgm:prSet/>
      <dgm:spPr/>
      <dgm:t>
        <a:bodyPr/>
        <a:lstStyle/>
        <a:p>
          <a:endParaRPr lang="en-US"/>
        </a:p>
      </dgm:t>
    </dgm:pt>
    <dgm:pt modelId="{D7C70145-1BA5-4A6D-8545-640F5E234686}" type="sibTrans" cxnId="{F6C474C2-BF1D-4550-B0A7-235B280B089D}">
      <dgm:prSet/>
      <dgm:spPr/>
      <dgm:t>
        <a:bodyPr/>
        <a:lstStyle/>
        <a:p>
          <a:endParaRPr lang="en-US"/>
        </a:p>
      </dgm:t>
    </dgm:pt>
    <dgm:pt modelId="{FF181516-BBE4-4F0E-81D1-DD764EAF57DE}">
      <dgm:prSet/>
      <dgm:spPr/>
      <dgm:t>
        <a:bodyPr/>
        <a:lstStyle/>
        <a:p>
          <a:r>
            <a:rPr lang="en-US" dirty="0" smtClean="0"/>
            <a:t>Safety Summary and Planning</a:t>
          </a:r>
          <a:endParaRPr lang="en-US" dirty="0"/>
        </a:p>
      </dgm:t>
    </dgm:pt>
    <dgm:pt modelId="{DBF685F3-5CEA-4DC6-91FE-379B4F38250D}" type="parTrans" cxnId="{AC97FC8F-175D-45BC-8700-2BB6124372DC}">
      <dgm:prSet/>
      <dgm:spPr/>
      <dgm:t>
        <a:bodyPr/>
        <a:lstStyle/>
        <a:p>
          <a:endParaRPr lang="en-US"/>
        </a:p>
      </dgm:t>
    </dgm:pt>
    <dgm:pt modelId="{FB444689-4D26-4C17-AAD4-DFCD5B77D273}" type="sibTrans" cxnId="{AC97FC8F-175D-45BC-8700-2BB6124372DC}">
      <dgm:prSet/>
      <dgm:spPr/>
      <dgm:t>
        <a:bodyPr/>
        <a:lstStyle/>
        <a:p>
          <a:endParaRPr lang="en-US"/>
        </a:p>
      </dgm:t>
    </dgm:pt>
    <dgm:pt modelId="{2C3F83B7-A054-8748-8E97-1D733104E307}" type="pres">
      <dgm:prSet presAssocID="{F44E7B40-BE3E-8142-9DB0-D8BDD2AAA8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01F76C-962F-BC42-8CD5-935199EF9689}" type="pres">
      <dgm:prSet presAssocID="{F44E7B40-BE3E-8142-9DB0-D8BDD2AAA8AC}" presName="Name1" presStyleCnt="0"/>
      <dgm:spPr/>
    </dgm:pt>
    <dgm:pt modelId="{AF024E51-C7F1-784D-AAFE-47FCAE3D7FFB}" type="pres">
      <dgm:prSet presAssocID="{F44E7B40-BE3E-8142-9DB0-D8BDD2AAA8AC}" presName="cycle" presStyleCnt="0"/>
      <dgm:spPr/>
    </dgm:pt>
    <dgm:pt modelId="{FA5F596C-2BBF-A74A-BE4F-B47490143E22}" type="pres">
      <dgm:prSet presAssocID="{F44E7B40-BE3E-8142-9DB0-D8BDD2AAA8AC}" presName="srcNode" presStyleLbl="node1" presStyleIdx="0" presStyleCnt="6"/>
      <dgm:spPr/>
    </dgm:pt>
    <dgm:pt modelId="{D70E0671-3CE1-6440-808A-B5C54FA36C82}" type="pres">
      <dgm:prSet presAssocID="{F44E7B40-BE3E-8142-9DB0-D8BDD2AAA8AC}" presName="conn" presStyleLbl="parChTrans1D2" presStyleIdx="0" presStyleCnt="1"/>
      <dgm:spPr/>
      <dgm:t>
        <a:bodyPr/>
        <a:lstStyle/>
        <a:p>
          <a:endParaRPr lang="en-US"/>
        </a:p>
      </dgm:t>
    </dgm:pt>
    <dgm:pt modelId="{82E38C3B-7197-D545-BFA2-18CB99426A1F}" type="pres">
      <dgm:prSet presAssocID="{F44E7B40-BE3E-8142-9DB0-D8BDD2AAA8AC}" presName="extraNode" presStyleLbl="node1" presStyleIdx="0" presStyleCnt="6"/>
      <dgm:spPr/>
    </dgm:pt>
    <dgm:pt modelId="{B0DBEBBF-3AB8-FF41-A985-FD6698A5C932}" type="pres">
      <dgm:prSet presAssocID="{F44E7B40-BE3E-8142-9DB0-D8BDD2AAA8AC}" presName="dstNode" presStyleLbl="node1" presStyleIdx="0" presStyleCnt="6"/>
      <dgm:spPr/>
    </dgm:pt>
    <dgm:pt modelId="{A5653AC0-BBD9-4B81-BB4F-E0F5B07DA404}" type="pres">
      <dgm:prSet presAssocID="{FE83DFDA-B4A9-4366-B9C7-812D7902D848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1D4FF0-226D-4B41-B492-F85D510D35A7}" type="pres">
      <dgm:prSet presAssocID="{FE83DFDA-B4A9-4366-B9C7-812D7902D848}" presName="accent_1" presStyleCnt="0"/>
      <dgm:spPr/>
    </dgm:pt>
    <dgm:pt modelId="{8305E930-CDC5-478B-A914-433230E9DC64}" type="pres">
      <dgm:prSet presAssocID="{FE83DFDA-B4A9-4366-B9C7-812D7902D848}" presName="accentRepeatNode" presStyleLbl="solidFgAcc1" presStyleIdx="0" presStyleCnt="6"/>
      <dgm:spPr/>
    </dgm:pt>
    <dgm:pt modelId="{DB8C8F68-16B0-4291-B035-89C1C450D12E}" type="pres">
      <dgm:prSet presAssocID="{6E2FD898-811C-A346-AA2B-E06D47E590E0}" presName="text_2" presStyleLbl="node1" presStyleIdx="1" presStyleCnt="6" custScaleX="99140" custScaleY="114965" custLinFactNeighborX="10477" custLinFactNeighborY="74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71C82-898A-49BD-9E88-6B1D1A490F8F}" type="pres">
      <dgm:prSet presAssocID="{6E2FD898-811C-A346-AA2B-E06D47E590E0}" presName="accent_2" presStyleCnt="0"/>
      <dgm:spPr/>
    </dgm:pt>
    <dgm:pt modelId="{2D9D9097-8B25-ED44-932F-EAB84C6DD86F}" type="pres">
      <dgm:prSet presAssocID="{6E2FD898-811C-A346-AA2B-E06D47E590E0}" presName="accentRepeatNode" presStyleLbl="solidFgAcc1" presStyleIdx="1" presStyleCnt="6"/>
      <dgm:spPr/>
    </dgm:pt>
    <dgm:pt modelId="{205C03CC-59D0-4F04-8020-68CBE2BB7765}" type="pres">
      <dgm:prSet presAssocID="{7421A52D-00A1-9A40-8CF9-29DC20045C2E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FC82BE-96E0-4503-86E6-43353AE0AB89}" type="pres">
      <dgm:prSet presAssocID="{7421A52D-00A1-9A40-8CF9-29DC20045C2E}" presName="accent_3" presStyleCnt="0"/>
      <dgm:spPr/>
    </dgm:pt>
    <dgm:pt modelId="{A15541B2-BCAB-3140-8F2E-31615E903BBA}" type="pres">
      <dgm:prSet presAssocID="{7421A52D-00A1-9A40-8CF9-29DC20045C2E}" presName="accentRepeatNode" presStyleLbl="solidFgAcc1" presStyleIdx="2" presStyleCnt="6"/>
      <dgm:spPr/>
    </dgm:pt>
    <dgm:pt modelId="{331A80BA-DE38-492F-9772-E52BBC87FBEA}" type="pres">
      <dgm:prSet presAssocID="{125B01CF-EA41-CA42-9B38-CB5FEB814BB3}" presName="text_4" presStyleLbl="node1" presStyleIdx="3" presStyleCnt="6" custScaleY="1474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ABA556-AD23-4913-BB6D-633C47494DB0}" type="pres">
      <dgm:prSet presAssocID="{125B01CF-EA41-CA42-9B38-CB5FEB814BB3}" presName="accent_4" presStyleCnt="0"/>
      <dgm:spPr/>
    </dgm:pt>
    <dgm:pt modelId="{A309981A-C666-9444-93E2-76B5D6D937C8}" type="pres">
      <dgm:prSet presAssocID="{125B01CF-EA41-CA42-9B38-CB5FEB814BB3}" presName="accentRepeatNode" presStyleLbl="solidFgAcc1" presStyleIdx="3" presStyleCnt="6"/>
      <dgm:spPr/>
    </dgm:pt>
    <dgm:pt modelId="{1D011C14-7115-4582-AFC8-8DB5CEE33519}" type="pres">
      <dgm:prSet presAssocID="{FF181516-BBE4-4F0E-81D1-DD764EAF57DE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7EC534-CA4A-491C-9DE7-96754D7414E9}" type="pres">
      <dgm:prSet presAssocID="{FF181516-BBE4-4F0E-81D1-DD764EAF57DE}" presName="accent_5" presStyleCnt="0"/>
      <dgm:spPr/>
    </dgm:pt>
    <dgm:pt modelId="{2E7BB9F7-DA00-44AA-ABBE-573D120B8CF6}" type="pres">
      <dgm:prSet presAssocID="{FF181516-BBE4-4F0E-81D1-DD764EAF57DE}" presName="accentRepeatNode" presStyleLbl="solidFgAcc1" presStyleIdx="4" presStyleCnt="6"/>
      <dgm:spPr/>
    </dgm:pt>
    <dgm:pt modelId="{2CC26743-E9A6-44D2-BBD1-C33AD30FEA1C}" type="pres">
      <dgm:prSet presAssocID="{4355E049-FE86-9642-AB6F-F276DE686EC4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73699-5480-49F9-A008-BB6C4C5FCB39}" type="pres">
      <dgm:prSet presAssocID="{4355E049-FE86-9642-AB6F-F276DE686EC4}" presName="accent_6" presStyleCnt="0"/>
      <dgm:spPr/>
    </dgm:pt>
    <dgm:pt modelId="{14751605-814F-C348-9169-F199875D314B}" type="pres">
      <dgm:prSet presAssocID="{4355E049-FE86-9642-AB6F-F276DE686EC4}" presName="accentRepeatNode" presStyleLbl="solidFgAcc1" presStyleIdx="5" presStyleCnt="6"/>
      <dgm:spPr/>
    </dgm:pt>
  </dgm:ptLst>
  <dgm:cxnLst>
    <dgm:cxn modelId="{649C37CB-1740-4A57-978A-91DE92C61621}" type="presOf" srcId="{FF181516-BBE4-4F0E-81D1-DD764EAF57DE}" destId="{1D011C14-7115-4582-AFC8-8DB5CEE33519}" srcOrd="0" destOrd="0" presId="urn:microsoft.com/office/officeart/2008/layout/VerticalCurvedList"/>
    <dgm:cxn modelId="{2E31B79B-6EFB-1842-98AA-F79E36001F65}" srcId="{F44E7B40-BE3E-8142-9DB0-D8BDD2AAA8AC}" destId="{4355E049-FE86-9642-AB6F-F276DE686EC4}" srcOrd="5" destOrd="0" parTransId="{9D163FF7-86DE-E64B-80FF-8A238A958BF2}" sibTransId="{587F78BA-47C8-3146-AB29-2D1C55A64A4E}"/>
    <dgm:cxn modelId="{5964B01B-3501-B641-9EDE-05C76A531F24}" srcId="{F44E7B40-BE3E-8142-9DB0-D8BDD2AAA8AC}" destId="{125B01CF-EA41-CA42-9B38-CB5FEB814BB3}" srcOrd="3" destOrd="0" parTransId="{33C3B7D1-854B-734D-91A1-AF7202450B2D}" sibTransId="{0785BCB8-47CF-F149-BDFC-3A41359595AB}"/>
    <dgm:cxn modelId="{E31393EE-2445-486B-906C-F40BBAF6D758}" type="presOf" srcId="{FE83DFDA-B4A9-4366-B9C7-812D7902D848}" destId="{A5653AC0-BBD9-4B81-BB4F-E0F5B07DA404}" srcOrd="0" destOrd="0" presId="urn:microsoft.com/office/officeart/2008/layout/VerticalCurvedList"/>
    <dgm:cxn modelId="{A4562644-1B39-4D43-A02B-9CCB3D3BEC12}" srcId="{F44E7B40-BE3E-8142-9DB0-D8BDD2AAA8AC}" destId="{6E2FD898-811C-A346-AA2B-E06D47E590E0}" srcOrd="1" destOrd="0" parTransId="{F409316E-DB2A-B343-9634-3F68A822CE4A}" sibTransId="{2FEA42D8-8B16-794A-985A-E0E981D89FC9}"/>
    <dgm:cxn modelId="{CB4A25D3-ADD2-425A-A864-1DE456858B61}" type="presOf" srcId="{125B01CF-EA41-CA42-9B38-CB5FEB814BB3}" destId="{331A80BA-DE38-492F-9772-E52BBC87FBEA}" srcOrd="0" destOrd="0" presId="urn:microsoft.com/office/officeart/2008/layout/VerticalCurvedList"/>
    <dgm:cxn modelId="{38BBAF6C-C668-214A-A358-A927AECC796E}" srcId="{F44E7B40-BE3E-8142-9DB0-D8BDD2AAA8AC}" destId="{7421A52D-00A1-9A40-8CF9-29DC20045C2E}" srcOrd="2" destOrd="0" parTransId="{A92DB9FB-6195-4B44-8BD4-B242DDCE5B96}" sibTransId="{3CF0023D-E619-9A41-9BEB-C90C88624168}"/>
    <dgm:cxn modelId="{5955FF52-46D4-4750-91AA-1FBD68285214}" type="presOf" srcId="{4355E049-FE86-9642-AB6F-F276DE686EC4}" destId="{2CC26743-E9A6-44D2-BBD1-C33AD30FEA1C}" srcOrd="0" destOrd="0" presId="urn:microsoft.com/office/officeart/2008/layout/VerticalCurvedList"/>
    <dgm:cxn modelId="{39B21C21-C15C-4A43-AB6E-36F831C97EEC}" type="presOf" srcId="{F44E7B40-BE3E-8142-9DB0-D8BDD2AAA8AC}" destId="{2C3F83B7-A054-8748-8E97-1D733104E307}" srcOrd="0" destOrd="0" presId="urn:microsoft.com/office/officeart/2008/layout/VerticalCurvedList"/>
    <dgm:cxn modelId="{F6C474C2-BF1D-4550-B0A7-235B280B089D}" srcId="{F44E7B40-BE3E-8142-9DB0-D8BDD2AAA8AC}" destId="{FE83DFDA-B4A9-4366-B9C7-812D7902D848}" srcOrd="0" destOrd="0" parTransId="{2F9E606A-9E23-412F-8AC3-51FEDAEA5FE8}" sibTransId="{D7C70145-1BA5-4A6D-8545-640F5E234686}"/>
    <dgm:cxn modelId="{AC97FC8F-175D-45BC-8700-2BB6124372DC}" srcId="{F44E7B40-BE3E-8142-9DB0-D8BDD2AAA8AC}" destId="{FF181516-BBE4-4F0E-81D1-DD764EAF57DE}" srcOrd="4" destOrd="0" parTransId="{DBF685F3-5CEA-4DC6-91FE-379B4F38250D}" sibTransId="{FB444689-4D26-4C17-AAD4-DFCD5B77D273}"/>
    <dgm:cxn modelId="{DFF26CF5-AD53-47F4-AEAE-47B3BFE3A36F}" type="presOf" srcId="{6E2FD898-811C-A346-AA2B-E06D47E590E0}" destId="{DB8C8F68-16B0-4291-B035-89C1C450D12E}" srcOrd="0" destOrd="0" presId="urn:microsoft.com/office/officeart/2008/layout/VerticalCurvedList"/>
    <dgm:cxn modelId="{06A8F5C9-5557-4F46-BA47-2AC0EC045F3B}" type="presOf" srcId="{D7C70145-1BA5-4A6D-8545-640F5E234686}" destId="{D70E0671-3CE1-6440-808A-B5C54FA36C82}" srcOrd="0" destOrd="0" presId="urn:microsoft.com/office/officeart/2008/layout/VerticalCurvedList"/>
    <dgm:cxn modelId="{42C55C31-CEA7-4B20-93F0-CDC9D52DD957}" type="presOf" srcId="{7421A52D-00A1-9A40-8CF9-29DC20045C2E}" destId="{205C03CC-59D0-4F04-8020-68CBE2BB7765}" srcOrd="0" destOrd="0" presId="urn:microsoft.com/office/officeart/2008/layout/VerticalCurvedList"/>
    <dgm:cxn modelId="{7C99FF25-3AA7-44C9-95E1-CFA685349F5F}" type="presParOf" srcId="{2C3F83B7-A054-8748-8E97-1D733104E307}" destId="{7601F76C-962F-BC42-8CD5-935199EF9689}" srcOrd="0" destOrd="0" presId="urn:microsoft.com/office/officeart/2008/layout/VerticalCurvedList"/>
    <dgm:cxn modelId="{ED1C5523-A4BA-405D-BE19-48411A3405D7}" type="presParOf" srcId="{7601F76C-962F-BC42-8CD5-935199EF9689}" destId="{AF024E51-C7F1-784D-AAFE-47FCAE3D7FFB}" srcOrd="0" destOrd="0" presId="urn:microsoft.com/office/officeart/2008/layout/VerticalCurvedList"/>
    <dgm:cxn modelId="{B0237E9B-5C5A-479C-90FC-44B84014C12A}" type="presParOf" srcId="{AF024E51-C7F1-784D-AAFE-47FCAE3D7FFB}" destId="{FA5F596C-2BBF-A74A-BE4F-B47490143E22}" srcOrd="0" destOrd="0" presId="urn:microsoft.com/office/officeart/2008/layout/VerticalCurvedList"/>
    <dgm:cxn modelId="{8DC53577-100D-426A-8145-FFDF1942684F}" type="presParOf" srcId="{AF024E51-C7F1-784D-AAFE-47FCAE3D7FFB}" destId="{D70E0671-3CE1-6440-808A-B5C54FA36C82}" srcOrd="1" destOrd="0" presId="urn:microsoft.com/office/officeart/2008/layout/VerticalCurvedList"/>
    <dgm:cxn modelId="{04E84419-A81B-4809-A30B-805F1329CA82}" type="presParOf" srcId="{AF024E51-C7F1-784D-AAFE-47FCAE3D7FFB}" destId="{82E38C3B-7197-D545-BFA2-18CB99426A1F}" srcOrd="2" destOrd="0" presId="urn:microsoft.com/office/officeart/2008/layout/VerticalCurvedList"/>
    <dgm:cxn modelId="{F826D4EF-C8A7-49EE-ACCF-2A90D231E215}" type="presParOf" srcId="{AF024E51-C7F1-784D-AAFE-47FCAE3D7FFB}" destId="{B0DBEBBF-3AB8-FF41-A985-FD6698A5C932}" srcOrd="3" destOrd="0" presId="urn:microsoft.com/office/officeart/2008/layout/VerticalCurvedList"/>
    <dgm:cxn modelId="{63DC1FD5-5B23-4BBC-99F6-DE77BED53059}" type="presParOf" srcId="{7601F76C-962F-BC42-8CD5-935199EF9689}" destId="{A5653AC0-BBD9-4B81-BB4F-E0F5B07DA404}" srcOrd="1" destOrd="0" presId="urn:microsoft.com/office/officeart/2008/layout/VerticalCurvedList"/>
    <dgm:cxn modelId="{9E0D2B22-6DAB-4B04-8005-736C44DA1B5F}" type="presParOf" srcId="{7601F76C-962F-BC42-8CD5-935199EF9689}" destId="{391D4FF0-226D-4B41-B492-F85D510D35A7}" srcOrd="2" destOrd="0" presId="urn:microsoft.com/office/officeart/2008/layout/VerticalCurvedList"/>
    <dgm:cxn modelId="{3CC88620-3DE4-4FF3-8273-A755A5CD2A49}" type="presParOf" srcId="{391D4FF0-226D-4B41-B492-F85D510D35A7}" destId="{8305E930-CDC5-478B-A914-433230E9DC64}" srcOrd="0" destOrd="0" presId="urn:microsoft.com/office/officeart/2008/layout/VerticalCurvedList"/>
    <dgm:cxn modelId="{AF145046-DCA1-412D-9B0D-0CD0563DEFD6}" type="presParOf" srcId="{7601F76C-962F-BC42-8CD5-935199EF9689}" destId="{DB8C8F68-16B0-4291-B035-89C1C450D12E}" srcOrd="3" destOrd="0" presId="urn:microsoft.com/office/officeart/2008/layout/VerticalCurvedList"/>
    <dgm:cxn modelId="{107BE415-86DA-4EC1-80B4-E673BDCF4339}" type="presParOf" srcId="{7601F76C-962F-BC42-8CD5-935199EF9689}" destId="{8EB71C82-898A-49BD-9E88-6B1D1A490F8F}" srcOrd="4" destOrd="0" presId="urn:microsoft.com/office/officeart/2008/layout/VerticalCurvedList"/>
    <dgm:cxn modelId="{7DC8A69A-D9A1-407A-A489-D3F503F0E719}" type="presParOf" srcId="{8EB71C82-898A-49BD-9E88-6B1D1A490F8F}" destId="{2D9D9097-8B25-ED44-932F-EAB84C6DD86F}" srcOrd="0" destOrd="0" presId="urn:microsoft.com/office/officeart/2008/layout/VerticalCurvedList"/>
    <dgm:cxn modelId="{1681E803-5336-4D32-BE06-6FF3B85903A1}" type="presParOf" srcId="{7601F76C-962F-BC42-8CD5-935199EF9689}" destId="{205C03CC-59D0-4F04-8020-68CBE2BB7765}" srcOrd="5" destOrd="0" presId="urn:microsoft.com/office/officeart/2008/layout/VerticalCurvedList"/>
    <dgm:cxn modelId="{7C80DDB5-8F36-4359-AAA8-B406F6C007E6}" type="presParOf" srcId="{7601F76C-962F-BC42-8CD5-935199EF9689}" destId="{F9FC82BE-96E0-4503-86E6-43353AE0AB89}" srcOrd="6" destOrd="0" presId="urn:microsoft.com/office/officeart/2008/layout/VerticalCurvedList"/>
    <dgm:cxn modelId="{92C09AB1-EC2A-4451-8F4B-BC53BAC78112}" type="presParOf" srcId="{F9FC82BE-96E0-4503-86E6-43353AE0AB89}" destId="{A15541B2-BCAB-3140-8F2E-31615E903BBA}" srcOrd="0" destOrd="0" presId="urn:microsoft.com/office/officeart/2008/layout/VerticalCurvedList"/>
    <dgm:cxn modelId="{1856DAA2-970D-441B-95B0-87C0B166A05B}" type="presParOf" srcId="{7601F76C-962F-BC42-8CD5-935199EF9689}" destId="{331A80BA-DE38-492F-9772-E52BBC87FBEA}" srcOrd="7" destOrd="0" presId="urn:microsoft.com/office/officeart/2008/layout/VerticalCurvedList"/>
    <dgm:cxn modelId="{7B02E398-099A-4F63-823F-788E1D4EAB5B}" type="presParOf" srcId="{7601F76C-962F-BC42-8CD5-935199EF9689}" destId="{36ABA556-AD23-4913-BB6D-633C47494DB0}" srcOrd="8" destOrd="0" presId="urn:microsoft.com/office/officeart/2008/layout/VerticalCurvedList"/>
    <dgm:cxn modelId="{EEF74862-2566-4AE4-A11D-7FF9CAFB1E6B}" type="presParOf" srcId="{36ABA556-AD23-4913-BB6D-633C47494DB0}" destId="{A309981A-C666-9444-93E2-76B5D6D937C8}" srcOrd="0" destOrd="0" presId="urn:microsoft.com/office/officeart/2008/layout/VerticalCurvedList"/>
    <dgm:cxn modelId="{979749A8-9441-4E17-8EF2-02EC30FB1B97}" type="presParOf" srcId="{7601F76C-962F-BC42-8CD5-935199EF9689}" destId="{1D011C14-7115-4582-AFC8-8DB5CEE33519}" srcOrd="9" destOrd="0" presId="urn:microsoft.com/office/officeart/2008/layout/VerticalCurvedList"/>
    <dgm:cxn modelId="{385D9484-3EC9-4618-AAB1-C38471D351C2}" type="presParOf" srcId="{7601F76C-962F-BC42-8CD5-935199EF9689}" destId="{337EC534-CA4A-491C-9DE7-96754D7414E9}" srcOrd="10" destOrd="0" presId="urn:microsoft.com/office/officeart/2008/layout/VerticalCurvedList"/>
    <dgm:cxn modelId="{8BA0DFC7-5B59-4353-B0AD-0A73FB76A4C0}" type="presParOf" srcId="{337EC534-CA4A-491C-9DE7-96754D7414E9}" destId="{2E7BB9F7-DA00-44AA-ABBE-573D120B8CF6}" srcOrd="0" destOrd="0" presId="urn:microsoft.com/office/officeart/2008/layout/VerticalCurvedList"/>
    <dgm:cxn modelId="{D98D37DB-E961-45EA-BB1D-35E996B627F6}" type="presParOf" srcId="{7601F76C-962F-BC42-8CD5-935199EF9689}" destId="{2CC26743-E9A6-44D2-BBD1-C33AD30FEA1C}" srcOrd="11" destOrd="0" presId="urn:microsoft.com/office/officeart/2008/layout/VerticalCurvedList"/>
    <dgm:cxn modelId="{52CC7D52-11D6-4A25-B11B-968419E5A641}" type="presParOf" srcId="{7601F76C-962F-BC42-8CD5-935199EF9689}" destId="{74E73699-5480-49F9-A008-BB6C4C5FCB39}" srcOrd="12" destOrd="0" presId="urn:microsoft.com/office/officeart/2008/layout/VerticalCurvedList"/>
    <dgm:cxn modelId="{06B21C2F-D0B7-4AE3-9EE2-58895DF2B68A}" type="presParOf" srcId="{74E73699-5480-49F9-A008-BB6C4C5FCB39}" destId="{14751605-814F-C348-9169-F199875D314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4E7B40-BE3E-8142-9DB0-D8BDD2AAA8AC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2FD898-811C-A346-AA2B-E06D47E590E0}">
      <dgm:prSet phldrT="[Text]" custT="1"/>
      <dgm:spPr/>
      <dgm:t>
        <a:bodyPr/>
        <a:lstStyle/>
        <a:p>
          <a:r>
            <a:rPr lang="en-US" sz="2400" dirty="0" smtClean="0"/>
            <a:t>Visitation/Family Time</a:t>
          </a:r>
        </a:p>
      </dgm:t>
    </dgm:pt>
    <dgm:pt modelId="{F409316E-DB2A-B343-9634-3F68A822CE4A}" type="parTrans" cxnId="{A4562644-1B39-4D43-A02B-9CCB3D3BEC12}">
      <dgm:prSet/>
      <dgm:spPr/>
      <dgm:t>
        <a:bodyPr/>
        <a:lstStyle/>
        <a:p>
          <a:endParaRPr lang="en-US"/>
        </a:p>
      </dgm:t>
    </dgm:pt>
    <dgm:pt modelId="{2FEA42D8-8B16-794A-985A-E0E981D89FC9}" type="sibTrans" cxnId="{A4562644-1B39-4D43-A02B-9CCB3D3BEC12}">
      <dgm:prSet/>
      <dgm:spPr/>
      <dgm:t>
        <a:bodyPr/>
        <a:lstStyle/>
        <a:p>
          <a:endParaRPr lang="en-US"/>
        </a:p>
      </dgm:t>
    </dgm:pt>
    <dgm:pt modelId="{7421A52D-00A1-9A40-8CF9-29DC20045C2E}">
      <dgm:prSet phldrT="[Text]" custT="1"/>
      <dgm:spPr/>
      <dgm:t>
        <a:bodyPr/>
        <a:lstStyle/>
        <a:p>
          <a:r>
            <a:rPr lang="en-US" sz="2400" dirty="0" smtClean="0"/>
            <a:t>Placement </a:t>
          </a:r>
          <a:endParaRPr lang="en-US" sz="2400" dirty="0"/>
        </a:p>
      </dgm:t>
    </dgm:pt>
    <dgm:pt modelId="{A92DB9FB-6195-4B44-8BD4-B242DDCE5B96}" type="parTrans" cxnId="{38BBAF6C-C668-214A-A358-A927AECC796E}">
      <dgm:prSet/>
      <dgm:spPr/>
      <dgm:t>
        <a:bodyPr/>
        <a:lstStyle/>
        <a:p>
          <a:endParaRPr lang="en-US"/>
        </a:p>
      </dgm:t>
    </dgm:pt>
    <dgm:pt modelId="{3CF0023D-E619-9A41-9BEB-C90C88624168}" type="sibTrans" cxnId="{38BBAF6C-C668-214A-A358-A927AECC796E}">
      <dgm:prSet/>
      <dgm:spPr/>
      <dgm:t>
        <a:bodyPr/>
        <a:lstStyle/>
        <a:p>
          <a:endParaRPr lang="en-US"/>
        </a:p>
      </dgm:t>
    </dgm:pt>
    <dgm:pt modelId="{125B01CF-EA41-CA42-9B38-CB5FEB814BB3}">
      <dgm:prSet phldrT="[Text]" custT="1"/>
      <dgm:spPr/>
      <dgm:t>
        <a:bodyPr/>
        <a:lstStyle/>
        <a:p>
          <a:r>
            <a:rPr lang="en-US" sz="2400" dirty="0" smtClean="0"/>
            <a:t>Additional Child Information</a:t>
          </a:r>
          <a:endParaRPr lang="en-US" sz="2400" dirty="0"/>
        </a:p>
      </dgm:t>
    </dgm:pt>
    <dgm:pt modelId="{33C3B7D1-854B-734D-91A1-AF7202450B2D}" type="parTrans" cxnId="{5964B01B-3501-B641-9EDE-05C76A531F24}">
      <dgm:prSet/>
      <dgm:spPr/>
      <dgm:t>
        <a:bodyPr/>
        <a:lstStyle/>
        <a:p>
          <a:endParaRPr lang="en-US"/>
        </a:p>
      </dgm:t>
    </dgm:pt>
    <dgm:pt modelId="{0785BCB8-47CF-F149-BDFC-3A41359595AB}" type="sibTrans" cxnId="{5964B01B-3501-B641-9EDE-05C76A531F24}">
      <dgm:prSet/>
      <dgm:spPr/>
      <dgm:t>
        <a:bodyPr/>
        <a:lstStyle/>
        <a:p>
          <a:endParaRPr lang="en-US"/>
        </a:p>
      </dgm:t>
    </dgm:pt>
    <dgm:pt modelId="{FE83DFDA-B4A9-4366-B9C7-812D7902D848}">
      <dgm:prSet/>
      <dgm:spPr/>
      <dgm:t>
        <a:bodyPr/>
        <a:lstStyle/>
        <a:p>
          <a:r>
            <a:rPr lang="en-US" dirty="0" smtClean="0"/>
            <a:t>Family Change Strategies/Resources</a:t>
          </a:r>
          <a:endParaRPr lang="en-US" dirty="0"/>
        </a:p>
      </dgm:t>
    </dgm:pt>
    <dgm:pt modelId="{2F9E606A-9E23-412F-8AC3-51FEDAEA5FE8}" type="parTrans" cxnId="{F6C474C2-BF1D-4550-B0A7-235B280B089D}">
      <dgm:prSet/>
      <dgm:spPr/>
      <dgm:t>
        <a:bodyPr/>
        <a:lstStyle/>
        <a:p>
          <a:endParaRPr lang="en-US"/>
        </a:p>
      </dgm:t>
    </dgm:pt>
    <dgm:pt modelId="{D7C70145-1BA5-4A6D-8545-640F5E234686}" type="sibTrans" cxnId="{F6C474C2-BF1D-4550-B0A7-235B280B089D}">
      <dgm:prSet/>
      <dgm:spPr/>
      <dgm:t>
        <a:bodyPr/>
        <a:lstStyle/>
        <a:p>
          <a:endParaRPr lang="en-US"/>
        </a:p>
      </dgm:t>
    </dgm:pt>
    <dgm:pt modelId="{FF181516-BBE4-4F0E-81D1-DD764EAF57DE}">
      <dgm:prSet/>
      <dgm:spPr/>
      <dgm:t>
        <a:bodyPr/>
        <a:lstStyle/>
        <a:p>
          <a:r>
            <a:rPr lang="en-US" dirty="0" smtClean="0"/>
            <a:t>Review Summary</a:t>
          </a:r>
          <a:endParaRPr lang="en-US" dirty="0"/>
        </a:p>
      </dgm:t>
    </dgm:pt>
    <dgm:pt modelId="{DBF685F3-5CEA-4DC6-91FE-379B4F38250D}" type="parTrans" cxnId="{AC97FC8F-175D-45BC-8700-2BB6124372DC}">
      <dgm:prSet/>
      <dgm:spPr/>
      <dgm:t>
        <a:bodyPr/>
        <a:lstStyle/>
        <a:p>
          <a:endParaRPr lang="en-US"/>
        </a:p>
      </dgm:t>
    </dgm:pt>
    <dgm:pt modelId="{FB444689-4D26-4C17-AAD4-DFCD5B77D273}" type="sibTrans" cxnId="{AC97FC8F-175D-45BC-8700-2BB6124372DC}">
      <dgm:prSet/>
      <dgm:spPr/>
      <dgm:t>
        <a:bodyPr/>
        <a:lstStyle/>
        <a:p>
          <a:endParaRPr lang="en-US"/>
        </a:p>
      </dgm:t>
    </dgm:pt>
    <dgm:pt modelId="{2C3F83B7-A054-8748-8E97-1D733104E307}" type="pres">
      <dgm:prSet presAssocID="{F44E7B40-BE3E-8142-9DB0-D8BDD2AAA8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01F76C-962F-BC42-8CD5-935199EF9689}" type="pres">
      <dgm:prSet presAssocID="{F44E7B40-BE3E-8142-9DB0-D8BDD2AAA8AC}" presName="Name1" presStyleCnt="0"/>
      <dgm:spPr/>
    </dgm:pt>
    <dgm:pt modelId="{AF024E51-C7F1-784D-AAFE-47FCAE3D7FFB}" type="pres">
      <dgm:prSet presAssocID="{F44E7B40-BE3E-8142-9DB0-D8BDD2AAA8AC}" presName="cycle" presStyleCnt="0"/>
      <dgm:spPr/>
    </dgm:pt>
    <dgm:pt modelId="{FA5F596C-2BBF-A74A-BE4F-B47490143E22}" type="pres">
      <dgm:prSet presAssocID="{F44E7B40-BE3E-8142-9DB0-D8BDD2AAA8AC}" presName="srcNode" presStyleLbl="node1" presStyleIdx="0" presStyleCnt="5"/>
      <dgm:spPr/>
    </dgm:pt>
    <dgm:pt modelId="{D70E0671-3CE1-6440-808A-B5C54FA36C82}" type="pres">
      <dgm:prSet presAssocID="{F44E7B40-BE3E-8142-9DB0-D8BDD2AAA8AC}" presName="conn" presStyleLbl="parChTrans1D2" presStyleIdx="0" presStyleCnt="1"/>
      <dgm:spPr/>
      <dgm:t>
        <a:bodyPr/>
        <a:lstStyle/>
        <a:p>
          <a:endParaRPr lang="en-US"/>
        </a:p>
      </dgm:t>
    </dgm:pt>
    <dgm:pt modelId="{82E38C3B-7197-D545-BFA2-18CB99426A1F}" type="pres">
      <dgm:prSet presAssocID="{F44E7B40-BE3E-8142-9DB0-D8BDD2AAA8AC}" presName="extraNode" presStyleLbl="node1" presStyleIdx="0" presStyleCnt="5"/>
      <dgm:spPr/>
    </dgm:pt>
    <dgm:pt modelId="{B0DBEBBF-3AB8-FF41-A985-FD6698A5C932}" type="pres">
      <dgm:prSet presAssocID="{F44E7B40-BE3E-8142-9DB0-D8BDD2AAA8AC}" presName="dstNode" presStyleLbl="node1" presStyleIdx="0" presStyleCnt="5"/>
      <dgm:spPr/>
    </dgm:pt>
    <dgm:pt modelId="{A5653AC0-BBD9-4B81-BB4F-E0F5B07DA404}" type="pres">
      <dgm:prSet presAssocID="{FE83DFDA-B4A9-4366-B9C7-812D7902D84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1D4FF0-226D-4B41-B492-F85D510D35A7}" type="pres">
      <dgm:prSet presAssocID="{FE83DFDA-B4A9-4366-B9C7-812D7902D848}" presName="accent_1" presStyleCnt="0"/>
      <dgm:spPr/>
    </dgm:pt>
    <dgm:pt modelId="{8305E930-CDC5-478B-A914-433230E9DC64}" type="pres">
      <dgm:prSet presAssocID="{FE83DFDA-B4A9-4366-B9C7-812D7902D848}" presName="accentRepeatNode" presStyleLbl="solidFgAcc1" presStyleIdx="0" presStyleCnt="5"/>
      <dgm:spPr/>
    </dgm:pt>
    <dgm:pt modelId="{DB8C8F68-16B0-4291-B035-89C1C450D12E}" type="pres">
      <dgm:prSet presAssocID="{6E2FD898-811C-A346-AA2B-E06D47E590E0}" presName="text_2" presStyleLbl="node1" presStyleIdx="1" presStyleCnt="5" custScaleX="99140" custScaleY="114965" custLinFactNeighborX="10477" custLinFactNeighborY="74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71C82-898A-49BD-9E88-6B1D1A490F8F}" type="pres">
      <dgm:prSet presAssocID="{6E2FD898-811C-A346-AA2B-E06D47E590E0}" presName="accent_2" presStyleCnt="0"/>
      <dgm:spPr/>
    </dgm:pt>
    <dgm:pt modelId="{2D9D9097-8B25-ED44-932F-EAB84C6DD86F}" type="pres">
      <dgm:prSet presAssocID="{6E2FD898-811C-A346-AA2B-E06D47E590E0}" presName="accentRepeatNode" presStyleLbl="solidFgAcc1" presStyleIdx="1" presStyleCnt="5"/>
      <dgm:spPr/>
    </dgm:pt>
    <dgm:pt modelId="{205C03CC-59D0-4F04-8020-68CBE2BB7765}" type="pres">
      <dgm:prSet presAssocID="{7421A52D-00A1-9A40-8CF9-29DC20045C2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FC82BE-96E0-4503-86E6-43353AE0AB89}" type="pres">
      <dgm:prSet presAssocID="{7421A52D-00A1-9A40-8CF9-29DC20045C2E}" presName="accent_3" presStyleCnt="0"/>
      <dgm:spPr/>
    </dgm:pt>
    <dgm:pt modelId="{A15541B2-BCAB-3140-8F2E-31615E903BBA}" type="pres">
      <dgm:prSet presAssocID="{7421A52D-00A1-9A40-8CF9-29DC20045C2E}" presName="accentRepeatNode" presStyleLbl="solidFgAcc1" presStyleIdx="2" presStyleCnt="5"/>
      <dgm:spPr/>
    </dgm:pt>
    <dgm:pt modelId="{331A80BA-DE38-492F-9772-E52BBC87FBEA}" type="pres">
      <dgm:prSet presAssocID="{125B01CF-EA41-CA42-9B38-CB5FEB814BB3}" presName="text_4" presStyleLbl="node1" presStyleIdx="3" presStyleCnt="5" custScaleY="1474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ABA556-AD23-4913-BB6D-633C47494DB0}" type="pres">
      <dgm:prSet presAssocID="{125B01CF-EA41-CA42-9B38-CB5FEB814BB3}" presName="accent_4" presStyleCnt="0"/>
      <dgm:spPr/>
    </dgm:pt>
    <dgm:pt modelId="{A309981A-C666-9444-93E2-76B5D6D937C8}" type="pres">
      <dgm:prSet presAssocID="{125B01CF-EA41-CA42-9B38-CB5FEB814BB3}" presName="accentRepeatNode" presStyleLbl="solidFgAcc1" presStyleIdx="3" presStyleCnt="5"/>
      <dgm:spPr/>
    </dgm:pt>
    <dgm:pt modelId="{1D011C14-7115-4582-AFC8-8DB5CEE33519}" type="pres">
      <dgm:prSet presAssocID="{FF181516-BBE4-4F0E-81D1-DD764EAF57D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7EC534-CA4A-491C-9DE7-96754D7414E9}" type="pres">
      <dgm:prSet presAssocID="{FF181516-BBE4-4F0E-81D1-DD764EAF57DE}" presName="accent_5" presStyleCnt="0"/>
      <dgm:spPr/>
    </dgm:pt>
    <dgm:pt modelId="{2E7BB9F7-DA00-44AA-ABBE-573D120B8CF6}" type="pres">
      <dgm:prSet presAssocID="{FF181516-BBE4-4F0E-81D1-DD764EAF57DE}" presName="accentRepeatNode" presStyleLbl="solidFgAcc1" presStyleIdx="4" presStyleCnt="5"/>
      <dgm:spPr/>
    </dgm:pt>
  </dgm:ptLst>
  <dgm:cxnLst>
    <dgm:cxn modelId="{E630D50F-1E82-4314-9916-62375DE85BEC}" type="presOf" srcId="{F44E7B40-BE3E-8142-9DB0-D8BDD2AAA8AC}" destId="{2C3F83B7-A054-8748-8E97-1D733104E307}" srcOrd="0" destOrd="0" presId="urn:microsoft.com/office/officeart/2008/layout/VerticalCurvedList"/>
    <dgm:cxn modelId="{5964B01B-3501-B641-9EDE-05C76A531F24}" srcId="{F44E7B40-BE3E-8142-9DB0-D8BDD2AAA8AC}" destId="{125B01CF-EA41-CA42-9B38-CB5FEB814BB3}" srcOrd="3" destOrd="0" parTransId="{33C3B7D1-854B-734D-91A1-AF7202450B2D}" sibTransId="{0785BCB8-47CF-F149-BDFC-3A41359595AB}"/>
    <dgm:cxn modelId="{A4562644-1B39-4D43-A02B-9CCB3D3BEC12}" srcId="{F44E7B40-BE3E-8142-9DB0-D8BDD2AAA8AC}" destId="{6E2FD898-811C-A346-AA2B-E06D47E590E0}" srcOrd="1" destOrd="0" parTransId="{F409316E-DB2A-B343-9634-3F68A822CE4A}" sibTransId="{2FEA42D8-8B16-794A-985A-E0E981D89FC9}"/>
    <dgm:cxn modelId="{38BBAF6C-C668-214A-A358-A927AECC796E}" srcId="{F44E7B40-BE3E-8142-9DB0-D8BDD2AAA8AC}" destId="{7421A52D-00A1-9A40-8CF9-29DC20045C2E}" srcOrd="2" destOrd="0" parTransId="{A92DB9FB-6195-4B44-8BD4-B242DDCE5B96}" sibTransId="{3CF0023D-E619-9A41-9BEB-C90C88624168}"/>
    <dgm:cxn modelId="{F6C474C2-BF1D-4550-B0A7-235B280B089D}" srcId="{F44E7B40-BE3E-8142-9DB0-D8BDD2AAA8AC}" destId="{FE83DFDA-B4A9-4366-B9C7-812D7902D848}" srcOrd="0" destOrd="0" parTransId="{2F9E606A-9E23-412F-8AC3-51FEDAEA5FE8}" sibTransId="{D7C70145-1BA5-4A6D-8545-640F5E234686}"/>
    <dgm:cxn modelId="{5330D99E-1762-4DF1-A65A-E0DE93FDB09C}" type="presOf" srcId="{FF181516-BBE4-4F0E-81D1-DD764EAF57DE}" destId="{1D011C14-7115-4582-AFC8-8DB5CEE33519}" srcOrd="0" destOrd="0" presId="urn:microsoft.com/office/officeart/2008/layout/VerticalCurvedList"/>
    <dgm:cxn modelId="{FB3FE381-296D-45AD-B8F7-EDD2666FE5E1}" type="presOf" srcId="{6E2FD898-811C-A346-AA2B-E06D47E590E0}" destId="{DB8C8F68-16B0-4291-B035-89C1C450D12E}" srcOrd="0" destOrd="0" presId="urn:microsoft.com/office/officeart/2008/layout/VerticalCurvedList"/>
    <dgm:cxn modelId="{AC97FC8F-175D-45BC-8700-2BB6124372DC}" srcId="{F44E7B40-BE3E-8142-9DB0-D8BDD2AAA8AC}" destId="{FF181516-BBE4-4F0E-81D1-DD764EAF57DE}" srcOrd="4" destOrd="0" parTransId="{DBF685F3-5CEA-4DC6-91FE-379B4F38250D}" sibTransId="{FB444689-4D26-4C17-AAD4-DFCD5B77D273}"/>
    <dgm:cxn modelId="{E49A8863-DAE0-4E98-BECB-7046BD627D9A}" type="presOf" srcId="{FE83DFDA-B4A9-4366-B9C7-812D7902D848}" destId="{A5653AC0-BBD9-4B81-BB4F-E0F5B07DA404}" srcOrd="0" destOrd="0" presId="urn:microsoft.com/office/officeart/2008/layout/VerticalCurvedList"/>
    <dgm:cxn modelId="{29C7868C-271E-4E67-BBEF-1AB9112DFF97}" type="presOf" srcId="{7421A52D-00A1-9A40-8CF9-29DC20045C2E}" destId="{205C03CC-59D0-4F04-8020-68CBE2BB7765}" srcOrd="0" destOrd="0" presId="urn:microsoft.com/office/officeart/2008/layout/VerticalCurvedList"/>
    <dgm:cxn modelId="{05BDF3F1-E292-4EB8-8179-ED2042A8C0AE}" type="presOf" srcId="{D7C70145-1BA5-4A6D-8545-640F5E234686}" destId="{D70E0671-3CE1-6440-808A-B5C54FA36C82}" srcOrd="0" destOrd="0" presId="urn:microsoft.com/office/officeart/2008/layout/VerticalCurvedList"/>
    <dgm:cxn modelId="{D425C80C-FD58-42CB-A5BA-2C55B9163EEB}" type="presOf" srcId="{125B01CF-EA41-CA42-9B38-CB5FEB814BB3}" destId="{331A80BA-DE38-492F-9772-E52BBC87FBEA}" srcOrd="0" destOrd="0" presId="urn:microsoft.com/office/officeart/2008/layout/VerticalCurvedList"/>
    <dgm:cxn modelId="{9862F65B-0ABA-4BBD-AAE3-FDFA7CBE4C35}" type="presParOf" srcId="{2C3F83B7-A054-8748-8E97-1D733104E307}" destId="{7601F76C-962F-BC42-8CD5-935199EF9689}" srcOrd="0" destOrd="0" presId="urn:microsoft.com/office/officeart/2008/layout/VerticalCurvedList"/>
    <dgm:cxn modelId="{294B7A77-3AD0-46A3-9DFC-05EABB1144EB}" type="presParOf" srcId="{7601F76C-962F-BC42-8CD5-935199EF9689}" destId="{AF024E51-C7F1-784D-AAFE-47FCAE3D7FFB}" srcOrd="0" destOrd="0" presId="urn:microsoft.com/office/officeart/2008/layout/VerticalCurvedList"/>
    <dgm:cxn modelId="{DF1E8917-DBE2-4FBF-A48C-9A35946D3B3C}" type="presParOf" srcId="{AF024E51-C7F1-784D-AAFE-47FCAE3D7FFB}" destId="{FA5F596C-2BBF-A74A-BE4F-B47490143E22}" srcOrd="0" destOrd="0" presId="urn:microsoft.com/office/officeart/2008/layout/VerticalCurvedList"/>
    <dgm:cxn modelId="{12217D42-2FBD-40FB-BE81-4F6983DB7E9F}" type="presParOf" srcId="{AF024E51-C7F1-784D-AAFE-47FCAE3D7FFB}" destId="{D70E0671-3CE1-6440-808A-B5C54FA36C82}" srcOrd="1" destOrd="0" presId="urn:microsoft.com/office/officeart/2008/layout/VerticalCurvedList"/>
    <dgm:cxn modelId="{AE995F83-0A19-4FD8-97C3-84C1B6D475E8}" type="presParOf" srcId="{AF024E51-C7F1-784D-AAFE-47FCAE3D7FFB}" destId="{82E38C3B-7197-D545-BFA2-18CB99426A1F}" srcOrd="2" destOrd="0" presId="urn:microsoft.com/office/officeart/2008/layout/VerticalCurvedList"/>
    <dgm:cxn modelId="{5E999F21-A426-4EA1-86CB-54A92A400624}" type="presParOf" srcId="{AF024E51-C7F1-784D-AAFE-47FCAE3D7FFB}" destId="{B0DBEBBF-3AB8-FF41-A985-FD6698A5C932}" srcOrd="3" destOrd="0" presId="urn:microsoft.com/office/officeart/2008/layout/VerticalCurvedList"/>
    <dgm:cxn modelId="{A8B2ECF4-2C07-4AC5-96AE-7F20D6617570}" type="presParOf" srcId="{7601F76C-962F-BC42-8CD5-935199EF9689}" destId="{A5653AC0-BBD9-4B81-BB4F-E0F5B07DA404}" srcOrd="1" destOrd="0" presId="urn:microsoft.com/office/officeart/2008/layout/VerticalCurvedList"/>
    <dgm:cxn modelId="{A56CB2DB-59D6-46F6-8D87-7200B98561D0}" type="presParOf" srcId="{7601F76C-962F-BC42-8CD5-935199EF9689}" destId="{391D4FF0-226D-4B41-B492-F85D510D35A7}" srcOrd="2" destOrd="0" presId="urn:microsoft.com/office/officeart/2008/layout/VerticalCurvedList"/>
    <dgm:cxn modelId="{DC213EA3-C470-4004-890F-452B3BE40717}" type="presParOf" srcId="{391D4FF0-226D-4B41-B492-F85D510D35A7}" destId="{8305E930-CDC5-478B-A914-433230E9DC64}" srcOrd="0" destOrd="0" presId="urn:microsoft.com/office/officeart/2008/layout/VerticalCurvedList"/>
    <dgm:cxn modelId="{71A438F3-068B-4504-A462-9E673E416D09}" type="presParOf" srcId="{7601F76C-962F-BC42-8CD5-935199EF9689}" destId="{DB8C8F68-16B0-4291-B035-89C1C450D12E}" srcOrd="3" destOrd="0" presId="urn:microsoft.com/office/officeart/2008/layout/VerticalCurvedList"/>
    <dgm:cxn modelId="{E8739B23-3277-4388-B70A-8AB6F0CE24B9}" type="presParOf" srcId="{7601F76C-962F-BC42-8CD5-935199EF9689}" destId="{8EB71C82-898A-49BD-9E88-6B1D1A490F8F}" srcOrd="4" destOrd="0" presId="urn:microsoft.com/office/officeart/2008/layout/VerticalCurvedList"/>
    <dgm:cxn modelId="{5CE0055A-B160-426F-8310-CBF143CCC670}" type="presParOf" srcId="{8EB71C82-898A-49BD-9E88-6B1D1A490F8F}" destId="{2D9D9097-8B25-ED44-932F-EAB84C6DD86F}" srcOrd="0" destOrd="0" presId="urn:microsoft.com/office/officeart/2008/layout/VerticalCurvedList"/>
    <dgm:cxn modelId="{AFB83475-4F37-4AE6-BA7E-E4578C2273DF}" type="presParOf" srcId="{7601F76C-962F-BC42-8CD5-935199EF9689}" destId="{205C03CC-59D0-4F04-8020-68CBE2BB7765}" srcOrd="5" destOrd="0" presId="urn:microsoft.com/office/officeart/2008/layout/VerticalCurvedList"/>
    <dgm:cxn modelId="{1582BE1D-45EA-4686-BA76-5EF785DC5AEF}" type="presParOf" srcId="{7601F76C-962F-BC42-8CD5-935199EF9689}" destId="{F9FC82BE-96E0-4503-86E6-43353AE0AB89}" srcOrd="6" destOrd="0" presId="urn:microsoft.com/office/officeart/2008/layout/VerticalCurvedList"/>
    <dgm:cxn modelId="{B33C7A3F-5A5F-406B-A306-63D70C167144}" type="presParOf" srcId="{F9FC82BE-96E0-4503-86E6-43353AE0AB89}" destId="{A15541B2-BCAB-3140-8F2E-31615E903BBA}" srcOrd="0" destOrd="0" presId="urn:microsoft.com/office/officeart/2008/layout/VerticalCurvedList"/>
    <dgm:cxn modelId="{2917293F-1AE5-494D-A8FB-B54C5565171A}" type="presParOf" srcId="{7601F76C-962F-BC42-8CD5-935199EF9689}" destId="{331A80BA-DE38-492F-9772-E52BBC87FBEA}" srcOrd="7" destOrd="0" presId="urn:microsoft.com/office/officeart/2008/layout/VerticalCurvedList"/>
    <dgm:cxn modelId="{095E91A0-4999-47C8-917D-FABCD4611F0B}" type="presParOf" srcId="{7601F76C-962F-BC42-8CD5-935199EF9689}" destId="{36ABA556-AD23-4913-BB6D-633C47494DB0}" srcOrd="8" destOrd="0" presId="urn:microsoft.com/office/officeart/2008/layout/VerticalCurvedList"/>
    <dgm:cxn modelId="{FB8B4A47-022B-4588-875E-48BCFE161580}" type="presParOf" srcId="{36ABA556-AD23-4913-BB6D-633C47494DB0}" destId="{A309981A-C666-9444-93E2-76B5D6D937C8}" srcOrd="0" destOrd="0" presId="urn:microsoft.com/office/officeart/2008/layout/VerticalCurvedList"/>
    <dgm:cxn modelId="{F53AB65A-304D-4558-B9D0-CEA0ED97FAF4}" type="presParOf" srcId="{7601F76C-962F-BC42-8CD5-935199EF9689}" destId="{1D011C14-7115-4582-AFC8-8DB5CEE33519}" srcOrd="9" destOrd="0" presId="urn:microsoft.com/office/officeart/2008/layout/VerticalCurvedList"/>
    <dgm:cxn modelId="{00304CDF-8F57-418B-9656-4F44BBBBA117}" type="presParOf" srcId="{7601F76C-962F-BC42-8CD5-935199EF9689}" destId="{337EC534-CA4A-491C-9DE7-96754D7414E9}" srcOrd="10" destOrd="0" presId="urn:microsoft.com/office/officeart/2008/layout/VerticalCurvedList"/>
    <dgm:cxn modelId="{47263372-5D5F-4C28-8CA6-31BA8D498A68}" type="presParOf" srcId="{337EC534-CA4A-491C-9DE7-96754D7414E9}" destId="{2E7BB9F7-DA00-44AA-ABBE-573D120B8C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E2C8D-813A-874B-9EB1-C68DB9AA26B6}">
      <dsp:nvSpPr>
        <dsp:cNvPr id="0" name=""/>
        <dsp:cNvSpPr/>
      </dsp:nvSpPr>
      <dsp:spPr>
        <a:xfrm>
          <a:off x="570576" y="0"/>
          <a:ext cx="6466533" cy="486260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AE7B66-16B8-6D44-A286-492E01FB930C}">
      <dsp:nvSpPr>
        <dsp:cNvPr id="0" name=""/>
        <dsp:cNvSpPr/>
      </dsp:nvSpPr>
      <dsp:spPr>
        <a:xfrm>
          <a:off x="0" y="1458780"/>
          <a:ext cx="2282306" cy="1945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200" b="1" kern="1200" dirty="0" smtClean="0"/>
            <a:t>FFA-Investigation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tx1"/>
              </a:solidFill>
            </a:rPr>
            <a:t>Safety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tx1"/>
              </a:solidFill>
            </a:rPr>
            <a:t> Protective Capacities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tx1"/>
              </a:solidFill>
            </a:rPr>
            <a:t>Child Functioning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94949" y="1553729"/>
        <a:ext cx="2092408" cy="1755142"/>
      </dsp:txXfrm>
    </dsp:sp>
    <dsp:sp modelId="{B8F393E2-F6D8-EF4C-95DA-05BBC041A5DB}">
      <dsp:nvSpPr>
        <dsp:cNvPr id="0" name=""/>
        <dsp:cNvSpPr/>
      </dsp:nvSpPr>
      <dsp:spPr>
        <a:xfrm>
          <a:off x="2662690" y="1458780"/>
          <a:ext cx="2282306" cy="1945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200" b="1" kern="1200" dirty="0" smtClean="0"/>
            <a:t>FFA-Ongoing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tx1"/>
              </a:solidFill>
            </a:rPr>
            <a:t>Safety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tx1"/>
              </a:solidFill>
            </a:rPr>
            <a:t>Protective Capacities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tx1"/>
              </a:solidFill>
            </a:rPr>
            <a:t>Child Functioning</a:t>
          </a:r>
          <a:endParaRPr lang="en-US" sz="1800" b="1" kern="1200" dirty="0" smtClean="0"/>
        </a:p>
      </dsp:txBody>
      <dsp:txXfrm>
        <a:off x="2757639" y="1553729"/>
        <a:ext cx="2092408" cy="1755142"/>
      </dsp:txXfrm>
    </dsp:sp>
    <dsp:sp modelId="{9A57DC5B-7A65-1041-94C0-7F6FF292FFB4}">
      <dsp:nvSpPr>
        <dsp:cNvPr id="0" name=""/>
        <dsp:cNvSpPr/>
      </dsp:nvSpPr>
      <dsp:spPr>
        <a:xfrm>
          <a:off x="5325380" y="1458780"/>
          <a:ext cx="2282306" cy="1945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200" b="1" kern="1200" dirty="0" smtClean="0"/>
            <a:t>Progress-Update</a:t>
          </a:r>
          <a:r>
            <a:rPr lang="en-US" sz="2200" kern="1200" dirty="0" smtClean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tx1"/>
              </a:solidFill>
            </a:rPr>
            <a:t>Safety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tx1"/>
              </a:solidFill>
            </a:rPr>
            <a:t>Protective Capacities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solidFill>
                <a:schemeClr val="tx1"/>
              </a:solidFill>
            </a:rPr>
            <a:t>Child Functioning</a:t>
          </a:r>
        </a:p>
      </dsp:txBody>
      <dsp:txXfrm>
        <a:off x="5420329" y="1553729"/>
        <a:ext cx="2092408" cy="17551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E0671-3CE1-6440-808A-B5C54FA36C82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653AC0-BBD9-4B81-BB4F-E0F5B07DA404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Family Assessment Areas</a:t>
          </a:r>
          <a:endParaRPr lang="en-US" sz="2300" kern="1200" dirty="0"/>
        </a:p>
      </dsp:txBody>
      <dsp:txXfrm>
        <a:off x="328048" y="214010"/>
        <a:ext cx="5712764" cy="427857"/>
      </dsp:txXfrm>
    </dsp:sp>
    <dsp:sp modelId="{8305E930-CDC5-478B-A914-433230E9DC64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8C8F68-16B0-4291-B035-89C1C450D12E}">
      <dsp:nvSpPr>
        <dsp:cNvPr id="0" name=""/>
        <dsp:cNvSpPr/>
      </dsp:nvSpPr>
      <dsp:spPr>
        <a:xfrm>
          <a:off x="781280" y="855777"/>
          <a:ext cx="5314719" cy="49188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Reason for Ongoing Involvement</a:t>
          </a:r>
        </a:p>
      </dsp:txBody>
      <dsp:txXfrm>
        <a:off x="781280" y="855777"/>
        <a:ext cx="5314719" cy="491886"/>
      </dsp:txXfrm>
    </dsp:sp>
    <dsp:sp modelId="{2D9D9097-8B25-ED44-932F-EAB84C6DD86F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C03CC-59D0-4F04-8020-68CBE2BB7765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Child Needs </a:t>
          </a:r>
          <a:endParaRPr lang="en-US" sz="2400" kern="1200" dirty="0"/>
        </a:p>
      </dsp:txBody>
      <dsp:txXfrm>
        <a:off x="840925" y="1497421"/>
        <a:ext cx="5199888" cy="427857"/>
      </dsp:txXfrm>
    </dsp:sp>
    <dsp:sp modelId="{A15541B2-BCAB-3140-8F2E-31615E903BBA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1A80BA-DE38-492F-9772-E52BBC87FBEA}">
      <dsp:nvSpPr>
        <dsp:cNvPr id="0" name=""/>
        <dsp:cNvSpPr/>
      </dsp:nvSpPr>
      <dsp:spPr>
        <a:xfrm>
          <a:off x="840925" y="2037207"/>
          <a:ext cx="5199888" cy="6308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Protective Capacities &amp; Family Change Strategies</a:t>
          </a:r>
          <a:endParaRPr lang="en-US" sz="2400" kern="1200" dirty="0"/>
        </a:p>
      </dsp:txBody>
      <dsp:txXfrm>
        <a:off x="840925" y="2037207"/>
        <a:ext cx="5199888" cy="630885"/>
      </dsp:txXfrm>
    </dsp:sp>
    <dsp:sp modelId="{A309981A-C666-9444-93E2-76B5D6D937C8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11C14-7115-4582-AFC8-8DB5CEE33519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Safety Summary and Planning</a:t>
          </a:r>
          <a:endParaRPr lang="en-US" sz="2300" kern="1200" dirty="0"/>
        </a:p>
      </dsp:txBody>
      <dsp:txXfrm>
        <a:off x="679991" y="2780426"/>
        <a:ext cx="5360822" cy="427857"/>
      </dsp:txXfrm>
    </dsp:sp>
    <dsp:sp modelId="{2E7BB9F7-DA00-44AA-ABBE-573D120B8CF6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26743-E9A6-44D2-BBD1-C33AD30FEA1C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smtClean="0"/>
            <a:t>Outcomes Evaluation</a:t>
          </a:r>
        </a:p>
      </dsp:txBody>
      <dsp:txXfrm>
        <a:off x="328048" y="3422131"/>
        <a:ext cx="5712764" cy="427857"/>
      </dsp:txXfrm>
    </dsp:sp>
    <dsp:sp modelId="{14751605-814F-C348-9169-F199875D314B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E0671-3CE1-6440-808A-B5C54FA36C82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653AC0-BBD9-4B81-BB4F-E0F5B07DA404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Family Change Strategies/Resources</a:t>
          </a:r>
          <a:endParaRPr lang="en-US" sz="2600" kern="1200" dirty="0"/>
        </a:p>
      </dsp:txBody>
      <dsp:txXfrm>
        <a:off x="384538" y="253918"/>
        <a:ext cx="5656275" cy="508162"/>
      </dsp:txXfrm>
    </dsp:sp>
    <dsp:sp modelId="{8305E930-CDC5-478B-A914-433230E9DC64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8C8F68-16B0-4291-B035-89C1C450D12E}">
      <dsp:nvSpPr>
        <dsp:cNvPr id="0" name=""/>
        <dsp:cNvSpPr/>
      </dsp:nvSpPr>
      <dsp:spPr>
        <a:xfrm>
          <a:off x="849371" y="1015992"/>
          <a:ext cx="5246628" cy="5842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Visitation/Family Time</a:t>
          </a:r>
        </a:p>
      </dsp:txBody>
      <dsp:txXfrm>
        <a:off x="849371" y="1015992"/>
        <a:ext cx="5246628" cy="584209"/>
      </dsp:txXfrm>
    </dsp:sp>
    <dsp:sp modelId="{2D9D9097-8B25-ED44-932F-EAB84C6DD86F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C03CC-59D0-4F04-8020-68CBE2BB7765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Placement </a:t>
          </a:r>
          <a:endParaRPr lang="en-US" sz="2400" kern="1200" dirty="0"/>
        </a:p>
      </dsp:txBody>
      <dsp:txXfrm>
        <a:off x="860432" y="1777918"/>
        <a:ext cx="5180380" cy="508162"/>
      </dsp:txXfrm>
    </dsp:sp>
    <dsp:sp modelId="{A15541B2-BCAB-3140-8F2E-31615E903BBA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1A80BA-DE38-492F-9772-E52BBC87FBEA}">
      <dsp:nvSpPr>
        <dsp:cNvPr id="0" name=""/>
        <dsp:cNvSpPr/>
      </dsp:nvSpPr>
      <dsp:spPr>
        <a:xfrm>
          <a:off x="748672" y="2419352"/>
          <a:ext cx="5292140" cy="7492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Additional Child Information</a:t>
          </a:r>
          <a:endParaRPr lang="en-US" sz="2400" kern="1200" dirty="0"/>
        </a:p>
      </dsp:txBody>
      <dsp:txXfrm>
        <a:off x="748672" y="2419352"/>
        <a:ext cx="5292140" cy="749295"/>
      </dsp:txXfrm>
    </dsp:sp>
    <dsp:sp modelId="{A309981A-C666-9444-93E2-76B5D6D937C8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11C14-7115-4582-AFC8-8DB5CEE33519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Review Summary</a:t>
          </a:r>
          <a:endParaRPr lang="en-US" sz="2600" kern="1200" dirty="0"/>
        </a:p>
      </dsp:txBody>
      <dsp:txXfrm>
        <a:off x="384538" y="3301918"/>
        <a:ext cx="5656275" cy="508162"/>
      </dsp:txXfrm>
    </dsp:sp>
    <dsp:sp modelId="{2E7BB9F7-DA00-44AA-ABBE-573D120B8CF6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6840B-9E8A-4F37-A7B4-779DFE09E102}" type="datetimeFigureOut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E4F7B-0E95-48A5-AAF9-2C294E3734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983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69EEC90-817C-4340-974E-591DA663A18D}" type="datetimeFigureOut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58E6C161-0FB7-4179-A019-8C19B39E60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7347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11.0.1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07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71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11.1.4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57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14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68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11.1.4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25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14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11.1.6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63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4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11.1.4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42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14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374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7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11.1.4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25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14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6C161-0FB7-4179-A019-8C19B39E60C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823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630888" y="1468367"/>
            <a:ext cx="6859859" cy="1205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  <a:lumOff val="25000"/>
                  </a:schemeClr>
                </a:solidFill>
                <a:latin typeface="Arial Black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1B5FAA"/>
                </a:solidFill>
              </a:rPr>
              <a:t>DCF Pre-Service</a:t>
            </a:r>
            <a:r>
              <a:rPr lang="en-US" baseline="0" dirty="0" smtClean="0">
                <a:solidFill>
                  <a:srgbClr val="1B5FAA"/>
                </a:solidFill>
              </a:rPr>
              <a:t> Curriculum</a:t>
            </a:r>
            <a:endParaRPr lang="en-US" sz="2200" dirty="0">
              <a:solidFill>
                <a:srgbClr val="1B5FAA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6797" y="3299981"/>
            <a:ext cx="6241709" cy="1343139"/>
          </a:xfrm>
        </p:spPr>
        <p:txBody>
          <a:bodyPr>
            <a:normAutofit/>
          </a:bodyPr>
          <a:lstStyle>
            <a:lvl1pPr marL="0" indent="0" algn="ctr">
              <a:buNone/>
              <a:defRPr b="1">
                <a:solidFill>
                  <a:srgbClr val="56944F"/>
                </a:solidFill>
              </a:defRPr>
            </a:lvl1pPr>
          </a:lstStyle>
          <a:p>
            <a:r>
              <a:rPr lang="en-US" sz="2800" dirty="0" smtClean="0">
                <a:latin typeface="Arial Black" pitchFamily="34" charset="0"/>
              </a:rPr>
              <a:t>Core PreService Curriculum</a:t>
            </a:r>
            <a:br>
              <a:rPr lang="en-US" sz="2800" dirty="0" smtClean="0">
                <a:latin typeface="Arial Black" pitchFamily="34" charset="0"/>
              </a:rPr>
            </a:br>
            <a:r>
              <a:rPr lang="en-US" sz="2800" dirty="0" smtClean="0">
                <a:latin typeface="Arial Black" pitchFamily="34" charset="0"/>
              </a:rPr>
              <a:t>Weeks 1-3</a:t>
            </a:r>
            <a:br>
              <a:rPr lang="en-US" sz="2800" dirty="0" smtClean="0">
                <a:latin typeface="Arial Black" pitchFamily="34" charset="0"/>
              </a:rPr>
            </a:br>
            <a:endParaRPr lang="en-US" sz="2800" dirty="0">
              <a:solidFill>
                <a:schemeClr val="tx2">
                  <a:lumMod val="50000"/>
                  <a:lumOff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881" y="4977918"/>
            <a:ext cx="1403872" cy="15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3" name="Freeform 10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4" name="Right Triangle 11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12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http://sphotos-a.xx.fbcdn.net/hphotos-snc6/602554_439438852766954_1217712786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6172200"/>
            <a:ext cx="5334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21"/>
          <p:cNvSpPr>
            <a:spLocks noGrp="1"/>
          </p:cNvSpPr>
          <p:nvPr>
            <p:ph type="ftr" sz="quarter" idx="10"/>
          </p:nvPr>
        </p:nvSpPr>
        <p:spPr>
          <a:xfrm>
            <a:off x="5080000" y="6408738"/>
            <a:ext cx="2768600" cy="36512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pPr>
              <a:defRPr/>
            </a:pPr>
            <a:r>
              <a:rPr lang="en-US" dirty="0" smtClean="0"/>
              <a:t>Module 11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7924800" y="6408738"/>
            <a:ext cx="762000" cy="365125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6D8288AB-486C-4A61-A7DC-E31065DBFF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988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61039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3187337"/>
            <a:ext cx="7082263" cy="87956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B5FA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8339" y="4269374"/>
            <a:ext cx="7088460" cy="1803488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rgbClr val="5694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4" name="Picture 3" descr="module_banner_1_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4338" y="636167"/>
            <a:ext cx="7545661" cy="188641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8340" y="799916"/>
            <a:ext cx="6859859" cy="1028884"/>
          </a:xfrm>
        </p:spPr>
        <p:txBody>
          <a:bodyPr/>
          <a:lstStyle>
            <a:lvl1pPr>
              <a:defRPr baseline="0">
                <a:solidFill>
                  <a:srgbClr val="1B5FA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167" y="1828800"/>
            <a:ext cx="7474712" cy="2696117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rgbClr val="5694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4" name="Picture 3" descr="session_banner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4166" y="4226940"/>
            <a:ext cx="7474713" cy="18686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718" y="4226939"/>
            <a:ext cx="1768859" cy="188089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6531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491778"/>
            <a:ext cx="7082263" cy="1143000"/>
          </a:xfrm>
        </p:spPr>
        <p:txBody>
          <a:bodyPr/>
          <a:lstStyle>
            <a:lvl1pPr>
              <a:defRPr b="1">
                <a:solidFill>
                  <a:srgbClr val="1B5FA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36" y="1850241"/>
            <a:ext cx="7082264" cy="4365702"/>
          </a:xfrm>
        </p:spPr>
        <p:txBody>
          <a:bodyPr>
            <a:normAutofit/>
          </a:bodyPr>
          <a:lstStyle>
            <a:lvl1pPr>
              <a:defRPr sz="3200">
                <a:solidFill>
                  <a:srgbClr val="56944F"/>
                </a:solidFill>
              </a:defRPr>
            </a:lvl1pPr>
            <a:lvl2pPr>
              <a:defRPr sz="2800">
                <a:solidFill>
                  <a:srgbClr val="56944F"/>
                </a:solidFill>
              </a:defRPr>
            </a:lvl2pPr>
            <a:lvl3pPr>
              <a:defRPr sz="2400">
                <a:solidFill>
                  <a:srgbClr val="56944F"/>
                </a:solidFill>
              </a:defRPr>
            </a:lvl3pPr>
            <a:lvl4pPr>
              <a:defRPr sz="2400">
                <a:solidFill>
                  <a:srgbClr val="56944F"/>
                </a:solidFill>
              </a:defRPr>
            </a:lvl4pPr>
            <a:lvl5pPr>
              <a:defRPr sz="2400">
                <a:solidFill>
                  <a:srgbClr val="56944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827" y="5348154"/>
            <a:ext cx="1070326" cy="118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7630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604536" y="491778"/>
            <a:ext cx="7082263" cy="1143000"/>
          </a:xfrm>
        </p:spPr>
        <p:txBody>
          <a:bodyPr/>
          <a:lstStyle>
            <a:lvl1pPr>
              <a:defRPr b="1">
                <a:solidFill>
                  <a:srgbClr val="1B5FAA"/>
                </a:solidFill>
              </a:defRPr>
            </a:lvl1pPr>
          </a:lstStyle>
          <a:p>
            <a:r>
              <a:rPr lang="en-US" dirty="0" smtClean="0"/>
              <a:t>Title is Optional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827" y="5348154"/>
            <a:ext cx="1070326" cy="118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4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403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374" y="2667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36374" y="15621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98774" y="15621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98774" y="3898624"/>
            <a:ext cx="3810000" cy="198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59557" y="623514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6374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34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31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34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4536" y="274638"/>
            <a:ext cx="70822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4536" y="1600201"/>
            <a:ext cx="7082264" cy="4365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1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6" r:id="rId2"/>
    <p:sldLayoutId id="2147483649" r:id="rId3"/>
    <p:sldLayoutId id="2147483650" r:id="rId4"/>
    <p:sldLayoutId id="2147483654" r:id="rId5"/>
    <p:sldLayoutId id="2147483659" r:id="rId6"/>
    <p:sldLayoutId id="2147483661" r:id="rId7"/>
    <p:sldLayoutId id="2147483660" r:id="rId8"/>
    <p:sldLayoutId id="2147483662" r:id="rId9"/>
    <p:sldLayoutId id="2147483663" r:id="rId1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1B5FAA"/>
          </a:solidFill>
          <a:latin typeface="Arial Black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56944F"/>
          </a:solidFill>
          <a:latin typeface="Calibri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56944F"/>
          </a:solidFill>
          <a:latin typeface="Calibri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6944F"/>
          </a:solidFill>
          <a:latin typeface="Calibri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6944F"/>
          </a:solidFill>
          <a:latin typeface="Calibri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6944F"/>
          </a:solidFill>
          <a:latin typeface="Calibri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m/url?sa=i&amp;rct=j&amp;q=&amp;esrc=s&amp;source=images&amp;cd=&amp;ved=0ahUKEwjn_NGOrcHMAhVMlR4KHV-IDy8QjRwIBw&amp;url=http://raisingchildren.net.au/articles/family_meetings_video.html&amp;psig=AFQjCNHKHNNcz41ZcdA-UPjBlt2fwgVXDA&amp;ust=1462483315358119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hyperlink" Target="http://kuow.org/post/lawsuit-payouts-top-150m-washington-cps-requests-more-workers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8339" y="3960025"/>
            <a:ext cx="7088460" cy="1139513"/>
          </a:xfrm>
        </p:spPr>
        <p:txBody>
          <a:bodyPr>
            <a:noAutofit/>
          </a:bodyPr>
          <a:lstStyle/>
          <a:p>
            <a:r>
              <a:rPr lang="en-US" sz="3200" dirty="0" smtClean="0"/>
              <a:t>Evaluating Family</a:t>
            </a:r>
          </a:p>
          <a:p>
            <a:r>
              <a:rPr lang="en-US" sz="3200" dirty="0" smtClean="0"/>
              <a:t>Progress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71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1467" y="1619313"/>
            <a:ext cx="6859859" cy="1028884"/>
          </a:xfrm>
        </p:spPr>
        <p:txBody>
          <a:bodyPr/>
          <a:lstStyle/>
          <a:p>
            <a:r>
              <a:rPr lang="en-US" dirty="0" smtClean="0"/>
              <a:t>Unit 9.2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167" y="2796638"/>
            <a:ext cx="7474712" cy="866899"/>
          </a:xfrm>
        </p:spPr>
        <p:txBody>
          <a:bodyPr>
            <a:noAutofit/>
          </a:bodyPr>
          <a:lstStyle/>
          <a:p>
            <a:r>
              <a:rPr lang="en-US" dirty="0" smtClean="0"/>
              <a:t>Progress Update</a:t>
            </a:r>
          </a:p>
        </p:txBody>
      </p:sp>
    </p:spTree>
    <p:extLst>
      <p:ext uri="{BB962C8B-B14F-4D97-AF65-F5344CB8AC3E}">
        <p14:creationId xmlns:p14="http://schemas.microsoft.com/office/powerpoint/2010/main" val="82383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72" y="222886"/>
            <a:ext cx="795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124" y="470907"/>
            <a:ext cx="1445866" cy="1163871"/>
          </a:xfrm>
          <a:prstGeom prst="rect">
            <a:avLst/>
          </a:prstGeom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04418" y="1568708"/>
            <a:ext cx="75165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497D43"/>
                </a:solidFill>
              </a:rPr>
              <a:t>Describe </a:t>
            </a:r>
            <a:r>
              <a:rPr lang="en-US" sz="2800" dirty="0">
                <a:solidFill>
                  <a:srgbClr val="497D43"/>
                </a:solidFill>
              </a:rPr>
              <a:t>the </a:t>
            </a:r>
            <a:r>
              <a:rPr lang="en-US" sz="2800" dirty="0" smtClean="0">
                <a:solidFill>
                  <a:srgbClr val="497D43"/>
                </a:solidFill>
              </a:rPr>
              <a:t>purpose of and sufficient </a:t>
            </a:r>
            <a:r>
              <a:rPr lang="en-US" sz="2800" dirty="0">
                <a:solidFill>
                  <a:srgbClr val="497D43"/>
                </a:solidFill>
              </a:rPr>
              <a:t>information needed to complete a Progress Update</a:t>
            </a:r>
            <a:r>
              <a:rPr lang="en-US" sz="2800" dirty="0" smtClean="0">
                <a:solidFill>
                  <a:srgbClr val="497D43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497D43"/>
                </a:solidFill>
              </a:rPr>
              <a:t>Describe </a:t>
            </a:r>
            <a:r>
              <a:rPr lang="en-US" sz="2800" dirty="0">
                <a:solidFill>
                  <a:srgbClr val="497D43"/>
                </a:solidFill>
              </a:rPr>
              <a:t>the sufficient information needed to complete a Judicial Review</a:t>
            </a:r>
            <a:r>
              <a:rPr lang="en-US" sz="2800" dirty="0" smtClean="0">
                <a:solidFill>
                  <a:srgbClr val="497D43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497D43"/>
                </a:solidFill>
              </a:rPr>
              <a:t>Explain </a:t>
            </a:r>
            <a:r>
              <a:rPr lang="en-US" sz="2800" dirty="0">
                <a:solidFill>
                  <a:srgbClr val="497D43"/>
                </a:solidFill>
              </a:rPr>
              <a:t>the assessment of family time</a:t>
            </a:r>
            <a:r>
              <a:rPr lang="en-US" sz="2800" dirty="0" smtClean="0">
                <a:solidFill>
                  <a:srgbClr val="497D43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497D43"/>
                </a:solidFill>
              </a:rPr>
              <a:t>Practice </a:t>
            </a:r>
            <a:r>
              <a:rPr lang="en-US" sz="2800" dirty="0">
                <a:solidFill>
                  <a:srgbClr val="497D43"/>
                </a:solidFill>
              </a:rPr>
              <a:t>the evaluation of case plan outcomes</a:t>
            </a:r>
            <a:r>
              <a:rPr lang="en-US" sz="2800" dirty="0" smtClean="0">
                <a:solidFill>
                  <a:srgbClr val="497D43"/>
                </a:solidFill>
              </a:rPr>
              <a:t>.</a:t>
            </a:r>
            <a:endParaRPr lang="en-US" sz="2800" dirty="0">
              <a:solidFill>
                <a:srgbClr val="497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Progress-Update?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 </a:t>
            </a:r>
            <a:r>
              <a:rPr lang="en-US" dirty="0" smtClean="0"/>
              <a:t>formalized </a:t>
            </a:r>
            <a:r>
              <a:rPr lang="en-US" dirty="0"/>
              <a:t>assessment that occurs on a regular basis after the development and implementation of the case </a:t>
            </a:r>
            <a:r>
              <a:rPr lang="en-US" dirty="0" smtClean="0"/>
              <a:t>plan.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65" y="3594538"/>
            <a:ext cx="3495208" cy="2621406"/>
          </a:xfrm>
          <a:prstGeom prst="rect">
            <a:avLst/>
          </a:prstGeom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9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654" y="491778"/>
            <a:ext cx="7082263" cy="1143000"/>
          </a:xfrm>
        </p:spPr>
        <p:txBody>
          <a:bodyPr/>
          <a:lstStyle/>
          <a:p>
            <a:r>
              <a:rPr lang="en-US" dirty="0" smtClean="0"/>
              <a:t>Progress Update</a:t>
            </a:r>
            <a:endParaRPr lang="en-US" dirty="0"/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54382" y="2120650"/>
            <a:ext cx="390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Insert screen shot of Progress Update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972" r="8538" b="4690"/>
          <a:stretch/>
        </p:blipFill>
        <p:spPr bwMode="auto">
          <a:xfrm>
            <a:off x="2250517" y="1634778"/>
            <a:ext cx="5070475" cy="47660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863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92987" y="68358"/>
            <a:ext cx="7081837" cy="1143000"/>
          </a:xfrm>
        </p:spPr>
        <p:txBody>
          <a:bodyPr/>
          <a:lstStyle/>
          <a:p>
            <a:r>
              <a:rPr lang="en-US" dirty="0" smtClean="0"/>
              <a:t>When Progress-Updates Occur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17792" y="1609014"/>
            <a:ext cx="7348537" cy="46069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Every three months </a:t>
            </a:r>
            <a:r>
              <a:rPr lang="en-US" b="1" u="sng" dirty="0" smtClean="0"/>
              <a:t>OR</a:t>
            </a:r>
            <a:r>
              <a:rPr lang="en-US" dirty="0" smtClean="0"/>
              <a:t> Critical Junctures including:</a:t>
            </a:r>
          </a:p>
          <a:p>
            <a:pPr lvl="1"/>
            <a:r>
              <a:rPr lang="en-US" dirty="0" smtClean="0"/>
              <a:t>Birth or death of a sibling</a:t>
            </a:r>
          </a:p>
          <a:p>
            <a:pPr lvl="1"/>
            <a:r>
              <a:rPr lang="en-US" dirty="0" smtClean="0"/>
              <a:t>The addition of a new family member, including intimate partners</a:t>
            </a:r>
          </a:p>
          <a:p>
            <a:pPr lvl="1"/>
            <a:r>
              <a:rPr lang="en-US" dirty="0" smtClean="0"/>
              <a:t>Before changing the case plan to include unsupervised visits</a:t>
            </a:r>
          </a:p>
          <a:p>
            <a:pPr lvl="1"/>
            <a:r>
              <a:rPr lang="en-US" dirty="0" smtClean="0"/>
              <a:t>Before reunification </a:t>
            </a:r>
            <a:r>
              <a:rPr lang="en-US" dirty="0" smtClean="0"/>
              <a:t>and establishment of an </a:t>
            </a:r>
            <a:r>
              <a:rPr lang="en-US" dirty="0" smtClean="0"/>
              <a:t>in-home safety plan</a:t>
            </a:r>
          </a:p>
          <a:p>
            <a:pPr lvl="1"/>
            <a:r>
              <a:rPr lang="en-US" dirty="0" smtClean="0"/>
              <a:t>Before recommending case closure</a:t>
            </a:r>
          </a:p>
          <a:p>
            <a:pPr lvl="1"/>
            <a:r>
              <a:rPr lang="en-US" dirty="0" smtClean="0"/>
              <a:t>When a case is dismissed by court</a:t>
            </a:r>
          </a:p>
          <a:p>
            <a:pPr lvl="1"/>
            <a:r>
              <a:rPr lang="en-US" dirty="0" smtClean="0"/>
              <a:t>As needed based on professional judgment </a:t>
            </a:r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5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Case Manager Role During </a:t>
            </a:r>
            <a:br>
              <a:rPr lang="en-US" sz="2600" dirty="0" smtClean="0"/>
            </a:br>
            <a:r>
              <a:rPr lang="en-US" sz="2600" dirty="0" smtClean="0"/>
              <a:t>Progress Update</a:t>
            </a: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04536" y="1417638"/>
            <a:ext cx="6877312" cy="4900035"/>
          </a:xfrm>
        </p:spPr>
        <p:txBody>
          <a:bodyPr>
            <a:normAutofit fontScale="92500" lnSpcReduction="20000"/>
          </a:bodyPr>
          <a:lstStyle/>
          <a:p>
            <a:pPr marL="342900" indent="-342900"/>
            <a:r>
              <a:rPr lang="en-US" sz="2600" dirty="0" smtClean="0"/>
              <a:t>Explain to parent(s) the purpose of regular, formal progress evaluation</a:t>
            </a:r>
          </a:p>
          <a:p>
            <a:pPr marL="342900" indent="-342900"/>
            <a:endParaRPr lang="en-US" sz="2600" dirty="0" smtClean="0"/>
          </a:p>
          <a:p>
            <a:pPr marL="342900" indent="-342900"/>
            <a:r>
              <a:rPr lang="en-US" sz="2600" dirty="0" smtClean="0"/>
              <a:t>Listen and learn parent(s) motivations, values, and concerns</a:t>
            </a:r>
          </a:p>
          <a:p>
            <a:pPr marL="342900" indent="-342900"/>
            <a:endParaRPr lang="en-US" sz="2600" dirty="0" smtClean="0"/>
          </a:p>
          <a:p>
            <a:pPr marL="342900" indent="-342900"/>
            <a:r>
              <a:rPr lang="en-US" sz="2600" dirty="0" smtClean="0"/>
              <a:t>Facilitate sharing of feedback among team members</a:t>
            </a:r>
          </a:p>
          <a:p>
            <a:pPr marL="342900" indent="-342900"/>
            <a:endParaRPr lang="en-US" sz="2600" dirty="0" smtClean="0"/>
          </a:p>
          <a:p>
            <a:pPr marL="342900" indent="-342900"/>
            <a:r>
              <a:rPr lang="en-US" sz="2600" dirty="0" smtClean="0"/>
              <a:t>Attempt to build team agreement on progress being made and next steps</a:t>
            </a:r>
          </a:p>
          <a:p>
            <a:pPr marL="342900" indent="-342900"/>
            <a:endParaRPr lang="en-US" sz="2600" dirty="0" smtClean="0"/>
          </a:p>
          <a:p>
            <a:pPr marL="342900" indent="-342900"/>
            <a:r>
              <a:rPr lang="en-US" sz="2600" dirty="0" smtClean="0"/>
              <a:t>Complete documentation of formal Progress Update</a:t>
            </a:r>
          </a:p>
          <a:p>
            <a:pPr marL="342900" indent="-342900"/>
            <a:endParaRPr lang="en-US" sz="2600" dirty="0" smtClean="0"/>
          </a:p>
          <a:p>
            <a:pPr marL="342900" indent="-342900"/>
            <a:endParaRPr lang="en-US" sz="2600" dirty="0" smtClean="0"/>
          </a:p>
        </p:txBody>
      </p:sp>
      <p:sp>
        <p:nvSpPr>
          <p:cNvPr id="6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Worksheet: </a:t>
            </a:r>
            <a:r>
              <a:rPr lang="en-US" dirty="0"/>
              <a:t>Progress Update Facilitative Objectives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36" y="2068239"/>
            <a:ext cx="3347216" cy="3347216"/>
          </a:xfrm>
          <a:prstGeom prst="rect">
            <a:avLst/>
          </a:prstGeom>
        </p:spPr>
      </p:pic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99025" y="280770"/>
            <a:ext cx="7081837" cy="1143000"/>
          </a:xfrm>
        </p:spPr>
        <p:txBody>
          <a:bodyPr/>
          <a:lstStyle/>
          <a:p>
            <a:r>
              <a:rPr lang="en-US" dirty="0" smtClean="0"/>
              <a:t>FSFN: Substance Abuse Provider Case Notes</a:t>
            </a:r>
            <a:endParaRPr lang="en-US" dirty="0"/>
          </a:p>
        </p:txBody>
      </p:sp>
      <p:pic>
        <p:nvPicPr>
          <p:cNvPr id="5" name="Content Placeholder 4" descr="C:\Temp\substance abuse notes (2).PNG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355" y="1635125"/>
            <a:ext cx="6207125" cy="4813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3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FSFN: Substance Abuse Provider Progress Reports</a:t>
            </a:r>
            <a:endParaRPr lang="en-US" dirty="0"/>
          </a:p>
        </p:txBody>
      </p:sp>
      <p:pic>
        <p:nvPicPr>
          <p:cNvPr id="1034" name="Picture 10" descr="C:\Users\radigan-linda\AppData\Local\Microsoft\Windows\Temporary Internet Files\Content.IE5\0M4F0FQT\Work-in-progress-canstockphoto2574375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694" y="1584967"/>
            <a:ext cx="5284521" cy="458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87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4744371"/>
              </p:ext>
            </p:extLst>
          </p:nvPr>
        </p:nvGraphicFramePr>
        <p:xfrm>
          <a:off x="1939648" y="18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Areas of Assessment on </a:t>
            </a:r>
            <a:br>
              <a:rPr lang="en-US" dirty="0" smtClean="0"/>
            </a:br>
            <a:r>
              <a:rPr lang="en-US" dirty="0" smtClean="0"/>
              <a:t>Progress Update</a:t>
            </a:r>
            <a:endParaRPr lang="en-US" dirty="0"/>
          </a:p>
        </p:txBody>
      </p:sp>
      <p:sp>
        <p:nvSpPr>
          <p:cNvPr id="8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01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2237">
            <a:off x="6915110" y="802508"/>
            <a:ext cx="2251375" cy="1766877"/>
          </a:xfrm>
          <a:prstGeom prst="rect">
            <a:avLst/>
          </a:prstGeom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1604536" y="491778"/>
            <a:ext cx="7082263" cy="1143000"/>
          </a:xfrm>
        </p:spPr>
        <p:txBody>
          <a:bodyPr/>
          <a:lstStyle/>
          <a:p>
            <a:pPr algn="l"/>
            <a:r>
              <a:rPr lang="en-US" dirty="0" smtClean="0"/>
              <a:t>Agenda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827" y="5348154"/>
            <a:ext cx="1070326" cy="11880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4536" y="1741228"/>
            <a:ext cx="61743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56944F"/>
                </a:solidFill>
              </a:rPr>
              <a:t>9.1</a:t>
            </a:r>
            <a:r>
              <a:rPr lang="en-US" sz="3200" b="1" dirty="0">
                <a:solidFill>
                  <a:srgbClr val="56944F"/>
                </a:solidFill>
              </a:rPr>
              <a:t>:  </a:t>
            </a:r>
            <a:r>
              <a:rPr lang="en-US" sz="3200" dirty="0" smtClean="0">
                <a:solidFill>
                  <a:srgbClr val="56944F"/>
                </a:solidFill>
              </a:rPr>
              <a:t>Ongoing Assessment</a:t>
            </a:r>
          </a:p>
          <a:p>
            <a:endParaRPr lang="en-US" sz="3200" dirty="0" smtClean="0">
              <a:solidFill>
                <a:srgbClr val="56944F"/>
              </a:solidFill>
            </a:endParaRPr>
          </a:p>
          <a:p>
            <a:r>
              <a:rPr lang="en-US" sz="3200" b="1" dirty="0" smtClean="0">
                <a:solidFill>
                  <a:srgbClr val="56944F"/>
                </a:solidFill>
                <a:latin typeface="Calibri"/>
              </a:rPr>
              <a:t>9.2:  </a:t>
            </a:r>
            <a:r>
              <a:rPr lang="en-US" sz="3200" dirty="0" smtClean="0">
                <a:solidFill>
                  <a:srgbClr val="56944F"/>
                </a:solidFill>
                <a:latin typeface="Calibri"/>
              </a:rPr>
              <a:t>Purposeful Contacts</a:t>
            </a:r>
          </a:p>
          <a:p>
            <a:endParaRPr lang="en-US" sz="3200" dirty="0" smtClean="0">
              <a:solidFill>
                <a:srgbClr val="56944F"/>
              </a:solidFill>
              <a:latin typeface="Calibri"/>
            </a:endParaRPr>
          </a:p>
          <a:p>
            <a:r>
              <a:rPr lang="en-US" sz="3200" b="1" dirty="0" smtClean="0">
                <a:solidFill>
                  <a:srgbClr val="56944F"/>
                </a:solidFill>
                <a:latin typeface="Calibri"/>
              </a:rPr>
              <a:t>9.3:  </a:t>
            </a:r>
            <a:r>
              <a:rPr lang="en-US" sz="3200" dirty="0" smtClean="0">
                <a:solidFill>
                  <a:srgbClr val="56944F"/>
                </a:solidFill>
                <a:latin typeface="Calibri"/>
              </a:rPr>
              <a:t>Progress Update</a:t>
            </a:r>
          </a:p>
          <a:p>
            <a:endParaRPr lang="en-US" sz="3200" dirty="0">
              <a:solidFill>
                <a:srgbClr val="56944F"/>
              </a:solidFill>
              <a:latin typeface="Calibri"/>
            </a:endParaRPr>
          </a:p>
          <a:p>
            <a:r>
              <a:rPr lang="en-US" sz="3200" b="1" dirty="0" smtClean="0">
                <a:solidFill>
                  <a:srgbClr val="56944F"/>
                </a:solidFill>
                <a:latin typeface="Calibri"/>
              </a:rPr>
              <a:t>9.4:  </a:t>
            </a:r>
            <a:r>
              <a:rPr lang="en-US" sz="3200" dirty="0">
                <a:solidFill>
                  <a:srgbClr val="56944F"/>
                </a:solidFill>
                <a:latin typeface="Calibri"/>
              </a:rPr>
              <a:t>Achieving Permanency and Safe Case Closure</a:t>
            </a:r>
          </a:p>
        </p:txBody>
      </p:sp>
      <p:sp>
        <p:nvSpPr>
          <p:cNvPr id="6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9.0.2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19974385"/>
              </p:ext>
            </p:extLst>
          </p:nvPr>
        </p:nvGraphicFramePr>
        <p:xfrm>
          <a:off x="1939648" y="1828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Additional Assessment Areas</a:t>
            </a:r>
            <a:br>
              <a:rPr lang="en-US" dirty="0" smtClean="0"/>
            </a:br>
            <a:r>
              <a:rPr lang="en-US" dirty="0" smtClean="0"/>
              <a:t> in Judicial Reviews</a:t>
            </a:r>
            <a:endParaRPr lang="en-US" dirty="0"/>
          </a:p>
        </p:txBody>
      </p:sp>
      <p:sp>
        <p:nvSpPr>
          <p:cNvPr id="8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6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654" y="491778"/>
            <a:ext cx="7082263" cy="1143000"/>
          </a:xfrm>
        </p:spPr>
        <p:txBody>
          <a:bodyPr/>
          <a:lstStyle/>
          <a:p>
            <a:r>
              <a:rPr lang="en-US" dirty="0" smtClean="0"/>
              <a:t>Judicial Review Worksheet</a:t>
            </a:r>
            <a:endParaRPr lang="en-US" dirty="0"/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9.2.12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1507958"/>
            <a:ext cx="4819650" cy="48928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953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89555"/>
            <a:ext cx="7082263" cy="1143000"/>
          </a:xfrm>
        </p:spPr>
        <p:txBody>
          <a:bodyPr/>
          <a:lstStyle/>
          <a:p>
            <a:r>
              <a:rPr lang="en-US" dirty="0" smtClean="0"/>
              <a:t>Visitation/Family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471" y="1740285"/>
            <a:ext cx="3380702" cy="4365702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 smtClean="0"/>
              <a:t>Assess quality 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dirty="0" smtClean="0"/>
              <a:t>Assess frequency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dirty="0" smtClean="0"/>
              <a:t>Find ways to improve visitation</a:t>
            </a:r>
            <a:endParaRPr lang="en-US" sz="4000" dirty="0"/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9.2.13</a:t>
            </a:r>
            <a:endParaRPr lang="en-US" dirty="0"/>
          </a:p>
        </p:txBody>
      </p:sp>
      <p:pic>
        <p:nvPicPr>
          <p:cNvPr id="1026" name="Picture 2" descr="http://eww.dcf.state.fl.us/webservices/shutterstock/shutterstock_970302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73" y="1811216"/>
            <a:ext cx="4219058" cy="316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85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273414"/>
            <a:ext cx="7082263" cy="1143000"/>
          </a:xfrm>
        </p:spPr>
        <p:txBody>
          <a:bodyPr/>
          <a:lstStyle/>
          <a:p>
            <a:r>
              <a:rPr lang="en-US" dirty="0" smtClean="0"/>
              <a:t>Child Placement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763" y="1577286"/>
            <a:ext cx="7082264" cy="43657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Strengths of placement</a:t>
            </a:r>
          </a:p>
          <a:p>
            <a:r>
              <a:rPr lang="en-US" sz="2800" dirty="0" smtClean="0"/>
              <a:t>Problems with placement?</a:t>
            </a:r>
          </a:p>
          <a:p>
            <a:r>
              <a:rPr lang="en-US" sz="2800" dirty="0" smtClean="0"/>
              <a:t>Is child placed with siblings?</a:t>
            </a:r>
          </a:p>
          <a:p>
            <a:r>
              <a:rPr lang="en-US" sz="2800" dirty="0" smtClean="0"/>
              <a:t>Is placement conducive to parent visitation?</a:t>
            </a:r>
          </a:p>
          <a:p>
            <a:r>
              <a:rPr lang="en-US" sz="2800" dirty="0" smtClean="0"/>
              <a:t>Is placement least restrictive?</a:t>
            </a:r>
          </a:p>
          <a:p>
            <a:r>
              <a:rPr lang="en-US" sz="2800" dirty="0" smtClean="0"/>
              <a:t>Did child change schools?</a:t>
            </a:r>
          </a:p>
          <a:p>
            <a:r>
              <a:rPr lang="en-US" sz="2800" dirty="0" smtClean="0"/>
              <a:t>Efforts to place with siblings; closer proximity to parent(s); in child’s school district?</a:t>
            </a:r>
          </a:p>
          <a:p>
            <a:endParaRPr lang="en-US" sz="4000" dirty="0" smtClean="0"/>
          </a:p>
          <a:p>
            <a:endParaRPr lang="en-US" sz="4000" dirty="0" smtClean="0"/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0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Child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780" y="1608718"/>
            <a:ext cx="7082264" cy="461395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Prefills with information from Medical/Mental Health</a:t>
            </a:r>
            <a:r>
              <a:rPr lang="en-US" sz="2800" dirty="0"/>
              <a:t> </a:t>
            </a:r>
            <a:r>
              <a:rPr lang="en-US" sz="2800" dirty="0" smtClean="0"/>
              <a:t>and Education records in FSFN</a:t>
            </a:r>
          </a:p>
          <a:p>
            <a:r>
              <a:rPr lang="en-US" sz="2800" dirty="0" smtClean="0"/>
              <a:t>Summary of current medical, mental health, information is created</a:t>
            </a:r>
          </a:p>
          <a:p>
            <a:r>
              <a:rPr lang="en-US" sz="2800" dirty="0" smtClean="0"/>
              <a:t>Information about child’s Master Trust Account (if any)</a:t>
            </a:r>
          </a:p>
          <a:p>
            <a:r>
              <a:rPr lang="en-US" sz="2800" dirty="0" smtClean="0"/>
              <a:t>Independent Living Skills information for children 13 years and older</a:t>
            </a:r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0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324724"/>
            <a:ext cx="7082263" cy="1143000"/>
          </a:xfrm>
        </p:spPr>
        <p:txBody>
          <a:bodyPr/>
          <a:lstStyle/>
          <a:p>
            <a:r>
              <a:rPr lang="en-US" dirty="0" smtClean="0"/>
              <a:t>Summary of Child Needs and Protective Capacities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4531" y="1755238"/>
            <a:ext cx="7082264" cy="4365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Information that automatically pre-fills the Judicial Review from the completed Progress Update:</a:t>
            </a:r>
          </a:p>
          <a:p>
            <a:r>
              <a:rPr lang="en-US" dirty="0" smtClean="0"/>
              <a:t>Child functioning </a:t>
            </a:r>
            <a:r>
              <a:rPr lang="en-US" dirty="0" smtClean="0">
                <a:solidFill>
                  <a:srgbClr val="18579B"/>
                </a:solidFill>
              </a:rPr>
              <a:t>description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18579B"/>
                </a:solidFill>
              </a:rPr>
              <a:t>Child Strengths and Needs ratings.</a:t>
            </a:r>
          </a:p>
          <a:p>
            <a:r>
              <a:rPr lang="en-US" dirty="0" smtClean="0"/>
              <a:t>Adult and Parenting functioning </a:t>
            </a:r>
            <a:r>
              <a:rPr lang="en-US" dirty="0" smtClean="0">
                <a:solidFill>
                  <a:srgbClr val="18579B"/>
                </a:solidFill>
              </a:rPr>
              <a:t>descriptions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18579B"/>
                </a:solidFill>
              </a:rPr>
              <a:t>Caregiver Protective Capacity ratings.</a:t>
            </a:r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0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1706" y="2054884"/>
            <a:ext cx="7082264" cy="4365702"/>
          </a:xfrm>
        </p:spPr>
        <p:txBody>
          <a:bodyPr>
            <a:normAutofit/>
          </a:bodyPr>
          <a:lstStyle/>
          <a:p>
            <a:r>
              <a:rPr lang="en-US" dirty="0" smtClean="0"/>
              <a:t>Excellent Progress</a:t>
            </a:r>
          </a:p>
          <a:p>
            <a:r>
              <a:rPr lang="en-US" dirty="0" smtClean="0"/>
              <a:t>Acceptable Progress</a:t>
            </a:r>
          </a:p>
          <a:p>
            <a:r>
              <a:rPr lang="en-US" dirty="0" smtClean="0"/>
              <a:t>Not Adequate Progress</a:t>
            </a:r>
          </a:p>
          <a:p>
            <a:r>
              <a:rPr lang="en-US" dirty="0" smtClean="0"/>
              <a:t>No Progress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Outcomes</a:t>
            </a:r>
            <a:endParaRPr lang="en-US" dirty="0"/>
          </a:p>
        </p:txBody>
      </p:sp>
      <p:pic>
        <p:nvPicPr>
          <p:cNvPr id="6" name="Picture 5" descr="AA02307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473">
            <a:off x="5359544" y="2281905"/>
            <a:ext cx="3327255" cy="3005577"/>
          </a:xfrm>
          <a:prstGeom prst="rect">
            <a:avLst/>
          </a:prstGeom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314357"/>
            <a:ext cx="7082263" cy="1143000"/>
          </a:xfrm>
        </p:spPr>
        <p:txBody>
          <a:bodyPr/>
          <a:lstStyle/>
          <a:p>
            <a:r>
              <a:rPr lang="en-US" dirty="0" smtClean="0"/>
              <a:t>Examples of Progress Achievement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763" y="1692322"/>
            <a:ext cx="7082264" cy="452362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Outcome:</a:t>
            </a:r>
          </a:p>
          <a:p>
            <a:pPr marL="0" indent="0">
              <a:buNone/>
            </a:pPr>
            <a:r>
              <a:rPr lang="en-US" dirty="0" smtClean="0"/>
              <a:t>Ms. Dalhart takes action appropriate to situations involving her parenting and protective responsibilities.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Excellent Progress:</a:t>
            </a:r>
          </a:p>
          <a:p>
            <a:pPr marL="0" indent="0">
              <a:buNone/>
            </a:pPr>
            <a:r>
              <a:rPr lang="en-US" dirty="0" smtClean="0"/>
              <a:t>The judgment is that Ms. Dalhart is becoming action oriented in general and as a caregiver.  The behavioral evidence is: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Ms. Dalhart performs her duties and responsibilities when necessary.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Ms. Dalhart proceeds with a course of action.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Ms. Dalhart takes necessary steps.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Ms. Dalhart does think expediently and timely.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Ms. Dalhart discharges her duties in a timely and appropriate manner.</a:t>
            </a:r>
          </a:p>
          <a:p>
            <a:pPr marL="857250" lvl="1" indent="-457200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14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62163" y="492125"/>
            <a:ext cx="7081837" cy="1143000"/>
          </a:xfrm>
        </p:spPr>
        <p:txBody>
          <a:bodyPr/>
          <a:lstStyle/>
          <a:p>
            <a:r>
              <a:rPr lang="en-US" dirty="0" smtClean="0"/>
              <a:t>Outcomes for Sandler/Braun Case: Mr. Braun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75658" y="1543792"/>
            <a:ext cx="7600207" cy="50094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Outcome:</a:t>
            </a:r>
          </a:p>
          <a:p>
            <a:pPr marL="0" indent="0">
              <a:buNone/>
            </a:pPr>
            <a:r>
              <a:rPr lang="en-US" dirty="0"/>
              <a:t>Bruce will recognize how his alcohol use and aggressiveness negatively impact his family. Bruce will control these urges and seek healthy means to cope with his frustrations.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Outcome </a:t>
            </a:r>
            <a:r>
              <a:rPr lang="en-US" b="1" dirty="0"/>
              <a:t>will be achieved when: </a:t>
            </a:r>
            <a:endParaRPr lang="en-US" b="1" dirty="0" smtClean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/>
              <a:t>He will recognize how his alcohol use and aggressiveness negatively impact his family.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He is able to refrain from excessive alcohol consumption and develops a lapse/relapse plan to protect his family.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He develops positive coping mechanisms for his frustrations.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62163" y="492125"/>
            <a:ext cx="7081837" cy="1143000"/>
          </a:xfrm>
        </p:spPr>
        <p:txBody>
          <a:bodyPr/>
          <a:lstStyle/>
          <a:p>
            <a:r>
              <a:rPr lang="en-US" dirty="0" smtClean="0"/>
              <a:t>Outcomes for Sandler/Braun Case: Ms. Braun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49643" y="1482725"/>
            <a:ext cx="7271843" cy="49180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Outcome:</a:t>
            </a:r>
          </a:p>
          <a:p>
            <a:pPr marL="0" indent="0">
              <a:buNone/>
            </a:pPr>
            <a:r>
              <a:rPr lang="en-US" dirty="0"/>
              <a:t>Melanie will demonstrate recognition of when Bruce’s alcohol use and aggressive behavior negatively impacts their children she will take immediate action to protect the children when needed. 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Outcome </a:t>
            </a:r>
            <a:r>
              <a:rPr lang="en-US" b="1" dirty="0"/>
              <a:t>will be achieved when: </a:t>
            </a:r>
            <a:endParaRPr lang="en-US" b="1" dirty="0" smtClean="0"/>
          </a:p>
          <a:p>
            <a:pPr lvl="0"/>
            <a:r>
              <a:rPr lang="en-US" dirty="0"/>
              <a:t>She understands the impact of Mr. Braun’s drinking on her family. </a:t>
            </a:r>
          </a:p>
          <a:p>
            <a:pPr lvl="0"/>
            <a:r>
              <a:rPr lang="en-US" dirty="0"/>
              <a:t>She will understand and recognize Mr. Braun’s triggers </a:t>
            </a:r>
          </a:p>
          <a:p>
            <a:pPr lvl="0"/>
            <a:r>
              <a:rPr lang="en-US" dirty="0"/>
              <a:t>She has developed and implemented a plan keep the children safe in the event of a relapse.</a:t>
            </a:r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9.1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Ongoing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62163" y="492125"/>
            <a:ext cx="7081837" cy="1143000"/>
          </a:xfrm>
        </p:spPr>
        <p:txBody>
          <a:bodyPr/>
          <a:lstStyle/>
          <a:p>
            <a:r>
              <a:rPr lang="en-US" dirty="0" smtClean="0"/>
              <a:t>Outcomes for Sandler/Braun Case: Both Parents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85269" y="1482725"/>
            <a:ext cx="7081837" cy="49180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Outcome:</a:t>
            </a:r>
          </a:p>
          <a:p>
            <a:pPr marL="0" indent="0">
              <a:buNone/>
            </a:pPr>
            <a:r>
              <a:rPr lang="en-US" dirty="0"/>
              <a:t>Both parents will be in agreement with, and consistently use, acceptable parenting methods to manage James’ behavior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Outcome </a:t>
            </a:r>
            <a:r>
              <a:rPr lang="en-US" b="1" dirty="0"/>
              <a:t>will be achieved when: </a:t>
            </a:r>
            <a:endParaRPr lang="en-US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parents are able to follow through with acceptable discipline and behavior management methods with James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parents are able to communicate and remain consistent with consequences.   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3081" y="637127"/>
            <a:ext cx="602987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Activity B:  </a:t>
            </a:r>
            <a:br>
              <a:rPr lang="en-US" dirty="0" smtClean="0"/>
            </a:br>
            <a:r>
              <a:rPr lang="en-US" dirty="0" smtClean="0"/>
              <a:t>Progress Ratings and the Sandler/Braun Case</a:t>
            </a:r>
            <a:endParaRPr lang="en-US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9056" y="346981"/>
            <a:ext cx="1214204" cy="121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9.2.22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3927" y="2041224"/>
            <a:ext cx="645499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56944F"/>
                </a:solidFill>
              </a:rPr>
              <a:t>Instructions: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497D43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solidFill>
                  <a:srgbClr val="18579B"/>
                </a:solidFill>
              </a:rPr>
              <a:t>In small groups, using your assigned topic:</a:t>
            </a:r>
            <a:endParaRPr lang="en-US" sz="1600" dirty="0">
              <a:solidFill>
                <a:srgbClr val="18579B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497D43"/>
                </a:solidFill>
              </a:rPr>
              <a:t>Determine which outcome rating </a:t>
            </a:r>
            <a:r>
              <a:rPr lang="en-US" i="1" dirty="0" smtClean="0">
                <a:solidFill>
                  <a:srgbClr val="497D43"/>
                </a:solidFill>
              </a:rPr>
              <a:t>you would </a:t>
            </a:r>
            <a:r>
              <a:rPr lang="en-US" i="1" dirty="0">
                <a:solidFill>
                  <a:srgbClr val="497D43"/>
                </a:solidFill>
              </a:rPr>
              <a:t>apply for each of the three outcomes. </a:t>
            </a:r>
            <a:endParaRPr lang="en-US" sz="1600" dirty="0">
              <a:solidFill>
                <a:srgbClr val="497D4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97D4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497D43"/>
                </a:solidFill>
              </a:rPr>
              <a:t>Justify your </a:t>
            </a:r>
            <a:r>
              <a:rPr lang="en-US" i="1" dirty="0">
                <a:solidFill>
                  <a:srgbClr val="497D43"/>
                </a:solidFill>
              </a:rPr>
              <a:t>ratings by identifying the information from the notes that </a:t>
            </a:r>
            <a:r>
              <a:rPr lang="en-US" i="1" dirty="0" smtClean="0">
                <a:solidFill>
                  <a:srgbClr val="497D43"/>
                </a:solidFill>
              </a:rPr>
              <a:t>support your choice</a:t>
            </a:r>
            <a:r>
              <a:rPr lang="en-US" i="1" dirty="0">
                <a:solidFill>
                  <a:srgbClr val="497D43"/>
                </a:solidFill>
              </a:rPr>
              <a:t>.</a:t>
            </a:r>
            <a:endParaRPr lang="en-US" sz="1600" dirty="0">
              <a:solidFill>
                <a:srgbClr val="497D4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97D4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497D43"/>
                </a:solidFill>
              </a:rPr>
              <a:t>Identify one or more criteria for the outcome rating above the one selected that supports your decision not to select a higher rating.</a:t>
            </a:r>
          </a:p>
          <a:p>
            <a:pPr lvl="1"/>
            <a:endParaRPr lang="en-US" sz="1600" dirty="0">
              <a:solidFill>
                <a:srgbClr val="497D43"/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dirty="0" smtClean="0">
                <a:solidFill>
                  <a:srgbClr val="18579B"/>
                </a:solidFill>
              </a:rPr>
              <a:t>Be </a:t>
            </a:r>
            <a:r>
              <a:rPr lang="en-US" dirty="0">
                <a:solidFill>
                  <a:srgbClr val="18579B"/>
                </a:solidFill>
              </a:rPr>
              <a:t>prepared to discuss.</a:t>
            </a:r>
            <a:endParaRPr lang="en-US" sz="3600" dirty="0" smtClean="0">
              <a:solidFill>
                <a:srgbClr val="1857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9.3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Modifications to the </a:t>
            </a:r>
          </a:p>
          <a:p>
            <a:r>
              <a:rPr lang="en-US" dirty="0" smtClean="0"/>
              <a:t>Case Plan and Family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73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73" y="389141"/>
            <a:ext cx="795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124" y="470907"/>
            <a:ext cx="1445866" cy="1163871"/>
          </a:xfrm>
          <a:prstGeom prst="rect">
            <a:avLst/>
          </a:prstGeom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9.3.2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18720" y="2049901"/>
            <a:ext cx="7065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56944F"/>
                </a:solidFill>
              </a:rPr>
              <a:t>Review the actions that should result from a Progress Update.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 smtClean="0">
              <a:solidFill>
                <a:srgbClr val="56944F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56944F"/>
                </a:solidFill>
              </a:rPr>
              <a:t>Describe the reasons for parents not participating in family time or negative child behaviors and possible solutions.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 smtClean="0">
              <a:solidFill>
                <a:srgbClr val="56944F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56944F"/>
                </a:solidFill>
              </a:rPr>
              <a:t>Describe the process for case plan modifications.</a:t>
            </a:r>
            <a:endParaRPr lang="en-US" sz="2400" dirty="0">
              <a:solidFill>
                <a:srgbClr val="5694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8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what?</a:t>
            </a:r>
            <a:endParaRPr lang="en-US" dirty="0"/>
          </a:p>
        </p:txBody>
      </p:sp>
      <p:pic>
        <p:nvPicPr>
          <p:cNvPr id="3074" name="Picture 2" descr="C:\Users\radigan-linda\AppData\Local\Microsoft\Windows\Temporary Internet Files\Content.IE5\ZP5MNJPE\opcion-eleccion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31" y="2363787"/>
            <a:ext cx="4889500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digan-linda\AppData\Local\Microsoft\Windows\Temporary Internet Files\Content.IE5\ZP5MNJPE\opcion-eleccio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49" y="1758949"/>
            <a:ext cx="5947971" cy="406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9.3.3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00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14865"/>
            <a:ext cx="7082263" cy="1143000"/>
          </a:xfrm>
        </p:spPr>
        <p:txBody>
          <a:bodyPr/>
          <a:lstStyle/>
          <a:p>
            <a:r>
              <a:rPr lang="en-US" dirty="0" smtClean="0"/>
              <a:t>Results of Progress Evaluation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308231" y="1639339"/>
            <a:ext cx="4494574" cy="4064208"/>
          </a:xfrm>
        </p:spPr>
        <p:txBody>
          <a:bodyPr>
            <a:noAutofit/>
          </a:bodyPr>
          <a:lstStyle/>
          <a:p>
            <a:pPr marL="544512" indent="-342900"/>
            <a:r>
              <a:rPr lang="en-US" sz="2800" dirty="0"/>
              <a:t>No </a:t>
            </a:r>
            <a:r>
              <a:rPr lang="en-US" sz="2800" dirty="0" smtClean="0"/>
              <a:t>Change</a:t>
            </a:r>
          </a:p>
          <a:p>
            <a:pPr marL="544512" indent="-342900"/>
            <a:endParaRPr lang="en-US" sz="2800" dirty="0" smtClean="0"/>
          </a:p>
          <a:p>
            <a:pPr marL="544512"/>
            <a:r>
              <a:rPr lang="en-US" sz="2800" dirty="0"/>
              <a:t>Change in Safety Plan</a:t>
            </a:r>
          </a:p>
          <a:p>
            <a:pPr marL="544512"/>
            <a:endParaRPr lang="en-US" sz="2800" dirty="0" smtClean="0"/>
          </a:p>
          <a:p>
            <a:pPr marL="544512"/>
            <a:r>
              <a:rPr lang="en-US" sz="2800" dirty="0" smtClean="0"/>
              <a:t>Change </a:t>
            </a:r>
            <a:r>
              <a:rPr lang="en-US" sz="2800" dirty="0"/>
              <a:t>in Family Time Plan (if removal</a:t>
            </a:r>
            <a:r>
              <a:rPr lang="en-US" sz="2800" dirty="0" smtClean="0"/>
              <a:t>)</a:t>
            </a:r>
          </a:p>
          <a:p>
            <a:pPr marL="544512"/>
            <a:endParaRPr lang="en-US" sz="2800" dirty="0"/>
          </a:p>
          <a:p>
            <a:pPr marL="544512" indent="-342900"/>
            <a:r>
              <a:rPr lang="en-US" sz="2800" dirty="0" smtClean="0"/>
              <a:t>Change </a:t>
            </a:r>
            <a:r>
              <a:rPr lang="en-US" sz="2800" dirty="0"/>
              <a:t>in Case </a:t>
            </a:r>
            <a:r>
              <a:rPr lang="en-US" sz="2800" dirty="0" smtClean="0"/>
              <a:t>Plan</a:t>
            </a:r>
          </a:p>
        </p:txBody>
      </p:sp>
      <p:sp>
        <p:nvSpPr>
          <p:cNvPr id="6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9.3.4</a:t>
            </a:r>
            <a:endParaRPr lang="en-US" dirty="0"/>
          </a:p>
        </p:txBody>
      </p:sp>
      <p:pic>
        <p:nvPicPr>
          <p:cNvPr id="1026" name="Picture 2" descr="C:\Users\Carnett-Valerie\AppData\Local\Microsoft\Windows\Temporary Internet Files\Content.IE5\9BCWSMAX\change-green-sig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14" y="1802424"/>
            <a:ext cx="2839923" cy="18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57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in Safety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600" b="1" dirty="0" smtClean="0"/>
              <a:t>Increase or decrease level of restrictiveness of any type of plan</a:t>
            </a:r>
          </a:p>
          <a:p>
            <a:pPr marL="0" indent="0">
              <a:buNone/>
            </a:pPr>
            <a:endParaRPr lang="en-US" sz="3600" b="1" dirty="0" smtClean="0"/>
          </a:p>
          <a:p>
            <a:r>
              <a:rPr lang="en-US" sz="3600" b="1" dirty="0" smtClean="0"/>
              <a:t>Change in-home plan to out-of-home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Conditions for Return are met- Reunify</a:t>
            </a:r>
            <a:endParaRPr lang="en-US" sz="3600" b="1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9.3.5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79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32771" y="313995"/>
            <a:ext cx="7081837" cy="1143000"/>
          </a:xfrm>
        </p:spPr>
        <p:txBody>
          <a:bodyPr/>
          <a:lstStyle/>
          <a:p>
            <a:r>
              <a:rPr lang="en-US" dirty="0" smtClean="0"/>
              <a:t>Conditions for Return Met =</a:t>
            </a:r>
            <a:br>
              <a:rPr lang="en-US" dirty="0" smtClean="0"/>
            </a:br>
            <a:r>
              <a:rPr lang="en-US" dirty="0" smtClean="0"/>
              <a:t>Reunification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44049" y="1700984"/>
            <a:ext cx="7081837" cy="43656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How will I know when: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Parents are now willing to accept in-home plan and cooperate…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Home environment is now calm and consistent enough…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Safety services are available at a sufficient level…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further professional evaluations are needed at this time…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parent(s) have an adequate physical location….</a:t>
            </a:r>
            <a:endParaRPr lang="en-US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9.3.6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3081" y="346981"/>
            <a:ext cx="602987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Activity C:  </a:t>
            </a:r>
            <a:br>
              <a:rPr lang="en-US" dirty="0" smtClean="0"/>
            </a:br>
            <a:r>
              <a:rPr lang="en-US" dirty="0" smtClean="0"/>
              <a:t>Caregiver Behaviors</a:t>
            </a:r>
            <a:endParaRPr lang="en-US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9056" y="346981"/>
            <a:ext cx="1214204" cy="121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9.3.7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46004" y="1812624"/>
            <a:ext cx="628394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56944F"/>
                </a:solidFill>
              </a:rPr>
              <a:t>Instructions:</a:t>
            </a:r>
          </a:p>
          <a:p>
            <a:endParaRPr lang="en-US" sz="2400" dirty="0">
              <a:solidFill>
                <a:srgbClr val="18579B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solidFill>
                  <a:srgbClr val="18579B"/>
                </a:solidFill>
              </a:rPr>
              <a:t>In your small group, develop a report on the </a:t>
            </a:r>
            <a:r>
              <a:rPr lang="en-US" sz="2000" dirty="0" smtClean="0">
                <a:solidFill>
                  <a:srgbClr val="18579B"/>
                </a:solidFill>
              </a:rPr>
              <a:t>criteria you </a:t>
            </a:r>
            <a:r>
              <a:rPr lang="en-US" sz="2000" dirty="0">
                <a:solidFill>
                  <a:srgbClr val="18579B"/>
                </a:solidFill>
              </a:rPr>
              <a:t>were assigned.  Make sure to answer the following questions</a:t>
            </a:r>
            <a:r>
              <a:rPr lang="en-US" sz="2000" dirty="0" smtClean="0">
                <a:solidFill>
                  <a:srgbClr val="18579B"/>
                </a:solidFill>
              </a:rPr>
              <a:t>:</a:t>
            </a:r>
          </a:p>
          <a:p>
            <a:pPr marL="457200" lvl="0" indent="-457200">
              <a:buFont typeface="+mj-lt"/>
              <a:buAutoNum type="arabicPeriod"/>
            </a:pPr>
            <a:endParaRPr lang="en-US" sz="2000" dirty="0">
              <a:solidFill>
                <a:srgbClr val="18579B"/>
              </a:solidFill>
            </a:endParaRPr>
          </a:p>
          <a:p>
            <a:pPr lvl="1"/>
            <a:r>
              <a:rPr lang="en-US" sz="2000" i="1" dirty="0">
                <a:solidFill>
                  <a:srgbClr val="497D43"/>
                </a:solidFill>
              </a:rPr>
              <a:t>What are we seeking to learn about the parent at this point to know that their situation is different?</a:t>
            </a:r>
            <a:endParaRPr lang="en-US" sz="2000" dirty="0">
              <a:solidFill>
                <a:srgbClr val="497D43"/>
              </a:solidFill>
            </a:endParaRPr>
          </a:p>
          <a:p>
            <a:pPr lvl="1"/>
            <a:r>
              <a:rPr lang="en-US" sz="2000" i="1" dirty="0">
                <a:solidFill>
                  <a:srgbClr val="497D43"/>
                </a:solidFill>
              </a:rPr>
              <a:t>What information would be an indicator that the parent is not yet where they need to be (meaning that they do not yet meet the specific criteria</a:t>
            </a:r>
            <a:r>
              <a:rPr lang="en-US" sz="2000" i="1" dirty="0" smtClean="0">
                <a:solidFill>
                  <a:srgbClr val="497D43"/>
                </a:solidFill>
              </a:rPr>
              <a:t>)?</a:t>
            </a:r>
          </a:p>
          <a:p>
            <a:pPr lvl="1"/>
            <a:endParaRPr lang="en-US" sz="2000" dirty="0">
              <a:solidFill>
                <a:srgbClr val="18579B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18579B"/>
                </a:solidFill>
              </a:rPr>
              <a:t>Be prepared to discuss.</a:t>
            </a:r>
            <a:endParaRPr lang="en-US" sz="2000" dirty="0" smtClean="0">
              <a:solidFill>
                <a:srgbClr val="1857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6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1706" y="205175"/>
            <a:ext cx="7082263" cy="1143000"/>
          </a:xfrm>
        </p:spPr>
        <p:txBody>
          <a:bodyPr/>
          <a:lstStyle/>
          <a:p>
            <a:r>
              <a:rPr lang="en-US" dirty="0" smtClean="0"/>
              <a:t>Visitation/Family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0888" y="1348175"/>
            <a:ext cx="7082264" cy="43657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The Case Manager has many opportunities to promote better quality family time.</a:t>
            </a:r>
            <a:endParaRPr lang="en-US" sz="4000" dirty="0"/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9.3.8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50" y="3531026"/>
            <a:ext cx="3514540" cy="26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73" y="389141"/>
            <a:ext cx="795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124" y="470907"/>
            <a:ext cx="1445866" cy="1163871"/>
          </a:xfrm>
          <a:prstGeom prst="rect">
            <a:avLst/>
          </a:prstGeom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9.1.2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04420" y="2028112"/>
            <a:ext cx="72160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>
                <a:solidFill>
                  <a:srgbClr val="497D43"/>
                </a:solidFill>
              </a:rPr>
              <a:t>Identify the purpose of </a:t>
            </a:r>
            <a:r>
              <a:rPr lang="en-US" sz="3200" dirty="0" smtClean="0">
                <a:solidFill>
                  <a:srgbClr val="497D43"/>
                </a:solidFill>
              </a:rPr>
              <a:t>ongoing </a:t>
            </a:r>
            <a:r>
              <a:rPr lang="en-US" sz="3200" dirty="0">
                <a:solidFill>
                  <a:srgbClr val="497D43"/>
                </a:solidFill>
              </a:rPr>
              <a:t>assessment.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>
                <a:solidFill>
                  <a:srgbClr val="497D43"/>
                </a:solidFill>
              </a:rPr>
              <a:t>Identify and describe assessment activities and skills</a:t>
            </a:r>
            <a:r>
              <a:rPr lang="en-US" sz="3200" dirty="0" smtClean="0">
                <a:solidFill>
                  <a:srgbClr val="497D43"/>
                </a:solidFill>
              </a:rPr>
              <a:t>.</a:t>
            </a:r>
            <a:endParaRPr lang="en-US" sz="3200" dirty="0">
              <a:solidFill>
                <a:srgbClr val="497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“Improving Parent – </a:t>
            </a:r>
            <a:br>
              <a:rPr lang="en-US" i="1" dirty="0" smtClean="0"/>
            </a:br>
            <a:r>
              <a:rPr lang="en-US" i="1" dirty="0" smtClean="0"/>
              <a:t>Child Visits”</a:t>
            </a:r>
            <a:endParaRPr lang="en-US" i="1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9.3.9</a:t>
            </a:r>
            <a:endParaRPr lang="en-US" dirty="0"/>
          </a:p>
        </p:txBody>
      </p:sp>
      <p:pic>
        <p:nvPicPr>
          <p:cNvPr id="2050" name="Picture 2" descr="C:\Users\Carnett-Valerie\AppData\Local\Microsoft\Windows\Temporary Internet Files\Content.IE5\QG1M0HHI\movie-making-software-children-200X200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91" y="1995854"/>
            <a:ext cx="2542075" cy="254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811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Modifications to Case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36" y="1850241"/>
            <a:ext cx="4332240" cy="436570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Identifying and implementing solutions related to services/treatment access.</a:t>
            </a:r>
          </a:p>
          <a:p>
            <a:r>
              <a:rPr lang="en-US" dirty="0" smtClean="0"/>
              <a:t>Enlisting the provider’s assistance.</a:t>
            </a:r>
          </a:p>
          <a:p>
            <a:r>
              <a:rPr lang="en-US" dirty="0" smtClean="0"/>
              <a:t>Changing providers.</a:t>
            </a:r>
          </a:p>
          <a:p>
            <a:r>
              <a:rPr lang="en-US" dirty="0" smtClean="0"/>
              <a:t>Other strategic changes.</a:t>
            </a:r>
          </a:p>
          <a:p>
            <a:r>
              <a:rPr lang="en-US" dirty="0" smtClean="0"/>
              <a:t>Identifying outcomes achieved.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9.3.10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3140">
            <a:off x="6015160" y="2639451"/>
            <a:ext cx="2930766" cy="106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1467" y="1619313"/>
            <a:ext cx="6859859" cy="1028884"/>
          </a:xfrm>
        </p:spPr>
        <p:txBody>
          <a:bodyPr/>
          <a:lstStyle/>
          <a:p>
            <a:r>
              <a:rPr lang="en-US" dirty="0" smtClean="0"/>
              <a:t>Unit 9.4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167" y="2796638"/>
            <a:ext cx="7474712" cy="866899"/>
          </a:xfrm>
        </p:spPr>
        <p:txBody>
          <a:bodyPr>
            <a:noAutofit/>
          </a:bodyPr>
          <a:lstStyle/>
          <a:p>
            <a:r>
              <a:rPr lang="en-US" dirty="0"/>
              <a:t>Achieving Safe Case Closure</a:t>
            </a:r>
          </a:p>
        </p:txBody>
      </p:sp>
    </p:spTree>
    <p:extLst>
      <p:ext uri="{BB962C8B-B14F-4D97-AF65-F5344CB8AC3E}">
        <p14:creationId xmlns:p14="http://schemas.microsoft.com/office/powerpoint/2010/main" val="36246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73" y="389141"/>
            <a:ext cx="795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124" y="470907"/>
            <a:ext cx="1445866" cy="1163871"/>
          </a:xfrm>
          <a:prstGeom prst="rect">
            <a:avLst/>
          </a:prstGeom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9.4.2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9893" y="2312072"/>
            <a:ext cx="7216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800" dirty="0">
                <a:solidFill>
                  <a:srgbClr val="56944F"/>
                </a:solidFill>
              </a:rPr>
              <a:t>Review the steps on how to safely close a case.</a:t>
            </a:r>
          </a:p>
        </p:txBody>
      </p:sp>
    </p:spTree>
    <p:extLst>
      <p:ext uri="{BB962C8B-B14F-4D97-AF65-F5344CB8AC3E}">
        <p14:creationId xmlns:p14="http://schemas.microsoft.com/office/powerpoint/2010/main" val="26191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6" y="491778"/>
            <a:ext cx="7082263" cy="778159"/>
          </a:xfrm>
        </p:spPr>
        <p:txBody>
          <a:bodyPr/>
          <a:lstStyle/>
          <a:p>
            <a:r>
              <a:rPr lang="en-US" dirty="0" smtClean="0"/>
              <a:t>Reasons for Case 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caregiver has substantially achieved all of the outcomes in the case plan pertaining to improved caregiver protective capacities and a safety plan is no longer needed.</a:t>
            </a:r>
          </a:p>
          <a:p>
            <a:r>
              <a:rPr lang="en-US" dirty="0" smtClean="0"/>
              <a:t>The caregiver has not achieved outcomes in a case plan and:</a:t>
            </a:r>
          </a:p>
          <a:p>
            <a:pPr lvl="1"/>
            <a:r>
              <a:rPr lang="en-US" dirty="0" smtClean="0"/>
              <a:t>A relative or non-relative has obtained legal custody of the child.</a:t>
            </a:r>
          </a:p>
          <a:p>
            <a:pPr lvl="1"/>
            <a:r>
              <a:rPr lang="en-US" dirty="0" smtClean="0"/>
              <a:t>Parental rights have been terminated and child has achieved a permanency goal.</a:t>
            </a:r>
            <a:endParaRPr lang="en-US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9.4.3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Planning Case Closure: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Who to 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36" y="2035098"/>
            <a:ext cx="7082264" cy="4365702"/>
          </a:xfrm>
        </p:spPr>
        <p:txBody>
          <a:bodyPr/>
          <a:lstStyle/>
          <a:p>
            <a:r>
              <a:rPr lang="en-US" dirty="0" smtClean="0"/>
              <a:t>The Parent</a:t>
            </a:r>
          </a:p>
          <a:p>
            <a:r>
              <a:rPr lang="en-US" dirty="0" smtClean="0"/>
              <a:t>Safety Plan Providers</a:t>
            </a:r>
          </a:p>
          <a:p>
            <a:r>
              <a:rPr lang="en-US" dirty="0" smtClean="0"/>
              <a:t>GAL</a:t>
            </a:r>
          </a:p>
          <a:p>
            <a:r>
              <a:rPr lang="en-US" dirty="0" smtClean="0"/>
              <a:t>Service Providers</a:t>
            </a:r>
          </a:p>
          <a:p>
            <a:r>
              <a:rPr lang="en-US" dirty="0" smtClean="0"/>
              <a:t>Supervisor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9.4.4</a:t>
            </a:r>
            <a:endParaRPr lang="en-US" dirty="0"/>
          </a:p>
        </p:txBody>
      </p:sp>
      <p:pic>
        <p:nvPicPr>
          <p:cNvPr id="2050" name="Picture 2" descr="C:\Users\Carnett-Valerie\AppData\Local\Microsoft\Windows\Temporary Internet Files\Content.IE5\EGJYJN6U\Contact_us_log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223" y="2275284"/>
            <a:ext cx="2523444" cy="239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95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Closure: </a:t>
            </a:r>
            <a:br>
              <a:rPr lang="en-US" dirty="0" smtClean="0"/>
            </a:br>
            <a:r>
              <a:rPr lang="en-US" dirty="0" smtClean="0"/>
              <a:t>Cases Involving Court Supervision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There must be a termination summary or court report made explaining the basis for requesting termination.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06" y="3563217"/>
            <a:ext cx="3831021" cy="2498677"/>
          </a:xfrm>
          <a:prstGeom prst="rect">
            <a:avLst/>
          </a:prstGeom>
        </p:spPr>
      </p:pic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9.4.5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4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78405219"/>
              </p:ext>
            </p:extLst>
          </p:nvPr>
        </p:nvGraphicFramePr>
        <p:xfrm>
          <a:off x="1079112" y="1634778"/>
          <a:ext cx="7607687" cy="4862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73470" y="491778"/>
            <a:ext cx="786017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Florida Child Welfare Practice Model</a:t>
            </a:r>
            <a:br>
              <a:rPr lang="en-US" dirty="0" smtClean="0"/>
            </a:br>
            <a:r>
              <a:rPr lang="en-US" dirty="0" smtClean="0"/>
              <a:t>Assessment Progression</a:t>
            </a:r>
            <a:endParaRPr lang="en-US" dirty="0"/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9.1.3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8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ongoing assessment process?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536" y="1875763"/>
            <a:ext cx="7082264" cy="175973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Information is collected to assess and monitor and support a family’s progress in almost every ongoing activity of the Case Manager.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9.1.4</a:t>
            </a:r>
            <a:endParaRPr lang="en-US" dirty="0"/>
          </a:p>
        </p:txBody>
      </p:sp>
      <p:pic>
        <p:nvPicPr>
          <p:cNvPr id="1026" name="Picture 2" descr="http://raisingchildren.net.au/verve/_resources/family-meeting-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3609976"/>
            <a:ext cx="2570652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mages of work me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31" y="3609976"/>
            <a:ext cx="2722681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2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6096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6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762000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8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914400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0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1066800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22" descr="Image result for images of black family meeting"/>
          <p:cNvSpPr>
            <a:spLocks noChangeAspect="1" noChangeArrowheads="1"/>
          </p:cNvSpPr>
          <p:nvPr/>
        </p:nvSpPr>
        <p:spPr bwMode="auto">
          <a:xfrm>
            <a:off x="1219200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4" descr="Image result for images of black person on phone"/>
          <p:cNvSpPr>
            <a:spLocks noChangeAspect="1" noChangeArrowheads="1"/>
          </p:cNvSpPr>
          <p:nvPr/>
        </p:nvSpPr>
        <p:spPr bwMode="auto">
          <a:xfrm>
            <a:off x="1371600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6" descr="Image result for images of black person on phone"/>
          <p:cNvSpPr>
            <a:spLocks noChangeAspect="1" noChangeArrowheads="1"/>
          </p:cNvSpPr>
          <p:nvPr/>
        </p:nvSpPr>
        <p:spPr bwMode="auto">
          <a:xfrm>
            <a:off x="1524000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8" descr="Image result for images of black person on phone"/>
          <p:cNvSpPr>
            <a:spLocks noChangeAspect="1" noChangeArrowheads="1"/>
          </p:cNvSpPr>
          <p:nvPr/>
        </p:nvSpPr>
        <p:spPr bwMode="auto">
          <a:xfrm>
            <a:off x="1676400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 descr="Image result for images of cps workers"/>
          <p:cNvSpPr>
            <a:spLocks noChangeAspect="1" noChangeArrowheads="1"/>
          </p:cNvSpPr>
          <p:nvPr/>
        </p:nvSpPr>
        <p:spPr bwMode="auto">
          <a:xfrm>
            <a:off x="1828800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4" descr="http://mediad.publicbroadcasting.net/p/shared/npr/styles/medium/nprshared/201412/36936669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60" y="4632958"/>
            <a:ext cx="2560320" cy="19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57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Assessment Documentation</a:t>
            </a:r>
            <a:endParaRPr lang="en-US" dirty="0"/>
          </a:p>
        </p:txBody>
      </p:sp>
      <p:sp>
        <p:nvSpPr>
          <p:cNvPr id="5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9.1.5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08" y="2894087"/>
            <a:ext cx="3080586" cy="19945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02216" y="2213342"/>
            <a:ext cx="2195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 CASE NOTES</a:t>
            </a:r>
            <a:endParaRPr lang="en-US" sz="2800" b="1" dirty="0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562" y="2905917"/>
            <a:ext cx="2997724" cy="20267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865186" y="2213342"/>
            <a:ext cx="180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MEETINGS</a:t>
            </a:r>
          </a:p>
        </p:txBody>
      </p:sp>
    </p:spTree>
    <p:extLst>
      <p:ext uri="{BB962C8B-B14F-4D97-AF65-F5344CB8AC3E}">
        <p14:creationId xmlns:p14="http://schemas.microsoft.com/office/powerpoint/2010/main" val="246410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Ongoing Assessment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04536" y="1659420"/>
            <a:ext cx="6831252" cy="4365702"/>
          </a:xfrm>
        </p:spPr>
        <p:txBody>
          <a:bodyPr>
            <a:normAutofit/>
          </a:bodyPr>
          <a:lstStyle/>
          <a:p>
            <a:r>
              <a:rPr lang="en-US" dirty="0" smtClean="0"/>
              <a:t>Are we keeping the child safe?</a:t>
            </a:r>
            <a:endParaRPr lang="en-US" dirty="0"/>
          </a:p>
          <a:p>
            <a:r>
              <a:rPr lang="en-US" dirty="0" smtClean="0"/>
              <a:t>Are parent(s) making progress towards strengthened protective capacities?</a:t>
            </a:r>
            <a:endParaRPr lang="en-US" dirty="0"/>
          </a:p>
          <a:p>
            <a:r>
              <a:rPr lang="en-US" dirty="0" smtClean="0"/>
              <a:t>Is the child experiencing improved well-being and stability?</a:t>
            </a:r>
            <a:endParaRPr lang="en-US" dirty="0"/>
          </a:p>
          <a:p>
            <a:r>
              <a:rPr lang="en-US" dirty="0" smtClean="0"/>
              <a:t>Is the case plan working effectively to achieve permanency?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9.1.6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3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3081" y="637127"/>
            <a:ext cx="602987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Activity A:  </a:t>
            </a:r>
            <a:br>
              <a:rPr lang="en-US" dirty="0" smtClean="0"/>
            </a:br>
            <a:r>
              <a:rPr lang="en-US" dirty="0" smtClean="0"/>
              <a:t>Finding Information</a:t>
            </a:r>
            <a:endParaRPr lang="en-US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9056" y="346981"/>
            <a:ext cx="1214204" cy="121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6"/>
          <p:cNvSpPr txBox="1">
            <a:spLocks noChangeArrowheads="1"/>
          </p:cNvSpPr>
          <p:nvPr/>
        </p:nvSpPr>
        <p:spPr>
          <a:xfrm>
            <a:off x="1079112" y="6400800"/>
            <a:ext cx="2737108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dirty="0" smtClean="0"/>
              <a:t>Pre-Service CM Specialty Module 9.1.7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3927" y="2041224"/>
            <a:ext cx="62839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56944F"/>
                </a:solidFill>
              </a:rPr>
              <a:t>Instructions: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18579B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>
                <a:solidFill>
                  <a:srgbClr val="18579B"/>
                </a:solidFill>
              </a:rPr>
              <a:t>In small groups, for the topic you were assigned, identify what information you would be looking for and how you would obtain that information</a:t>
            </a:r>
            <a:r>
              <a:rPr lang="en-US" sz="2400" dirty="0" smtClean="0">
                <a:solidFill>
                  <a:srgbClr val="18579B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>
              <a:solidFill>
                <a:srgbClr val="18579B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18579B"/>
                </a:solidFill>
              </a:rPr>
              <a:t>Be prepared to discuss.</a:t>
            </a:r>
            <a:endParaRPr lang="en-US" sz="2400" dirty="0" smtClean="0">
              <a:solidFill>
                <a:srgbClr val="18579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304" y="5039832"/>
            <a:ext cx="1458654" cy="157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8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ACP-whit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483ADD3A6F084DA6085943468B49BD" ma:contentTypeVersion="0" ma:contentTypeDescription="Create a new document." ma:contentTypeScope="" ma:versionID="7d6921c165478d5ac44a62b1f6dca26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EA2A20-34BA-4EE4-AD6B-0212D75002FC}"/>
</file>

<file path=customXml/itemProps2.xml><?xml version="1.0" encoding="utf-8"?>
<ds:datastoreItem xmlns:ds="http://schemas.openxmlformats.org/officeDocument/2006/customXml" ds:itemID="{DAF37FD5-6B76-4867-9A87-86ED3642A730}"/>
</file>

<file path=customXml/itemProps3.xml><?xml version="1.0" encoding="utf-8"?>
<ds:datastoreItem xmlns:ds="http://schemas.openxmlformats.org/officeDocument/2006/customXml" ds:itemID="{EBE1BA9B-485A-485A-B59D-3B6D85DD9E08}"/>
</file>

<file path=docProps/app.xml><?xml version="1.0" encoding="utf-8"?>
<Properties xmlns="http://schemas.openxmlformats.org/officeDocument/2006/extended-properties" xmlns:vt="http://schemas.openxmlformats.org/officeDocument/2006/docPropsVTypes">
  <Template>ACP-white</Template>
  <TotalTime>26151</TotalTime>
  <Words>1639</Words>
  <Application>Microsoft Office PowerPoint</Application>
  <PresentationFormat>On-screen Show (4:3)</PresentationFormat>
  <Paragraphs>295</Paragraphs>
  <Slides>46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ACP-white</vt:lpstr>
      <vt:lpstr>Module 9</vt:lpstr>
      <vt:lpstr>Agenda</vt:lpstr>
      <vt:lpstr>Unit 9.1</vt:lpstr>
      <vt:lpstr>Learning Objectives</vt:lpstr>
      <vt:lpstr>Florida Child Welfare Practice Model Assessment Progression</vt:lpstr>
      <vt:lpstr>What is the ongoing assessment process?</vt:lpstr>
      <vt:lpstr>Ongoing Assessment Documentation</vt:lpstr>
      <vt:lpstr>Purpose of Ongoing Assessment</vt:lpstr>
      <vt:lpstr>Activity A:   Finding Information</vt:lpstr>
      <vt:lpstr>Unit 9.2</vt:lpstr>
      <vt:lpstr>Learning Objectives</vt:lpstr>
      <vt:lpstr>What is the Progress-Update?</vt:lpstr>
      <vt:lpstr>Progress Update</vt:lpstr>
      <vt:lpstr>When Progress-Updates Occur</vt:lpstr>
      <vt:lpstr>Case Manager Role During  Progress Update</vt:lpstr>
      <vt:lpstr>Worksheet: Progress Update Facilitative Objectives</vt:lpstr>
      <vt:lpstr>FSFN: Substance Abuse Provider Case Notes</vt:lpstr>
      <vt:lpstr>FSFN: Substance Abuse Provider Progress Reports</vt:lpstr>
      <vt:lpstr>Areas of Assessment on  Progress Update</vt:lpstr>
      <vt:lpstr>Additional Assessment Areas  in Judicial Reviews</vt:lpstr>
      <vt:lpstr>Judicial Review Worksheet</vt:lpstr>
      <vt:lpstr>Visitation/Family Time</vt:lpstr>
      <vt:lpstr>Child Placement Information</vt:lpstr>
      <vt:lpstr>Additional Child Information</vt:lpstr>
      <vt:lpstr>Summary of Child Needs and Protective Capacities</vt:lpstr>
      <vt:lpstr>Assessing Outcomes</vt:lpstr>
      <vt:lpstr>Examples of Progress Achievement</vt:lpstr>
      <vt:lpstr>Outcomes for Sandler/Braun Case: Mr. Braun</vt:lpstr>
      <vt:lpstr>Outcomes for Sandler/Braun Case: Ms. Braun</vt:lpstr>
      <vt:lpstr>Outcomes for Sandler/Braun Case: Both Parents</vt:lpstr>
      <vt:lpstr>Activity B:   Progress Ratings and the Sandler/Braun Case</vt:lpstr>
      <vt:lpstr>Unit 9.3</vt:lpstr>
      <vt:lpstr>Learning Objectives</vt:lpstr>
      <vt:lpstr>Now what?</vt:lpstr>
      <vt:lpstr>Results of Progress Evaluation </vt:lpstr>
      <vt:lpstr>Changes in Safety Plan</vt:lpstr>
      <vt:lpstr>Conditions for Return Met = Reunification Planning</vt:lpstr>
      <vt:lpstr>Activity C:   Caregiver Behaviors</vt:lpstr>
      <vt:lpstr>Visitation/Family Time</vt:lpstr>
      <vt:lpstr>“Improving Parent –  Child Visits”</vt:lpstr>
      <vt:lpstr>Modifications to Case Plans</vt:lpstr>
      <vt:lpstr>Unit 9.4</vt:lpstr>
      <vt:lpstr>Learning Objectives</vt:lpstr>
      <vt:lpstr>Reasons for Case Closure</vt:lpstr>
      <vt:lpstr>Planning Case Closure: Who to Contact</vt:lpstr>
      <vt:lpstr>Closure:  Cases Involving Court Supervision</vt:lpstr>
    </vt:vector>
  </TitlesOfParts>
  <Company>Frontera Interactive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Cindy</dc:creator>
  <cp:lastModifiedBy>Valerie Carnett</cp:lastModifiedBy>
  <cp:revision>400</cp:revision>
  <cp:lastPrinted>2016-06-03T14:18:53Z</cp:lastPrinted>
  <dcterms:created xsi:type="dcterms:W3CDTF">2014-03-30T23:40:17Z</dcterms:created>
  <dcterms:modified xsi:type="dcterms:W3CDTF">2016-06-28T19:11:20Z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ToT FSDMM Super SPE PPT</vt:lpwstr>
  </property>
  <property fmtid="{D5CDD505-2E9C-101B-9397-08002B2CF9AE}" pid="4" name="ArticulateGUID">
    <vt:lpwstr>516AB48F-13D2-4312-3F05-703F303F3F0E</vt:lpwstr>
  </property>
  <property fmtid="{D5CDD505-2E9C-101B-9397-08002B2CF9AE}" pid="5" name="ArticulateProjectFull">
    <vt:lpwstr>C:\Users\YYY\Desktop\Qingfu\ASD\DCF\Super SPE\ToT FSDMM Super SPE PPT - Revisions by Wang-Williams_04292013.ppta</vt:lpwstr>
  </property>
  <property fmtid="{D5CDD505-2E9C-101B-9397-08002B2CF9AE}" pid="6" name="ContentTypeId">
    <vt:lpwstr>0x010100BC483ADD3A6F084DA6085943468B49BD</vt:lpwstr>
  </property>
</Properties>
</file>