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79" r:id="rId4"/>
    <p:sldId id="399" r:id="rId5"/>
    <p:sldId id="408" r:id="rId6"/>
    <p:sldId id="410" r:id="rId7"/>
    <p:sldId id="412" r:id="rId8"/>
    <p:sldId id="411" r:id="rId9"/>
    <p:sldId id="318" r:id="rId10"/>
    <p:sldId id="378" r:id="rId11"/>
    <p:sldId id="419" r:id="rId12"/>
    <p:sldId id="420" r:id="rId13"/>
    <p:sldId id="389" r:id="rId14"/>
    <p:sldId id="390" r:id="rId15"/>
    <p:sldId id="391" r:id="rId16"/>
    <p:sldId id="392" r:id="rId17"/>
    <p:sldId id="393" r:id="rId18"/>
    <p:sldId id="394" r:id="rId19"/>
    <p:sldId id="421" r:id="rId20"/>
    <p:sldId id="418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9900"/>
    <a:srgbClr val="8A4500"/>
    <a:srgbClr val="A50021"/>
    <a:srgbClr val="663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87914" autoAdjust="0"/>
  </p:normalViewPr>
  <p:slideViewPr>
    <p:cSldViewPr snapToGrid="0">
      <p:cViewPr varScale="1">
        <p:scale>
          <a:sx n="72" d="100"/>
          <a:sy n="72" d="100"/>
        </p:scale>
        <p:origin x="-1397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56AD-E5DC-4A04-9A79-33DCC8309B02}" type="doc">
      <dgm:prSet loTypeId="urn:microsoft.com/office/officeart/2005/8/layout/process4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536977A-F2E1-4F3E-A12E-DB37EA679B90}">
      <dgm:prSet phldrT="[Text]" custT="1"/>
      <dgm:spPr>
        <a:xfrm rot="10800000">
          <a:off x="0" y="633"/>
          <a:ext cx="8229600" cy="1360910"/>
        </a:xfrm>
        <a:prstGeom prst="upArrowCallou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 – FLORIDA system enhancements - July 14, 2014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C27D5E-60F7-469C-A8BE-2B5900CD415F}" type="parTrans" cxnId="{7C7DC33B-DCF7-4C4B-ADE6-5A6B0430D508}">
      <dgm:prSet/>
      <dgm:spPr/>
      <dgm:t>
        <a:bodyPr/>
        <a:lstStyle/>
        <a:p>
          <a:endParaRPr lang="en-US"/>
        </a:p>
      </dgm:t>
    </dgm:pt>
    <dgm:pt modelId="{2FAE8DD2-DF9F-42F1-A15E-6E23D475E709}" type="sibTrans" cxnId="{7C7DC33B-DCF7-4C4B-ADE6-5A6B0430D508}">
      <dgm:prSet/>
      <dgm:spPr/>
      <dgm:t>
        <a:bodyPr/>
        <a:lstStyle/>
        <a:p>
          <a:endParaRPr lang="en-US"/>
        </a:p>
      </dgm:t>
    </dgm:pt>
    <dgm:pt modelId="{1C5F67EE-B853-46FE-8585-A7439BBCFD68}">
      <dgm:prSet phldrT="[Text]"/>
      <dgm:spPr>
        <a:xfrm>
          <a:off x="0" y="478312"/>
          <a:ext cx="8229600" cy="406912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 Medicaid Eligibility Process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3F982A-F478-4E9B-83B0-361F8F900BB4}" type="parTrans" cxnId="{81DFAE74-20ED-43E6-A024-4C5E9DB50AA4}">
      <dgm:prSet/>
      <dgm:spPr/>
      <dgm:t>
        <a:bodyPr/>
        <a:lstStyle/>
        <a:p>
          <a:endParaRPr lang="en-US"/>
        </a:p>
      </dgm:t>
    </dgm:pt>
    <dgm:pt modelId="{2F2B4FDA-F7BF-4E9A-8C8C-A2337140A813}" type="sibTrans" cxnId="{81DFAE74-20ED-43E6-A024-4C5E9DB50AA4}">
      <dgm:prSet/>
      <dgm:spPr/>
      <dgm:t>
        <a:bodyPr/>
        <a:lstStyle/>
        <a:p>
          <a:endParaRPr lang="en-US"/>
        </a:p>
      </dgm:t>
    </dgm:pt>
    <dgm:pt modelId="{FED95DAE-4EE2-44ED-B304-753CC44B49A4}">
      <dgm:prSet phldrT="[Text]" custT="1"/>
      <dgm:spPr>
        <a:xfrm rot="10800000">
          <a:off x="0" y="1348270"/>
          <a:ext cx="8229600" cy="1360910"/>
        </a:xfrm>
        <a:prstGeom prst="upArrowCallou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 – FSFN system enhancements - December 2014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6CB8E4-CF05-4E9A-B207-B9406FBA456D}" type="parTrans" cxnId="{C3A91E4D-A1EB-4B2A-B5CB-4FF0B59B4C9A}">
      <dgm:prSet/>
      <dgm:spPr/>
      <dgm:t>
        <a:bodyPr/>
        <a:lstStyle/>
        <a:p>
          <a:endParaRPr lang="en-US"/>
        </a:p>
      </dgm:t>
    </dgm:pt>
    <dgm:pt modelId="{3E0B168E-E983-416F-A5AD-7F38CE17E41A}" type="sibTrans" cxnId="{C3A91E4D-A1EB-4B2A-B5CB-4FF0B59B4C9A}">
      <dgm:prSet/>
      <dgm:spPr/>
      <dgm:t>
        <a:bodyPr/>
        <a:lstStyle/>
        <a:p>
          <a:endParaRPr lang="en-US"/>
        </a:p>
      </dgm:t>
    </dgm:pt>
    <dgm:pt modelId="{A02B61D5-0709-4107-84D1-85797A752016}">
      <dgm:prSet phldrT="[Text]"/>
      <dgm:spPr>
        <a:xfrm>
          <a:off x="0" y="2695908"/>
          <a:ext cx="8229600" cy="884857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III – FSFN and FLORIDA interface enhancements - Spring 2015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AAC141-7581-4522-83B7-1EF07778B338}" type="parTrans" cxnId="{FC1C64CC-4CDA-48F2-9287-A9EF6A7C88D4}">
      <dgm:prSet/>
      <dgm:spPr/>
      <dgm:t>
        <a:bodyPr/>
        <a:lstStyle/>
        <a:p>
          <a:endParaRPr lang="en-US"/>
        </a:p>
      </dgm:t>
    </dgm:pt>
    <dgm:pt modelId="{A52C4728-5D69-4F18-8654-A43DE2AD337F}" type="sibTrans" cxnId="{FC1C64CC-4CDA-48F2-9287-A9EF6A7C88D4}">
      <dgm:prSet/>
      <dgm:spPr/>
      <dgm:t>
        <a:bodyPr/>
        <a:lstStyle/>
        <a:p>
          <a:endParaRPr lang="en-US"/>
        </a:p>
      </dgm:t>
    </dgm:pt>
    <dgm:pt modelId="{8521F42E-42C0-4E33-9115-10BF36BD7999}">
      <dgm:prSet phldrT="[Text]"/>
      <dgm:spPr>
        <a:xfrm>
          <a:off x="0" y="3156034"/>
          <a:ext cx="8229600" cy="407034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Automated FSFN Submission to FLORIDA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88861B-0E27-4B5F-9659-813C38A037D2}" type="parTrans" cxnId="{3207F41B-B61E-4BE1-BACA-948A9C6B669A}">
      <dgm:prSet/>
      <dgm:spPr/>
      <dgm:t>
        <a:bodyPr/>
        <a:lstStyle/>
        <a:p>
          <a:endParaRPr lang="en-US"/>
        </a:p>
      </dgm:t>
    </dgm:pt>
    <dgm:pt modelId="{DFFC5569-B473-4373-AA93-8E21DF9A3841}" type="sibTrans" cxnId="{3207F41B-B61E-4BE1-BACA-948A9C6B669A}">
      <dgm:prSet/>
      <dgm:spPr/>
      <dgm:t>
        <a:bodyPr/>
        <a:lstStyle/>
        <a:p>
          <a:endParaRPr lang="en-US"/>
        </a:p>
      </dgm:t>
    </dgm:pt>
    <dgm:pt modelId="{FB0FDFE3-3AF3-4434-B9CF-0B2FE1FF829D}">
      <dgm:prSet/>
      <dgm:spPr>
        <a:xfrm>
          <a:off x="0" y="1825950"/>
          <a:ext cx="8229600" cy="406912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Automates Foster Care and Adoption Eligibility in FSFN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96AC7C-2B49-4308-87E0-39678FA7D0B6}" type="parTrans" cxnId="{7DC0B7F7-EA8A-40B0-ADEB-225C29049969}">
      <dgm:prSet/>
      <dgm:spPr/>
      <dgm:t>
        <a:bodyPr/>
        <a:lstStyle/>
        <a:p>
          <a:endParaRPr lang="en-US"/>
        </a:p>
      </dgm:t>
    </dgm:pt>
    <dgm:pt modelId="{8AE6A907-05C7-4EC3-BCF7-C4F164270A9B}" type="sibTrans" cxnId="{7DC0B7F7-EA8A-40B0-ADEB-225C29049969}">
      <dgm:prSet/>
      <dgm:spPr/>
      <dgm:t>
        <a:bodyPr/>
        <a:lstStyle/>
        <a:p>
          <a:endParaRPr lang="en-US"/>
        </a:p>
      </dgm:t>
    </dgm:pt>
    <dgm:pt modelId="{8C45E3C1-5E0C-4975-981E-EA26ECCB6AC8}" type="pres">
      <dgm:prSet presAssocID="{CC4256AD-E5DC-4A04-9A79-33DCC8309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ED132-250E-49F1-85EE-22B7E9CBFE72}" type="pres">
      <dgm:prSet presAssocID="{A02B61D5-0709-4107-84D1-85797A752016}" presName="boxAndChildren" presStyleCnt="0"/>
      <dgm:spPr/>
    </dgm:pt>
    <dgm:pt modelId="{0CA389AE-1494-4C87-91DD-7021E8ADF438}" type="pres">
      <dgm:prSet presAssocID="{A02B61D5-0709-4107-84D1-85797A752016}" presName="parentTextBox" presStyleLbl="node1" presStyleIdx="0" presStyleCnt="3"/>
      <dgm:spPr/>
      <dgm:t>
        <a:bodyPr/>
        <a:lstStyle/>
        <a:p>
          <a:endParaRPr lang="en-US"/>
        </a:p>
      </dgm:t>
    </dgm:pt>
    <dgm:pt modelId="{135F0BB1-3649-4060-A603-1CCBBD67DD1B}" type="pres">
      <dgm:prSet presAssocID="{A02B61D5-0709-4107-84D1-85797A752016}" presName="entireBox" presStyleLbl="node1" presStyleIdx="0" presStyleCnt="3" custLinFactNeighborX="0" custLinFactNeighborY="72"/>
      <dgm:spPr/>
      <dgm:t>
        <a:bodyPr/>
        <a:lstStyle/>
        <a:p>
          <a:endParaRPr lang="en-US"/>
        </a:p>
      </dgm:t>
    </dgm:pt>
    <dgm:pt modelId="{2F85ACCF-AFE7-4161-835B-1612C745813C}" type="pres">
      <dgm:prSet presAssocID="{A02B61D5-0709-4107-84D1-85797A752016}" presName="descendantBox" presStyleCnt="0"/>
      <dgm:spPr/>
    </dgm:pt>
    <dgm:pt modelId="{8528D16F-D1B2-4988-B70F-3D300CB5F2B3}" type="pres">
      <dgm:prSet presAssocID="{8521F42E-42C0-4E33-9115-10BF36BD7999}" presName="childTextBox" presStyleLbl="fgAccFollowNode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7829-0919-4B8A-8D34-3F1CA5A7A80A}" type="pres">
      <dgm:prSet presAssocID="{3E0B168E-E983-416F-A5AD-7F38CE17E41A}" presName="sp" presStyleCnt="0"/>
      <dgm:spPr/>
    </dgm:pt>
    <dgm:pt modelId="{202ED4F2-3194-4341-A67A-442BD6AB926C}" type="pres">
      <dgm:prSet presAssocID="{FED95DAE-4EE2-44ED-B304-753CC44B49A4}" presName="arrowAndChildren" presStyleCnt="0"/>
      <dgm:spPr/>
    </dgm:pt>
    <dgm:pt modelId="{F0E3A5B0-D596-4363-B6F4-BF66B9970796}" type="pres">
      <dgm:prSet presAssocID="{FED95DAE-4EE2-44ED-B304-753CC44B49A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1CD1710-2D95-4191-A978-C87DA374B76A}" type="pres">
      <dgm:prSet presAssocID="{FED95DAE-4EE2-44ED-B304-753CC44B49A4}" presName="arrow" presStyleLbl="node1" presStyleIdx="1" presStyleCnt="3"/>
      <dgm:spPr/>
      <dgm:t>
        <a:bodyPr/>
        <a:lstStyle/>
        <a:p>
          <a:endParaRPr lang="en-US"/>
        </a:p>
      </dgm:t>
    </dgm:pt>
    <dgm:pt modelId="{278486A1-0ED4-4A78-A475-A65A99AF96E1}" type="pres">
      <dgm:prSet presAssocID="{FED95DAE-4EE2-44ED-B304-753CC44B49A4}" presName="descendantArrow" presStyleCnt="0"/>
      <dgm:spPr/>
    </dgm:pt>
    <dgm:pt modelId="{18914E28-BA60-43B9-B1A4-D41476D31C86}" type="pres">
      <dgm:prSet presAssocID="{FB0FDFE3-3AF3-4434-B9CF-0B2FE1FF829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F0D30-2440-4C46-A83B-406060FDEFFC}" type="pres">
      <dgm:prSet presAssocID="{2FAE8DD2-DF9F-42F1-A15E-6E23D475E709}" presName="sp" presStyleCnt="0"/>
      <dgm:spPr/>
    </dgm:pt>
    <dgm:pt modelId="{A8DFADDC-741B-4C5C-9682-A7090CE88AC6}" type="pres">
      <dgm:prSet presAssocID="{4536977A-F2E1-4F3E-A12E-DB37EA679B90}" presName="arrowAndChildren" presStyleCnt="0"/>
      <dgm:spPr/>
    </dgm:pt>
    <dgm:pt modelId="{B8DC714B-951A-4B76-B1DB-1B6A40F184B2}" type="pres">
      <dgm:prSet presAssocID="{4536977A-F2E1-4F3E-A12E-DB37EA679B9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904F9E4-0B8A-4E0C-930A-90ED2CDBBD0F}" type="pres">
      <dgm:prSet presAssocID="{4536977A-F2E1-4F3E-A12E-DB37EA679B90}" presName="arrow" presStyleLbl="node1" presStyleIdx="2" presStyleCnt="3" custLinFactNeighborY="-3224"/>
      <dgm:spPr/>
      <dgm:t>
        <a:bodyPr/>
        <a:lstStyle/>
        <a:p>
          <a:endParaRPr lang="en-US"/>
        </a:p>
      </dgm:t>
    </dgm:pt>
    <dgm:pt modelId="{ECAD5D3F-AB63-44E8-AFC0-F8F190890A62}" type="pres">
      <dgm:prSet presAssocID="{4536977A-F2E1-4F3E-A12E-DB37EA679B90}" presName="descendantArrow" presStyleCnt="0"/>
      <dgm:spPr/>
    </dgm:pt>
    <dgm:pt modelId="{369B7B86-9435-4250-9838-4AF08CF16858}" type="pres">
      <dgm:prSet presAssocID="{1C5F67EE-B853-46FE-8585-A7439BBCFD6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5B8476-256D-4A27-8F8B-813E4AB4EC78}" type="presOf" srcId="{8521F42E-42C0-4E33-9115-10BF36BD7999}" destId="{8528D16F-D1B2-4988-B70F-3D300CB5F2B3}" srcOrd="0" destOrd="0" presId="urn:microsoft.com/office/officeart/2005/8/layout/process4"/>
    <dgm:cxn modelId="{0ECAD855-B54E-4884-B534-64C4FE43AFB8}" type="presOf" srcId="{4536977A-F2E1-4F3E-A12E-DB37EA679B90}" destId="{7904F9E4-0B8A-4E0C-930A-90ED2CDBBD0F}" srcOrd="1" destOrd="0" presId="urn:microsoft.com/office/officeart/2005/8/layout/process4"/>
    <dgm:cxn modelId="{9EDAC397-1CFD-417B-B919-7AF0E51AA392}" type="presOf" srcId="{FB0FDFE3-3AF3-4434-B9CF-0B2FE1FF829D}" destId="{18914E28-BA60-43B9-B1A4-D41476D31C86}" srcOrd="0" destOrd="0" presId="urn:microsoft.com/office/officeart/2005/8/layout/process4"/>
    <dgm:cxn modelId="{81DFAE74-20ED-43E6-A024-4C5E9DB50AA4}" srcId="{4536977A-F2E1-4F3E-A12E-DB37EA679B90}" destId="{1C5F67EE-B853-46FE-8585-A7439BBCFD68}" srcOrd="0" destOrd="0" parTransId="{183F982A-F478-4E9B-83B0-361F8F900BB4}" sibTransId="{2F2B4FDA-F7BF-4E9A-8C8C-A2337140A813}"/>
    <dgm:cxn modelId="{B30D4FDC-03D8-4F6A-948D-F485F4EE58F2}" type="presOf" srcId="{FED95DAE-4EE2-44ED-B304-753CC44B49A4}" destId="{F0E3A5B0-D596-4363-B6F4-BF66B9970796}" srcOrd="0" destOrd="0" presId="urn:microsoft.com/office/officeart/2005/8/layout/process4"/>
    <dgm:cxn modelId="{D071A96F-9C0C-498F-B6D8-C93712E4E947}" type="presOf" srcId="{1C5F67EE-B853-46FE-8585-A7439BBCFD68}" destId="{369B7B86-9435-4250-9838-4AF08CF16858}" srcOrd="0" destOrd="0" presId="urn:microsoft.com/office/officeart/2005/8/layout/process4"/>
    <dgm:cxn modelId="{85EC0498-3991-4A5F-AD54-5EC1E05F4D1D}" type="presOf" srcId="{CC4256AD-E5DC-4A04-9A79-33DCC8309B02}" destId="{8C45E3C1-5E0C-4975-981E-EA26ECCB6AC8}" srcOrd="0" destOrd="0" presId="urn:microsoft.com/office/officeart/2005/8/layout/process4"/>
    <dgm:cxn modelId="{3207F41B-B61E-4BE1-BACA-948A9C6B669A}" srcId="{A02B61D5-0709-4107-84D1-85797A752016}" destId="{8521F42E-42C0-4E33-9115-10BF36BD7999}" srcOrd="0" destOrd="0" parTransId="{1E88861B-0E27-4B5F-9659-813C38A037D2}" sibTransId="{DFFC5569-B473-4373-AA93-8E21DF9A3841}"/>
    <dgm:cxn modelId="{C641500A-1D0C-429B-9083-DAEFACEFB6A8}" type="presOf" srcId="{4536977A-F2E1-4F3E-A12E-DB37EA679B90}" destId="{B8DC714B-951A-4B76-B1DB-1B6A40F184B2}" srcOrd="0" destOrd="0" presId="urn:microsoft.com/office/officeart/2005/8/layout/process4"/>
    <dgm:cxn modelId="{72707D10-C17E-43F6-A08E-56988589C3DC}" type="presOf" srcId="{A02B61D5-0709-4107-84D1-85797A752016}" destId="{0CA389AE-1494-4C87-91DD-7021E8ADF438}" srcOrd="0" destOrd="0" presId="urn:microsoft.com/office/officeart/2005/8/layout/process4"/>
    <dgm:cxn modelId="{FC1C64CC-4CDA-48F2-9287-A9EF6A7C88D4}" srcId="{CC4256AD-E5DC-4A04-9A79-33DCC8309B02}" destId="{A02B61D5-0709-4107-84D1-85797A752016}" srcOrd="2" destOrd="0" parTransId="{54AAC141-7581-4522-83B7-1EF07778B338}" sibTransId="{A52C4728-5D69-4F18-8654-A43DE2AD337F}"/>
    <dgm:cxn modelId="{05FA15C0-5A42-4474-A7B6-F9472A01DC9E}" type="presOf" srcId="{FED95DAE-4EE2-44ED-B304-753CC44B49A4}" destId="{31CD1710-2D95-4191-A978-C87DA374B76A}" srcOrd="1" destOrd="0" presId="urn:microsoft.com/office/officeart/2005/8/layout/process4"/>
    <dgm:cxn modelId="{C3A91E4D-A1EB-4B2A-B5CB-4FF0B59B4C9A}" srcId="{CC4256AD-E5DC-4A04-9A79-33DCC8309B02}" destId="{FED95DAE-4EE2-44ED-B304-753CC44B49A4}" srcOrd="1" destOrd="0" parTransId="{B66CB8E4-CF05-4E9A-B207-B9406FBA456D}" sibTransId="{3E0B168E-E983-416F-A5AD-7F38CE17E41A}"/>
    <dgm:cxn modelId="{7DC0B7F7-EA8A-40B0-ADEB-225C29049969}" srcId="{FED95DAE-4EE2-44ED-B304-753CC44B49A4}" destId="{FB0FDFE3-3AF3-4434-B9CF-0B2FE1FF829D}" srcOrd="0" destOrd="0" parTransId="{9896AC7C-2B49-4308-87E0-39678FA7D0B6}" sibTransId="{8AE6A907-05C7-4EC3-BCF7-C4F164270A9B}"/>
    <dgm:cxn modelId="{7C7DC33B-DCF7-4C4B-ADE6-5A6B0430D508}" srcId="{CC4256AD-E5DC-4A04-9A79-33DCC8309B02}" destId="{4536977A-F2E1-4F3E-A12E-DB37EA679B90}" srcOrd="0" destOrd="0" parTransId="{F0C27D5E-60F7-469C-A8BE-2B5900CD415F}" sibTransId="{2FAE8DD2-DF9F-42F1-A15E-6E23D475E709}"/>
    <dgm:cxn modelId="{C7DFFFD9-A225-4A30-A6BD-DADFDBE10BF1}" type="presOf" srcId="{A02B61D5-0709-4107-84D1-85797A752016}" destId="{135F0BB1-3649-4060-A603-1CCBBD67DD1B}" srcOrd="1" destOrd="0" presId="urn:microsoft.com/office/officeart/2005/8/layout/process4"/>
    <dgm:cxn modelId="{B14E16C7-770E-46CB-8FE9-AA83B6EA3B29}" type="presParOf" srcId="{8C45E3C1-5E0C-4975-981E-EA26ECCB6AC8}" destId="{B65ED132-250E-49F1-85EE-22B7E9CBFE72}" srcOrd="0" destOrd="0" presId="urn:microsoft.com/office/officeart/2005/8/layout/process4"/>
    <dgm:cxn modelId="{3FC08500-8282-469E-9461-EAC58EC5E170}" type="presParOf" srcId="{B65ED132-250E-49F1-85EE-22B7E9CBFE72}" destId="{0CA389AE-1494-4C87-91DD-7021E8ADF438}" srcOrd="0" destOrd="0" presId="urn:microsoft.com/office/officeart/2005/8/layout/process4"/>
    <dgm:cxn modelId="{4E405923-2605-4184-992F-AD237F9F94FB}" type="presParOf" srcId="{B65ED132-250E-49F1-85EE-22B7E9CBFE72}" destId="{135F0BB1-3649-4060-A603-1CCBBD67DD1B}" srcOrd="1" destOrd="0" presId="urn:microsoft.com/office/officeart/2005/8/layout/process4"/>
    <dgm:cxn modelId="{774598E6-24BF-4315-9EFC-113FACDB215B}" type="presParOf" srcId="{B65ED132-250E-49F1-85EE-22B7E9CBFE72}" destId="{2F85ACCF-AFE7-4161-835B-1612C745813C}" srcOrd="2" destOrd="0" presId="urn:microsoft.com/office/officeart/2005/8/layout/process4"/>
    <dgm:cxn modelId="{AC192EC8-2213-4D27-828C-CA00A98B3D01}" type="presParOf" srcId="{2F85ACCF-AFE7-4161-835B-1612C745813C}" destId="{8528D16F-D1B2-4988-B70F-3D300CB5F2B3}" srcOrd="0" destOrd="0" presId="urn:microsoft.com/office/officeart/2005/8/layout/process4"/>
    <dgm:cxn modelId="{74B54AFF-0CD0-47BB-A90C-1E4DFDF8F487}" type="presParOf" srcId="{8C45E3C1-5E0C-4975-981E-EA26ECCB6AC8}" destId="{DF277829-0919-4B8A-8D34-3F1CA5A7A80A}" srcOrd="1" destOrd="0" presId="urn:microsoft.com/office/officeart/2005/8/layout/process4"/>
    <dgm:cxn modelId="{A4607185-425C-48B8-AEBB-8E68FD9961A2}" type="presParOf" srcId="{8C45E3C1-5E0C-4975-981E-EA26ECCB6AC8}" destId="{202ED4F2-3194-4341-A67A-442BD6AB926C}" srcOrd="2" destOrd="0" presId="urn:microsoft.com/office/officeart/2005/8/layout/process4"/>
    <dgm:cxn modelId="{748EAA3D-5270-4273-AC4A-483C25A47BBE}" type="presParOf" srcId="{202ED4F2-3194-4341-A67A-442BD6AB926C}" destId="{F0E3A5B0-D596-4363-B6F4-BF66B9970796}" srcOrd="0" destOrd="0" presId="urn:microsoft.com/office/officeart/2005/8/layout/process4"/>
    <dgm:cxn modelId="{0A795C26-659C-4B7F-92CA-C1EFB36AF56A}" type="presParOf" srcId="{202ED4F2-3194-4341-A67A-442BD6AB926C}" destId="{31CD1710-2D95-4191-A978-C87DA374B76A}" srcOrd="1" destOrd="0" presId="urn:microsoft.com/office/officeart/2005/8/layout/process4"/>
    <dgm:cxn modelId="{14D400F8-428A-4920-9048-7D9DBADA8C36}" type="presParOf" srcId="{202ED4F2-3194-4341-A67A-442BD6AB926C}" destId="{278486A1-0ED4-4A78-A475-A65A99AF96E1}" srcOrd="2" destOrd="0" presId="urn:microsoft.com/office/officeart/2005/8/layout/process4"/>
    <dgm:cxn modelId="{F977593E-9D0E-4CB7-8923-67C3FC9A604B}" type="presParOf" srcId="{278486A1-0ED4-4A78-A475-A65A99AF96E1}" destId="{18914E28-BA60-43B9-B1A4-D41476D31C86}" srcOrd="0" destOrd="0" presId="urn:microsoft.com/office/officeart/2005/8/layout/process4"/>
    <dgm:cxn modelId="{0D229135-2113-4B60-8607-3A8E2D030CC7}" type="presParOf" srcId="{8C45E3C1-5E0C-4975-981E-EA26ECCB6AC8}" destId="{42AF0D30-2440-4C46-A83B-406060FDEFFC}" srcOrd="3" destOrd="0" presId="urn:microsoft.com/office/officeart/2005/8/layout/process4"/>
    <dgm:cxn modelId="{613789D6-FA4D-4F88-8BF2-8768C9D7C846}" type="presParOf" srcId="{8C45E3C1-5E0C-4975-981E-EA26ECCB6AC8}" destId="{A8DFADDC-741B-4C5C-9682-A7090CE88AC6}" srcOrd="4" destOrd="0" presId="urn:microsoft.com/office/officeart/2005/8/layout/process4"/>
    <dgm:cxn modelId="{CFDD3125-A722-44AE-9CBC-FDEF070B366D}" type="presParOf" srcId="{A8DFADDC-741B-4C5C-9682-A7090CE88AC6}" destId="{B8DC714B-951A-4B76-B1DB-1B6A40F184B2}" srcOrd="0" destOrd="0" presId="urn:microsoft.com/office/officeart/2005/8/layout/process4"/>
    <dgm:cxn modelId="{5204A2B4-F9D5-4074-8330-408F0C6679EE}" type="presParOf" srcId="{A8DFADDC-741B-4C5C-9682-A7090CE88AC6}" destId="{7904F9E4-0B8A-4E0C-930A-90ED2CDBBD0F}" srcOrd="1" destOrd="0" presId="urn:microsoft.com/office/officeart/2005/8/layout/process4"/>
    <dgm:cxn modelId="{623961BD-47FD-4F86-BA2D-1C6FF3BFCC41}" type="presParOf" srcId="{A8DFADDC-741B-4C5C-9682-A7090CE88AC6}" destId="{ECAD5D3F-AB63-44E8-AFC0-F8F190890A62}" srcOrd="2" destOrd="0" presId="urn:microsoft.com/office/officeart/2005/8/layout/process4"/>
    <dgm:cxn modelId="{AFE73F76-C290-4744-A247-E3E614E6F64F}" type="presParOf" srcId="{ECAD5D3F-AB63-44E8-AFC0-F8F190890A62}" destId="{369B7B86-9435-4250-9838-4AF08CF168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256AD-E5DC-4A04-9A79-33DCC8309B02}" type="doc">
      <dgm:prSet loTypeId="urn:microsoft.com/office/officeart/2005/8/layout/process4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536977A-F2E1-4F3E-A12E-DB37EA679B90}">
      <dgm:prSet phldrT="[Text]" custT="1"/>
      <dgm:spPr>
        <a:xfrm rot="10800000">
          <a:off x="0" y="633"/>
          <a:ext cx="8229600" cy="136091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 – FLORIDA system enhancements - July 14, 2014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C27D5E-60F7-469C-A8BE-2B5900CD415F}" type="parTrans" cxnId="{7C7DC33B-DCF7-4C4B-ADE6-5A6B0430D508}">
      <dgm:prSet/>
      <dgm:spPr/>
      <dgm:t>
        <a:bodyPr/>
        <a:lstStyle/>
        <a:p>
          <a:endParaRPr lang="en-US"/>
        </a:p>
      </dgm:t>
    </dgm:pt>
    <dgm:pt modelId="{2FAE8DD2-DF9F-42F1-A15E-6E23D475E709}" type="sibTrans" cxnId="{7C7DC33B-DCF7-4C4B-ADE6-5A6B0430D508}">
      <dgm:prSet/>
      <dgm:spPr/>
      <dgm:t>
        <a:bodyPr/>
        <a:lstStyle/>
        <a:p>
          <a:endParaRPr lang="en-US"/>
        </a:p>
      </dgm:t>
    </dgm:pt>
    <dgm:pt modelId="{1C5F67EE-B853-46FE-8585-A7439BBCFD68}">
      <dgm:prSet phldrT="[Text]"/>
      <dgm:spPr>
        <a:xfrm>
          <a:off x="0" y="478312"/>
          <a:ext cx="8229600" cy="40691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 Medicaid Eligibility Process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83F982A-F478-4E9B-83B0-361F8F900BB4}" type="parTrans" cxnId="{81DFAE74-20ED-43E6-A024-4C5E9DB50AA4}">
      <dgm:prSet/>
      <dgm:spPr/>
      <dgm:t>
        <a:bodyPr/>
        <a:lstStyle/>
        <a:p>
          <a:endParaRPr lang="en-US"/>
        </a:p>
      </dgm:t>
    </dgm:pt>
    <dgm:pt modelId="{2F2B4FDA-F7BF-4E9A-8C8C-A2337140A813}" type="sibTrans" cxnId="{81DFAE74-20ED-43E6-A024-4C5E9DB50AA4}">
      <dgm:prSet/>
      <dgm:spPr/>
      <dgm:t>
        <a:bodyPr/>
        <a:lstStyle/>
        <a:p>
          <a:endParaRPr lang="en-US"/>
        </a:p>
      </dgm:t>
    </dgm:pt>
    <dgm:pt modelId="{FED95DAE-4EE2-44ED-B304-753CC44B49A4}">
      <dgm:prSet phldrT="[Text]" custT="1"/>
      <dgm:spPr>
        <a:xfrm rot="10800000">
          <a:off x="0" y="1348270"/>
          <a:ext cx="8229600" cy="136091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 – FSFN system enhancements - December 2014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6CB8E4-CF05-4E9A-B207-B9406FBA456D}" type="parTrans" cxnId="{C3A91E4D-A1EB-4B2A-B5CB-4FF0B59B4C9A}">
      <dgm:prSet/>
      <dgm:spPr/>
      <dgm:t>
        <a:bodyPr/>
        <a:lstStyle/>
        <a:p>
          <a:endParaRPr lang="en-US"/>
        </a:p>
      </dgm:t>
    </dgm:pt>
    <dgm:pt modelId="{3E0B168E-E983-416F-A5AD-7F38CE17E41A}" type="sibTrans" cxnId="{C3A91E4D-A1EB-4B2A-B5CB-4FF0B59B4C9A}">
      <dgm:prSet/>
      <dgm:spPr/>
      <dgm:t>
        <a:bodyPr/>
        <a:lstStyle/>
        <a:p>
          <a:endParaRPr lang="en-US"/>
        </a:p>
      </dgm:t>
    </dgm:pt>
    <dgm:pt modelId="{A02B61D5-0709-4107-84D1-85797A752016}">
      <dgm:prSet phldrT="[Text]"/>
      <dgm:spPr>
        <a:xfrm>
          <a:off x="0" y="2695908"/>
          <a:ext cx="8229600" cy="88485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III – FSFN and FLORIDA interface enhancements - Spring 2015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AAC141-7581-4522-83B7-1EF07778B338}" type="parTrans" cxnId="{FC1C64CC-4CDA-48F2-9287-A9EF6A7C88D4}">
      <dgm:prSet/>
      <dgm:spPr/>
      <dgm:t>
        <a:bodyPr/>
        <a:lstStyle/>
        <a:p>
          <a:endParaRPr lang="en-US"/>
        </a:p>
      </dgm:t>
    </dgm:pt>
    <dgm:pt modelId="{A52C4728-5D69-4F18-8654-A43DE2AD337F}" type="sibTrans" cxnId="{FC1C64CC-4CDA-48F2-9287-A9EF6A7C88D4}">
      <dgm:prSet/>
      <dgm:spPr/>
      <dgm:t>
        <a:bodyPr/>
        <a:lstStyle/>
        <a:p>
          <a:endParaRPr lang="en-US"/>
        </a:p>
      </dgm:t>
    </dgm:pt>
    <dgm:pt modelId="{8521F42E-42C0-4E33-9115-10BF36BD7999}">
      <dgm:prSet phldrT="[Text]"/>
      <dgm:spPr>
        <a:xfrm>
          <a:off x="0" y="3156034"/>
          <a:ext cx="8229600" cy="407034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Automated FSFN Submission to FLORIDA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88861B-0E27-4B5F-9659-813C38A037D2}" type="parTrans" cxnId="{3207F41B-B61E-4BE1-BACA-948A9C6B669A}">
      <dgm:prSet/>
      <dgm:spPr/>
      <dgm:t>
        <a:bodyPr/>
        <a:lstStyle/>
        <a:p>
          <a:endParaRPr lang="en-US"/>
        </a:p>
      </dgm:t>
    </dgm:pt>
    <dgm:pt modelId="{DFFC5569-B473-4373-AA93-8E21DF9A3841}" type="sibTrans" cxnId="{3207F41B-B61E-4BE1-BACA-948A9C6B669A}">
      <dgm:prSet/>
      <dgm:spPr/>
      <dgm:t>
        <a:bodyPr/>
        <a:lstStyle/>
        <a:p>
          <a:endParaRPr lang="en-US"/>
        </a:p>
      </dgm:t>
    </dgm:pt>
    <dgm:pt modelId="{FB0FDFE3-3AF3-4434-B9CF-0B2FE1FF829D}">
      <dgm:prSet/>
      <dgm:spPr>
        <a:xfrm>
          <a:off x="0" y="1825950"/>
          <a:ext cx="8229600" cy="406912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Automates Foster Care and Adoption Eligibility in FSFN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896AC7C-2B49-4308-87E0-39678FA7D0B6}" type="parTrans" cxnId="{7DC0B7F7-EA8A-40B0-ADEB-225C29049969}">
      <dgm:prSet/>
      <dgm:spPr/>
      <dgm:t>
        <a:bodyPr/>
        <a:lstStyle/>
        <a:p>
          <a:endParaRPr lang="en-US"/>
        </a:p>
      </dgm:t>
    </dgm:pt>
    <dgm:pt modelId="{8AE6A907-05C7-4EC3-BCF7-C4F164270A9B}" type="sibTrans" cxnId="{7DC0B7F7-EA8A-40B0-ADEB-225C29049969}">
      <dgm:prSet/>
      <dgm:spPr/>
      <dgm:t>
        <a:bodyPr/>
        <a:lstStyle/>
        <a:p>
          <a:endParaRPr lang="en-US"/>
        </a:p>
      </dgm:t>
    </dgm:pt>
    <dgm:pt modelId="{8C45E3C1-5E0C-4975-981E-EA26ECCB6AC8}" type="pres">
      <dgm:prSet presAssocID="{CC4256AD-E5DC-4A04-9A79-33DCC8309B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ED132-250E-49F1-85EE-22B7E9CBFE72}" type="pres">
      <dgm:prSet presAssocID="{A02B61D5-0709-4107-84D1-85797A752016}" presName="boxAndChildren" presStyleCnt="0"/>
      <dgm:spPr/>
    </dgm:pt>
    <dgm:pt modelId="{0CA389AE-1494-4C87-91DD-7021E8ADF438}" type="pres">
      <dgm:prSet presAssocID="{A02B61D5-0709-4107-84D1-85797A752016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5F0BB1-3649-4060-A603-1CCBBD67DD1B}" type="pres">
      <dgm:prSet presAssocID="{A02B61D5-0709-4107-84D1-85797A752016}" presName="entireBox" presStyleLbl="node1" presStyleIdx="0" presStyleCnt="3" custLinFactNeighborX="0" custLinFactNeighborY="72"/>
      <dgm:spPr/>
      <dgm:t>
        <a:bodyPr/>
        <a:lstStyle/>
        <a:p>
          <a:endParaRPr lang="en-US"/>
        </a:p>
      </dgm:t>
    </dgm:pt>
    <dgm:pt modelId="{2F85ACCF-AFE7-4161-835B-1612C745813C}" type="pres">
      <dgm:prSet presAssocID="{A02B61D5-0709-4107-84D1-85797A752016}" presName="descendantBox" presStyleCnt="0"/>
      <dgm:spPr/>
    </dgm:pt>
    <dgm:pt modelId="{8528D16F-D1B2-4988-B70F-3D300CB5F2B3}" type="pres">
      <dgm:prSet presAssocID="{8521F42E-42C0-4E33-9115-10BF36BD7999}" presName="childTextBox" presStyleLbl="fgAccFollowNode1" presStyleIdx="0" presStyleCnt="3" custScaleX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F277829-0919-4B8A-8D34-3F1CA5A7A80A}" type="pres">
      <dgm:prSet presAssocID="{3E0B168E-E983-416F-A5AD-7F38CE17E41A}" presName="sp" presStyleCnt="0"/>
      <dgm:spPr/>
    </dgm:pt>
    <dgm:pt modelId="{202ED4F2-3194-4341-A67A-442BD6AB926C}" type="pres">
      <dgm:prSet presAssocID="{FED95DAE-4EE2-44ED-B304-753CC44B49A4}" presName="arrowAndChildren" presStyleCnt="0"/>
      <dgm:spPr/>
    </dgm:pt>
    <dgm:pt modelId="{F0E3A5B0-D596-4363-B6F4-BF66B9970796}" type="pres">
      <dgm:prSet presAssocID="{FED95DAE-4EE2-44ED-B304-753CC44B49A4}" presName="parentTextArrow" presStyleLbl="node1" presStyleIdx="0" presStyleCnt="3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31CD1710-2D95-4191-A978-C87DA374B76A}" type="pres">
      <dgm:prSet presAssocID="{FED95DAE-4EE2-44ED-B304-753CC44B49A4}" presName="arrow" presStyleLbl="node1" presStyleIdx="1" presStyleCnt="3"/>
      <dgm:spPr/>
      <dgm:t>
        <a:bodyPr/>
        <a:lstStyle/>
        <a:p>
          <a:endParaRPr lang="en-US"/>
        </a:p>
      </dgm:t>
    </dgm:pt>
    <dgm:pt modelId="{278486A1-0ED4-4A78-A475-A65A99AF96E1}" type="pres">
      <dgm:prSet presAssocID="{FED95DAE-4EE2-44ED-B304-753CC44B49A4}" presName="descendantArrow" presStyleCnt="0"/>
      <dgm:spPr/>
    </dgm:pt>
    <dgm:pt modelId="{18914E28-BA60-43B9-B1A4-D41476D31C86}" type="pres">
      <dgm:prSet presAssocID="{FB0FDFE3-3AF3-4434-B9CF-0B2FE1FF829D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AF0D30-2440-4C46-A83B-406060FDEFFC}" type="pres">
      <dgm:prSet presAssocID="{2FAE8DD2-DF9F-42F1-A15E-6E23D475E709}" presName="sp" presStyleCnt="0"/>
      <dgm:spPr/>
    </dgm:pt>
    <dgm:pt modelId="{A8DFADDC-741B-4C5C-9682-A7090CE88AC6}" type="pres">
      <dgm:prSet presAssocID="{4536977A-F2E1-4F3E-A12E-DB37EA679B90}" presName="arrowAndChildren" presStyleCnt="0"/>
      <dgm:spPr/>
    </dgm:pt>
    <dgm:pt modelId="{B8DC714B-951A-4B76-B1DB-1B6A40F184B2}" type="pres">
      <dgm:prSet presAssocID="{4536977A-F2E1-4F3E-A12E-DB37EA679B90}" presName="parentTextArrow" presStyleLbl="node1" presStyleIdx="1" presStyleCnt="3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7904F9E4-0B8A-4E0C-930A-90ED2CDBBD0F}" type="pres">
      <dgm:prSet presAssocID="{4536977A-F2E1-4F3E-A12E-DB37EA679B90}" presName="arrow" presStyleLbl="node1" presStyleIdx="2" presStyleCnt="3" custLinFactNeighborY="-3224"/>
      <dgm:spPr/>
      <dgm:t>
        <a:bodyPr/>
        <a:lstStyle/>
        <a:p>
          <a:endParaRPr lang="en-US"/>
        </a:p>
      </dgm:t>
    </dgm:pt>
    <dgm:pt modelId="{ECAD5D3F-AB63-44E8-AFC0-F8F190890A62}" type="pres">
      <dgm:prSet presAssocID="{4536977A-F2E1-4F3E-A12E-DB37EA679B90}" presName="descendantArrow" presStyleCnt="0"/>
      <dgm:spPr/>
    </dgm:pt>
    <dgm:pt modelId="{369B7B86-9435-4250-9838-4AF08CF16858}" type="pres">
      <dgm:prSet presAssocID="{1C5F67EE-B853-46FE-8585-A7439BBCFD68}" presName="childTextArrow" presStyleLbl="fg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B88FC85-CD19-4C7D-AAA7-3004BA75103A}" type="presOf" srcId="{A02B61D5-0709-4107-84D1-85797A752016}" destId="{135F0BB1-3649-4060-A603-1CCBBD67DD1B}" srcOrd="1" destOrd="0" presId="urn:microsoft.com/office/officeart/2005/8/layout/process4"/>
    <dgm:cxn modelId="{1509B2C3-08CA-48B8-9FAE-823E7D874BEB}" type="presOf" srcId="{FB0FDFE3-3AF3-4434-B9CF-0B2FE1FF829D}" destId="{18914E28-BA60-43B9-B1A4-D41476D31C86}" srcOrd="0" destOrd="0" presId="urn:microsoft.com/office/officeart/2005/8/layout/process4"/>
    <dgm:cxn modelId="{81DFAE74-20ED-43E6-A024-4C5E9DB50AA4}" srcId="{4536977A-F2E1-4F3E-A12E-DB37EA679B90}" destId="{1C5F67EE-B853-46FE-8585-A7439BBCFD68}" srcOrd="0" destOrd="0" parTransId="{183F982A-F478-4E9B-83B0-361F8F900BB4}" sibTransId="{2F2B4FDA-F7BF-4E9A-8C8C-A2337140A813}"/>
    <dgm:cxn modelId="{D1265297-E5E2-4985-AD57-9A345366F9BC}" type="presOf" srcId="{CC4256AD-E5DC-4A04-9A79-33DCC8309B02}" destId="{8C45E3C1-5E0C-4975-981E-EA26ECCB6AC8}" srcOrd="0" destOrd="0" presId="urn:microsoft.com/office/officeart/2005/8/layout/process4"/>
    <dgm:cxn modelId="{44348FA4-40F9-4059-93FB-656DFF8B6008}" type="presOf" srcId="{1C5F67EE-B853-46FE-8585-A7439BBCFD68}" destId="{369B7B86-9435-4250-9838-4AF08CF16858}" srcOrd="0" destOrd="0" presId="urn:microsoft.com/office/officeart/2005/8/layout/process4"/>
    <dgm:cxn modelId="{28173332-A0A2-4F5D-A918-8F25633900D6}" type="presOf" srcId="{A02B61D5-0709-4107-84D1-85797A752016}" destId="{0CA389AE-1494-4C87-91DD-7021E8ADF438}" srcOrd="0" destOrd="0" presId="urn:microsoft.com/office/officeart/2005/8/layout/process4"/>
    <dgm:cxn modelId="{3207F41B-B61E-4BE1-BACA-948A9C6B669A}" srcId="{A02B61D5-0709-4107-84D1-85797A752016}" destId="{8521F42E-42C0-4E33-9115-10BF36BD7999}" srcOrd="0" destOrd="0" parTransId="{1E88861B-0E27-4B5F-9659-813C38A037D2}" sibTransId="{DFFC5569-B473-4373-AA93-8E21DF9A3841}"/>
    <dgm:cxn modelId="{3AC186F5-C2BF-4625-AF92-14EA5CC78681}" type="presOf" srcId="{4536977A-F2E1-4F3E-A12E-DB37EA679B90}" destId="{B8DC714B-951A-4B76-B1DB-1B6A40F184B2}" srcOrd="0" destOrd="0" presId="urn:microsoft.com/office/officeart/2005/8/layout/process4"/>
    <dgm:cxn modelId="{641472F6-8457-4B9E-925C-226D69BF1A2B}" type="presOf" srcId="{4536977A-F2E1-4F3E-A12E-DB37EA679B90}" destId="{7904F9E4-0B8A-4E0C-930A-90ED2CDBBD0F}" srcOrd="1" destOrd="0" presId="urn:microsoft.com/office/officeart/2005/8/layout/process4"/>
    <dgm:cxn modelId="{FC1C64CC-4CDA-48F2-9287-A9EF6A7C88D4}" srcId="{CC4256AD-E5DC-4A04-9A79-33DCC8309B02}" destId="{A02B61D5-0709-4107-84D1-85797A752016}" srcOrd="2" destOrd="0" parTransId="{54AAC141-7581-4522-83B7-1EF07778B338}" sibTransId="{A52C4728-5D69-4F18-8654-A43DE2AD337F}"/>
    <dgm:cxn modelId="{C3A91E4D-A1EB-4B2A-B5CB-4FF0B59B4C9A}" srcId="{CC4256AD-E5DC-4A04-9A79-33DCC8309B02}" destId="{FED95DAE-4EE2-44ED-B304-753CC44B49A4}" srcOrd="1" destOrd="0" parTransId="{B66CB8E4-CF05-4E9A-B207-B9406FBA456D}" sibTransId="{3E0B168E-E983-416F-A5AD-7F38CE17E41A}"/>
    <dgm:cxn modelId="{7DC0B7F7-EA8A-40B0-ADEB-225C29049969}" srcId="{FED95DAE-4EE2-44ED-B304-753CC44B49A4}" destId="{FB0FDFE3-3AF3-4434-B9CF-0B2FE1FF829D}" srcOrd="0" destOrd="0" parTransId="{9896AC7C-2B49-4308-87E0-39678FA7D0B6}" sibTransId="{8AE6A907-05C7-4EC3-BCF7-C4F164270A9B}"/>
    <dgm:cxn modelId="{9581D7F0-BDAE-4AD0-B723-2B79566989E1}" type="presOf" srcId="{FED95DAE-4EE2-44ED-B304-753CC44B49A4}" destId="{31CD1710-2D95-4191-A978-C87DA374B76A}" srcOrd="1" destOrd="0" presId="urn:microsoft.com/office/officeart/2005/8/layout/process4"/>
    <dgm:cxn modelId="{7C7DC33B-DCF7-4C4B-ADE6-5A6B0430D508}" srcId="{CC4256AD-E5DC-4A04-9A79-33DCC8309B02}" destId="{4536977A-F2E1-4F3E-A12E-DB37EA679B90}" srcOrd="0" destOrd="0" parTransId="{F0C27D5E-60F7-469C-A8BE-2B5900CD415F}" sibTransId="{2FAE8DD2-DF9F-42F1-A15E-6E23D475E709}"/>
    <dgm:cxn modelId="{D84BC5B7-4E3E-454A-818C-F6B0A9733D41}" type="presOf" srcId="{8521F42E-42C0-4E33-9115-10BF36BD7999}" destId="{8528D16F-D1B2-4988-B70F-3D300CB5F2B3}" srcOrd="0" destOrd="0" presId="urn:microsoft.com/office/officeart/2005/8/layout/process4"/>
    <dgm:cxn modelId="{D90FB2B5-B358-46C9-A0A2-0D642B4E631D}" type="presOf" srcId="{FED95DAE-4EE2-44ED-B304-753CC44B49A4}" destId="{F0E3A5B0-D596-4363-B6F4-BF66B9970796}" srcOrd="0" destOrd="0" presId="urn:microsoft.com/office/officeart/2005/8/layout/process4"/>
    <dgm:cxn modelId="{51A40FAA-2B03-42ED-99F0-B438414AFB8E}" type="presParOf" srcId="{8C45E3C1-5E0C-4975-981E-EA26ECCB6AC8}" destId="{B65ED132-250E-49F1-85EE-22B7E9CBFE72}" srcOrd="0" destOrd="0" presId="urn:microsoft.com/office/officeart/2005/8/layout/process4"/>
    <dgm:cxn modelId="{5A6A15D9-EEA0-48D9-9B9A-6E6336B2D07C}" type="presParOf" srcId="{B65ED132-250E-49F1-85EE-22B7E9CBFE72}" destId="{0CA389AE-1494-4C87-91DD-7021E8ADF438}" srcOrd="0" destOrd="0" presId="urn:microsoft.com/office/officeart/2005/8/layout/process4"/>
    <dgm:cxn modelId="{19F40703-F9A9-46D5-96FC-94FB6D703302}" type="presParOf" srcId="{B65ED132-250E-49F1-85EE-22B7E9CBFE72}" destId="{135F0BB1-3649-4060-A603-1CCBBD67DD1B}" srcOrd="1" destOrd="0" presId="urn:microsoft.com/office/officeart/2005/8/layout/process4"/>
    <dgm:cxn modelId="{CDDF476B-81C1-4F4C-9BC4-D1F0FA14F615}" type="presParOf" srcId="{B65ED132-250E-49F1-85EE-22B7E9CBFE72}" destId="{2F85ACCF-AFE7-4161-835B-1612C745813C}" srcOrd="2" destOrd="0" presId="urn:microsoft.com/office/officeart/2005/8/layout/process4"/>
    <dgm:cxn modelId="{72166A6E-4A10-48FB-A59A-7F9C8D714492}" type="presParOf" srcId="{2F85ACCF-AFE7-4161-835B-1612C745813C}" destId="{8528D16F-D1B2-4988-B70F-3D300CB5F2B3}" srcOrd="0" destOrd="0" presId="urn:microsoft.com/office/officeart/2005/8/layout/process4"/>
    <dgm:cxn modelId="{EB7F5C77-AD97-4153-BEFA-B698EBF3A2C6}" type="presParOf" srcId="{8C45E3C1-5E0C-4975-981E-EA26ECCB6AC8}" destId="{DF277829-0919-4B8A-8D34-3F1CA5A7A80A}" srcOrd="1" destOrd="0" presId="urn:microsoft.com/office/officeart/2005/8/layout/process4"/>
    <dgm:cxn modelId="{6DB452C9-B1DB-44F5-A826-389EA9E41F22}" type="presParOf" srcId="{8C45E3C1-5E0C-4975-981E-EA26ECCB6AC8}" destId="{202ED4F2-3194-4341-A67A-442BD6AB926C}" srcOrd="2" destOrd="0" presId="urn:microsoft.com/office/officeart/2005/8/layout/process4"/>
    <dgm:cxn modelId="{1E336859-5849-4C00-8491-4E246C031D1A}" type="presParOf" srcId="{202ED4F2-3194-4341-A67A-442BD6AB926C}" destId="{F0E3A5B0-D596-4363-B6F4-BF66B9970796}" srcOrd="0" destOrd="0" presId="urn:microsoft.com/office/officeart/2005/8/layout/process4"/>
    <dgm:cxn modelId="{1FA8A1C9-1317-48B1-975B-A93EBB4EEB9E}" type="presParOf" srcId="{202ED4F2-3194-4341-A67A-442BD6AB926C}" destId="{31CD1710-2D95-4191-A978-C87DA374B76A}" srcOrd="1" destOrd="0" presId="urn:microsoft.com/office/officeart/2005/8/layout/process4"/>
    <dgm:cxn modelId="{BCC00DF3-7500-484E-914A-C92219D8C848}" type="presParOf" srcId="{202ED4F2-3194-4341-A67A-442BD6AB926C}" destId="{278486A1-0ED4-4A78-A475-A65A99AF96E1}" srcOrd="2" destOrd="0" presId="urn:microsoft.com/office/officeart/2005/8/layout/process4"/>
    <dgm:cxn modelId="{2D0DBA2C-0F75-42AE-8A2F-47B2736FE35F}" type="presParOf" srcId="{278486A1-0ED4-4A78-A475-A65A99AF96E1}" destId="{18914E28-BA60-43B9-B1A4-D41476D31C86}" srcOrd="0" destOrd="0" presId="urn:microsoft.com/office/officeart/2005/8/layout/process4"/>
    <dgm:cxn modelId="{1CE5E283-42F4-46EE-8E10-E72972AB1B6A}" type="presParOf" srcId="{8C45E3C1-5E0C-4975-981E-EA26ECCB6AC8}" destId="{42AF0D30-2440-4C46-A83B-406060FDEFFC}" srcOrd="3" destOrd="0" presId="urn:microsoft.com/office/officeart/2005/8/layout/process4"/>
    <dgm:cxn modelId="{90ABF723-BF3F-4604-868B-4E4EAC7D799B}" type="presParOf" srcId="{8C45E3C1-5E0C-4975-981E-EA26ECCB6AC8}" destId="{A8DFADDC-741B-4C5C-9682-A7090CE88AC6}" srcOrd="4" destOrd="0" presId="urn:microsoft.com/office/officeart/2005/8/layout/process4"/>
    <dgm:cxn modelId="{898CE315-80FC-4153-BF0A-7D847C5815D9}" type="presParOf" srcId="{A8DFADDC-741B-4C5C-9682-A7090CE88AC6}" destId="{B8DC714B-951A-4B76-B1DB-1B6A40F184B2}" srcOrd="0" destOrd="0" presId="urn:microsoft.com/office/officeart/2005/8/layout/process4"/>
    <dgm:cxn modelId="{F651EEB4-3E8A-4856-9CBC-D781D6C20D7A}" type="presParOf" srcId="{A8DFADDC-741B-4C5C-9682-A7090CE88AC6}" destId="{7904F9E4-0B8A-4E0C-930A-90ED2CDBBD0F}" srcOrd="1" destOrd="0" presId="urn:microsoft.com/office/officeart/2005/8/layout/process4"/>
    <dgm:cxn modelId="{9AD3C7F9-E7CC-4F4F-85EA-B370F502B267}" type="presParOf" srcId="{A8DFADDC-741B-4C5C-9682-A7090CE88AC6}" destId="{ECAD5D3F-AB63-44E8-AFC0-F8F190890A62}" srcOrd="2" destOrd="0" presId="urn:microsoft.com/office/officeart/2005/8/layout/process4"/>
    <dgm:cxn modelId="{511E7559-E617-478F-B592-D41D52215285}" type="presParOf" srcId="{ECAD5D3F-AB63-44E8-AFC0-F8F190890A62}" destId="{369B7B86-9435-4250-9838-4AF08CF168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0BB1-3649-4060-A603-1CCBBD67DD1B}">
      <dsp:nvSpPr>
        <dsp:cNvPr id="0" name=""/>
        <dsp:cNvSpPr/>
      </dsp:nvSpPr>
      <dsp:spPr>
        <a:xfrm>
          <a:off x="0" y="2375524"/>
          <a:ext cx="8509000" cy="779517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III – FSFN and FLORIDA interface enhancements - Spring 2015 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2375524"/>
        <a:ext cx="8509000" cy="420939"/>
      </dsp:txXfrm>
    </dsp:sp>
    <dsp:sp modelId="{8528D16F-D1B2-4988-B70F-3D300CB5F2B3}">
      <dsp:nvSpPr>
        <dsp:cNvPr id="0" name=""/>
        <dsp:cNvSpPr/>
      </dsp:nvSpPr>
      <dsp:spPr>
        <a:xfrm>
          <a:off x="0" y="2780316"/>
          <a:ext cx="8509000" cy="358577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Automated FSFN Submission to FLORIDA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780316"/>
        <a:ext cx="8509000" cy="358577"/>
      </dsp:txXfrm>
    </dsp:sp>
    <dsp:sp modelId="{31CD1710-2D95-4191-A978-C87DA374B76A}">
      <dsp:nvSpPr>
        <dsp:cNvPr id="0" name=""/>
        <dsp:cNvSpPr/>
      </dsp:nvSpPr>
      <dsp:spPr>
        <a:xfrm rot="10800000">
          <a:off x="0" y="1187762"/>
          <a:ext cx="8509000" cy="1198897"/>
        </a:xfrm>
        <a:prstGeom prst="upArrowCallou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II – FSFN system enhancements - December 2014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10800000">
        <a:off x="0" y="1335143"/>
        <a:ext cx="8509000" cy="273432"/>
      </dsp:txXfrm>
    </dsp:sp>
    <dsp:sp modelId="{18914E28-BA60-43B9-B1A4-D41476D31C86}">
      <dsp:nvSpPr>
        <dsp:cNvPr id="0" name=""/>
        <dsp:cNvSpPr/>
      </dsp:nvSpPr>
      <dsp:spPr>
        <a:xfrm>
          <a:off x="0" y="1608575"/>
          <a:ext cx="8509000" cy="358470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Automates Foster Care and Adoption Eligibility in FSFN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608575"/>
        <a:ext cx="8509000" cy="358470"/>
      </dsp:txXfrm>
    </dsp:sp>
    <dsp:sp modelId="{7904F9E4-0B8A-4E0C-930A-90ED2CDBBD0F}">
      <dsp:nvSpPr>
        <dsp:cNvPr id="0" name=""/>
        <dsp:cNvSpPr/>
      </dsp:nvSpPr>
      <dsp:spPr>
        <a:xfrm rot="10800000">
          <a:off x="0" y="0"/>
          <a:ext cx="8509000" cy="1198897"/>
        </a:xfrm>
        <a:prstGeom prst="upArrowCallou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Phase I – FLORIDA system enhancements - July 14, 2014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10800000">
        <a:off x="0" y="147381"/>
        <a:ext cx="8509000" cy="273432"/>
      </dsp:txXfrm>
    </dsp:sp>
    <dsp:sp modelId="{369B7B86-9435-4250-9838-4AF08CF16858}">
      <dsp:nvSpPr>
        <dsp:cNvPr id="0" name=""/>
        <dsp:cNvSpPr/>
      </dsp:nvSpPr>
      <dsp:spPr>
        <a:xfrm>
          <a:off x="0" y="421370"/>
          <a:ext cx="8509000" cy="35847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Fully Automate Medicaid Eligibility Process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421370"/>
        <a:ext cx="8509000" cy="35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A77A746B-E112-4CF8-BD3F-B38234799C4B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FFEC6789-5DF4-4C60-B108-A0AABDEE74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RJR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 review the comments</a:t>
            </a:r>
            <a:r>
              <a:rPr lang="en-US" baseline="0" dirty="0" smtClean="0"/>
              <a:t> sections of both forms, because Rev Max and the CBC will entering comments as to whether or not the child has been preliminarily assessed as IV-E eligible  or not.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there are no comments, the case should be processed as a Non-Title IV-E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0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3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7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65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40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99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3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0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9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1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5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0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will continue</a:t>
            </a:r>
            <a:r>
              <a:rPr lang="en-US" baseline="0" dirty="0" smtClean="0"/>
              <a:t> as usual.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C6789-5DF4-4C60-B108-A0AABDEE74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9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6"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of the two following applications will be submitted for Medicaid for a child in care: 2293 or the 2626A.</a:t>
            </a:r>
          </a:p>
          <a:p>
            <a:pPr defTabSz="914286">
              <a:defRPr/>
            </a:pPr>
            <a:endParaRPr lang="en-US" baseline="0" dirty="0" smtClean="0"/>
          </a:p>
          <a:p>
            <a:pPr defTabSz="914286">
              <a:defRPr/>
            </a:pPr>
            <a:r>
              <a:rPr lang="en-US" dirty="0" smtClean="0"/>
              <a:t>They all can be found in DCF forms.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DB0A-27E1-4C03-9919-365F60EA2C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889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8" name="Picture 2" descr="http://www.smabehavioral.org/images/DCF%20Logo%202012%20squar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91" y="139743"/>
            <a:ext cx="608245" cy="6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1504" y="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9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6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8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1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7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889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n-US" sz="1800" b="0" dirty="0" smtClean="0"/>
          </a:p>
        </p:txBody>
      </p:sp>
      <p:pic>
        <p:nvPicPr>
          <p:cNvPr id="8" name="Picture 2" descr="http://www.smabehavioral.org/images/DCF%20Logo%202012%20squar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91" y="139743"/>
            <a:ext cx="608245" cy="6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1504" y="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2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5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94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4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889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8" name="Picture 2" descr="http://www.smabehavioral.org/images/DCF%20Logo%202012%20squar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91" y="139743"/>
            <a:ext cx="608245" cy="6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1504" y="0"/>
            <a:ext cx="82296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5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10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0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24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8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58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4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5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1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4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7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7FF2-9C7F-43BF-B2E5-B5556073C5EA}" type="datetimeFigureOut">
              <a:rPr lang="en-US" smtClean="0"/>
              <a:pPr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D2A0-90C4-4F68-AD20-EAE2DBE875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2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7FF2-9C7F-43BF-B2E5-B5556073C5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D2A0-90C4-4F68-AD20-EAE2DBE87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na_Laffey@dcf.state.fl.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hyperlink" Target="mailto:atMukweso_Mwenene@dcf.state.fl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51958"/>
            <a:ext cx="9144000" cy="3806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0583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ea typeface="Batang" panose="02030600000101010101" pitchFamily="18" charset="-127"/>
                <a:cs typeface="Aharoni" panose="02010803020104030203" pitchFamily="2" charset="-79"/>
              </a:rPr>
              <a:t>DCF</a:t>
            </a:r>
            <a:r>
              <a:rPr lang="en-US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/>
            </a:r>
            <a:br>
              <a:rPr lang="en-US" sz="3600" dirty="0" smtClean="0">
                <a:solidFill>
                  <a:schemeClr val="tx2"/>
                </a:solidFill>
                <a:cs typeface="Aharoni" panose="02010803020104030203" pitchFamily="2" charset="-79"/>
              </a:rPr>
            </a:br>
            <a:r>
              <a:rPr lang="en-US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Child Welfare and Child In Care Eligibility  Webinar</a:t>
            </a:r>
            <a:endParaRPr lang="en-US" sz="3600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2" descr="http://www.smabehavioral.org/images/DCF%20Logo%202012%20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3" y="5125372"/>
            <a:ext cx="1446340" cy="16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289" y="1684438"/>
            <a:ext cx="3748341" cy="486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66130" y="6183054"/>
            <a:ext cx="39044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</a:rPr>
              <a:t>CF-ES 2293 </a:t>
            </a:r>
            <a:r>
              <a:rPr lang="en-US" i="1" dirty="0" smtClean="0">
                <a:solidFill>
                  <a:prstClr val="white"/>
                </a:solidFill>
              </a:rPr>
              <a:t>Child In Care </a:t>
            </a:r>
            <a:r>
              <a:rPr lang="en-US" i="1" dirty="0">
                <a:solidFill>
                  <a:prstClr val="white"/>
                </a:solidFill>
              </a:rPr>
              <a:t>Medicaid </a:t>
            </a:r>
            <a:r>
              <a:rPr lang="en-US" i="1" dirty="0" smtClean="0">
                <a:solidFill>
                  <a:prstClr val="white"/>
                </a:solidFill>
              </a:rPr>
              <a:t>Application (Page 2)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295401"/>
            <a:ext cx="8229600" cy="50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F497D"/>
                </a:solidFill>
              </a:rPr>
              <a:t>The following application should be used when requesting CIC Medicaid: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84438"/>
            <a:ext cx="3757514" cy="486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3411" y="6158049"/>
            <a:ext cx="38785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</a:rPr>
              <a:t>CF-ES </a:t>
            </a:r>
            <a:r>
              <a:rPr lang="en-US" i="1" dirty="0" smtClean="0">
                <a:solidFill>
                  <a:prstClr val="white"/>
                </a:solidFill>
              </a:rPr>
              <a:t>2626-A Child In Care Title IV-E and Medicaid Application (Page 3)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2563" y="5333014"/>
            <a:ext cx="3416512" cy="3507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3563" y="5157658"/>
            <a:ext cx="3445087" cy="3507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17997" y="3848100"/>
            <a:ext cx="2278990" cy="1212730"/>
          </a:xfrm>
          <a:prstGeom prst="wedgeRoundRectCallout">
            <a:avLst>
              <a:gd name="adj1" fmla="val -47594"/>
              <a:gd name="adj2" fmla="val 6899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Review the comments section for results of preliminary assessment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 </a:t>
            </a:r>
            <a:r>
              <a:rPr lang="en-US" dirty="0"/>
              <a:t>Work Flow Process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01024" y="1323555"/>
            <a:ext cx="7589309" cy="3575229"/>
            <a:chOff x="395828" y="-19644"/>
            <a:chExt cx="6617881" cy="968591"/>
          </a:xfrm>
        </p:grpSpPr>
        <p:sp>
          <p:nvSpPr>
            <p:cNvPr id="6" name="Right Arrow 5"/>
            <p:cNvSpPr/>
            <p:nvPr/>
          </p:nvSpPr>
          <p:spPr>
            <a:xfrm>
              <a:off x="395828" y="145980"/>
              <a:ext cx="1257130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752472" y="-19644"/>
              <a:ext cx="4261237" cy="968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Maximization staff checks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FLORIDA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Screen IQEL: Does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the child have Medicaid?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If yes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Determine Title IV-E Eligibility 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Request Medicaid change to CIC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If no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Apply for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emergency Medicaid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Determine Title IV-E Eligibility</a:t>
              </a:r>
            </a:p>
            <a:p>
              <a:pPr marL="800100" lvl="2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Request Medicaid change to CIC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222240"/>
            <a:ext cx="4980236" cy="1255513"/>
            <a:chOff x="2255510" y="1095107"/>
            <a:chExt cx="5059689" cy="1255513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1" y="1095107"/>
              <a:ext cx="5009447" cy="1255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No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change; young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adult maintains Medicaid eligibility and enrollment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At Removal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303520"/>
            <a:ext cx="2255510" cy="1121921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At discharge or when the child turns 18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0703" y="3137549"/>
            <a:ext cx="1783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Medicaid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731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FSFN System </a:t>
            </a:r>
            <a:r>
              <a:rPr lang="en-US" dirty="0"/>
              <a:t>Enhancement Overview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01024" y="1323555"/>
            <a:ext cx="7589309" cy="4302492"/>
            <a:chOff x="395828" y="-19644"/>
            <a:chExt cx="6617881" cy="1165619"/>
          </a:xfrm>
        </p:grpSpPr>
        <p:sp>
          <p:nvSpPr>
            <p:cNvPr id="6" name="Right Arrow 5"/>
            <p:cNvSpPr/>
            <p:nvPr/>
          </p:nvSpPr>
          <p:spPr>
            <a:xfrm>
              <a:off x="395828" y="145980"/>
              <a:ext cx="1187526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209631" y="-19644"/>
              <a:ext cx="4804078" cy="116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Elimination of FSFN-generated TANF forms when a child is placed in a temporary placement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.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Logic and calculations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303520"/>
            <a:ext cx="5059689" cy="1174232"/>
            <a:chOff x="2255510" y="1176387"/>
            <a:chExt cx="5059689" cy="1174232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98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Maximization staff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Child Protective Investigators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What is Changing?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651951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Who is impacted?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5179" y="2813079"/>
            <a:ext cx="1783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TANF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Foster </a:t>
            </a:r>
          </a:p>
          <a:p>
            <a:pPr algn="ctr"/>
            <a:r>
              <a:rPr lang="en-US" sz="2400" b="1" dirty="0" smtClean="0"/>
              <a:t>Care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9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FSFN System </a:t>
            </a:r>
            <a:r>
              <a:rPr lang="en-US" dirty="0"/>
              <a:t>Enhancement Overview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42594" y="1323555"/>
            <a:ext cx="7847739" cy="4302492"/>
            <a:chOff x="170477" y="-19644"/>
            <a:chExt cx="6843232" cy="1165619"/>
          </a:xfrm>
        </p:grpSpPr>
        <p:sp>
          <p:nvSpPr>
            <p:cNvPr id="6" name="Right Arrow 5"/>
            <p:cNvSpPr/>
            <p:nvPr/>
          </p:nvSpPr>
          <p:spPr>
            <a:xfrm>
              <a:off x="170477" y="230802"/>
              <a:ext cx="1910070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753871" y="-19644"/>
              <a:ext cx="4259838" cy="116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Eligibility redetermination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questions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Logic and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calculations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Reports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303520"/>
            <a:ext cx="5059689" cy="1174232"/>
            <a:chOff x="2255510" y="1176387"/>
            <a:chExt cx="5059689" cy="1174232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98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Maximization staff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Post-adoption Case managers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What is Changing?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651951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Who is impacted?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2594" y="2945105"/>
            <a:ext cx="1925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TANF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Maintenance Adoption Subsidy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9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and FSFN Systems Enhancement Overview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83394" y="1323555"/>
            <a:ext cx="7706939" cy="4302492"/>
            <a:chOff x="293255" y="-19644"/>
            <a:chExt cx="6720454" cy="1165619"/>
          </a:xfrm>
        </p:grpSpPr>
        <p:sp>
          <p:nvSpPr>
            <p:cNvPr id="6" name="Right Arrow 5"/>
            <p:cNvSpPr/>
            <p:nvPr/>
          </p:nvSpPr>
          <p:spPr>
            <a:xfrm>
              <a:off x="293255" y="145980"/>
              <a:ext cx="1588783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209631" y="-19644"/>
              <a:ext cx="4804078" cy="116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Eligibility determination moves to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FSFN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Presumptive eligibility determination is eliminated - - continue to process eligibility screening 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Dynamic display of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questions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Reports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303520"/>
            <a:ext cx="5059689" cy="1174232"/>
            <a:chOff x="2255510" y="1176387"/>
            <a:chExt cx="5059689" cy="1174232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98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Maximization staff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ESS CIC staff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What is Changing?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651951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Who is impacted?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7419" y="2985764"/>
            <a:ext cx="1783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Title IV-E Foster Care</a:t>
            </a:r>
          </a:p>
        </p:txBody>
      </p:sp>
    </p:spTree>
    <p:extLst>
      <p:ext uri="{BB962C8B-B14F-4D97-AF65-F5344CB8AC3E}">
        <p14:creationId xmlns:p14="http://schemas.microsoft.com/office/powerpoint/2010/main" val="1408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and FSFN Systems Enhancement Overview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25638" y="1323555"/>
            <a:ext cx="7864695" cy="4302492"/>
            <a:chOff x="155691" y="-19644"/>
            <a:chExt cx="6858018" cy="1165619"/>
          </a:xfrm>
        </p:grpSpPr>
        <p:sp>
          <p:nvSpPr>
            <p:cNvPr id="6" name="Right Arrow 5"/>
            <p:cNvSpPr/>
            <p:nvPr/>
          </p:nvSpPr>
          <p:spPr>
            <a:xfrm>
              <a:off x="155691" y="145980"/>
              <a:ext cx="1816210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209631" y="-19644"/>
              <a:ext cx="4804078" cy="116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Eligibility determination moves to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FSFN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Eligibility determination for the “applicable” and “not applicable” child is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automated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Dynamic display of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questions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Reports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303520"/>
            <a:ext cx="5059689" cy="1174232"/>
            <a:chOff x="2255510" y="1176387"/>
            <a:chExt cx="5059689" cy="1174232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98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Maximization staff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ESS CIC staff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What is Changing?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651951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Who is impacted?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8964" y="2689971"/>
            <a:ext cx="1941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Title IV-E </a:t>
            </a:r>
            <a:r>
              <a:rPr lang="en-US" sz="2400" b="1" dirty="0" smtClean="0"/>
              <a:t>Maintenance Adoption Subsidy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06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FSFN System </a:t>
            </a:r>
            <a:r>
              <a:rPr lang="en-US" dirty="0"/>
              <a:t>Enhancement Overview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6392" y="1323555"/>
            <a:ext cx="7783941" cy="4302492"/>
            <a:chOff x="226109" y="-19644"/>
            <a:chExt cx="6787600" cy="1165619"/>
          </a:xfrm>
        </p:grpSpPr>
        <p:sp>
          <p:nvSpPr>
            <p:cNvPr id="6" name="Right Arrow 5"/>
            <p:cNvSpPr/>
            <p:nvPr/>
          </p:nvSpPr>
          <p:spPr>
            <a:xfrm>
              <a:off x="226109" y="145980"/>
              <a:ext cx="1745792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209631" y="-19644"/>
              <a:ext cx="4804078" cy="1165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New information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added</a:t>
              </a: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Links to eligibility screens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0644" y="5303520"/>
            <a:ext cx="5059689" cy="1174232"/>
            <a:chOff x="2255510" y="1176387"/>
            <a:chExt cx="5059689" cy="1174232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98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Revenue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Maximization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staff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706" y="102283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What is Changing?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882" y="5651951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Who is impacted?</a:t>
              </a:r>
              <a:endParaRPr lang="en-US" sz="24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0771" y="2928837"/>
            <a:ext cx="2476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FSFN Person Management Page</a:t>
            </a:r>
          </a:p>
        </p:txBody>
      </p:sp>
    </p:spTree>
    <p:extLst>
      <p:ext uri="{BB962C8B-B14F-4D97-AF65-F5344CB8AC3E}">
        <p14:creationId xmlns:p14="http://schemas.microsoft.com/office/powerpoint/2010/main" val="38125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869954"/>
              </p:ext>
            </p:extLst>
          </p:nvPr>
        </p:nvGraphicFramePr>
        <p:xfrm>
          <a:off x="339160" y="1143000"/>
          <a:ext cx="8509000" cy="31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7-Point Star 4"/>
          <p:cNvSpPr/>
          <p:nvPr/>
        </p:nvSpPr>
        <p:spPr>
          <a:xfrm>
            <a:off x="2111868" y="4633685"/>
            <a:ext cx="4963583" cy="2148115"/>
          </a:xfrm>
          <a:prstGeom prst="star7">
            <a:avLst/>
          </a:prstGeom>
          <a:solidFill>
            <a:srgbClr val="4BACC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 smtClean="0">
                <a:solidFill>
                  <a:prstClr val="white"/>
                </a:solidFill>
              </a:rPr>
              <a:t>Project Complete!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9725" y="4298042"/>
            <a:ext cx="787870" cy="469900"/>
          </a:xfrm>
          <a:prstGeom prst="downArrow">
            <a:avLst/>
          </a:prstGeom>
          <a:solidFill>
            <a:srgbClr val="6E3A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rtlCol="0" anchor="ctr"/>
          <a:lstStyle/>
          <a:p>
            <a:pPr algn="ctr"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196" y="0"/>
            <a:ext cx="82296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FLORIDA - FSFN Enhancement –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35514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92281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DCF Central </a:t>
            </a:r>
            <a:r>
              <a:rPr lang="en-US" dirty="0"/>
              <a:t>Office Contacts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58779" y="4177363"/>
            <a:ext cx="7555831" cy="2319690"/>
            <a:chOff x="2255510" y="1176387"/>
            <a:chExt cx="5059689" cy="1334859"/>
          </a:xfrm>
        </p:grpSpPr>
        <p:sp>
          <p:nvSpPr>
            <p:cNvPr id="9" name="Right Arrow 8"/>
            <p:cNvSpPr/>
            <p:nvPr/>
          </p:nvSpPr>
          <p:spPr>
            <a:xfrm>
              <a:off x="2255510" y="1176387"/>
              <a:ext cx="5059689" cy="1174232"/>
            </a:xfrm>
            <a:prstGeom prst="rightArrow">
              <a:avLst>
                <a:gd name="adj1" fmla="val 75000"/>
                <a:gd name="adj2" fmla="val 55834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368892"/>
              <a:ext cx="4750362" cy="1142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</a:rPr>
                <a:t>Questions?</a:t>
              </a:r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</a:rPr>
                <a:t> 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Contact Dianna </a:t>
              </a:r>
              <a:r>
                <a:rPr lang="en-US" sz="2000" dirty="0">
                  <a:solidFill>
                    <a:srgbClr val="002060"/>
                  </a:solidFill>
                  <a:latin typeface="Arial" pitchFamily="34" charset="0"/>
                </a:rPr>
                <a:t>Laffey at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hlinkClick r:id="rId3"/>
                </a:rPr>
                <a:t>Dianna_Laffey@dcf.state.fl.us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 or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Mukweso Mwenene at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hlinkClick r:id="rId4"/>
                </a:rPr>
                <a:t> Mukweso_Mwenene@dcf.state.fl.us</a:t>
              </a:r>
              <a:endParaRPr lang="en-US" sz="2000" dirty="0" smtClean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 </a:t>
              </a:r>
              <a:endParaRPr lang="en-US" sz="2000" dirty="0">
                <a:solidFill>
                  <a:srgbClr val="002060"/>
                </a:solidFill>
                <a:latin typeface="Arial" pitchFamily="34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pic>
        <p:nvPicPr>
          <p:cNvPr id="1027" name="Picture 3" descr="C:\Users\mwenene-mukweso\AppData\Local\Microsoft\Windows\Temporary Internet Files\Content.IE5\IFVLP3T6\MC9002971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57" y="1229046"/>
            <a:ext cx="4831881" cy="34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840" y="1404732"/>
            <a:ext cx="8229600" cy="48307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Feedback </a:t>
            </a:r>
            <a:r>
              <a:rPr lang="en-US" sz="1800" dirty="0"/>
              <a:t>from FSFN and FLORIDA users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/>
              <a:t>New Laws impacting eligibility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/>
              <a:t>Recommendations from audits and reviews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Requirement </a:t>
            </a:r>
            <a:r>
              <a:rPr lang="en-US" sz="1800" dirty="0"/>
              <a:t>to achieve Statewide Automated Child Welfare Information System (SACWIS</a:t>
            </a:r>
            <a:r>
              <a:rPr lang="en-US" sz="1800" dirty="0" smtClean="0"/>
              <a:t>) compliance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	</a:t>
            </a:r>
          </a:p>
          <a:p>
            <a:r>
              <a:rPr lang="en-US" sz="1800" dirty="0" smtClean="0"/>
              <a:t>	</a:t>
            </a:r>
          </a:p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haroni" panose="02010803020104030203" pitchFamily="2" charset="-79"/>
              </a:rPr>
              <a:t>Why change, … why now?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09612" y="4950697"/>
            <a:ext cx="5059689" cy="1372047"/>
            <a:chOff x="2255510" y="1525747"/>
            <a:chExt cx="5059689" cy="824872"/>
          </a:xfrm>
        </p:grpSpPr>
        <p:sp>
          <p:nvSpPr>
            <p:cNvPr id="9" name="Right Arrow 8"/>
            <p:cNvSpPr/>
            <p:nvPr/>
          </p:nvSpPr>
          <p:spPr>
            <a:xfrm>
              <a:off x="2255510" y="1525747"/>
              <a:ext cx="5059689" cy="8248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628855"/>
              <a:ext cx="4750362" cy="61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  </a:t>
              </a:r>
              <a:r>
                <a:rPr lang="en-US" sz="2000" kern="1200" dirty="0" smtClean="0">
                  <a:solidFill>
                    <a:srgbClr val="002060"/>
                  </a:solidFill>
                  <a:latin typeface="Arial" pitchFamily="34" charset="0"/>
                </a:rPr>
                <a:t>FLORIDA has a new rules engine</a:t>
              </a: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496" y="1472597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smtClean="0"/>
                <a:t>Why change?</a:t>
              </a:r>
              <a:endParaRPr lang="en-US" sz="29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915" y="5249973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Why now?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6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860221"/>
              </p:ext>
            </p:extLst>
          </p:nvPr>
        </p:nvGraphicFramePr>
        <p:xfrm>
          <a:off x="339160" y="1143000"/>
          <a:ext cx="8509000" cy="31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7-Point Star 4"/>
          <p:cNvSpPr/>
          <p:nvPr/>
        </p:nvSpPr>
        <p:spPr>
          <a:xfrm>
            <a:off x="2111868" y="4633685"/>
            <a:ext cx="4963583" cy="2148115"/>
          </a:xfrm>
          <a:prstGeom prst="star7">
            <a:avLst/>
          </a:prstGeom>
          <a:solidFill>
            <a:srgbClr val="4BACC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Project Complete!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9725" y="4298042"/>
            <a:ext cx="787870" cy="469900"/>
          </a:xfrm>
          <a:prstGeom prst="downArrow">
            <a:avLst/>
          </a:prstGeom>
          <a:solidFill>
            <a:srgbClr val="6E3A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196" y="0"/>
            <a:ext cx="82296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FLORIDA - FSFN Enhancement –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7675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5727"/>
            <a:ext cx="8229600" cy="451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0"/>
            <a:ext cx="8408987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0" b="58880"/>
          <a:stretch/>
        </p:blipFill>
        <p:spPr bwMode="auto">
          <a:xfrm>
            <a:off x="-22425" y="1"/>
            <a:ext cx="8382000" cy="13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5" y="1295400"/>
            <a:ext cx="753599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9" b="37093"/>
          <a:stretch/>
        </p:blipFill>
        <p:spPr bwMode="auto">
          <a:xfrm>
            <a:off x="-38115" y="11940"/>
            <a:ext cx="83439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859"/>
            <a:ext cx="8229600" cy="453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 System  Enhancements to the Economic Self-Sufficiency (ESS) Child In Care (CIC) </a:t>
            </a:r>
            <a:br>
              <a:rPr lang="en-US" sz="1800" dirty="0" smtClean="0"/>
            </a:br>
            <a:r>
              <a:rPr lang="en-US" sz="1800" dirty="0" smtClean="0"/>
              <a:t>     eligibility Medicaid coverage process: </a:t>
            </a:r>
          </a:p>
          <a:p>
            <a:endParaRPr lang="en-US" sz="1800" dirty="0" smtClean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 smtClean="0"/>
              <a:t>Consolidation of Medicaid Coverage groups</a:t>
            </a:r>
          </a:p>
          <a:p>
            <a:endParaRPr lang="en-US" sz="1800" dirty="0" smtClean="0"/>
          </a:p>
          <a:p>
            <a:r>
              <a:rPr lang="en-US" sz="1800" dirty="0" smtClean="0"/>
              <a:t>	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	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 smtClean="0"/>
              <a:t>Addition of 4 New Living Arrangement Codes </a:t>
            </a:r>
          </a:p>
          <a:p>
            <a:pPr marL="1200150" lvl="2" indent="-34290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CINS/FINS, Independent Living, Private Adoption, Interstate Compact</a:t>
            </a:r>
          </a:p>
          <a:p>
            <a:pPr marL="800100" lvl="1" indent="-342900">
              <a:buNone/>
            </a:pPr>
            <a:endParaRPr lang="en-US" sz="1800" dirty="0" smtClean="0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 smtClean="0"/>
              <a:t>Updated Title IV- E and Non-Title IV-E Driver Flow Process</a:t>
            </a:r>
          </a:p>
          <a:p>
            <a:r>
              <a:rPr lang="en-US" sz="1800" dirty="0" smtClean="0"/>
              <a:t>	</a:t>
            </a:r>
          </a:p>
          <a:p>
            <a:endParaRPr lang="en-US" sz="12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haroni" panose="02010803020104030203" pitchFamily="2" charset="-79"/>
              </a:rPr>
              <a:t>Child in Care System Enhancement Overview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86255" y="2475412"/>
            <a:ext cx="5105191" cy="802967"/>
            <a:chOff x="2209631" y="443379"/>
            <a:chExt cx="5105191" cy="802967"/>
          </a:xfrm>
        </p:grpSpPr>
        <p:sp>
          <p:nvSpPr>
            <p:cNvPr id="6" name="Right Arrow 5"/>
            <p:cNvSpPr/>
            <p:nvPr/>
          </p:nvSpPr>
          <p:spPr>
            <a:xfrm>
              <a:off x="2209631" y="443379"/>
              <a:ext cx="5105191" cy="80296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209631" y="543750"/>
              <a:ext cx="4804078" cy="602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</a:rPr>
                <a:t>Will c</a:t>
              </a: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ontain </a:t>
              </a:r>
              <a:r>
                <a:rPr lang="en-US" sz="2000" u="sng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all</a:t>
              </a: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 Title IV-E cases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1844" y="3306571"/>
            <a:ext cx="5059689" cy="824872"/>
            <a:chOff x="2255510" y="1525747"/>
            <a:chExt cx="5059689" cy="824872"/>
          </a:xfrm>
        </p:grpSpPr>
        <p:sp>
          <p:nvSpPr>
            <p:cNvPr id="9" name="Right Arrow 8"/>
            <p:cNvSpPr/>
            <p:nvPr/>
          </p:nvSpPr>
          <p:spPr>
            <a:xfrm>
              <a:off x="2255510" y="1525747"/>
              <a:ext cx="5059689" cy="8248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lumMod val="50000"/>
                <a:alpha val="6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8"/>
            <p:cNvSpPr/>
            <p:nvPr/>
          </p:nvSpPr>
          <p:spPr>
            <a:xfrm>
              <a:off x="2305752" y="1628855"/>
              <a:ext cx="4750362" cy="618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   Will contain </a:t>
              </a:r>
              <a:r>
                <a:rPr lang="en-US" sz="2000" u="sng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all</a:t>
              </a:r>
              <a:r>
                <a:rPr lang="en-US" sz="2000" kern="1200" baseline="0" dirty="0" smtClean="0">
                  <a:solidFill>
                    <a:srgbClr val="002060"/>
                  </a:solidFill>
                  <a:latin typeface="Arial" pitchFamily="34" charset="0"/>
                </a:rPr>
                <a:t> Non-Title IV-E cases</a:t>
              </a:r>
              <a:endParaRPr lang="en-US" sz="2000" kern="1200" baseline="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46854" y="2485876"/>
            <a:ext cx="2209254" cy="782040"/>
            <a:chOff x="376" y="453843"/>
            <a:chExt cx="2209254" cy="782040"/>
          </a:xfrm>
        </p:grpSpPr>
        <p:sp>
          <p:nvSpPr>
            <p:cNvPr id="18" name="Rounded Rectangle 17"/>
            <p:cNvSpPr/>
            <p:nvPr/>
          </p:nvSpPr>
          <p:spPr>
            <a:xfrm>
              <a:off x="376" y="453843"/>
              <a:ext cx="2209254" cy="782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38552" y="492019"/>
              <a:ext cx="2132902" cy="705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MCFE</a:t>
              </a:r>
              <a:endParaRPr lang="en-US" sz="29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16333" y="3332262"/>
            <a:ext cx="2255510" cy="773490"/>
            <a:chOff x="0" y="1551438"/>
            <a:chExt cx="2255510" cy="77349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551438"/>
              <a:ext cx="2255510" cy="77349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7759" y="1589197"/>
              <a:ext cx="2179992" cy="69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MCFN/NCFN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9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haroni" panose="02010803020104030203" pitchFamily="2" charset="-79"/>
              </a:rPr>
              <a:t>Child In Care Work Flow Process</a:t>
            </a:r>
            <a:endParaRPr lang="en-US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398" y="1285072"/>
            <a:ext cx="77160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19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Child Welfare staff will notate child’s preliminary Title IV-E eligibility in comments section of the Medicaid application </a:t>
            </a:r>
          </a:p>
          <a:p>
            <a:pPr marL="37719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The process and driver flow used to determine  and/or authorize Medicaid eligibility will depend on if the case is identified as Title IV-E or non Title IV-E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Continue suppressing notices in the FLORIDA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system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Continue completing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 manual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Notice of Case Action (NOCA)</a:t>
            </a:r>
          </a:p>
          <a:p>
            <a:pPr marL="37719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7719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Child Welfare continue to notify ESS staff of any changes that will modify coverage</a:t>
            </a:r>
          </a:p>
          <a:p>
            <a:pPr marL="91440"/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"/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91440"/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Note :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Once FSFN is modified in 2015, manual notices no longer required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682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following application should be used when requesting CIC Medicaid:</a:t>
            </a:r>
          </a:p>
          <a:p>
            <a:endParaRPr lang="en-US" sz="1800" dirty="0">
              <a:solidFill>
                <a:srgbClr val="C00000"/>
              </a:solidFill>
            </a:endParaRPr>
          </a:p>
          <a:p>
            <a:pPr marL="457200" lvl="1" indent="0" algn="ctr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69" y="1731834"/>
            <a:ext cx="3764144" cy="486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71538" y="6158049"/>
            <a:ext cx="39059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</a:rPr>
              <a:t>CF-ES 2293 </a:t>
            </a:r>
            <a:r>
              <a:rPr lang="en-US" i="1" dirty="0" smtClean="0">
                <a:solidFill>
                  <a:prstClr val="white"/>
                </a:solidFill>
              </a:rPr>
              <a:t>Child In Care </a:t>
            </a:r>
            <a:r>
              <a:rPr lang="en-US" i="1" dirty="0">
                <a:solidFill>
                  <a:prstClr val="white"/>
                </a:solidFill>
              </a:rPr>
              <a:t>Medicaid </a:t>
            </a:r>
            <a:r>
              <a:rPr lang="en-US" i="1" dirty="0" smtClean="0">
                <a:solidFill>
                  <a:prstClr val="white"/>
                </a:solidFill>
              </a:rPr>
              <a:t>Application (Page 1)</a:t>
            </a:r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3" y="1731834"/>
            <a:ext cx="3755514" cy="486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411" y="6158049"/>
            <a:ext cx="38785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</a:rPr>
              <a:t>CF-ES </a:t>
            </a:r>
            <a:r>
              <a:rPr lang="en-US" i="1" dirty="0" smtClean="0">
                <a:solidFill>
                  <a:prstClr val="white"/>
                </a:solidFill>
              </a:rPr>
              <a:t>2626-A Child In Care Title IV-E and Medicaid Application (Page 1)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eloi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776"/>
      </a:accent1>
      <a:accent2>
        <a:srgbClr val="92D400"/>
      </a:accent2>
      <a:accent3>
        <a:srgbClr val="00A1DE"/>
      </a:accent3>
      <a:accent4>
        <a:srgbClr val="72C7E7"/>
      </a:accent4>
      <a:accent5>
        <a:srgbClr val="3C8A2E"/>
      </a:accent5>
      <a:accent6>
        <a:srgbClr val="C9DD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ld in Care Enhancement Webinar Training- FINAL Future tense with Poli....pptx (061814)">
  <a:themeElements>
    <a:clrScheme name="Deloi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776"/>
      </a:accent1>
      <a:accent2>
        <a:srgbClr val="92D400"/>
      </a:accent2>
      <a:accent3>
        <a:srgbClr val="00A1DE"/>
      </a:accent3>
      <a:accent4>
        <a:srgbClr val="72C7E7"/>
      </a:accent4>
      <a:accent5>
        <a:srgbClr val="3C8A2E"/>
      </a:accent5>
      <a:accent6>
        <a:srgbClr val="C9DD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735</Words>
  <Application>Microsoft Office PowerPoint</Application>
  <PresentationFormat>On-screen Show (4:3)</PresentationFormat>
  <Paragraphs>195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Child in Care Enhancement Webinar Training- FINAL Future tense with Poli....pptx (061814)</vt:lpstr>
      <vt:lpstr>DCF Child Welfare and Child In Care Eligibility  Webinar</vt:lpstr>
      <vt:lpstr>Why change, … why now?  </vt:lpstr>
      <vt:lpstr>FLORIDA - FSFN Enhancement – The Big Picture</vt:lpstr>
      <vt:lpstr>PowerPoint Presentation</vt:lpstr>
      <vt:lpstr>PowerPoint Presentation</vt:lpstr>
      <vt:lpstr>PowerPoint Presentation</vt:lpstr>
      <vt:lpstr>Child in Care System Enhancement Overview  </vt:lpstr>
      <vt:lpstr>Child In Care Work Flow Process</vt:lpstr>
      <vt:lpstr> Application </vt:lpstr>
      <vt:lpstr>Application</vt:lpstr>
      <vt:lpstr>Medicaid Work Flow Process</vt:lpstr>
      <vt:lpstr>FSFN System Enhancement Overview</vt:lpstr>
      <vt:lpstr>FSFN System Enhancement Overview</vt:lpstr>
      <vt:lpstr>FLORIDA and FSFN Systems Enhancement Overview</vt:lpstr>
      <vt:lpstr>FLORIDA and FSFN Systems Enhancement Overview</vt:lpstr>
      <vt:lpstr>FSFN System Enhancement Overview</vt:lpstr>
      <vt:lpstr>FLORIDA - FSFN Enhancement – The Big Picture</vt:lpstr>
      <vt:lpstr>DCF Central Office Contacts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in Care Enhancement</dc:title>
  <dc:creator>Miller, Rachel</dc:creator>
  <cp:lastModifiedBy>McNeish, Roxann</cp:lastModifiedBy>
  <cp:revision>282</cp:revision>
  <cp:lastPrinted>2014-06-20T16:22:28Z</cp:lastPrinted>
  <dcterms:created xsi:type="dcterms:W3CDTF">2014-04-07T17:36:51Z</dcterms:created>
  <dcterms:modified xsi:type="dcterms:W3CDTF">2014-06-25T13:20:40Z</dcterms:modified>
</cp:coreProperties>
</file>