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0" r:id="rId4"/>
  </p:sldMasterIdLst>
  <p:notesMasterIdLst>
    <p:notesMasterId r:id="rId12"/>
  </p:notesMasterIdLst>
  <p:handoutMasterIdLst>
    <p:handoutMasterId r:id="rId13"/>
  </p:handoutMasterIdLst>
  <p:sldIdLst>
    <p:sldId id="297" r:id="rId5"/>
    <p:sldId id="298" r:id="rId6"/>
    <p:sldId id="300" r:id="rId7"/>
    <p:sldId id="289" r:id="rId8"/>
    <p:sldId id="299" r:id="rId9"/>
    <p:sldId id="301" r:id="rId10"/>
    <p:sldId id="29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85E033-1C5E-20FE-89AB-2B38A4ADD1D6}" name="SER" initials="SER" userId="SER" providerId="None"/>
  <p188:author id="{0F7B21B1-4C6A-2DBD-52E5-4B19126889A6}" name="Dorado, Lourdes" initials="DL" userId="S::lourdes.dorado@myflfamilies.com::d9aaa55c-bc9a-460e-b44c-cf5e4d581ef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F3649D-3827-43AA-808B-2D26F9ED55FF}" v="4" dt="2025-01-09T15:15:02.6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4" autoAdjust="0"/>
    <p:restoredTop sz="94619" autoAdjust="0"/>
  </p:normalViewPr>
  <p:slideViewPr>
    <p:cSldViewPr snapToGrid="0">
      <p:cViewPr varScale="1">
        <p:scale>
          <a:sx n="111" d="100"/>
          <a:sy n="111" d="100"/>
        </p:scale>
        <p:origin x="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902BA6-4325-4140-AD64-F1CA9F0A3D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A978C9-89B9-4B35-9064-7876961BB46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94E95-7AA3-474D-9AE0-916CAF76FF44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A9FA60-6BD8-480F-98D4-A3DA4A23FA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CA373F-FAE3-4E5A-B13B-7F645ECABD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3FCD3-78A9-4552-9E0D-0E9A08452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057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CD909-ECD5-465C-82C8-FCE95B2BCE9B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E826-96F9-412E-99A9-86A7D24D1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5441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8FF996E-61BD-47CB-85A4-D3C26661B80D}"/>
              </a:ext>
            </a:extLst>
          </p:cNvPr>
          <p:cNvSpPr/>
          <p:nvPr/>
        </p:nvSpPr>
        <p:spPr>
          <a:xfrm>
            <a:off x="3209925" y="0"/>
            <a:ext cx="898207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A1F06D-55B0-4F3F-BA8C-D17945BE6C14}"/>
              </a:ext>
            </a:extLst>
          </p:cNvPr>
          <p:cNvSpPr/>
          <p:nvPr/>
        </p:nvSpPr>
        <p:spPr>
          <a:xfrm>
            <a:off x="1" y="1"/>
            <a:ext cx="2895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0" y="2621636"/>
            <a:ext cx="5496775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D0517A-8116-47E3-A4A5-4BEA4FC18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0993-B037-4440-8A27-81D473ED94D3}" type="datetime1">
              <a:rPr lang="en-US" smtClean="0"/>
              <a:t>1/13/2025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B3AA27C-00F0-436D-B454-8EAB67454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04EACB6F-CCA4-416F-BAC3-399D824F0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F9120191-8F61-4C4F-B1AC-9AB3611B3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8919" y="1197397"/>
            <a:ext cx="6593856" cy="1343034"/>
          </a:xfrm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9" name="Picture 18" descr="Logo&#10;&#10;Description automatically generated">
            <a:extLst>
              <a:ext uri="{FF2B5EF4-FFF2-40B4-BE49-F238E27FC236}">
                <a16:creationId xmlns:a16="http://schemas.microsoft.com/office/drawing/2014/main" id="{624AA251-37A9-490F-BAF3-04C34A50F2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276" y="704841"/>
            <a:ext cx="3246319" cy="324631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FB1B7C3-E96A-4B26-9D56-FF994FB599FF}"/>
              </a:ext>
            </a:extLst>
          </p:cNvPr>
          <p:cNvSpPr/>
          <p:nvPr userDrawn="1"/>
        </p:nvSpPr>
        <p:spPr>
          <a:xfrm>
            <a:off x="1" y="1"/>
            <a:ext cx="2895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CBE928BE-7C67-4796-9A2D-47E106D50E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38276" y="704841"/>
            <a:ext cx="3246319" cy="3246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674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507486"/>
          </a:xfrm>
        </p:spPr>
        <p:txBody>
          <a:bodyPr anchor="t" anchorCtr="0"/>
          <a:lstStyle>
            <a:lvl1pPr>
              <a:defRPr lang="en-US" dirty="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119947D-B087-4728-8F6C-D0A1F3898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EC1682-4713-4868-B260-A163AA4A1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F040F-001C-4673-BF3F-0BE1C9BF40D8}" type="datetime1">
              <a:rPr lang="en-US" smtClean="0"/>
              <a:t>1/13/2025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C518E-16C7-41E6-AD28-C433D99E7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17058F-9EEC-4259-A656-2163AD582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933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46035" y="2828444"/>
            <a:ext cx="6753057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AC70-36BD-4A35-AC48-05BA734D1221}" type="datetime1">
              <a:rPr lang="en-US" smtClean="0"/>
              <a:t>1/13/2025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2489CAD-4DBA-42C4-883B-349B93281BA8}"/>
              </a:ext>
            </a:extLst>
          </p:cNvPr>
          <p:cNvSpPr/>
          <p:nvPr userDrawn="1"/>
        </p:nvSpPr>
        <p:spPr>
          <a:xfrm>
            <a:off x="1" y="1"/>
            <a:ext cx="195262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529FDA88-50C1-4F5A-BD0C-1B8C199144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4564" y="880378"/>
            <a:ext cx="1376122" cy="1376122"/>
          </a:xfrm>
          <a:prstGeom prst="rect">
            <a:avLst/>
          </a:prstGeom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id="{609057C4-AAE7-490E-AB00-D2943A20F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4322" y="1568439"/>
            <a:ext cx="7976485" cy="988332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1711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B724-03D5-4AC4-92F2-90F5BF3B8AE1}" type="datetime1">
              <a:rPr lang="en-US" smtClean="0"/>
              <a:t>1/13/2025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45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799D-4F11-4C23-9322-E97C9B2E3E2D}" type="datetime1">
              <a:rPr lang="en-US" smtClean="0"/>
              <a:t>1/13/2025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58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45D04-FBE4-49CB-AA72-13B16528BC6B}" type="datetime1">
              <a:rPr lang="en-US" smtClean="0"/>
              <a:t>1/13/2025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2584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C72D-A7DF-4267-B973-01A248C39D2F}" type="datetime1">
              <a:rPr lang="en-US" smtClean="0"/>
              <a:t>1/13/2025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891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59F5720-33C4-4F82-905F-852062826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t" anchorCtr="0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52ABF2-A144-4733-9C41-9F71D25E8116}"/>
              </a:ext>
            </a:extLst>
          </p:cNvPr>
          <p:cNvSpPr>
            <a:spLocks noChangeAspect="1"/>
          </p:cNvSpPr>
          <p:nvPr userDrawn="1"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7AE0941-A3BC-4273-8CFC-35758DD9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t" anchorCtr="0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86B1363-9C99-4D6B-B19F-1696ACCCD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F52A4DF-BE01-429D-BF75-4D8987242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BD7A-E6C1-49E4-B644-7DEE137733B8}" type="datetime1">
              <a:rPr lang="en-US" smtClean="0"/>
              <a:t>1/13/2025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F8A4E03-EE12-494D-8257-0589CD6E7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5B9DD57C-84A3-4E13-A3AB-862F60077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633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FD0-FE13-4488-94FB-E9A0C55F1CA9}" type="datetime1">
              <a:rPr lang="en-US" smtClean="0"/>
              <a:t>1/13/2025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111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74994" y="6423914"/>
            <a:ext cx="16559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53D0BD7A-E6C1-49E4-B644-7DEE137733B8}" type="datetime1">
              <a:rPr lang="en-US" smtClean="0"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58078" y="6423914"/>
            <a:ext cx="2749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47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2ADE88B-EB10-486B-9068-46D45F771682}"/>
              </a:ext>
            </a:extLst>
          </p:cNvPr>
          <p:cNvSpPr/>
          <p:nvPr/>
        </p:nvSpPr>
        <p:spPr>
          <a:xfrm>
            <a:off x="10536060" y="5202060"/>
            <a:ext cx="1655940" cy="1655940"/>
          </a:xfrm>
          <a:custGeom>
            <a:avLst/>
            <a:gdLst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165594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5940" h="1655940">
                <a:moveTo>
                  <a:pt x="0" y="1655940"/>
                </a:moveTo>
                <a:lnTo>
                  <a:pt x="1655940" y="0"/>
                </a:lnTo>
                <a:lnTo>
                  <a:pt x="1655940" y="1655940"/>
                </a:lnTo>
                <a:lnTo>
                  <a:pt x="0" y="165594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5619B0A6-9F70-46C5-8D3F-B7D572D8C29D}"/>
              </a:ext>
            </a:extLst>
          </p:cNvPr>
          <p:cNvSpPr/>
          <p:nvPr userDrawn="1"/>
        </p:nvSpPr>
        <p:spPr>
          <a:xfrm>
            <a:off x="9442850" y="4886325"/>
            <a:ext cx="2749149" cy="1971675"/>
          </a:xfrm>
          <a:custGeom>
            <a:avLst/>
            <a:gdLst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165594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5940" h="1655940">
                <a:moveTo>
                  <a:pt x="0" y="1655940"/>
                </a:moveTo>
                <a:lnTo>
                  <a:pt x="1655940" y="0"/>
                </a:lnTo>
                <a:lnTo>
                  <a:pt x="1655940" y="1655940"/>
                </a:lnTo>
                <a:lnTo>
                  <a:pt x="0" y="165594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Logo&#10;&#10;Description automatically generated">
            <a:extLst>
              <a:ext uri="{FF2B5EF4-FFF2-40B4-BE49-F238E27FC236}">
                <a16:creationId xmlns:a16="http://schemas.microsoft.com/office/drawing/2014/main" id="{B075078A-B95F-40DB-B398-1B04E182A9E1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607040" y="5394960"/>
            <a:ext cx="118872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413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80" r:id="rId8"/>
    <p:sldLayoutId id="2147483679" r:id="rId9"/>
  </p:sldLayoutIdLst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1" kern="1200" cap="all">
          <a:solidFill>
            <a:schemeClr val="tx1">
              <a:lumMod val="7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384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>
            <a:extLst>
              <a:ext uri="{FF2B5EF4-FFF2-40B4-BE49-F238E27FC236}">
                <a16:creationId xmlns:a16="http://schemas.microsoft.com/office/drawing/2014/main" id="{FAAD6225-AAC0-4D9F-9EF8-0C1F9A8C5F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96414" y="6389461"/>
            <a:ext cx="5496775" cy="590321"/>
          </a:xfrm>
        </p:spPr>
        <p:txBody>
          <a:bodyPr>
            <a:normAutofit/>
          </a:bodyPr>
          <a:lstStyle/>
          <a:p>
            <a:r>
              <a:rPr lang="en-U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January 15, 2025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CA465A8-FCD3-44F4-A929-E3E4D759F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8272" y="2085966"/>
            <a:ext cx="6593856" cy="1343034"/>
          </a:xfrm>
        </p:spPr>
        <p:txBody>
          <a:bodyPr>
            <a:normAutofit fontScale="90000"/>
          </a:bodyPr>
          <a:lstStyle/>
          <a:p>
            <a:pPr algn="ctr"/>
            <a:r>
              <a:rPr lang="en-AU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Regional Behavioral Health Collaboratives</a:t>
            </a:r>
            <a:br>
              <a:rPr lang="en-AU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AU" sz="3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update</a:t>
            </a:r>
            <a:endParaRPr lang="en-US" sz="4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2E7ECA-EDD0-30C1-15FB-A2C8BA019623}"/>
              </a:ext>
            </a:extLst>
          </p:cNvPr>
          <p:cNvSpPr txBox="1"/>
          <p:nvPr/>
        </p:nvSpPr>
        <p:spPr>
          <a:xfrm>
            <a:off x="6076552" y="4537495"/>
            <a:ext cx="58055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Asta Trinh, MSW</a:t>
            </a:r>
          </a:p>
          <a:p>
            <a:pPr algn="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Regional Operations and Initiatives</a:t>
            </a:r>
          </a:p>
          <a:p>
            <a:pPr algn="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of Substance Abuse and Mental Health</a:t>
            </a:r>
          </a:p>
          <a:p>
            <a:pPr algn="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of Children and Families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246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31287F1-A54B-4155-81DD-FACF0697C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455837"/>
            <a:ext cx="11029615" cy="3507486"/>
          </a:xfrm>
        </p:spPr>
        <p:txBody>
          <a:bodyPr>
            <a:normAutofit/>
          </a:bodyPr>
          <a:lstStyle/>
          <a:p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Commission on Mental Health and Substance Use Disorder (Commission) </a:t>
            </a:r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presented their </a:t>
            </a:r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Annual Interim Report on January 1, 2024, with findings and evidence-based recommendations. </a:t>
            </a:r>
          </a:p>
          <a:p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strengthen community networks and cross-agency collaboration, the Commission </a:t>
            </a:r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ecommended establishing regional collaboratives. </a:t>
            </a:r>
          </a:p>
          <a:p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July 1, 2024</a:t>
            </a:r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House Bill 7021 created </a:t>
            </a:r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section 394.90826, Florida Statutes </a:t>
            </a:r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establish </a:t>
            </a:r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Behavioral Health Interagency Collaboratives throughout the state in</a:t>
            </a:r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support of this recommendation.</a:t>
            </a:r>
            <a:endParaRPr lang="en-US" sz="2200" cap="none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DA3681A-EFB9-4650-8224-C8CA5D4B8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791" y="705124"/>
            <a:ext cx="11029616" cy="118955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82FCB2-A54E-4CA7-8B46-F340559D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153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A8A45C0-08DB-42E8-9648-D37EBB485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747" y="1447801"/>
            <a:ext cx="11029615" cy="4301066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 </a:t>
            </a:r>
            <a:r>
              <a:rPr lang="en-US" sz="2200" b="1" i="1" u="sng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objectives</a:t>
            </a:r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of the regional collaboratives are to: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Facilitate enhanced interagency communication and collaboration.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Develop and promote regional strategies tailored to address community-level challenges in the behavioral health system.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NZ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</a:t>
            </a:r>
            <a:r>
              <a:rPr lang="en-NZ" sz="2200" b="1" i="1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NZ" sz="2200" b="1" i="1" u="sng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vision</a:t>
            </a:r>
            <a:r>
              <a:rPr lang="en-NZ" sz="2200" b="1" i="1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NZ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of the regional collaboratives is to: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NZ" sz="22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</a:t>
            </a:r>
            <a:r>
              <a:rPr lang="en-NZ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dentify and address ongoing opportunities within the behavioral health system at the local level.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NZ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NZ" sz="22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</a:t>
            </a:r>
            <a:r>
              <a:rPr lang="en-NZ" sz="2200" cap="none" dirty="0">
                <a:solidFill>
                  <a:schemeClr val="bg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mprove the accessibility, availability, and quality of behavioral health services.</a:t>
            </a:r>
            <a:endParaRPr lang="en-US" sz="2200" cap="none" dirty="0">
              <a:solidFill>
                <a:schemeClr val="bg2">
                  <a:lumMod val="1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CA32544-7028-C5E8-7887-1C3BB4D64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926" y="671257"/>
            <a:ext cx="11029616" cy="118955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Objectives and vision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D3AFEA-6EC0-EAC0-6925-F2D50147C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454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3CA01A7-439C-C9B9-A417-3B528AB9BF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463498"/>
              </p:ext>
            </p:extLst>
          </p:nvPr>
        </p:nvGraphicFramePr>
        <p:xfrm>
          <a:off x="581192" y="1523357"/>
          <a:ext cx="10654714" cy="36897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7357">
                  <a:extLst>
                    <a:ext uri="{9D8B030D-6E8A-4147-A177-3AD203B41FA5}">
                      <a16:colId xmlns:a16="http://schemas.microsoft.com/office/drawing/2014/main" val="1033912548"/>
                    </a:ext>
                  </a:extLst>
                </a:gridCol>
                <a:gridCol w="5327357">
                  <a:extLst>
                    <a:ext uri="{9D8B030D-6E8A-4147-A177-3AD203B41FA5}">
                      <a16:colId xmlns:a16="http://schemas.microsoft.com/office/drawing/2014/main" val="3115499423"/>
                    </a:ext>
                  </a:extLst>
                </a:gridCol>
              </a:tblGrid>
              <a:tr h="519874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Agency Representative(s)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974658"/>
                  </a:ext>
                </a:extLst>
              </a:tr>
              <a:tr h="365849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Department of Children and Families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Community-Based Care Lead Agencies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521681"/>
                  </a:ext>
                </a:extLst>
              </a:tr>
              <a:tr h="365849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Agency for Health Care 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Managing Entities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05405"/>
                  </a:ext>
                </a:extLst>
              </a:tr>
              <a:tr h="365849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Agency for Persons with Disabilities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Behavioral Health Service Providers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6781241"/>
                  </a:ext>
                </a:extLst>
              </a:tr>
              <a:tr h="365849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Department of Elder Affairs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62326"/>
                  </a:ext>
                </a:extLst>
              </a:tr>
              <a:tr h="351279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Department of Health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Medicaid Managed Medical Assistance Plans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1105260"/>
                  </a:ext>
                </a:extLst>
              </a:tr>
              <a:tr h="365849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Department of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Police Departments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014175"/>
                  </a:ext>
                </a:extLst>
              </a:tr>
              <a:tr h="365849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 Districts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Sheriffs’ Offices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198396"/>
                  </a:ext>
                </a:extLst>
              </a:tr>
              <a:tr h="36584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Area Agencies on Aging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2">
                            <a:lumMod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492762"/>
                  </a:ext>
                </a:extLst>
              </a:tr>
            </a:tbl>
          </a:graphicData>
        </a:graphic>
      </p:graphicFrame>
      <p:sp>
        <p:nvSpPr>
          <p:cNvPr id="15" name="Title 14">
            <a:extLst>
              <a:ext uri="{FF2B5EF4-FFF2-40B4-BE49-F238E27FC236}">
                <a16:creationId xmlns:a16="http://schemas.microsoft.com/office/drawing/2014/main" id="{E07CD0AB-8048-488B-A1C2-D756369C7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741" y="679724"/>
            <a:ext cx="11029616" cy="118955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Verdana"/>
              </a:rPr>
              <a:t>membership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</a:br>
            <a:endParaRPr lang="en-US" b="0" cap="none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ea typeface="Verdana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F70DE-6D0B-4F92-99FB-0635A18A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79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68709A-9C81-AE97-5BBF-116522CCC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757078-C405-DB27-E354-3913F4948734}"/>
              </a:ext>
            </a:extLst>
          </p:cNvPr>
          <p:cNvSpPr txBox="1"/>
          <p:nvPr/>
        </p:nvSpPr>
        <p:spPr>
          <a:xfrm>
            <a:off x="343280" y="725149"/>
            <a:ext cx="99349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all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 Black" panose="020B0A040201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Implementation </a:t>
            </a:r>
            <a:r>
              <a:rPr lang="en-US" sz="2800" b="1" cap="all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updates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091BB830-0D66-E6FD-53B6-954CF6BBDD2E}"/>
              </a:ext>
            </a:extLst>
          </p:cNvPr>
          <p:cNvSpPr txBox="1">
            <a:spLocks/>
          </p:cNvSpPr>
          <p:nvPr/>
        </p:nvSpPr>
        <p:spPr>
          <a:xfrm>
            <a:off x="605747" y="1442117"/>
            <a:ext cx="10790386" cy="4429124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5435" indent="-305435"/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Arial"/>
                <a:ea typeface="Calibri"/>
                <a:cs typeface="Arial"/>
              </a:rPr>
              <a:t>All six regions have successfully onboarded a Regional Collaborative Coordinator.</a:t>
            </a:r>
          </a:p>
          <a:p>
            <a:pPr marL="305435" indent="-305435"/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Arial"/>
                <a:ea typeface="Calibri"/>
                <a:cs typeface="Arial"/>
              </a:rPr>
              <a:t>A Project Charter has been developed.</a:t>
            </a:r>
          </a:p>
          <a:p>
            <a:pPr marL="305435" indent="-305435"/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 kick-off meetings will be held in-person during the month of February statewide. </a:t>
            </a:r>
          </a:p>
          <a:p>
            <a:pPr marL="629435" lvl="1" indent="-305435"/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first kick-off meeting will take place on February 11</a:t>
            </a:r>
            <a:r>
              <a:rPr lang="en-US" sz="2200" baseline="30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</a:t>
            </a:r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the Southern Region.</a:t>
            </a:r>
          </a:p>
          <a:p>
            <a:pPr lvl="1"/>
            <a:endParaRPr lang="en-US" sz="2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29435" lvl="1" indent="-305435"/>
            <a:endParaRPr lang="en-US" sz="2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906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68709A-9C81-AE97-5BBF-116522CCC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757078-C405-DB27-E354-3913F4948734}"/>
              </a:ext>
            </a:extLst>
          </p:cNvPr>
          <p:cNvSpPr txBox="1"/>
          <p:nvPr/>
        </p:nvSpPr>
        <p:spPr>
          <a:xfrm>
            <a:off x="343280" y="725149"/>
            <a:ext cx="99349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all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 Black" panose="020B0A040201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Awareness and transparency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091BB830-0D66-E6FD-53B6-954CF6BBDD2E}"/>
              </a:ext>
            </a:extLst>
          </p:cNvPr>
          <p:cNvSpPr txBox="1">
            <a:spLocks/>
          </p:cNvSpPr>
          <p:nvPr/>
        </p:nvSpPr>
        <p:spPr>
          <a:xfrm>
            <a:off x="343280" y="1526783"/>
            <a:ext cx="10790386" cy="4429124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Arial"/>
                <a:ea typeface="Calibri"/>
                <a:cs typeface="Arial"/>
              </a:rPr>
              <a:t>To increase awareness and transparency of the work of the Regional Collaboratives, the Department will:</a:t>
            </a:r>
          </a:p>
          <a:p>
            <a:pPr lvl="1"/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Notice meetings in accordance with the Florida Sunshine Law.</a:t>
            </a:r>
          </a:p>
          <a:p>
            <a:pPr lvl="1"/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Arial"/>
                <a:ea typeface="Calibri"/>
                <a:cs typeface="Arial"/>
              </a:rPr>
              <a:t>Develop a public-facing website for the Regional Collaboratives.</a:t>
            </a:r>
          </a:p>
          <a:p>
            <a:pPr marL="324000" lvl="1" indent="0">
              <a:buNone/>
            </a:pPr>
            <a:endParaRPr lang="en-US" sz="2200" dirty="0">
              <a:solidFill>
                <a:schemeClr val="bg2">
                  <a:lumMod val="10000"/>
                </a:schemeClr>
              </a:solidFill>
              <a:latin typeface="Arial"/>
              <a:ea typeface="Calibri"/>
              <a:cs typeface="Arial"/>
            </a:endParaRPr>
          </a:p>
          <a:p>
            <a:pPr lvl="1"/>
            <a:endParaRPr lang="en-US" sz="2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29435" lvl="1" indent="-305435"/>
            <a:endParaRPr lang="en-US" sz="2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702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6136;p64">
            <a:extLst>
              <a:ext uri="{FF2B5EF4-FFF2-40B4-BE49-F238E27FC236}">
                <a16:creationId xmlns:a16="http://schemas.microsoft.com/office/drawing/2014/main" id="{A58EFA6A-7215-30E5-32E6-0AD617AAB34F}"/>
              </a:ext>
            </a:extLst>
          </p:cNvPr>
          <p:cNvSpPr/>
          <p:nvPr/>
        </p:nvSpPr>
        <p:spPr>
          <a:xfrm>
            <a:off x="3102882" y="2362249"/>
            <a:ext cx="8252786" cy="1460282"/>
          </a:xfrm>
          <a:prstGeom prst="rect">
            <a:avLst/>
          </a:prstGeom>
          <a:solidFill>
            <a:srgbClr val="24285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6136;p64">
            <a:extLst>
              <a:ext uri="{FF2B5EF4-FFF2-40B4-BE49-F238E27FC236}">
                <a16:creationId xmlns:a16="http://schemas.microsoft.com/office/drawing/2014/main" id="{8A457DB8-0F87-AF3E-FB67-309F03BB5DB6}"/>
              </a:ext>
            </a:extLst>
          </p:cNvPr>
          <p:cNvSpPr/>
          <p:nvPr/>
        </p:nvSpPr>
        <p:spPr>
          <a:xfrm>
            <a:off x="2823482" y="2667049"/>
            <a:ext cx="8252786" cy="1460282"/>
          </a:xfrm>
          <a:prstGeom prst="rect">
            <a:avLst/>
          </a:prstGeom>
          <a:solidFill>
            <a:srgbClr val="629DD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6136;p64">
            <a:extLst>
              <a:ext uri="{FF2B5EF4-FFF2-40B4-BE49-F238E27FC236}">
                <a16:creationId xmlns:a16="http://schemas.microsoft.com/office/drawing/2014/main" id="{F1F86BFD-A51B-9FA0-4849-62CE89B868EA}"/>
              </a:ext>
            </a:extLst>
          </p:cNvPr>
          <p:cNvSpPr/>
          <p:nvPr/>
        </p:nvSpPr>
        <p:spPr>
          <a:xfrm>
            <a:off x="2963182" y="2514649"/>
            <a:ext cx="8252786" cy="14602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856070D-36EC-4041-A85F-034959478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6771" y="2824998"/>
            <a:ext cx="8105608" cy="2147467"/>
          </a:xfrm>
        </p:spPr>
        <p:txBody>
          <a:bodyPr>
            <a:normAutofit/>
          </a:bodyPr>
          <a:lstStyle/>
          <a:p>
            <a:pPr algn="ctr"/>
            <a:r>
              <a:rPr lang="en-US" sz="4800" b="1">
                <a:solidFill>
                  <a:srgbClr val="002060"/>
                </a:solidFill>
                <a:latin typeface="Arial Black" panose="020B0A04020102020204" pitchFamily="34" charset="0"/>
                <a:ea typeface="Aktiv Grotesk" panose="020B0504020202020204" pitchFamily="34" charset="0"/>
                <a:cs typeface="Aktiv Grotesk" panose="020B0504020202020204" pitchFamily="34" charset="0"/>
              </a:rPr>
              <a:t>Questions?</a:t>
            </a:r>
            <a:endParaRPr lang="en-US" sz="480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6834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-DCF">
  <a:themeElements>
    <a:clrScheme name="DCF Power point">
      <a:dk1>
        <a:srgbClr val="193441"/>
      </a:dk1>
      <a:lt1>
        <a:srgbClr val="FFFFFF"/>
      </a:lt1>
      <a:dk2>
        <a:srgbClr val="193441"/>
      </a:dk2>
      <a:lt2>
        <a:srgbClr val="E7E6E6"/>
      </a:lt2>
      <a:accent1>
        <a:srgbClr val="115BA4"/>
      </a:accent1>
      <a:accent2>
        <a:srgbClr val="488F4D"/>
      </a:accent2>
      <a:accent3>
        <a:srgbClr val="7CB2E1"/>
      </a:accent3>
      <a:accent4>
        <a:srgbClr val="FAA634"/>
      </a:accent4>
      <a:accent5>
        <a:srgbClr val="FFD537"/>
      </a:accent5>
      <a:accent6>
        <a:srgbClr val="DF462E"/>
      </a:accent6>
      <a:hlink>
        <a:srgbClr val="36708C"/>
      </a:hlink>
      <a:folHlink>
        <a:srgbClr val="C55A11"/>
      </a:folHlink>
    </a:clrScheme>
    <a:fontScheme name="DCF fonts them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DCF" id="{0CC2E8E3-3D2F-4D8D-8F65-B598F8B4D10F}" vid="{AFC7F0CF-F8E5-4FB1-B8D9-55FDB44BAC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F0A58D8C231D43828916AD3E094E6B" ma:contentTypeVersion="4" ma:contentTypeDescription="Create a new document." ma:contentTypeScope="" ma:versionID="a85da4d6485b5af994c90576368c0aa2">
  <xsd:schema xmlns:xsd="http://www.w3.org/2001/XMLSchema" xmlns:xs="http://www.w3.org/2001/XMLSchema" xmlns:p="http://schemas.microsoft.com/office/2006/metadata/properties" xmlns:ns2="57f4cfe9-52da-46f3-b230-554fc07be436" targetNamespace="http://schemas.microsoft.com/office/2006/metadata/properties" ma:root="true" ma:fieldsID="24b6505f03d01cc580172a935eb46580" ns2:_="">
    <xsd:import namespace="57f4cfe9-52da-46f3-b230-554fc07be43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f4cfe9-52da-46f3-b230-554fc07be4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D2D995-20F0-4C14-BF62-1248AB4B484D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dcmitype/"/>
    <ds:schemaRef ds:uri="57f4cfe9-52da-46f3-b230-554fc07be436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E1EE074-44D5-4553-BF39-FEADECDF52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f4cfe9-52da-46f3-b230-554fc07be4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4610</TotalTime>
  <Words>334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Verdana</vt:lpstr>
      <vt:lpstr>Wingdings 2</vt:lpstr>
      <vt:lpstr>Theme-DCF</vt:lpstr>
      <vt:lpstr>Regional Behavioral Health Collaboratives update</vt:lpstr>
      <vt:lpstr>Background</vt:lpstr>
      <vt:lpstr>Objectives and vision</vt:lpstr>
      <vt:lpstr>membership </vt:lpstr>
      <vt:lpstr>PowerPoint Presentation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Edwards, Joseph</dc:creator>
  <cp:lastModifiedBy>Platt, Aaron</cp:lastModifiedBy>
  <cp:revision>57</cp:revision>
  <dcterms:created xsi:type="dcterms:W3CDTF">2022-01-04T16:51:29Z</dcterms:created>
  <dcterms:modified xsi:type="dcterms:W3CDTF">2025-01-13T21:19:00Z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0x0101002BF0A58D8C231D43828916AD3E094E6B</vt:lpwstr>
  </property>
</Properties>
</file>