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1" r:id="rId2"/>
    <p:sldId id="263" r:id="rId3"/>
    <p:sldId id="270" r:id="rId4"/>
    <p:sldId id="301" r:id="rId5"/>
    <p:sldId id="279" r:id="rId6"/>
    <p:sldId id="291" r:id="rId7"/>
    <p:sldId id="286" r:id="rId8"/>
    <p:sldId id="287" r:id="rId9"/>
    <p:sldId id="304" r:id="rId10"/>
    <p:sldId id="282" r:id="rId11"/>
    <p:sldId id="306" r:id="rId12"/>
    <p:sldId id="305" r:id="rId13"/>
    <p:sldId id="273" r:id="rId14"/>
    <p:sldId id="30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snapToGrid="0">
      <p:cViewPr varScale="1">
        <p:scale>
          <a:sx n="121" d="100"/>
          <a:sy n="121" d="100"/>
        </p:scale>
        <p:origin x="216"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1EB5CC-4589-4EB8-8181-2EA3C607A8CB}"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555B2052-AAC9-4C91-BD93-DF4D33DE54BE}" type="pres">
      <dgm:prSet presAssocID="{CF1EB5CC-4589-4EB8-8181-2EA3C607A8CB}" presName="hierChild1" presStyleCnt="0">
        <dgm:presLayoutVars>
          <dgm:chPref val="1"/>
          <dgm:dir/>
          <dgm:animOne val="branch"/>
          <dgm:animLvl val="lvl"/>
          <dgm:resizeHandles/>
        </dgm:presLayoutVars>
      </dgm:prSet>
      <dgm:spPr/>
    </dgm:pt>
  </dgm:ptLst>
  <dgm:cxnLst>
    <dgm:cxn modelId="{E2F111C3-9079-447A-96B5-44E284155011}" type="presOf" srcId="{CF1EB5CC-4589-4EB8-8181-2EA3C607A8CB}" destId="{555B2052-AAC9-4C91-BD93-DF4D33DE54BE}" srcOrd="0"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97A4BE-3DA7-48B2-BF27-8ACF7D47F0C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D408D0F2-B8A2-412F-BCB5-BB9AF0156A87}">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Sustainable statewide model could scale up </a:t>
          </a:r>
        </a:p>
      </dgm:t>
    </dgm:pt>
    <dgm:pt modelId="{0CF78B19-4C86-4C40-A20A-A2BE50DF27A7}" type="parTrans" cxnId="{C8BE58F1-AC92-49F5-93CA-F6EBFE3E85C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69A90989-4CD7-4F70-8047-996EBCD870F9}" type="sibTrans" cxnId="{C8BE58F1-AC92-49F5-93CA-F6EBFE3E85C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B61BE5E-828F-4258-9807-1FC793C5B0B2}">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Regional structure currently funded by HRSA/SAMHSA grants received 2022-2025 by FDOH</a:t>
          </a:r>
        </a:p>
      </dgm:t>
    </dgm:pt>
    <dgm:pt modelId="{83B77D6D-609D-4219-8EB8-5560A32ED311}" type="parTrans" cxnId="{45C69CDD-9197-411C-B398-8B8170CEB00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252A80C-5B91-4F90-8B82-D502847659FA}" type="sibTrans" cxnId="{45C69CDD-9197-411C-B398-8B8170CEB00B}">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E0AD25AF-FA13-4FE2-8AD2-1DE965B4254D}">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Hubs are contracted with MCO’s as partial revenue stream</a:t>
          </a:r>
        </a:p>
      </dgm:t>
    </dgm:pt>
    <dgm:pt modelId="{A26DA414-13F1-4117-BA1B-77469B56E8B6}" type="parTrans" cxnId="{E7374A7A-7651-4C22-9266-E171C0622415}">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A75B6DC8-5CFF-4035-B925-592970060B35}" type="sibTrans" cxnId="{E7374A7A-7651-4C22-9266-E171C0622415}">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61CD9C0A-31B4-491E-AD4F-03FE3801ECE2}">
      <dgm:prSet/>
      <dgm:spPr/>
      <dgm:t>
        <a:bodyPr/>
        <a:lstStyle/>
        <a:p>
          <a:r>
            <a:rPr lang="en-US">
              <a:latin typeface="Calibri" panose="020F0502020204030204" pitchFamily="34" charset="0"/>
              <a:ea typeface="Calibri" panose="020F0502020204030204" pitchFamily="34" charset="0"/>
              <a:cs typeface="Calibri" panose="020F0502020204030204" pitchFamily="34" charset="0"/>
            </a:rPr>
            <a:t>75% of Hubs operating at capacity, 2513 children served 2023-2024.</a:t>
          </a:r>
        </a:p>
      </dgm:t>
    </dgm:pt>
    <dgm:pt modelId="{C3C7B7BC-D245-4D3C-AF9A-5DFA4CF1A229}" type="parTrans" cxnId="{72F9E2BE-31A1-4E55-9C59-FE6C166FB9B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A80BCC42-DC67-4728-B03E-4C535ECE75C0}" type="sibTrans" cxnId="{72F9E2BE-31A1-4E55-9C59-FE6C166FB9B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BF9318B-DA9C-4FAA-A5C4-8A312D741909}">
      <dgm:prSet/>
      <dgm:spPr/>
      <dgm:t>
        <a:bodyPr/>
        <a:lstStyle/>
        <a:p>
          <a:r>
            <a:rPr lang="en-US">
              <a:latin typeface="Calibri" panose="020F0502020204030204" pitchFamily="34" charset="0"/>
              <a:ea typeface="Calibri" panose="020F0502020204030204" pitchFamily="34" charset="0"/>
              <a:cs typeface="Calibri" panose="020F0502020204030204" pitchFamily="34" charset="0"/>
            </a:rPr>
            <a:t>Support for model cited in report released by the Florida Chamber Health Council (2023). Notes positive impact with similar models in TX/ MA.   </a:t>
          </a:r>
        </a:p>
      </dgm:t>
    </dgm:pt>
    <dgm:pt modelId="{162CA636-5283-4F28-8E90-8F10FB54471C}" type="parTrans" cxnId="{9FC170F7-7728-4F90-9562-C35F25073B3C}">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764FED31-0151-4AA7-BB9E-1DEECB8D0557}" type="sibTrans" cxnId="{9FC170F7-7728-4F90-9562-C35F25073B3C}">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B80EF43C-4097-4B9C-A59D-3567AE5A52CA}">
      <dgm:prSet/>
      <dgm:spPr/>
      <dgm:t>
        <a:bodyPr/>
        <a:lstStyle/>
        <a:p>
          <a:r>
            <a:rPr lang="en-US">
              <a:latin typeface="Calibri" panose="020F0502020204030204" pitchFamily="34" charset="0"/>
              <a:ea typeface="Calibri" panose="020F0502020204030204" pitchFamily="34" charset="0"/>
              <a:cs typeface="Calibri" panose="020F0502020204030204" pitchFamily="34" charset="0"/>
            </a:rPr>
            <a:t>Resources not widely known, grassroots word of mouth, marketing necessary and will increase demand for capacity.</a:t>
          </a:r>
        </a:p>
      </dgm:t>
    </dgm:pt>
    <dgm:pt modelId="{86FA44AF-A0A9-4879-90B0-BDF40F2BF566}" type="parTrans" cxnId="{95C67619-DE11-4FBA-9458-5A5BDE09F86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94ED92B7-B320-41D6-945B-4015C2B6EA58}" type="sibTrans" cxnId="{95C67619-DE11-4FBA-9458-5A5BDE09F86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81B799E-5436-4AB7-B134-16FA76E2CD4C}" type="pres">
      <dgm:prSet presAssocID="{1597A4BE-3DA7-48B2-BF27-8ACF7D47F0C6}" presName="vert0" presStyleCnt="0">
        <dgm:presLayoutVars>
          <dgm:dir/>
          <dgm:animOne val="branch"/>
          <dgm:animLvl val="lvl"/>
        </dgm:presLayoutVars>
      </dgm:prSet>
      <dgm:spPr/>
    </dgm:pt>
    <dgm:pt modelId="{ABA294F7-B2C5-4CFE-B922-72B2AFE92F3A}" type="pres">
      <dgm:prSet presAssocID="{D408D0F2-B8A2-412F-BCB5-BB9AF0156A87}" presName="thickLine" presStyleLbl="alignNode1" presStyleIdx="0" presStyleCnt="6"/>
      <dgm:spPr/>
    </dgm:pt>
    <dgm:pt modelId="{4F2A02E2-E5AD-45B5-AB03-79680365E634}" type="pres">
      <dgm:prSet presAssocID="{D408D0F2-B8A2-412F-BCB5-BB9AF0156A87}" presName="horz1" presStyleCnt="0"/>
      <dgm:spPr/>
    </dgm:pt>
    <dgm:pt modelId="{75F09242-C6A5-43CA-9EB0-D643E407601C}" type="pres">
      <dgm:prSet presAssocID="{D408D0F2-B8A2-412F-BCB5-BB9AF0156A87}" presName="tx1" presStyleLbl="revTx" presStyleIdx="0" presStyleCnt="6"/>
      <dgm:spPr/>
    </dgm:pt>
    <dgm:pt modelId="{8121ED57-C690-4F6F-87F0-577B7640BDE1}" type="pres">
      <dgm:prSet presAssocID="{D408D0F2-B8A2-412F-BCB5-BB9AF0156A87}" presName="vert1" presStyleCnt="0"/>
      <dgm:spPr/>
    </dgm:pt>
    <dgm:pt modelId="{6B1B7C1E-A355-451C-8280-95FA60B75BFD}" type="pres">
      <dgm:prSet presAssocID="{2B61BE5E-828F-4258-9807-1FC793C5B0B2}" presName="thickLine" presStyleLbl="alignNode1" presStyleIdx="1" presStyleCnt="6"/>
      <dgm:spPr/>
    </dgm:pt>
    <dgm:pt modelId="{02CF75E9-866D-4017-8F13-9C6A907E6628}" type="pres">
      <dgm:prSet presAssocID="{2B61BE5E-828F-4258-9807-1FC793C5B0B2}" presName="horz1" presStyleCnt="0"/>
      <dgm:spPr/>
    </dgm:pt>
    <dgm:pt modelId="{0E6174E4-CDAB-4E79-9227-AF80B6C47017}" type="pres">
      <dgm:prSet presAssocID="{2B61BE5E-828F-4258-9807-1FC793C5B0B2}" presName="tx1" presStyleLbl="revTx" presStyleIdx="1" presStyleCnt="6"/>
      <dgm:spPr/>
    </dgm:pt>
    <dgm:pt modelId="{D64642A4-8104-46A6-96FB-B3C34F40212A}" type="pres">
      <dgm:prSet presAssocID="{2B61BE5E-828F-4258-9807-1FC793C5B0B2}" presName="vert1" presStyleCnt="0"/>
      <dgm:spPr/>
    </dgm:pt>
    <dgm:pt modelId="{2A1CCD95-C75C-487E-BD40-EE1BE04E1D20}" type="pres">
      <dgm:prSet presAssocID="{E0AD25AF-FA13-4FE2-8AD2-1DE965B4254D}" presName="thickLine" presStyleLbl="alignNode1" presStyleIdx="2" presStyleCnt="6"/>
      <dgm:spPr/>
    </dgm:pt>
    <dgm:pt modelId="{543F6354-9E3A-453D-A7F2-641E295C5686}" type="pres">
      <dgm:prSet presAssocID="{E0AD25AF-FA13-4FE2-8AD2-1DE965B4254D}" presName="horz1" presStyleCnt="0"/>
      <dgm:spPr/>
    </dgm:pt>
    <dgm:pt modelId="{3DBFE678-AB6E-4B69-AAB4-4E457D8A5899}" type="pres">
      <dgm:prSet presAssocID="{E0AD25AF-FA13-4FE2-8AD2-1DE965B4254D}" presName="tx1" presStyleLbl="revTx" presStyleIdx="2" presStyleCnt="6"/>
      <dgm:spPr/>
    </dgm:pt>
    <dgm:pt modelId="{3EF67B5E-E244-48A6-8F3A-3BE05DDE8445}" type="pres">
      <dgm:prSet presAssocID="{E0AD25AF-FA13-4FE2-8AD2-1DE965B4254D}" presName="vert1" presStyleCnt="0"/>
      <dgm:spPr/>
    </dgm:pt>
    <dgm:pt modelId="{FDCBE09D-024F-4695-BEEE-66E91367EC46}" type="pres">
      <dgm:prSet presAssocID="{61CD9C0A-31B4-491E-AD4F-03FE3801ECE2}" presName="thickLine" presStyleLbl="alignNode1" presStyleIdx="3" presStyleCnt="6"/>
      <dgm:spPr/>
    </dgm:pt>
    <dgm:pt modelId="{F655D4D8-B8A1-4F9B-8403-697FE7CBFC15}" type="pres">
      <dgm:prSet presAssocID="{61CD9C0A-31B4-491E-AD4F-03FE3801ECE2}" presName="horz1" presStyleCnt="0"/>
      <dgm:spPr/>
    </dgm:pt>
    <dgm:pt modelId="{76A06CD7-5102-4707-A0BB-E523E74D0746}" type="pres">
      <dgm:prSet presAssocID="{61CD9C0A-31B4-491E-AD4F-03FE3801ECE2}" presName="tx1" presStyleLbl="revTx" presStyleIdx="3" presStyleCnt="6"/>
      <dgm:spPr/>
    </dgm:pt>
    <dgm:pt modelId="{83614BC2-83A9-41EC-9661-68B4314702E0}" type="pres">
      <dgm:prSet presAssocID="{61CD9C0A-31B4-491E-AD4F-03FE3801ECE2}" presName="vert1" presStyleCnt="0"/>
      <dgm:spPr/>
    </dgm:pt>
    <dgm:pt modelId="{A83ABC3E-6E9F-4BA0-9F3C-D16CEF9F76FA}" type="pres">
      <dgm:prSet presAssocID="{FBF9318B-DA9C-4FAA-A5C4-8A312D741909}" presName="thickLine" presStyleLbl="alignNode1" presStyleIdx="4" presStyleCnt="6"/>
      <dgm:spPr/>
    </dgm:pt>
    <dgm:pt modelId="{6E9458AE-BD2B-4D58-89C5-393FCA92A2B9}" type="pres">
      <dgm:prSet presAssocID="{FBF9318B-DA9C-4FAA-A5C4-8A312D741909}" presName="horz1" presStyleCnt="0"/>
      <dgm:spPr/>
    </dgm:pt>
    <dgm:pt modelId="{F4C85BDC-A3B9-4448-84E5-03A5AB79C06F}" type="pres">
      <dgm:prSet presAssocID="{FBF9318B-DA9C-4FAA-A5C4-8A312D741909}" presName="tx1" presStyleLbl="revTx" presStyleIdx="4" presStyleCnt="6"/>
      <dgm:spPr/>
    </dgm:pt>
    <dgm:pt modelId="{7A9F8D75-D2CC-4F90-BFFF-588DE29D0CE5}" type="pres">
      <dgm:prSet presAssocID="{FBF9318B-DA9C-4FAA-A5C4-8A312D741909}" presName="vert1" presStyleCnt="0"/>
      <dgm:spPr/>
    </dgm:pt>
    <dgm:pt modelId="{0F6958B7-BC83-4060-9AE6-99824FD6BE3F}" type="pres">
      <dgm:prSet presAssocID="{B80EF43C-4097-4B9C-A59D-3567AE5A52CA}" presName="thickLine" presStyleLbl="alignNode1" presStyleIdx="5" presStyleCnt="6"/>
      <dgm:spPr/>
    </dgm:pt>
    <dgm:pt modelId="{0B0E45F0-8246-48D1-BC30-E9122E2D83F7}" type="pres">
      <dgm:prSet presAssocID="{B80EF43C-4097-4B9C-A59D-3567AE5A52CA}" presName="horz1" presStyleCnt="0"/>
      <dgm:spPr/>
    </dgm:pt>
    <dgm:pt modelId="{B6F1E106-2D6D-4098-94A8-6D1A0E33941B}" type="pres">
      <dgm:prSet presAssocID="{B80EF43C-4097-4B9C-A59D-3567AE5A52CA}" presName="tx1" presStyleLbl="revTx" presStyleIdx="5" presStyleCnt="6"/>
      <dgm:spPr/>
    </dgm:pt>
    <dgm:pt modelId="{477E6C00-E8C9-4F5A-AB6B-3827DC4DD5A6}" type="pres">
      <dgm:prSet presAssocID="{B80EF43C-4097-4B9C-A59D-3567AE5A52CA}" presName="vert1" presStyleCnt="0"/>
      <dgm:spPr/>
    </dgm:pt>
  </dgm:ptLst>
  <dgm:cxnLst>
    <dgm:cxn modelId="{95C67619-DE11-4FBA-9458-5A5BDE09F86D}" srcId="{1597A4BE-3DA7-48B2-BF27-8ACF7D47F0C6}" destId="{B80EF43C-4097-4B9C-A59D-3567AE5A52CA}" srcOrd="5" destOrd="0" parTransId="{86FA44AF-A0A9-4879-90B0-BDF40F2BF566}" sibTransId="{94ED92B7-B320-41D6-945B-4015C2B6EA58}"/>
    <dgm:cxn modelId="{A3453A79-AE85-4801-9489-4F3D0260C5AC}" type="presOf" srcId="{B80EF43C-4097-4B9C-A59D-3567AE5A52CA}" destId="{B6F1E106-2D6D-4098-94A8-6D1A0E33941B}" srcOrd="0" destOrd="0" presId="urn:microsoft.com/office/officeart/2008/layout/LinedList"/>
    <dgm:cxn modelId="{E7374A7A-7651-4C22-9266-E171C0622415}" srcId="{1597A4BE-3DA7-48B2-BF27-8ACF7D47F0C6}" destId="{E0AD25AF-FA13-4FE2-8AD2-1DE965B4254D}" srcOrd="2" destOrd="0" parTransId="{A26DA414-13F1-4117-BA1B-77469B56E8B6}" sibTransId="{A75B6DC8-5CFF-4035-B925-592970060B35}"/>
    <dgm:cxn modelId="{9D358291-3D9A-4254-B453-EDAE6C7450BC}" type="presOf" srcId="{D408D0F2-B8A2-412F-BCB5-BB9AF0156A87}" destId="{75F09242-C6A5-43CA-9EB0-D643E407601C}" srcOrd="0" destOrd="0" presId="urn:microsoft.com/office/officeart/2008/layout/LinedList"/>
    <dgm:cxn modelId="{146850A6-EAB6-4598-9F0E-E204EAC05392}" type="presOf" srcId="{FBF9318B-DA9C-4FAA-A5C4-8A312D741909}" destId="{F4C85BDC-A3B9-4448-84E5-03A5AB79C06F}" srcOrd="0" destOrd="0" presId="urn:microsoft.com/office/officeart/2008/layout/LinedList"/>
    <dgm:cxn modelId="{5FDA73B1-C15A-46C0-B555-6718E28EC246}" type="presOf" srcId="{61CD9C0A-31B4-491E-AD4F-03FE3801ECE2}" destId="{76A06CD7-5102-4707-A0BB-E523E74D0746}" srcOrd="0" destOrd="0" presId="urn:microsoft.com/office/officeart/2008/layout/LinedList"/>
    <dgm:cxn modelId="{72F9E2BE-31A1-4E55-9C59-FE6C166FB9BD}" srcId="{1597A4BE-3DA7-48B2-BF27-8ACF7D47F0C6}" destId="{61CD9C0A-31B4-491E-AD4F-03FE3801ECE2}" srcOrd="3" destOrd="0" parTransId="{C3C7B7BC-D245-4D3C-AF9A-5DFA4CF1A229}" sibTransId="{A80BCC42-DC67-4728-B03E-4C535ECE75C0}"/>
    <dgm:cxn modelId="{455C55BF-06EB-41E6-B2A1-B03FEA7E53C0}" type="presOf" srcId="{E0AD25AF-FA13-4FE2-8AD2-1DE965B4254D}" destId="{3DBFE678-AB6E-4B69-AAB4-4E457D8A5899}" srcOrd="0" destOrd="0" presId="urn:microsoft.com/office/officeart/2008/layout/LinedList"/>
    <dgm:cxn modelId="{45C69CDD-9197-411C-B398-8B8170CEB00B}" srcId="{1597A4BE-3DA7-48B2-BF27-8ACF7D47F0C6}" destId="{2B61BE5E-828F-4258-9807-1FC793C5B0B2}" srcOrd="1" destOrd="0" parTransId="{83B77D6D-609D-4219-8EB8-5560A32ED311}" sibTransId="{F252A80C-5B91-4F90-8B82-D502847659FA}"/>
    <dgm:cxn modelId="{9A39A9DD-D169-4059-9D6B-81D524046A98}" type="presOf" srcId="{1597A4BE-3DA7-48B2-BF27-8ACF7D47F0C6}" destId="{F81B799E-5436-4AB7-B134-16FA76E2CD4C}" srcOrd="0" destOrd="0" presId="urn:microsoft.com/office/officeart/2008/layout/LinedList"/>
    <dgm:cxn modelId="{C8BE58F1-AC92-49F5-93CA-F6EBFE3E85CB}" srcId="{1597A4BE-3DA7-48B2-BF27-8ACF7D47F0C6}" destId="{D408D0F2-B8A2-412F-BCB5-BB9AF0156A87}" srcOrd="0" destOrd="0" parTransId="{0CF78B19-4C86-4C40-A20A-A2BE50DF27A7}" sibTransId="{69A90989-4CD7-4F70-8047-996EBCD870F9}"/>
    <dgm:cxn modelId="{9FC170F7-7728-4F90-9562-C35F25073B3C}" srcId="{1597A4BE-3DA7-48B2-BF27-8ACF7D47F0C6}" destId="{FBF9318B-DA9C-4FAA-A5C4-8A312D741909}" srcOrd="4" destOrd="0" parTransId="{162CA636-5283-4F28-8E90-8F10FB54471C}" sibTransId="{764FED31-0151-4AA7-BB9E-1DEECB8D0557}"/>
    <dgm:cxn modelId="{8AA531FF-4CAB-4CD1-97BA-19DD8F8AC938}" type="presOf" srcId="{2B61BE5E-828F-4258-9807-1FC793C5B0B2}" destId="{0E6174E4-CDAB-4E79-9227-AF80B6C47017}" srcOrd="0" destOrd="0" presId="urn:microsoft.com/office/officeart/2008/layout/LinedList"/>
    <dgm:cxn modelId="{0ADFADED-F730-467C-9C7B-0C0E806983B1}" type="presParOf" srcId="{F81B799E-5436-4AB7-B134-16FA76E2CD4C}" destId="{ABA294F7-B2C5-4CFE-B922-72B2AFE92F3A}" srcOrd="0" destOrd="0" presId="urn:microsoft.com/office/officeart/2008/layout/LinedList"/>
    <dgm:cxn modelId="{DDCF0D62-30EC-4920-94BA-09A672D89D2C}" type="presParOf" srcId="{F81B799E-5436-4AB7-B134-16FA76E2CD4C}" destId="{4F2A02E2-E5AD-45B5-AB03-79680365E634}" srcOrd="1" destOrd="0" presId="urn:microsoft.com/office/officeart/2008/layout/LinedList"/>
    <dgm:cxn modelId="{4FA9C298-991E-4118-B117-2E4A8FDE5B59}" type="presParOf" srcId="{4F2A02E2-E5AD-45B5-AB03-79680365E634}" destId="{75F09242-C6A5-43CA-9EB0-D643E407601C}" srcOrd="0" destOrd="0" presId="urn:microsoft.com/office/officeart/2008/layout/LinedList"/>
    <dgm:cxn modelId="{09A77757-CC66-4E8A-904C-6DDBAF2A381C}" type="presParOf" srcId="{4F2A02E2-E5AD-45B5-AB03-79680365E634}" destId="{8121ED57-C690-4F6F-87F0-577B7640BDE1}" srcOrd="1" destOrd="0" presId="urn:microsoft.com/office/officeart/2008/layout/LinedList"/>
    <dgm:cxn modelId="{C0D92B15-F437-40A8-80AF-E5FFF6873D2A}" type="presParOf" srcId="{F81B799E-5436-4AB7-B134-16FA76E2CD4C}" destId="{6B1B7C1E-A355-451C-8280-95FA60B75BFD}" srcOrd="2" destOrd="0" presId="urn:microsoft.com/office/officeart/2008/layout/LinedList"/>
    <dgm:cxn modelId="{7C6B89C9-5838-4125-9009-A70AB2816A44}" type="presParOf" srcId="{F81B799E-5436-4AB7-B134-16FA76E2CD4C}" destId="{02CF75E9-866D-4017-8F13-9C6A907E6628}" srcOrd="3" destOrd="0" presId="urn:microsoft.com/office/officeart/2008/layout/LinedList"/>
    <dgm:cxn modelId="{A93BA370-5A02-416B-8FE6-0E7EBA55285F}" type="presParOf" srcId="{02CF75E9-866D-4017-8F13-9C6A907E6628}" destId="{0E6174E4-CDAB-4E79-9227-AF80B6C47017}" srcOrd="0" destOrd="0" presId="urn:microsoft.com/office/officeart/2008/layout/LinedList"/>
    <dgm:cxn modelId="{5C520CD9-F1CF-41E5-9210-BEB43D2FF469}" type="presParOf" srcId="{02CF75E9-866D-4017-8F13-9C6A907E6628}" destId="{D64642A4-8104-46A6-96FB-B3C34F40212A}" srcOrd="1" destOrd="0" presId="urn:microsoft.com/office/officeart/2008/layout/LinedList"/>
    <dgm:cxn modelId="{047D28B3-E3F0-4C82-B6B9-E192971A1E51}" type="presParOf" srcId="{F81B799E-5436-4AB7-B134-16FA76E2CD4C}" destId="{2A1CCD95-C75C-487E-BD40-EE1BE04E1D20}" srcOrd="4" destOrd="0" presId="urn:microsoft.com/office/officeart/2008/layout/LinedList"/>
    <dgm:cxn modelId="{6501B242-DD66-4A01-886D-6A6E254F22DF}" type="presParOf" srcId="{F81B799E-5436-4AB7-B134-16FA76E2CD4C}" destId="{543F6354-9E3A-453D-A7F2-641E295C5686}" srcOrd="5" destOrd="0" presId="urn:microsoft.com/office/officeart/2008/layout/LinedList"/>
    <dgm:cxn modelId="{1158F49E-B796-437C-95AC-960DAC633EC0}" type="presParOf" srcId="{543F6354-9E3A-453D-A7F2-641E295C5686}" destId="{3DBFE678-AB6E-4B69-AAB4-4E457D8A5899}" srcOrd="0" destOrd="0" presId="urn:microsoft.com/office/officeart/2008/layout/LinedList"/>
    <dgm:cxn modelId="{48EC63CF-CAC4-47B2-B402-933C69494624}" type="presParOf" srcId="{543F6354-9E3A-453D-A7F2-641E295C5686}" destId="{3EF67B5E-E244-48A6-8F3A-3BE05DDE8445}" srcOrd="1" destOrd="0" presId="urn:microsoft.com/office/officeart/2008/layout/LinedList"/>
    <dgm:cxn modelId="{ED230316-A750-489F-B32D-83BAF54BBFEE}" type="presParOf" srcId="{F81B799E-5436-4AB7-B134-16FA76E2CD4C}" destId="{FDCBE09D-024F-4695-BEEE-66E91367EC46}" srcOrd="6" destOrd="0" presId="urn:microsoft.com/office/officeart/2008/layout/LinedList"/>
    <dgm:cxn modelId="{0845CA93-E6AD-4DDA-BC99-C8F37C914B06}" type="presParOf" srcId="{F81B799E-5436-4AB7-B134-16FA76E2CD4C}" destId="{F655D4D8-B8A1-4F9B-8403-697FE7CBFC15}" srcOrd="7" destOrd="0" presId="urn:microsoft.com/office/officeart/2008/layout/LinedList"/>
    <dgm:cxn modelId="{DABE9337-15C1-4DDD-91F6-73D530311185}" type="presParOf" srcId="{F655D4D8-B8A1-4F9B-8403-697FE7CBFC15}" destId="{76A06CD7-5102-4707-A0BB-E523E74D0746}" srcOrd="0" destOrd="0" presId="urn:microsoft.com/office/officeart/2008/layout/LinedList"/>
    <dgm:cxn modelId="{0C02F29F-B0D7-4B74-BD9C-2E31EAD87FFD}" type="presParOf" srcId="{F655D4D8-B8A1-4F9B-8403-697FE7CBFC15}" destId="{83614BC2-83A9-41EC-9661-68B4314702E0}" srcOrd="1" destOrd="0" presId="urn:microsoft.com/office/officeart/2008/layout/LinedList"/>
    <dgm:cxn modelId="{0DEDA9FC-31D6-4393-8B0E-932396176ABA}" type="presParOf" srcId="{F81B799E-5436-4AB7-B134-16FA76E2CD4C}" destId="{A83ABC3E-6E9F-4BA0-9F3C-D16CEF9F76FA}" srcOrd="8" destOrd="0" presId="urn:microsoft.com/office/officeart/2008/layout/LinedList"/>
    <dgm:cxn modelId="{1C029F18-8E70-4D25-9E81-5A7083FF862E}" type="presParOf" srcId="{F81B799E-5436-4AB7-B134-16FA76E2CD4C}" destId="{6E9458AE-BD2B-4D58-89C5-393FCA92A2B9}" srcOrd="9" destOrd="0" presId="urn:microsoft.com/office/officeart/2008/layout/LinedList"/>
    <dgm:cxn modelId="{5ED38B3E-0129-4514-8CE8-7894DADB5CE7}" type="presParOf" srcId="{6E9458AE-BD2B-4D58-89C5-393FCA92A2B9}" destId="{F4C85BDC-A3B9-4448-84E5-03A5AB79C06F}" srcOrd="0" destOrd="0" presId="urn:microsoft.com/office/officeart/2008/layout/LinedList"/>
    <dgm:cxn modelId="{6EAFDA0A-7099-472D-B95F-5B0102FD380D}" type="presParOf" srcId="{6E9458AE-BD2B-4D58-89C5-393FCA92A2B9}" destId="{7A9F8D75-D2CC-4F90-BFFF-588DE29D0CE5}" srcOrd="1" destOrd="0" presId="urn:microsoft.com/office/officeart/2008/layout/LinedList"/>
    <dgm:cxn modelId="{3E5480A8-0ED8-4991-A0D5-530EBB0B2FFF}" type="presParOf" srcId="{F81B799E-5436-4AB7-B134-16FA76E2CD4C}" destId="{0F6958B7-BC83-4060-9AE6-99824FD6BE3F}" srcOrd="10" destOrd="0" presId="urn:microsoft.com/office/officeart/2008/layout/LinedList"/>
    <dgm:cxn modelId="{F1E0863B-70C8-426D-B132-8A53EA5E53AA}" type="presParOf" srcId="{F81B799E-5436-4AB7-B134-16FA76E2CD4C}" destId="{0B0E45F0-8246-48D1-BC30-E9122E2D83F7}" srcOrd="11" destOrd="0" presId="urn:microsoft.com/office/officeart/2008/layout/LinedList"/>
    <dgm:cxn modelId="{9EEC0686-5FDD-490C-A239-CBCF13CBC5F5}" type="presParOf" srcId="{0B0E45F0-8246-48D1-BC30-E9122E2D83F7}" destId="{B6F1E106-2D6D-4098-94A8-6D1A0E33941B}" srcOrd="0" destOrd="0" presId="urn:microsoft.com/office/officeart/2008/layout/LinedList"/>
    <dgm:cxn modelId="{3EB64A10-EC08-4003-8B2E-50E1EAD9DDC6}" type="presParOf" srcId="{0B0E45F0-8246-48D1-BC30-E9122E2D83F7}" destId="{477E6C00-E8C9-4F5A-AB6B-3827DC4DD5A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A11CE6-8B6E-458C-9E43-A268A40C0E6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4661368-4CD2-4373-9E6B-357E4DC7E04C}">
      <dgm:prSet phldrT="[Text]" custT="1"/>
      <dgm:spPr/>
      <dgm:t>
        <a:bodyPr/>
        <a:lstStyle/>
        <a:p>
          <a:r>
            <a:rPr lang="en-US" sz="2400" b="1" dirty="0">
              <a:latin typeface="Calibri" panose="020F0502020204030204" pitchFamily="34" charset="0"/>
              <a:ea typeface="Calibri" panose="020F0502020204030204" pitchFamily="34" charset="0"/>
              <a:cs typeface="Calibri" panose="020F0502020204030204" pitchFamily="34" charset="0"/>
            </a:rPr>
            <a:t>Marketing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endParaRPr lang="en-US" sz="2400" b="1"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Capacity</a:t>
          </a:r>
        </a:p>
        <a:p>
          <a:endParaRPr lang="en-US" sz="2400" b="1" dirty="0">
            <a:latin typeface="Calibri" panose="020F0502020204030204" pitchFamily="34" charset="0"/>
            <a:ea typeface="Calibri" panose="020F0502020204030204" pitchFamily="34" charset="0"/>
            <a:cs typeface="Calibri" panose="020F0502020204030204" pitchFamily="34" charset="0"/>
          </a:endParaRP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Geographic expansion</a:t>
          </a:r>
        </a:p>
        <a:p>
          <a:endParaRPr lang="en-US" sz="2400" b="1" dirty="0">
            <a:latin typeface="Calibri" panose="020F0502020204030204" pitchFamily="34" charset="0"/>
            <a:ea typeface="Calibri" panose="020F0502020204030204" pitchFamily="34" charset="0"/>
            <a:cs typeface="Calibri" panose="020F0502020204030204" pitchFamily="34" charset="0"/>
          </a:endParaRPr>
        </a:p>
        <a:p>
          <a:endParaRPr lang="en-US" sz="2400" b="1" dirty="0">
            <a:latin typeface="Calibri" panose="020F0502020204030204" pitchFamily="34" charset="0"/>
            <a:ea typeface="Calibri" panose="020F0502020204030204" pitchFamily="34" charset="0"/>
            <a:cs typeface="Calibri" panose="020F0502020204030204" pitchFamily="34" charset="0"/>
          </a:endParaRPr>
        </a:p>
      </dgm:t>
    </dgm:pt>
    <dgm:pt modelId="{A4B2F994-00B8-4558-AFEF-7F3356E3945C}" type="par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DF141B0-7B05-4327-BA1F-F63AE93FCD1C}" type="sib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4946D55-7D99-4A9B-BA6D-C272D1A80889}">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Plan to increase awareness and utilization of the BH Hubs through continued and expanded marketing efforts. More than half cost already in budget, would need one-time additional $500k. </a:t>
          </a:r>
        </a:p>
      </dgm:t>
    </dgm:pt>
    <dgm:pt modelId="{3923CA4D-4B34-49B2-8F9D-D0ACE48C9A73}" type="par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76C4FBD-C17D-4381-A9FE-CB80E223FAB6}" type="sib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05AC68C-F4EC-4C8E-8B8B-7ACCB113A95A}">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Plan to increase capacity to existing Hubs by 50% and deliver real-time expert consultation to PCP’s. An additional annual budget and authority of $1,743,936 would be needed. </a:t>
          </a:r>
        </a:p>
      </dgm:t>
    </dgm:pt>
    <dgm:pt modelId="{01AF5AF3-941C-4EF0-99DF-A38C93AF097E}" type="par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177CB10-A685-4E5A-97FB-C6F580E67C0A}" type="sib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077E6B0B-48CF-48BF-85CB-4ADAF34167AB}">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Plan to expand footprint in state to add an additional regional BH Hub in identified area of need through tertiary care center.  An annual budget and authority of $525k would be required.</a:t>
          </a:r>
        </a:p>
      </dgm:t>
    </dgm:pt>
    <dgm:pt modelId="{D3A6BF8C-D79E-4175-987B-E8E2A6EEAA4C}" type="par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CF70C2D6-0114-4608-B9B9-98FEC698020F}" type="sib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D6C39D44-947F-49C1-B358-D374246D0C21}" type="pres">
      <dgm:prSet presAssocID="{0BA11CE6-8B6E-458C-9E43-A268A40C0E6D}" presName="vert0" presStyleCnt="0">
        <dgm:presLayoutVars>
          <dgm:dir/>
          <dgm:animOne val="branch"/>
          <dgm:animLvl val="lvl"/>
        </dgm:presLayoutVars>
      </dgm:prSet>
      <dgm:spPr/>
    </dgm:pt>
    <dgm:pt modelId="{C9C85100-0CB3-4FA1-AD2D-C3C9245E2097}" type="pres">
      <dgm:prSet presAssocID="{C4661368-4CD2-4373-9E6B-357E4DC7E04C}" presName="thickLine" presStyleLbl="alignNode1" presStyleIdx="0" presStyleCnt="1"/>
      <dgm:spPr/>
    </dgm:pt>
    <dgm:pt modelId="{EE72AB06-2676-4BAD-8436-687AD8B8500E}" type="pres">
      <dgm:prSet presAssocID="{C4661368-4CD2-4373-9E6B-357E4DC7E04C}" presName="horz1" presStyleCnt="0"/>
      <dgm:spPr/>
    </dgm:pt>
    <dgm:pt modelId="{A67CBB4B-38B6-4D86-BC59-C29485C917A7}" type="pres">
      <dgm:prSet presAssocID="{C4661368-4CD2-4373-9E6B-357E4DC7E04C}" presName="tx1" presStyleLbl="revTx" presStyleIdx="0" presStyleCnt="4"/>
      <dgm:spPr/>
    </dgm:pt>
    <dgm:pt modelId="{4A6685BC-A1A7-4708-BDA8-5ECF686A5BA5}" type="pres">
      <dgm:prSet presAssocID="{C4661368-4CD2-4373-9E6B-357E4DC7E04C}" presName="vert1" presStyleCnt="0"/>
      <dgm:spPr/>
    </dgm:pt>
    <dgm:pt modelId="{8BBC4487-4C47-4221-9C3A-12B5A91CF4A0}" type="pres">
      <dgm:prSet presAssocID="{24946D55-7D99-4A9B-BA6D-C272D1A80889}" presName="vertSpace2a" presStyleCnt="0"/>
      <dgm:spPr/>
    </dgm:pt>
    <dgm:pt modelId="{C82E56C6-DBC7-4BE4-996C-606EE3CA5599}" type="pres">
      <dgm:prSet presAssocID="{24946D55-7D99-4A9B-BA6D-C272D1A80889}" presName="horz2" presStyleCnt="0"/>
      <dgm:spPr/>
    </dgm:pt>
    <dgm:pt modelId="{F275D834-2F7D-4878-9E0F-C7AA95D53EC6}" type="pres">
      <dgm:prSet presAssocID="{24946D55-7D99-4A9B-BA6D-C272D1A80889}" presName="horzSpace2" presStyleCnt="0"/>
      <dgm:spPr/>
    </dgm:pt>
    <dgm:pt modelId="{E1BDAC3E-A7E3-4E17-ABD0-AA8075B3C952}" type="pres">
      <dgm:prSet presAssocID="{24946D55-7D99-4A9B-BA6D-C272D1A80889}" presName="tx2" presStyleLbl="revTx" presStyleIdx="1" presStyleCnt="4"/>
      <dgm:spPr/>
    </dgm:pt>
    <dgm:pt modelId="{8C9C61ED-B1D4-4FDE-B6F5-B2DAD0F602F3}" type="pres">
      <dgm:prSet presAssocID="{24946D55-7D99-4A9B-BA6D-C272D1A80889}" presName="vert2" presStyleCnt="0"/>
      <dgm:spPr/>
    </dgm:pt>
    <dgm:pt modelId="{7D3D8A4A-554D-4839-9C88-79C7ED42E536}" type="pres">
      <dgm:prSet presAssocID="{24946D55-7D99-4A9B-BA6D-C272D1A80889}" presName="thinLine2b" presStyleLbl="callout" presStyleIdx="0" presStyleCnt="3"/>
      <dgm:spPr/>
    </dgm:pt>
    <dgm:pt modelId="{3184C3C2-2DBA-4A8A-A6DE-B3991E055F0E}" type="pres">
      <dgm:prSet presAssocID="{24946D55-7D99-4A9B-BA6D-C272D1A80889}" presName="vertSpace2b" presStyleCnt="0"/>
      <dgm:spPr/>
    </dgm:pt>
    <dgm:pt modelId="{1C1955C9-A974-4FF4-A8E9-2A9AF841799A}" type="pres">
      <dgm:prSet presAssocID="{F05AC68C-F4EC-4C8E-8B8B-7ACCB113A95A}" presName="horz2" presStyleCnt="0"/>
      <dgm:spPr/>
    </dgm:pt>
    <dgm:pt modelId="{87E6B245-5836-40D1-B144-7FD658A47FF4}" type="pres">
      <dgm:prSet presAssocID="{F05AC68C-F4EC-4C8E-8B8B-7ACCB113A95A}" presName="horzSpace2" presStyleCnt="0"/>
      <dgm:spPr/>
    </dgm:pt>
    <dgm:pt modelId="{286B98D2-CCE3-4E4E-868B-D2218129CF0E}" type="pres">
      <dgm:prSet presAssocID="{F05AC68C-F4EC-4C8E-8B8B-7ACCB113A95A}" presName="tx2" presStyleLbl="revTx" presStyleIdx="2" presStyleCnt="4"/>
      <dgm:spPr/>
    </dgm:pt>
    <dgm:pt modelId="{E3CC8B19-01B9-4DA4-8B8C-ED6045419609}" type="pres">
      <dgm:prSet presAssocID="{F05AC68C-F4EC-4C8E-8B8B-7ACCB113A95A}" presName="vert2" presStyleCnt="0"/>
      <dgm:spPr/>
    </dgm:pt>
    <dgm:pt modelId="{6D934406-CC6C-4754-B071-90CD8D50BFBE}" type="pres">
      <dgm:prSet presAssocID="{F05AC68C-F4EC-4C8E-8B8B-7ACCB113A95A}" presName="thinLine2b" presStyleLbl="callout" presStyleIdx="1" presStyleCnt="3"/>
      <dgm:spPr/>
    </dgm:pt>
    <dgm:pt modelId="{ACC4BC3D-5E8A-47E4-B550-09A8F8976AEC}" type="pres">
      <dgm:prSet presAssocID="{F05AC68C-F4EC-4C8E-8B8B-7ACCB113A95A}" presName="vertSpace2b" presStyleCnt="0"/>
      <dgm:spPr/>
    </dgm:pt>
    <dgm:pt modelId="{4BE91E48-47EB-4A88-8ACA-028707419A42}" type="pres">
      <dgm:prSet presAssocID="{077E6B0B-48CF-48BF-85CB-4ADAF34167AB}" presName="horz2" presStyleCnt="0"/>
      <dgm:spPr/>
    </dgm:pt>
    <dgm:pt modelId="{2B1445B7-E771-4F71-BF38-CAFEA4AADD5E}" type="pres">
      <dgm:prSet presAssocID="{077E6B0B-48CF-48BF-85CB-4ADAF34167AB}" presName="horzSpace2" presStyleCnt="0"/>
      <dgm:spPr/>
    </dgm:pt>
    <dgm:pt modelId="{4CB35F45-B373-47E3-A03E-E19709996194}" type="pres">
      <dgm:prSet presAssocID="{077E6B0B-48CF-48BF-85CB-4ADAF34167AB}" presName="tx2" presStyleLbl="revTx" presStyleIdx="3" presStyleCnt="4"/>
      <dgm:spPr/>
    </dgm:pt>
    <dgm:pt modelId="{9A1480E5-B438-4E86-BD46-BF7F8B9BC136}" type="pres">
      <dgm:prSet presAssocID="{077E6B0B-48CF-48BF-85CB-4ADAF34167AB}" presName="vert2" presStyleCnt="0"/>
      <dgm:spPr/>
    </dgm:pt>
    <dgm:pt modelId="{965925CE-89B5-4B11-80C9-95E5D5B61FA9}" type="pres">
      <dgm:prSet presAssocID="{077E6B0B-48CF-48BF-85CB-4ADAF34167AB}" presName="thinLine2b" presStyleLbl="callout" presStyleIdx="2" presStyleCnt="3"/>
      <dgm:spPr/>
    </dgm:pt>
    <dgm:pt modelId="{EE2D7E16-AD3C-4C8F-831F-838AB97C1411}" type="pres">
      <dgm:prSet presAssocID="{077E6B0B-48CF-48BF-85CB-4ADAF34167AB}" presName="vertSpace2b" presStyleCnt="0"/>
      <dgm:spPr/>
    </dgm:pt>
  </dgm:ptLst>
  <dgm:cxnLst>
    <dgm:cxn modelId="{660DE336-D4FA-47FC-B047-08A6F7F27ECF}" type="presOf" srcId="{F05AC68C-F4EC-4C8E-8B8B-7ACCB113A95A}" destId="{286B98D2-CCE3-4E4E-868B-D2218129CF0E}" srcOrd="0" destOrd="0" presId="urn:microsoft.com/office/officeart/2008/layout/LinedList"/>
    <dgm:cxn modelId="{F8921D41-01F0-45AD-B22B-4C0E2B703930}" srcId="{C4661368-4CD2-4373-9E6B-357E4DC7E04C}" destId="{24946D55-7D99-4A9B-BA6D-C272D1A80889}" srcOrd="0" destOrd="0" parTransId="{3923CA4D-4B34-49B2-8F9D-D0ACE48C9A73}" sibTransId="{276C4FBD-C17D-4381-A9FE-CB80E223FAB6}"/>
    <dgm:cxn modelId="{7C875A64-E67A-4C41-8578-7BBA3EB0ED5D}" srcId="{C4661368-4CD2-4373-9E6B-357E4DC7E04C}" destId="{F05AC68C-F4EC-4C8E-8B8B-7ACCB113A95A}" srcOrd="1" destOrd="0" parTransId="{01AF5AF3-941C-4EF0-99DF-A38C93AF097E}" sibTransId="{2177CB10-A685-4E5A-97FB-C6F580E67C0A}"/>
    <dgm:cxn modelId="{03DAB14B-579F-4DB6-9674-844FD0145514}" type="presOf" srcId="{077E6B0B-48CF-48BF-85CB-4ADAF34167AB}" destId="{4CB35F45-B373-47E3-A03E-E19709996194}" srcOrd="0" destOrd="0" presId="urn:microsoft.com/office/officeart/2008/layout/LinedList"/>
    <dgm:cxn modelId="{00086C51-C136-4AF2-BC6B-ED58B8612884}" srcId="{0BA11CE6-8B6E-458C-9E43-A268A40C0E6D}" destId="{C4661368-4CD2-4373-9E6B-357E4DC7E04C}" srcOrd="0" destOrd="0" parTransId="{A4B2F994-00B8-4558-AFEF-7F3356E3945C}" sibTransId="{5DF141B0-7B05-4327-BA1F-F63AE93FCD1C}"/>
    <dgm:cxn modelId="{B25D26A6-7DF9-40CB-B2EA-214D8D1AF07C}" type="presOf" srcId="{C4661368-4CD2-4373-9E6B-357E4DC7E04C}" destId="{A67CBB4B-38B6-4D86-BC59-C29485C917A7}" srcOrd="0" destOrd="0" presId="urn:microsoft.com/office/officeart/2008/layout/LinedList"/>
    <dgm:cxn modelId="{E76FCDCD-6E4F-4FA3-A833-34B71E7A21C4}" type="presOf" srcId="{0BA11CE6-8B6E-458C-9E43-A268A40C0E6D}" destId="{D6C39D44-947F-49C1-B358-D374246D0C21}" srcOrd="0" destOrd="0" presId="urn:microsoft.com/office/officeart/2008/layout/LinedList"/>
    <dgm:cxn modelId="{51B576CE-0A51-489B-959E-258B0DD57158}" srcId="{C4661368-4CD2-4373-9E6B-357E4DC7E04C}" destId="{077E6B0B-48CF-48BF-85CB-4ADAF34167AB}" srcOrd="2" destOrd="0" parTransId="{D3A6BF8C-D79E-4175-987B-E8E2A6EEAA4C}" sibTransId="{CF70C2D6-0114-4608-B9B9-98FEC698020F}"/>
    <dgm:cxn modelId="{E68FA9E6-21CC-493D-80BB-079801A55AC3}" type="presOf" srcId="{24946D55-7D99-4A9B-BA6D-C272D1A80889}" destId="{E1BDAC3E-A7E3-4E17-ABD0-AA8075B3C952}" srcOrd="0" destOrd="0" presId="urn:microsoft.com/office/officeart/2008/layout/LinedList"/>
    <dgm:cxn modelId="{6EF4CD6B-342D-4852-B5DD-AB520C262B52}" type="presParOf" srcId="{D6C39D44-947F-49C1-B358-D374246D0C21}" destId="{C9C85100-0CB3-4FA1-AD2D-C3C9245E2097}" srcOrd="0" destOrd="0" presId="urn:microsoft.com/office/officeart/2008/layout/LinedList"/>
    <dgm:cxn modelId="{5E99C224-88D9-4C6A-B823-57CA8A336148}" type="presParOf" srcId="{D6C39D44-947F-49C1-B358-D374246D0C21}" destId="{EE72AB06-2676-4BAD-8436-687AD8B8500E}" srcOrd="1" destOrd="0" presId="urn:microsoft.com/office/officeart/2008/layout/LinedList"/>
    <dgm:cxn modelId="{55274B17-3CF3-4CB3-94FB-03738643D992}" type="presParOf" srcId="{EE72AB06-2676-4BAD-8436-687AD8B8500E}" destId="{A67CBB4B-38B6-4D86-BC59-C29485C917A7}" srcOrd="0" destOrd="0" presId="urn:microsoft.com/office/officeart/2008/layout/LinedList"/>
    <dgm:cxn modelId="{A3441A4F-A4EF-4E76-9476-ACF333A33C90}" type="presParOf" srcId="{EE72AB06-2676-4BAD-8436-687AD8B8500E}" destId="{4A6685BC-A1A7-4708-BDA8-5ECF686A5BA5}" srcOrd="1" destOrd="0" presId="urn:microsoft.com/office/officeart/2008/layout/LinedList"/>
    <dgm:cxn modelId="{2149B59C-3521-41DE-814B-8B8FD03934A8}" type="presParOf" srcId="{4A6685BC-A1A7-4708-BDA8-5ECF686A5BA5}" destId="{8BBC4487-4C47-4221-9C3A-12B5A91CF4A0}" srcOrd="0" destOrd="0" presId="urn:microsoft.com/office/officeart/2008/layout/LinedList"/>
    <dgm:cxn modelId="{073E0AEC-55F1-4AD8-8557-D5F129AB6A35}" type="presParOf" srcId="{4A6685BC-A1A7-4708-BDA8-5ECF686A5BA5}" destId="{C82E56C6-DBC7-4BE4-996C-606EE3CA5599}" srcOrd="1" destOrd="0" presId="urn:microsoft.com/office/officeart/2008/layout/LinedList"/>
    <dgm:cxn modelId="{33E710D3-1C47-4BA1-9FBF-4E8858ACD1DF}" type="presParOf" srcId="{C82E56C6-DBC7-4BE4-996C-606EE3CA5599}" destId="{F275D834-2F7D-4878-9E0F-C7AA95D53EC6}" srcOrd="0" destOrd="0" presId="urn:microsoft.com/office/officeart/2008/layout/LinedList"/>
    <dgm:cxn modelId="{14531946-9FF6-4CAC-BBD3-5FACD06CCAF4}" type="presParOf" srcId="{C82E56C6-DBC7-4BE4-996C-606EE3CA5599}" destId="{E1BDAC3E-A7E3-4E17-ABD0-AA8075B3C952}" srcOrd="1" destOrd="0" presId="urn:microsoft.com/office/officeart/2008/layout/LinedList"/>
    <dgm:cxn modelId="{043143DA-C110-4A38-BB66-90DD6AAAC32B}" type="presParOf" srcId="{C82E56C6-DBC7-4BE4-996C-606EE3CA5599}" destId="{8C9C61ED-B1D4-4FDE-B6F5-B2DAD0F602F3}" srcOrd="2" destOrd="0" presId="urn:microsoft.com/office/officeart/2008/layout/LinedList"/>
    <dgm:cxn modelId="{23996C62-6D49-413B-AD31-D6D32386C1F9}" type="presParOf" srcId="{4A6685BC-A1A7-4708-BDA8-5ECF686A5BA5}" destId="{7D3D8A4A-554D-4839-9C88-79C7ED42E536}" srcOrd="2" destOrd="0" presId="urn:microsoft.com/office/officeart/2008/layout/LinedList"/>
    <dgm:cxn modelId="{E86C1D7D-BAB1-44C1-BDA7-059F0F89017C}" type="presParOf" srcId="{4A6685BC-A1A7-4708-BDA8-5ECF686A5BA5}" destId="{3184C3C2-2DBA-4A8A-A6DE-B3991E055F0E}" srcOrd="3" destOrd="0" presId="urn:microsoft.com/office/officeart/2008/layout/LinedList"/>
    <dgm:cxn modelId="{672F546B-E624-4E16-9B9B-08AEFADB1300}" type="presParOf" srcId="{4A6685BC-A1A7-4708-BDA8-5ECF686A5BA5}" destId="{1C1955C9-A974-4FF4-A8E9-2A9AF841799A}" srcOrd="4" destOrd="0" presId="urn:microsoft.com/office/officeart/2008/layout/LinedList"/>
    <dgm:cxn modelId="{1972B6AE-0FAA-4853-9404-922B11CB45BE}" type="presParOf" srcId="{1C1955C9-A974-4FF4-A8E9-2A9AF841799A}" destId="{87E6B245-5836-40D1-B144-7FD658A47FF4}" srcOrd="0" destOrd="0" presId="urn:microsoft.com/office/officeart/2008/layout/LinedList"/>
    <dgm:cxn modelId="{300072AD-5D64-446E-9B40-04EEB9C9AF6E}" type="presParOf" srcId="{1C1955C9-A974-4FF4-A8E9-2A9AF841799A}" destId="{286B98D2-CCE3-4E4E-868B-D2218129CF0E}" srcOrd="1" destOrd="0" presId="urn:microsoft.com/office/officeart/2008/layout/LinedList"/>
    <dgm:cxn modelId="{F6AFDF31-0435-42F3-9B14-28B8A57C2D4A}" type="presParOf" srcId="{1C1955C9-A974-4FF4-A8E9-2A9AF841799A}" destId="{E3CC8B19-01B9-4DA4-8B8C-ED6045419609}" srcOrd="2" destOrd="0" presId="urn:microsoft.com/office/officeart/2008/layout/LinedList"/>
    <dgm:cxn modelId="{EE49EA02-83AF-45FA-A49A-FCB4F1D98180}" type="presParOf" srcId="{4A6685BC-A1A7-4708-BDA8-5ECF686A5BA5}" destId="{6D934406-CC6C-4754-B071-90CD8D50BFBE}" srcOrd="5" destOrd="0" presId="urn:microsoft.com/office/officeart/2008/layout/LinedList"/>
    <dgm:cxn modelId="{9E79DCD1-D75C-473E-B957-302C51B1BFCA}" type="presParOf" srcId="{4A6685BC-A1A7-4708-BDA8-5ECF686A5BA5}" destId="{ACC4BC3D-5E8A-47E4-B550-09A8F8976AEC}" srcOrd="6" destOrd="0" presId="urn:microsoft.com/office/officeart/2008/layout/LinedList"/>
    <dgm:cxn modelId="{7192C0D7-2DC8-4A11-AFD1-8EBAFEB16E58}" type="presParOf" srcId="{4A6685BC-A1A7-4708-BDA8-5ECF686A5BA5}" destId="{4BE91E48-47EB-4A88-8ACA-028707419A42}" srcOrd="7" destOrd="0" presId="urn:microsoft.com/office/officeart/2008/layout/LinedList"/>
    <dgm:cxn modelId="{0B86F9E0-B25C-474F-B0F0-F9DD22079E33}" type="presParOf" srcId="{4BE91E48-47EB-4A88-8ACA-028707419A42}" destId="{2B1445B7-E771-4F71-BF38-CAFEA4AADD5E}" srcOrd="0" destOrd="0" presId="urn:microsoft.com/office/officeart/2008/layout/LinedList"/>
    <dgm:cxn modelId="{27B7DCEA-2AC2-43FD-A547-F365EFA4F815}" type="presParOf" srcId="{4BE91E48-47EB-4A88-8ACA-028707419A42}" destId="{4CB35F45-B373-47E3-A03E-E19709996194}" srcOrd="1" destOrd="0" presId="urn:microsoft.com/office/officeart/2008/layout/LinedList"/>
    <dgm:cxn modelId="{8D703E25-3532-4718-A43D-2AB34817398D}" type="presParOf" srcId="{4BE91E48-47EB-4A88-8ACA-028707419A42}" destId="{9A1480E5-B438-4E86-BD46-BF7F8B9BC136}" srcOrd="2" destOrd="0" presId="urn:microsoft.com/office/officeart/2008/layout/LinedList"/>
    <dgm:cxn modelId="{B85DDF37-0DA5-4AAF-BB6F-6F9B5E0E8D81}" type="presParOf" srcId="{4A6685BC-A1A7-4708-BDA8-5ECF686A5BA5}" destId="{965925CE-89B5-4B11-80C9-95E5D5B61FA9}" srcOrd="8" destOrd="0" presId="urn:microsoft.com/office/officeart/2008/layout/LinedList"/>
    <dgm:cxn modelId="{06A6FF29-5B88-4779-81CB-794FB20D7F4E}" type="presParOf" srcId="{4A6685BC-A1A7-4708-BDA8-5ECF686A5BA5}" destId="{EE2D7E16-AD3C-4C8F-831F-838AB97C1411}"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A11CE6-8B6E-458C-9E43-A268A40C0E6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4661368-4CD2-4373-9E6B-357E4DC7E04C}">
      <dgm:prSet phldrT="[Text]" custT="1"/>
      <dgm:spPr/>
      <dgm:t>
        <a:bodyPr/>
        <a:lstStyle/>
        <a:p>
          <a:r>
            <a:rPr lang="en-US" sz="2400" b="1" dirty="0">
              <a:latin typeface="Calibri" panose="020F0502020204030204" pitchFamily="34" charset="0"/>
              <a:ea typeface="Calibri" panose="020F0502020204030204" pitchFamily="34" charset="0"/>
              <a:cs typeface="Calibri" panose="020F0502020204030204" pitchFamily="34" charset="0"/>
            </a:rPr>
            <a:t>Improve Access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Early Identification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Address Barriers</a:t>
          </a:r>
        </a:p>
      </dgm:t>
    </dgm:pt>
    <dgm:pt modelId="{A4B2F994-00B8-4558-AFEF-7F3356E3945C}" type="par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DF141B0-7B05-4327-BA1F-F63AE93FCD1C}" type="sib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4946D55-7D99-4A9B-BA6D-C272D1A80889}">
      <dgm:prSet phldrT="[Text]"/>
      <dgm:spPr/>
      <dgm:t>
        <a:bodyPr/>
        <a:lstStyle/>
        <a:p>
          <a:r>
            <a:rPr lang="en-US" dirty="0">
              <a:latin typeface="Calibri" panose="020F0502020204030204" pitchFamily="34" charset="0"/>
              <a:ea typeface="Calibri" panose="020F0502020204030204" pitchFamily="34" charset="0"/>
              <a:cs typeface="Times New Roman" panose="02020603050405020304" pitchFamily="18" charset="0"/>
            </a:rPr>
            <a:t>Integrated behavioral health care (IBH) in primary care can improve children's access to behavioral health services, increase communication and collaboration between physical and behavioral health providers and improve outcomes for children. Increase </a:t>
          </a:r>
          <a:r>
            <a:rPr lang="en-US">
              <a:latin typeface="Calibri" panose="020F0502020204030204" pitchFamily="34" charset="0"/>
              <a:ea typeface="Calibri" panose="020F0502020204030204" pitchFamily="34" charset="0"/>
              <a:cs typeface="Times New Roman" panose="02020603050405020304" pitchFamily="18" charset="0"/>
            </a:rPr>
            <a:t>workforce capacity.</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3923CA4D-4B34-49B2-8F9D-D0ACE48C9A73}" type="par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76C4FBD-C17D-4381-A9FE-CB80E223FAB6}" type="sib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05AC68C-F4EC-4C8E-8B8B-7ACCB113A95A}">
      <dgm:prSet phldrT="[Text]"/>
      <dgm:spPr/>
      <dgm:t>
        <a:bodyPr/>
        <a:lstStyle/>
        <a:p>
          <a:r>
            <a:rPr lang="en-US" dirty="0">
              <a:latin typeface="Calibri" panose="020F0502020204030204" pitchFamily="34" charset="0"/>
              <a:ea typeface="Calibri" panose="020F0502020204030204" pitchFamily="34" charset="0"/>
              <a:cs typeface="Times New Roman" panose="02020603050405020304" pitchFamily="18" charset="0"/>
            </a:rPr>
            <a:t>Florida has an existing model that can be enhanced. It is designed to support Florida’s pediatric primary care providers to identify and treat children and youth with mild or moderate mental health needs such as ADHD, anxiety, or depression. </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01AF5AF3-941C-4EF0-99DF-A38C93AF097E}" type="par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177CB10-A685-4E5A-97FB-C6F580E67C0A}" type="sib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077E6B0B-48CF-48BF-85CB-4ADAF34167AB}">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Identified by families such as service availability, taking time off school and work, </a:t>
          </a:r>
          <a:r>
            <a:rPr lang="en-US" dirty="0">
              <a:effectLst/>
              <a:latin typeface="Calibri" panose="020F0502020204030204" pitchFamily="34" charset="0"/>
              <a:ea typeface="Calibri" panose="020F0502020204030204" pitchFamily="34" charset="0"/>
            </a:rPr>
            <a:t>transportation, complexity in funding and qualifying criteria, stigma associated with mental health. </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D3A6BF8C-D79E-4175-987B-E8E2A6EEAA4C}" type="par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CF70C2D6-0114-4608-B9B9-98FEC698020F}" type="sib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D6C39D44-947F-49C1-B358-D374246D0C21}" type="pres">
      <dgm:prSet presAssocID="{0BA11CE6-8B6E-458C-9E43-A268A40C0E6D}" presName="vert0" presStyleCnt="0">
        <dgm:presLayoutVars>
          <dgm:dir/>
          <dgm:animOne val="branch"/>
          <dgm:animLvl val="lvl"/>
        </dgm:presLayoutVars>
      </dgm:prSet>
      <dgm:spPr/>
    </dgm:pt>
    <dgm:pt modelId="{C9C85100-0CB3-4FA1-AD2D-C3C9245E2097}" type="pres">
      <dgm:prSet presAssocID="{C4661368-4CD2-4373-9E6B-357E4DC7E04C}" presName="thickLine" presStyleLbl="alignNode1" presStyleIdx="0" presStyleCnt="1"/>
      <dgm:spPr/>
    </dgm:pt>
    <dgm:pt modelId="{EE72AB06-2676-4BAD-8436-687AD8B8500E}" type="pres">
      <dgm:prSet presAssocID="{C4661368-4CD2-4373-9E6B-357E4DC7E04C}" presName="horz1" presStyleCnt="0"/>
      <dgm:spPr/>
    </dgm:pt>
    <dgm:pt modelId="{A67CBB4B-38B6-4D86-BC59-C29485C917A7}" type="pres">
      <dgm:prSet presAssocID="{C4661368-4CD2-4373-9E6B-357E4DC7E04C}" presName="tx1" presStyleLbl="revTx" presStyleIdx="0" presStyleCnt="4"/>
      <dgm:spPr/>
    </dgm:pt>
    <dgm:pt modelId="{4A6685BC-A1A7-4708-BDA8-5ECF686A5BA5}" type="pres">
      <dgm:prSet presAssocID="{C4661368-4CD2-4373-9E6B-357E4DC7E04C}" presName="vert1" presStyleCnt="0"/>
      <dgm:spPr/>
    </dgm:pt>
    <dgm:pt modelId="{8BBC4487-4C47-4221-9C3A-12B5A91CF4A0}" type="pres">
      <dgm:prSet presAssocID="{24946D55-7D99-4A9B-BA6D-C272D1A80889}" presName="vertSpace2a" presStyleCnt="0"/>
      <dgm:spPr/>
    </dgm:pt>
    <dgm:pt modelId="{C82E56C6-DBC7-4BE4-996C-606EE3CA5599}" type="pres">
      <dgm:prSet presAssocID="{24946D55-7D99-4A9B-BA6D-C272D1A80889}" presName="horz2" presStyleCnt="0"/>
      <dgm:spPr/>
    </dgm:pt>
    <dgm:pt modelId="{F275D834-2F7D-4878-9E0F-C7AA95D53EC6}" type="pres">
      <dgm:prSet presAssocID="{24946D55-7D99-4A9B-BA6D-C272D1A80889}" presName="horzSpace2" presStyleCnt="0"/>
      <dgm:spPr/>
    </dgm:pt>
    <dgm:pt modelId="{E1BDAC3E-A7E3-4E17-ABD0-AA8075B3C952}" type="pres">
      <dgm:prSet presAssocID="{24946D55-7D99-4A9B-BA6D-C272D1A80889}" presName="tx2" presStyleLbl="revTx" presStyleIdx="1" presStyleCnt="4"/>
      <dgm:spPr/>
    </dgm:pt>
    <dgm:pt modelId="{8C9C61ED-B1D4-4FDE-B6F5-B2DAD0F602F3}" type="pres">
      <dgm:prSet presAssocID="{24946D55-7D99-4A9B-BA6D-C272D1A80889}" presName="vert2" presStyleCnt="0"/>
      <dgm:spPr/>
    </dgm:pt>
    <dgm:pt modelId="{7D3D8A4A-554D-4839-9C88-79C7ED42E536}" type="pres">
      <dgm:prSet presAssocID="{24946D55-7D99-4A9B-BA6D-C272D1A80889}" presName="thinLine2b" presStyleLbl="callout" presStyleIdx="0" presStyleCnt="3"/>
      <dgm:spPr/>
    </dgm:pt>
    <dgm:pt modelId="{3184C3C2-2DBA-4A8A-A6DE-B3991E055F0E}" type="pres">
      <dgm:prSet presAssocID="{24946D55-7D99-4A9B-BA6D-C272D1A80889}" presName="vertSpace2b" presStyleCnt="0"/>
      <dgm:spPr/>
    </dgm:pt>
    <dgm:pt modelId="{1C1955C9-A974-4FF4-A8E9-2A9AF841799A}" type="pres">
      <dgm:prSet presAssocID="{F05AC68C-F4EC-4C8E-8B8B-7ACCB113A95A}" presName="horz2" presStyleCnt="0"/>
      <dgm:spPr/>
    </dgm:pt>
    <dgm:pt modelId="{87E6B245-5836-40D1-B144-7FD658A47FF4}" type="pres">
      <dgm:prSet presAssocID="{F05AC68C-F4EC-4C8E-8B8B-7ACCB113A95A}" presName="horzSpace2" presStyleCnt="0"/>
      <dgm:spPr/>
    </dgm:pt>
    <dgm:pt modelId="{286B98D2-CCE3-4E4E-868B-D2218129CF0E}" type="pres">
      <dgm:prSet presAssocID="{F05AC68C-F4EC-4C8E-8B8B-7ACCB113A95A}" presName="tx2" presStyleLbl="revTx" presStyleIdx="2" presStyleCnt="4"/>
      <dgm:spPr/>
    </dgm:pt>
    <dgm:pt modelId="{E3CC8B19-01B9-4DA4-8B8C-ED6045419609}" type="pres">
      <dgm:prSet presAssocID="{F05AC68C-F4EC-4C8E-8B8B-7ACCB113A95A}" presName="vert2" presStyleCnt="0"/>
      <dgm:spPr/>
    </dgm:pt>
    <dgm:pt modelId="{6D934406-CC6C-4754-B071-90CD8D50BFBE}" type="pres">
      <dgm:prSet presAssocID="{F05AC68C-F4EC-4C8E-8B8B-7ACCB113A95A}" presName="thinLine2b" presStyleLbl="callout" presStyleIdx="1" presStyleCnt="3"/>
      <dgm:spPr/>
    </dgm:pt>
    <dgm:pt modelId="{ACC4BC3D-5E8A-47E4-B550-09A8F8976AEC}" type="pres">
      <dgm:prSet presAssocID="{F05AC68C-F4EC-4C8E-8B8B-7ACCB113A95A}" presName="vertSpace2b" presStyleCnt="0"/>
      <dgm:spPr/>
    </dgm:pt>
    <dgm:pt modelId="{4BE91E48-47EB-4A88-8ACA-028707419A42}" type="pres">
      <dgm:prSet presAssocID="{077E6B0B-48CF-48BF-85CB-4ADAF34167AB}" presName="horz2" presStyleCnt="0"/>
      <dgm:spPr/>
    </dgm:pt>
    <dgm:pt modelId="{2B1445B7-E771-4F71-BF38-CAFEA4AADD5E}" type="pres">
      <dgm:prSet presAssocID="{077E6B0B-48CF-48BF-85CB-4ADAF34167AB}" presName="horzSpace2" presStyleCnt="0"/>
      <dgm:spPr/>
    </dgm:pt>
    <dgm:pt modelId="{4CB35F45-B373-47E3-A03E-E19709996194}" type="pres">
      <dgm:prSet presAssocID="{077E6B0B-48CF-48BF-85CB-4ADAF34167AB}" presName="tx2" presStyleLbl="revTx" presStyleIdx="3" presStyleCnt="4"/>
      <dgm:spPr/>
    </dgm:pt>
    <dgm:pt modelId="{9A1480E5-B438-4E86-BD46-BF7F8B9BC136}" type="pres">
      <dgm:prSet presAssocID="{077E6B0B-48CF-48BF-85CB-4ADAF34167AB}" presName="vert2" presStyleCnt="0"/>
      <dgm:spPr/>
    </dgm:pt>
    <dgm:pt modelId="{965925CE-89B5-4B11-80C9-95E5D5B61FA9}" type="pres">
      <dgm:prSet presAssocID="{077E6B0B-48CF-48BF-85CB-4ADAF34167AB}" presName="thinLine2b" presStyleLbl="callout" presStyleIdx="2" presStyleCnt="3"/>
      <dgm:spPr/>
    </dgm:pt>
    <dgm:pt modelId="{EE2D7E16-AD3C-4C8F-831F-838AB97C1411}" type="pres">
      <dgm:prSet presAssocID="{077E6B0B-48CF-48BF-85CB-4ADAF34167AB}" presName="vertSpace2b" presStyleCnt="0"/>
      <dgm:spPr/>
    </dgm:pt>
  </dgm:ptLst>
  <dgm:cxnLst>
    <dgm:cxn modelId="{660DE336-D4FA-47FC-B047-08A6F7F27ECF}" type="presOf" srcId="{F05AC68C-F4EC-4C8E-8B8B-7ACCB113A95A}" destId="{286B98D2-CCE3-4E4E-868B-D2218129CF0E}" srcOrd="0" destOrd="0" presId="urn:microsoft.com/office/officeart/2008/layout/LinedList"/>
    <dgm:cxn modelId="{F8921D41-01F0-45AD-B22B-4C0E2B703930}" srcId="{C4661368-4CD2-4373-9E6B-357E4DC7E04C}" destId="{24946D55-7D99-4A9B-BA6D-C272D1A80889}" srcOrd="0" destOrd="0" parTransId="{3923CA4D-4B34-49B2-8F9D-D0ACE48C9A73}" sibTransId="{276C4FBD-C17D-4381-A9FE-CB80E223FAB6}"/>
    <dgm:cxn modelId="{7C875A64-E67A-4C41-8578-7BBA3EB0ED5D}" srcId="{C4661368-4CD2-4373-9E6B-357E4DC7E04C}" destId="{F05AC68C-F4EC-4C8E-8B8B-7ACCB113A95A}" srcOrd="1" destOrd="0" parTransId="{01AF5AF3-941C-4EF0-99DF-A38C93AF097E}" sibTransId="{2177CB10-A685-4E5A-97FB-C6F580E67C0A}"/>
    <dgm:cxn modelId="{03DAB14B-579F-4DB6-9674-844FD0145514}" type="presOf" srcId="{077E6B0B-48CF-48BF-85CB-4ADAF34167AB}" destId="{4CB35F45-B373-47E3-A03E-E19709996194}" srcOrd="0" destOrd="0" presId="urn:microsoft.com/office/officeart/2008/layout/LinedList"/>
    <dgm:cxn modelId="{00086C51-C136-4AF2-BC6B-ED58B8612884}" srcId="{0BA11CE6-8B6E-458C-9E43-A268A40C0E6D}" destId="{C4661368-4CD2-4373-9E6B-357E4DC7E04C}" srcOrd="0" destOrd="0" parTransId="{A4B2F994-00B8-4558-AFEF-7F3356E3945C}" sibTransId="{5DF141B0-7B05-4327-BA1F-F63AE93FCD1C}"/>
    <dgm:cxn modelId="{B25D26A6-7DF9-40CB-B2EA-214D8D1AF07C}" type="presOf" srcId="{C4661368-4CD2-4373-9E6B-357E4DC7E04C}" destId="{A67CBB4B-38B6-4D86-BC59-C29485C917A7}" srcOrd="0" destOrd="0" presId="urn:microsoft.com/office/officeart/2008/layout/LinedList"/>
    <dgm:cxn modelId="{E76FCDCD-6E4F-4FA3-A833-34B71E7A21C4}" type="presOf" srcId="{0BA11CE6-8B6E-458C-9E43-A268A40C0E6D}" destId="{D6C39D44-947F-49C1-B358-D374246D0C21}" srcOrd="0" destOrd="0" presId="urn:microsoft.com/office/officeart/2008/layout/LinedList"/>
    <dgm:cxn modelId="{51B576CE-0A51-489B-959E-258B0DD57158}" srcId="{C4661368-4CD2-4373-9E6B-357E4DC7E04C}" destId="{077E6B0B-48CF-48BF-85CB-4ADAF34167AB}" srcOrd="2" destOrd="0" parTransId="{D3A6BF8C-D79E-4175-987B-E8E2A6EEAA4C}" sibTransId="{CF70C2D6-0114-4608-B9B9-98FEC698020F}"/>
    <dgm:cxn modelId="{E68FA9E6-21CC-493D-80BB-079801A55AC3}" type="presOf" srcId="{24946D55-7D99-4A9B-BA6D-C272D1A80889}" destId="{E1BDAC3E-A7E3-4E17-ABD0-AA8075B3C952}" srcOrd="0" destOrd="0" presId="urn:microsoft.com/office/officeart/2008/layout/LinedList"/>
    <dgm:cxn modelId="{6EF4CD6B-342D-4852-B5DD-AB520C262B52}" type="presParOf" srcId="{D6C39D44-947F-49C1-B358-D374246D0C21}" destId="{C9C85100-0CB3-4FA1-AD2D-C3C9245E2097}" srcOrd="0" destOrd="0" presId="urn:microsoft.com/office/officeart/2008/layout/LinedList"/>
    <dgm:cxn modelId="{5E99C224-88D9-4C6A-B823-57CA8A336148}" type="presParOf" srcId="{D6C39D44-947F-49C1-B358-D374246D0C21}" destId="{EE72AB06-2676-4BAD-8436-687AD8B8500E}" srcOrd="1" destOrd="0" presId="urn:microsoft.com/office/officeart/2008/layout/LinedList"/>
    <dgm:cxn modelId="{55274B17-3CF3-4CB3-94FB-03738643D992}" type="presParOf" srcId="{EE72AB06-2676-4BAD-8436-687AD8B8500E}" destId="{A67CBB4B-38B6-4D86-BC59-C29485C917A7}" srcOrd="0" destOrd="0" presId="urn:microsoft.com/office/officeart/2008/layout/LinedList"/>
    <dgm:cxn modelId="{A3441A4F-A4EF-4E76-9476-ACF333A33C90}" type="presParOf" srcId="{EE72AB06-2676-4BAD-8436-687AD8B8500E}" destId="{4A6685BC-A1A7-4708-BDA8-5ECF686A5BA5}" srcOrd="1" destOrd="0" presId="urn:microsoft.com/office/officeart/2008/layout/LinedList"/>
    <dgm:cxn modelId="{2149B59C-3521-41DE-814B-8B8FD03934A8}" type="presParOf" srcId="{4A6685BC-A1A7-4708-BDA8-5ECF686A5BA5}" destId="{8BBC4487-4C47-4221-9C3A-12B5A91CF4A0}" srcOrd="0" destOrd="0" presId="urn:microsoft.com/office/officeart/2008/layout/LinedList"/>
    <dgm:cxn modelId="{073E0AEC-55F1-4AD8-8557-D5F129AB6A35}" type="presParOf" srcId="{4A6685BC-A1A7-4708-BDA8-5ECF686A5BA5}" destId="{C82E56C6-DBC7-4BE4-996C-606EE3CA5599}" srcOrd="1" destOrd="0" presId="urn:microsoft.com/office/officeart/2008/layout/LinedList"/>
    <dgm:cxn modelId="{33E710D3-1C47-4BA1-9FBF-4E8858ACD1DF}" type="presParOf" srcId="{C82E56C6-DBC7-4BE4-996C-606EE3CA5599}" destId="{F275D834-2F7D-4878-9E0F-C7AA95D53EC6}" srcOrd="0" destOrd="0" presId="urn:microsoft.com/office/officeart/2008/layout/LinedList"/>
    <dgm:cxn modelId="{14531946-9FF6-4CAC-BBD3-5FACD06CCAF4}" type="presParOf" srcId="{C82E56C6-DBC7-4BE4-996C-606EE3CA5599}" destId="{E1BDAC3E-A7E3-4E17-ABD0-AA8075B3C952}" srcOrd="1" destOrd="0" presId="urn:microsoft.com/office/officeart/2008/layout/LinedList"/>
    <dgm:cxn modelId="{043143DA-C110-4A38-BB66-90DD6AAAC32B}" type="presParOf" srcId="{C82E56C6-DBC7-4BE4-996C-606EE3CA5599}" destId="{8C9C61ED-B1D4-4FDE-B6F5-B2DAD0F602F3}" srcOrd="2" destOrd="0" presId="urn:microsoft.com/office/officeart/2008/layout/LinedList"/>
    <dgm:cxn modelId="{23996C62-6D49-413B-AD31-D6D32386C1F9}" type="presParOf" srcId="{4A6685BC-A1A7-4708-BDA8-5ECF686A5BA5}" destId="{7D3D8A4A-554D-4839-9C88-79C7ED42E536}" srcOrd="2" destOrd="0" presId="urn:microsoft.com/office/officeart/2008/layout/LinedList"/>
    <dgm:cxn modelId="{E86C1D7D-BAB1-44C1-BDA7-059F0F89017C}" type="presParOf" srcId="{4A6685BC-A1A7-4708-BDA8-5ECF686A5BA5}" destId="{3184C3C2-2DBA-4A8A-A6DE-B3991E055F0E}" srcOrd="3" destOrd="0" presId="urn:microsoft.com/office/officeart/2008/layout/LinedList"/>
    <dgm:cxn modelId="{672F546B-E624-4E16-9B9B-08AEFADB1300}" type="presParOf" srcId="{4A6685BC-A1A7-4708-BDA8-5ECF686A5BA5}" destId="{1C1955C9-A974-4FF4-A8E9-2A9AF841799A}" srcOrd="4" destOrd="0" presId="urn:microsoft.com/office/officeart/2008/layout/LinedList"/>
    <dgm:cxn modelId="{1972B6AE-0FAA-4853-9404-922B11CB45BE}" type="presParOf" srcId="{1C1955C9-A974-4FF4-A8E9-2A9AF841799A}" destId="{87E6B245-5836-40D1-B144-7FD658A47FF4}" srcOrd="0" destOrd="0" presId="urn:microsoft.com/office/officeart/2008/layout/LinedList"/>
    <dgm:cxn modelId="{300072AD-5D64-446E-9B40-04EEB9C9AF6E}" type="presParOf" srcId="{1C1955C9-A974-4FF4-A8E9-2A9AF841799A}" destId="{286B98D2-CCE3-4E4E-868B-D2218129CF0E}" srcOrd="1" destOrd="0" presId="urn:microsoft.com/office/officeart/2008/layout/LinedList"/>
    <dgm:cxn modelId="{F6AFDF31-0435-42F3-9B14-28B8A57C2D4A}" type="presParOf" srcId="{1C1955C9-A974-4FF4-A8E9-2A9AF841799A}" destId="{E3CC8B19-01B9-4DA4-8B8C-ED6045419609}" srcOrd="2" destOrd="0" presId="urn:microsoft.com/office/officeart/2008/layout/LinedList"/>
    <dgm:cxn modelId="{EE49EA02-83AF-45FA-A49A-FCB4F1D98180}" type="presParOf" srcId="{4A6685BC-A1A7-4708-BDA8-5ECF686A5BA5}" destId="{6D934406-CC6C-4754-B071-90CD8D50BFBE}" srcOrd="5" destOrd="0" presId="urn:microsoft.com/office/officeart/2008/layout/LinedList"/>
    <dgm:cxn modelId="{9E79DCD1-D75C-473E-B957-302C51B1BFCA}" type="presParOf" srcId="{4A6685BC-A1A7-4708-BDA8-5ECF686A5BA5}" destId="{ACC4BC3D-5E8A-47E4-B550-09A8F8976AEC}" srcOrd="6" destOrd="0" presId="urn:microsoft.com/office/officeart/2008/layout/LinedList"/>
    <dgm:cxn modelId="{7192C0D7-2DC8-4A11-AFD1-8EBAFEB16E58}" type="presParOf" srcId="{4A6685BC-A1A7-4708-BDA8-5ECF686A5BA5}" destId="{4BE91E48-47EB-4A88-8ACA-028707419A42}" srcOrd="7" destOrd="0" presId="urn:microsoft.com/office/officeart/2008/layout/LinedList"/>
    <dgm:cxn modelId="{0B86F9E0-B25C-474F-B0F0-F9DD22079E33}" type="presParOf" srcId="{4BE91E48-47EB-4A88-8ACA-028707419A42}" destId="{2B1445B7-E771-4F71-BF38-CAFEA4AADD5E}" srcOrd="0" destOrd="0" presId="urn:microsoft.com/office/officeart/2008/layout/LinedList"/>
    <dgm:cxn modelId="{27B7DCEA-2AC2-43FD-A547-F365EFA4F815}" type="presParOf" srcId="{4BE91E48-47EB-4A88-8ACA-028707419A42}" destId="{4CB35F45-B373-47E3-A03E-E19709996194}" srcOrd="1" destOrd="0" presId="urn:microsoft.com/office/officeart/2008/layout/LinedList"/>
    <dgm:cxn modelId="{8D703E25-3532-4718-A43D-2AB34817398D}" type="presParOf" srcId="{4BE91E48-47EB-4A88-8ACA-028707419A42}" destId="{9A1480E5-B438-4E86-BD46-BF7F8B9BC136}" srcOrd="2" destOrd="0" presId="urn:microsoft.com/office/officeart/2008/layout/LinedList"/>
    <dgm:cxn modelId="{B85DDF37-0DA5-4AAF-BB6F-6F9B5E0E8D81}" type="presParOf" srcId="{4A6685BC-A1A7-4708-BDA8-5ECF686A5BA5}" destId="{965925CE-89B5-4B11-80C9-95E5D5B61FA9}" srcOrd="8" destOrd="0" presId="urn:microsoft.com/office/officeart/2008/layout/LinedList"/>
    <dgm:cxn modelId="{06A6FF29-5B88-4779-81CB-794FB20D7F4E}" type="presParOf" srcId="{4A6685BC-A1A7-4708-BDA8-5ECF686A5BA5}" destId="{EE2D7E16-AD3C-4C8F-831F-838AB97C141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A11CE6-8B6E-458C-9E43-A268A40C0E6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4661368-4CD2-4373-9E6B-357E4DC7E04C}">
      <dgm:prSet phldrT="[Text]" custT="1"/>
      <dgm:spPr/>
      <dgm:t>
        <a:bodyPr/>
        <a:lstStyle/>
        <a:p>
          <a:r>
            <a:rPr lang="en-US" sz="2400" b="1" dirty="0">
              <a:latin typeface="Calibri" panose="020F0502020204030204" pitchFamily="34" charset="0"/>
              <a:ea typeface="Calibri" panose="020F0502020204030204" pitchFamily="34" charset="0"/>
              <a:cs typeface="Calibri" panose="020F0502020204030204" pitchFamily="34" charset="0"/>
            </a:rPr>
            <a:t>Increase Access </a:t>
          </a:r>
        </a:p>
        <a:p>
          <a:endParaRPr lang="en-US" sz="3100" dirty="0">
            <a:latin typeface="Calibri" panose="020F0502020204030204" pitchFamily="34" charset="0"/>
            <a:ea typeface="Calibri" panose="020F0502020204030204" pitchFamily="34" charset="0"/>
            <a:cs typeface="Calibri" panose="020F0502020204030204" pitchFamily="34" charset="0"/>
          </a:endParaRP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Reduce Barriers</a:t>
          </a:r>
        </a:p>
        <a:p>
          <a:endParaRPr lang="en-US" sz="3100" dirty="0">
            <a:latin typeface="Calibri" panose="020F0502020204030204" pitchFamily="34" charset="0"/>
            <a:ea typeface="Calibri" panose="020F0502020204030204" pitchFamily="34" charset="0"/>
            <a:cs typeface="Calibri" panose="020F0502020204030204" pitchFamily="34" charset="0"/>
          </a:endParaRPr>
        </a:p>
        <a:p>
          <a:r>
            <a:rPr lang="en-US" sz="2400" b="1" dirty="0">
              <a:latin typeface="Calibri" panose="020F0502020204030204" pitchFamily="34" charset="0"/>
              <a:ea typeface="Calibri" panose="020F0502020204030204" pitchFamily="34" charset="0"/>
              <a:cs typeface="Calibri" panose="020F0502020204030204" pitchFamily="34" charset="0"/>
            </a:rPr>
            <a:t>Increase Student Learning</a:t>
          </a:r>
        </a:p>
      </dgm:t>
    </dgm:pt>
    <dgm:pt modelId="{A4B2F994-00B8-4558-AFEF-7F3356E3945C}" type="par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5DF141B0-7B05-4327-BA1F-F63AE93FCD1C}" type="sibTrans" cxnId="{00086C51-C136-4AF2-BC6B-ED58B8612884}">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4946D55-7D99-4A9B-BA6D-C272D1A80889}">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School-based behavioral health care can help students who would not have access to mental health services otherwise.</a:t>
          </a:r>
        </a:p>
      </dgm:t>
    </dgm:pt>
    <dgm:pt modelId="{3923CA4D-4B34-49B2-8F9D-D0ACE48C9A73}" type="par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76C4FBD-C17D-4381-A9FE-CB80E223FAB6}" type="sibTrans" cxnId="{F8921D41-01F0-45AD-B22B-4C0E2B703930}">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F05AC68C-F4EC-4C8E-8B8B-7ACCB113A95A}">
      <dgm:prSet phldrT="[Tex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Blended funding offers no cost to families, supports earlier identification and access to behavioral health services, and family inclusion regardless of geography or insurance coverage.</a:t>
          </a:r>
        </a:p>
      </dgm:t>
    </dgm:pt>
    <dgm:pt modelId="{01AF5AF3-941C-4EF0-99DF-A38C93AF097E}" type="par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2177CB10-A685-4E5A-97FB-C6F580E67C0A}" type="sibTrans" cxnId="{7C875A64-E67A-4C41-8578-7BBA3EB0ED5D}">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077E6B0B-48CF-48BF-85CB-4ADAF34167AB}">
      <dgm:prSet phldrT="[Text]"/>
      <dgm:spPr/>
      <dgm:t>
        <a:bodyPr/>
        <a:lstStyle/>
        <a:p>
          <a:r>
            <a:rPr kumimoji="0" lang="en-US" b="0" i="0" u="none" strike="noStrike"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Reduced time away from class, reduced absenteeism, reduced time/travel cost for parent/guardian. Decreased ED use and inpatient hospital admission.</a:t>
          </a:r>
          <a:endParaRPr lang="en-US" dirty="0">
            <a:latin typeface="Calibri" panose="020F0502020204030204" pitchFamily="34" charset="0"/>
            <a:ea typeface="Calibri" panose="020F0502020204030204" pitchFamily="34" charset="0"/>
            <a:cs typeface="Calibri" panose="020F0502020204030204" pitchFamily="34" charset="0"/>
          </a:endParaRPr>
        </a:p>
      </dgm:t>
    </dgm:pt>
    <dgm:pt modelId="{D3A6BF8C-D79E-4175-987B-E8E2A6EEAA4C}" type="par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CF70C2D6-0114-4608-B9B9-98FEC698020F}" type="sibTrans" cxnId="{51B576CE-0A51-489B-959E-258B0DD57158}">
      <dgm:prSet/>
      <dgm:spPr/>
      <dgm:t>
        <a:bodyPr/>
        <a:lstStyle/>
        <a:p>
          <a:endParaRPr lang="en-US">
            <a:latin typeface="Calibri" panose="020F0502020204030204" pitchFamily="34" charset="0"/>
            <a:ea typeface="Calibri" panose="020F0502020204030204" pitchFamily="34" charset="0"/>
            <a:cs typeface="Calibri" panose="020F0502020204030204" pitchFamily="34" charset="0"/>
          </a:endParaRPr>
        </a:p>
      </dgm:t>
    </dgm:pt>
    <dgm:pt modelId="{D6C39D44-947F-49C1-B358-D374246D0C21}" type="pres">
      <dgm:prSet presAssocID="{0BA11CE6-8B6E-458C-9E43-A268A40C0E6D}" presName="vert0" presStyleCnt="0">
        <dgm:presLayoutVars>
          <dgm:dir/>
          <dgm:animOne val="branch"/>
          <dgm:animLvl val="lvl"/>
        </dgm:presLayoutVars>
      </dgm:prSet>
      <dgm:spPr/>
    </dgm:pt>
    <dgm:pt modelId="{C9C85100-0CB3-4FA1-AD2D-C3C9245E2097}" type="pres">
      <dgm:prSet presAssocID="{C4661368-4CD2-4373-9E6B-357E4DC7E04C}" presName="thickLine" presStyleLbl="alignNode1" presStyleIdx="0" presStyleCnt="1"/>
      <dgm:spPr/>
    </dgm:pt>
    <dgm:pt modelId="{EE72AB06-2676-4BAD-8436-687AD8B8500E}" type="pres">
      <dgm:prSet presAssocID="{C4661368-4CD2-4373-9E6B-357E4DC7E04C}" presName="horz1" presStyleCnt="0"/>
      <dgm:spPr/>
    </dgm:pt>
    <dgm:pt modelId="{A67CBB4B-38B6-4D86-BC59-C29485C917A7}" type="pres">
      <dgm:prSet presAssocID="{C4661368-4CD2-4373-9E6B-357E4DC7E04C}" presName="tx1" presStyleLbl="revTx" presStyleIdx="0" presStyleCnt="4" custScaleX="111735"/>
      <dgm:spPr/>
    </dgm:pt>
    <dgm:pt modelId="{4A6685BC-A1A7-4708-BDA8-5ECF686A5BA5}" type="pres">
      <dgm:prSet presAssocID="{C4661368-4CD2-4373-9E6B-357E4DC7E04C}" presName="vert1" presStyleCnt="0"/>
      <dgm:spPr/>
    </dgm:pt>
    <dgm:pt modelId="{8BBC4487-4C47-4221-9C3A-12B5A91CF4A0}" type="pres">
      <dgm:prSet presAssocID="{24946D55-7D99-4A9B-BA6D-C272D1A80889}" presName="vertSpace2a" presStyleCnt="0"/>
      <dgm:spPr/>
    </dgm:pt>
    <dgm:pt modelId="{C82E56C6-DBC7-4BE4-996C-606EE3CA5599}" type="pres">
      <dgm:prSet presAssocID="{24946D55-7D99-4A9B-BA6D-C272D1A80889}" presName="horz2" presStyleCnt="0"/>
      <dgm:spPr/>
    </dgm:pt>
    <dgm:pt modelId="{F275D834-2F7D-4878-9E0F-C7AA95D53EC6}" type="pres">
      <dgm:prSet presAssocID="{24946D55-7D99-4A9B-BA6D-C272D1A80889}" presName="horzSpace2" presStyleCnt="0"/>
      <dgm:spPr/>
    </dgm:pt>
    <dgm:pt modelId="{E1BDAC3E-A7E3-4E17-ABD0-AA8075B3C952}" type="pres">
      <dgm:prSet presAssocID="{24946D55-7D99-4A9B-BA6D-C272D1A80889}" presName="tx2" presStyleLbl="revTx" presStyleIdx="1" presStyleCnt="4"/>
      <dgm:spPr/>
    </dgm:pt>
    <dgm:pt modelId="{8C9C61ED-B1D4-4FDE-B6F5-B2DAD0F602F3}" type="pres">
      <dgm:prSet presAssocID="{24946D55-7D99-4A9B-BA6D-C272D1A80889}" presName="vert2" presStyleCnt="0"/>
      <dgm:spPr/>
    </dgm:pt>
    <dgm:pt modelId="{7D3D8A4A-554D-4839-9C88-79C7ED42E536}" type="pres">
      <dgm:prSet presAssocID="{24946D55-7D99-4A9B-BA6D-C272D1A80889}" presName="thinLine2b" presStyleLbl="callout" presStyleIdx="0" presStyleCnt="3"/>
      <dgm:spPr/>
    </dgm:pt>
    <dgm:pt modelId="{3184C3C2-2DBA-4A8A-A6DE-B3991E055F0E}" type="pres">
      <dgm:prSet presAssocID="{24946D55-7D99-4A9B-BA6D-C272D1A80889}" presName="vertSpace2b" presStyleCnt="0"/>
      <dgm:spPr/>
    </dgm:pt>
    <dgm:pt modelId="{1C1955C9-A974-4FF4-A8E9-2A9AF841799A}" type="pres">
      <dgm:prSet presAssocID="{F05AC68C-F4EC-4C8E-8B8B-7ACCB113A95A}" presName="horz2" presStyleCnt="0"/>
      <dgm:spPr/>
    </dgm:pt>
    <dgm:pt modelId="{87E6B245-5836-40D1-B144-7FD658A47FF4}" type="pres">
      <dgm:prSet presAssocID="{F05AC68C-F4EC-4C8E-8B8B-7ACCB113A95A}" presName="horzSpace2" presStyleCnt="0"/>
      <dgm:spPr/>
    </dgm:pt>
    <dgm:pt modelId="{286B98D2-CCE3-4E4E-868B-D2218129CF0E}" type="pres">
      <dgm:prSet presAssocID="{F05AC68C-F4EC-4C8E-8B8B-7ACCB113A95A}" presName="tx2" presStyleLbl="revTx" presStyleIdx="2" presStyleCnt="4"/>
      <dgm:spPr/>
    </dgm:pt>
    <dgm:pt modelId="{E3CC8B19-01B9-4DA4-8B8C-ED6045419609}" type="pres">
      <dgm:prSet presAssocID="{F05AC68C-F4EC-4C8E-8B8B-7ACCB113A95A}" presName="vert2" presStyleCnt="0"/>
      <dgm:spPr/>
    </dgm:pt>
    <dgm:pt modelId="{6D934406-CC6C-4754-B071-90CD8D50BFBE}" type="pres">
      <dgm:prSet presAssocID="{F05AC68C-F4EC-4C8E-8B8B-7ACCB113A95A}" presName="thinLine2b" presStyleLbl="callout" presStyleIdx="1" presStyleCnt="3"/>
      <dgm:spPr/>
    </dgm:pt>
    <dgm:pt modelId="{ACC4BC3D-5E8A-47E4-B550-09A8F8976AEC}" type="pres">
      <dgm:prSet presAssocID="{F05AC68C-F4EC-4C8E-8B8B-7ACCB113A95A}" presName="vertSpace2b" presStyleCnt="0"/>
      <dgm:spPr/>
    </dgm:pt>
    <dgm:pt modelId="{4BE91E48-47EB-4A88-8ACA-028707419A42}" type="pres">
      <dgm:prSet presAssocID="{077E6B0B-48CF-48BF-85CB-4ADAF34167AB}" presName="horz2" presStyleCnt="0"/>
      <dgm:spPr/>
    </dgm:pt>
    <dgm:pt modelId="{2B1445B7-E771-4F71-BF38-CAFEA4AADD5E}" type="pres">
      <dgm:prSet presAssocID="{077E6B0B-48CF-48BF-85CB-4ADAF34167AB}" presName="horzSpace2" presStyleCnt="0"/>
      <dgm:spPr/>
    </dgm:pt>
    <dgm:pt modelId="{4CB35F45-B373-47E3-A03E-E19709996194}" type="pres">
      <dgm:prSet presAssocID="{077E6B0B-48CF-48BF-85CB-4ADAF34167AB}" presName="tx2" presStyleLbl="revTx" presStyleIdx="3" presStyleCnt="4"/>
      <dgm:spPr/>
    </dgm:pt>
    <dgm:pt modelId="{9A1480E5-B438-4E86-BD46-BF7F8B9BC136}" type="pres">
      <dgm:prSet presAssocID="{077E6B0B-48CF-48BF-85CB-4ADAF34167AB}" presName="vert2" presStyleCnt="0"/>
      <dgm:spPr/>
    </dgm:pt>
    <dgm:pt modelId="{965925CE-89B5-4B11-80C9-95E5D5B61FA9}" type="pres">
      <dgm:prSet presAssocID="{077E6B0B-48CF-48BF-85CB-4ADAF34167AB}" presName="thinLine2b" presStyleLbl="callout" presStyleIdx="2" presStyleCnt="3"/>
      <dgm:spPr/>
    </dgm:pt>
    <dgm:pt modelId="{EE2D7E16-AD3C-4C8F-831F-838AB97C1411}" type="pres">
      <dgm:prSet presAssocID="{077E6B0B-48CF-48BF-85CB-4ADAF34167AB}" presName="vertSpace2b" presStyleCnt="0"/>
      <dgm:spPr/>
    </dgm:pt>
  </dgm:ptLst>
  <dgm:cxnLst>
    <dgm:cxn modelId="{660DE336-D4FA-47FC-B047-08A6F7F27ECF}" type="presOf" srcId="{F05AC68C-F4EC-4C8E-8B8B-7ACCB113A95A}" destId="{286B98D2-CCE3-4E4E-868B-D2218129CF0E}" srcOrd="0" destOrd="0" presId="urn:microsoft.com/office/officeart/2008/layout/LinedList"/>
    <dgm:cxn modelId="{F8921D41-01F0-45AD-B22B-4C0E2B703930}" srcId="{C4661368-4CD2-4373-9E6B-357E4DC7E04C}" destId="{24946D55-7D99-4A9B-BA6D-C272D1A80889}" srcOrd="0" destOrd="0" parTransId="{3923CA4D-4B34-49B2-8F9D-D0ACE48C9A73}" sibTransId="{276C4FBD-C17D-4381-A9FE-CB80E223FAB6}"/>
    <dgm:cxn modelId="{7C875A64-E67A-4C41-8578-7BBA3EB0ED5D}" srcId="{C4661368-4CD2-4373-9E6B-357E4DC7E04C}" destId="{F05AC68C-F4EC-4C8E-8B8B-7ACCB113A95A}" srcOrd="1" destOrd="0" parTransId="{01AF5AF3-941C-4EF0-99DF-A38C93AF097E}" sibTransId="{2177CB10-A685-4E5A-97FB-C6F580E67C0A}"/>
    <dgm:cxn modelId="{03DAB14B-579F-4DB6-9674-844FD0145514}" type="presOf" srcId="{077E6B0B-48CF-48BF-85CB-4ADAF34167AB}" destId="{4CB35F45-B373-47E3-A03E-E19709996194}" srcOrd="0" destOrd="0" presId="urn:microsoft.com/office/officeart/2008/layout/LinedList"/>
    <dgm:cxn modelId="{00086C51-C136-4AF2-BC6B-ED58B8612884}" srcId="{0BA11CE6-8B6E-458C-9E43-A268A40C0E6D}" destId="{C4661368-4CD2-4373-9E6B-357E4DC7E04C}" srcOrd="0" destOrd="0" parTransId="{A4B2F994-00B8-4558-AFEF-7F3356E3945C}" sibTransId="{5DF141B0-7B05-4327-BA1F-F63AE93FCD1C}"/>
    <dgm:cxn modelId="{B25D26A6-7DF9-40CB-B2EA-214D8D1AF07C}" type="presOf" srcId="{C4661368-4CD2-4373-9E6B-357E4DC7E04C}" destId="{A67CBB4B-38B6-4D86-BC59-C29485C917A7}" srcOrd="0" destOrd="0" presId="urn:microsoft.com/office/officeart/2008/layout/LinedList"/>
    <dgm:cxn modelId="{E76FCDCD-6E4F-4FA3-A833-34B71E7A21C4}" type="presOf" srcId="{0BA11CE6-8B6E-458C-9E43-A268A40C0E6D}" destId="{D6C39D44-947F-49C1-B358-D374246D0C21}" srcOrd="0" destOrd="0" presId="urn:microsoft.com/office/officeart/2008/layout/LinedList"/>
    <dgm:cxn modelId="{51B576CE-0A51-489B-959E-258B0DD57158}" srcId="{C4661368-4CD2-4373-9E6B-357E4DC7E04C}" destId="{077E6B0B-48CF-48BF-85CB-4ADAF34167AB}" srcOrd="2" destOrd="0" parTransId="{D3A6BF8C-D79E-4175-987B-E8E2A6EEAA4C}" sibTransId="{CF70C2D6-0114-4608-B9B9-98FEC698020F}"/>
    <dgm:cxn modelId="{E68FA9E6-21CC-493D-80BB-079801A55AC3}" type="presOf" srcId="{24946D55-7D99-4A9B-BA6D-C272D1A80889}" destId="{E1BDAC3E-A7E3-4E17-ABD0-AA8075B3C952}" srcOrd="0" destOrd="0" presId="urn:microsoft.com/office/officeart/2008/layout/LinedList"/>
    <dgm:cxn modelId="{6EF4CD6B-342D-4852-B5DD-AB520C262B52}" type="presParOf" srcId="{D6C39D44-947F-49C1-B358-D374246D0C21}" destId="{C9C85100-0CB3-4FA1-AD2D-C3C9245E2097}" srcOrd="0" destOrd="0" presId="urn:microsoft.com/office/officeart/2008/layout/LinedList"/>
    <dgm:cxn modelId="{5E99C224-88D9-4C6A-B823-57CA8A336148}" type="presParOf" srcId="{D6C39D44-947F-49C1-B358-D374246D0C21}" destId="{EE72AB06-2676-4BAD-8436-687AD8B8500E}" srcOrd="1" destOrd="0" presId="urn:microsoft.com/office/officeart/2008/layout/LinedList"/>
    <dgm:cxn modelId="{55274B17-3CF3-4CB3-94FB-03738643D992}" type="presParOf" srcId="{EE72AB06-2676-4BAD-8436-687AD8B8500E}" destId="{A67CBB4B-38B6-4D86-BC59-C29485C917A7}" srcOrd="0" destOrd="0" presId="urn:microsoft.com/office/officeart/2008/layout/LinedList"/>
    <dgm:cxn modelId="{A3441A4F-A4EF-4E76-9476-ACF333A33C90}" type="presParOf" srcId="{EE72AB06-2676-4BAD-8436-687AD8B8500E}" destId="{4A6685BC-A1A7-4708-BDA8-5ECF686A5BA5}" srcOrd="1" destOrd="0" presId="urn:microsoft.com/office/officeart/2008/layout/LinedList"/>
    <dgm:cxn modelId="{2149B59C-3521-41DE-814B-8B8FD03934A8}" type="presParOf" srcId="{4A6685BC-A1A7-4708-BDA8-5ECF686A5BA5}" destId="{8BBC4487-4C47-4221-9C3A-12B5A91CF4A0}" srcOrd="0" destOrd="0" presId="urn:microsoft.com/office/officeart/2008/layout/LinedList"/>
    <dgm:cxn modelId="{073E0AEC-55F1-4AD8-8557-D5F129AB6A35}" type="presParOf" srcId="{4A6685BC-A1A7-4708-BDA8-5ECF686A5BA5}" destId="{C82E56C6-DBC7-4BE4-996C-606EE3CA5599}" srcOrd="1" destOrd="0" presId="urn:microsoft.com/office/officeart/2008/layout/LinedList"/>
    <dgm:cxn modelId="{33E710D3-1C47-4BA1-9FBF-4E8858ACD1DF}" type="presParOf" srcId="{C82E56C6-DBC7-4BE4-996C-606EE3CA5599}" destId="{F275D834-2F7D-4878-9E0F-C7AA95D53EC6}" srcOrd="0" destOrd="0" presId="urn:microsoft.com/office/officeart/2008/layout/LinedList"/>
    <dgm:cxn modelId="{14531946-9FF6-4CAC-BBD3-5FACD06CCAF4}" type="presParOf" srcId="{C82E56C6-DBC7-4BE4-996C-606EE3CA5599}" destId="{E1BDAC3E-A7E3-4E17-ABD0-AA8075B3C952}" srcOrd="1" destOrd="0" presId="urn:microsoft.com/office/officeart/2008/layout/LinedList"/>
    <dgm:cxn modelId="{043143DA-C110-4A38-BB66-90DD6AAAC32B}" type="presParOf" srcId="{C82E56C6-DBC7-4BE4-996C-606EE3CA5599}" destId="{8C9C61ED-B1D4-4FDE-B6F5-B2DAD0F602F3}" srcOrd="2" destOrd="0" presId="urn:microsoft.com/office/officeart/2008/layout/LinedList"/>
    <dgm:cxn modelId="{23996C62-6D49-413B-AD31-D6D32386C1F9}" type="presParOf" srcId="{4A6685BC-A1A7-4708-BDA8-5ECF686A5BA5}" destId="{7D3D8A4A-554D-4839-9C88-79C7ED42E536}" srcOrd="2" destOrd="0" presId="urn:microsoft.com/office/officeart/2008/layout/LinedList"/>
    <dgm:cxn modelId="{E86C1D7D-BAB1-44C1-BDA7-059F0F89017C}" type="presParOf" srcId="{4A6685BC-A1A7-4708-BDA8-5ECF686A5BA5}" destId="{3184C3C2-2DBA-4A8A-A6DE-B3991E055F0E}" srcOrd="3" destOrd="0" presId="urn:microsoft.com/office/officeart/2008/layout/LinedList"/>
    <dgm:cxn modelId="{672F546B-E624-4E16-9B9B-08AEFADB1300}" type="presParOf" srcId="{4A6685BC-A1A7-4708-BDA8-5ECF686A5BA5}" destId="{1C1955C9-A974-4FF4-A8E9-2A9AF841799A}" srcOrd="4" destOrd="0" presId="urn:microsoft.com/office/officeart/2008/layout/LinedList"/>
    <dgm:cxn modelId="{1972B6AE-0FAA-4853-9404-922B11CB45BE}" type="presParOf" srcId="{1C1955C9-A974-4FF4-A8E9-2A9AF841799A}" destId="{87E6B245-5836-40D1-B144-7FD658A47FF4}" srcOrd="0" destOrd="0" presId="urn:microsoft.com/office/officeart/2008/layout/LinedList"/>
    <dgm:cxn modelId="{300072AD-5D64-446E-9B40-04EEB9C9AF6E}" type="presParOf" srcId="{1C1955C9-A974-4FF4-A8E9-2A9AF841799A}" destId="{286B98D2-CCE3-4E4E-868B-D2218129CF0E}" srcOrd="1" destOrd="0" presId="urn:microsoft.com/office/officeart/2008/layout/LinedList"/>
    <dgm:cxn modelId="{F6AFDF31-0435-42F3-9B14-28B8A57C2D4A}" type="presParOf" srcId="{1C1955C9-A974-4FF4-A8E9-2A9AF841799A}" destId="{E3CC8B19-01B9-4DA4-8B8C-ED6045419609}" srcOrd="2" destOrd="0" presId="urn:microsoft.com/office/officeart/2008/layout/LinedList"/>
    <dgm:cxn modelId="{EE49EA02-83AF-45FA-A49A-FCB4F1D98180}" type="presParOf" srcId="{4A6685BC-A1A7-4708-BDA8-5ECF686A5BA5}" destId="{6D934406-CC6C-4754-B071-90CD8D50BFBE}" srcOrd="5" destOrd="0" presId="urn:microsoft.com/office/officeart/2008/layout/LinedList"/>
    <dgm:cxn modelId="{9E79DCD1-D75C-473E-B957-302C51B1BFCA}" type="presParOf" srcId="{4A6685BC-A1A7-4708-BDA8-5ECF686A5BA5}" destId="{ACC4BC3D-5E8A-47E4-B550-09A8F8976AEC}" srcOrd="6" destOrd="0" presId="urn:microsoft.com/office/officeart/2008/layout/LinedList"/>
    <dgm:cxn modelId="{7192C0D7-2DC8-4A11-AFD1-8EBAFEB16E58}" type="presParOf" srcId="{4A6685BC-A1A7-4708-BDA8-5ECF686A5BA5}" destId="{4BE91E48-47EB-4A88-8ACA-028707419A42}" srcOrd="7" destOrd="0" presId="urn:microsoft.com/office/officeart/2008/layout/LinedList"/>
    <dgm:cxn modelId="{0B86F9E0-B25C-474F-B0F0-F9DD22079E33}" type="presParOf" srcId="{4BE91E48-47EB-4A88-8ACA-028707419A42}" destId="{2B1445B7-E771-4F71-BF38-CAFEA4AADD5E}" srcOrd="0" destOrd="0" presId="urn:microsoft.com/office/officeart/2008/layout/LinedList"/>
    <dgm:cxn modelId="{27B7DCEA-2AC2-43FD-A547-F365EFA4F815}" type="presParOf" srcId="{4BE91E48-47EB-4A88-8ACA-028707419A42}" destId="{4CB35F45-B373-47E3-A03E-E19709996194}" srcOrd="1" destOrd="0" presId="urn:microsoft.com/office/officeart/2008/layout/LinedList"/>
    <dgm:cxn modelId="{8D703E25-3532-4718-A43D-2AB34817398D}" type="presParOf" srcId="{4BE91E48-47EB-4A88-8ACA-028707419A42}" destId="{9A1480E5-B438-4E86-BD46-BF7F8B9BC136}" srcOrd="2" destOrd="0" presId="urn:microsoft.com/office/officeart/2008/layout/LinedList"/>
    <dgm:cxn modelId="{B85DDF37-0DA5-4AAF-BB6F-6F9B5E0E8D81}" type="presParOf" srcId="{4A6685BC-A1A7-4708-BDA8-5ECF686A5BA5}" destId="{965925CE-89B5-4B11-80C9-95E5D5B61FA9}" srcOrd="8" destOrd="0" presId="urn:microsoft.com/office/officeart/2008/layout/LinedList"/>
    <dgm:cxn modelId="{06A6FF29-5B88-4779-81CB-794FB20D7F4E}" type="presParOf" srcId="{4A6685BC-A1A7-4708-BDA8-5ECF686A5BA5}" destId="{EE2D7E16-AD3C-4C8F-831F-838AB97C1411}" srcOrd="9"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294F7-B2C5-4CFE-B922-72B2AFE92F3A}">
      <dsp:nvSpPr>
        <dsp:cNvPr id="0" name=""/>
        <dsp:cNvSpPr/>
      </dsp:nvSpPr>
      <dsp:spPr>
        <a:xfrm>
          <a:off x="0" y="211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09242-C6A5-43CA-9EB0-D643E407601C}">
      <dsp:nvSpPr>
        <dsp:cNvPr id="0" name=""/>
        <dsp:cNvSpPr/>
      </dsp:nvSpPr>
      <dsp:spPr>
        <a:xfrm>
          <a:off x="0" y="2117"/>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Sustainable statewide model could scale up </a:t>
          </a:r>
        </a:p>
      </dsp:txBody>
      <dsp:txXfrm>
        <a:off x="0" y="2117"/>
        <a:ext cx="10515600" cy="721919"/>
      </dsp:txXfrm>
    </dsp:sp>
    <dsp:sp modelId="{6B1B7C1E-A355-451C-8280-95FA60B75BFD}">
      <dsp:nvSpPr>
        <dsp:cNvPr id="0" name=""/>
        <dsp:cNvSpPr/>
      </dsp:nvSpPr>
      <dsp:spPr>
        <a:xfrm>
          <a:off x="0" y="72403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6174E4-CDAB-4E79-9227-AF80B6C47017}">
      <dsp:nvSpPr>
        <dsp:cNvPr id="0" name=""/>
        <dsp:cNvSpPr/>
      </dsp:nvSpPr>
      <dsp:spPr>
        <a:xfrm>
          <a:off x="0" y="72403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Regional structure currently funded by HRSA/SAMHSA grants received 2022-2025 by FDOH</a:t>
          </a:r>
        </a:p>
      </dsp:txBody>
      <dsp:txXfrm>
        <a:off x="0" y="724036"/>
        <a:ext cx="10515600" cy="721919"/>
      </dsp:txXfrm>
    </dsp:sp>
    <dsp:sp modelId="{2A1CCD95-C75C-487E-BD40-EE1BE04E1D20}">
      <dsp:nvSpPr>
        <dsp:cNvPr id="0" name=""/>
        <dsp:cNvSpPr/>
      </dsp:nvSpPr>
      <dsp:spPr>
        <a:xfrm>
          <a:off x="0" y="144595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BFE678-AB6E-4B69-AAB4-4E457D8A5899}">
      <dsp:nvSpPr>
        <dsp:cNvPr id="0" name=""/>
        <dsp:cNvSpPr/>
      </dsp:nvSpPr>
      <dsp:spPr>
        <a:xfrm>
          <a:off x="0" y="144595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Hubs are contracted with MCO’s as partial revenue stream</a:t>
          </a:r>
        </a:p>
      </dsp:txBody>
      <dsp:txXfrm>
        <a:off x="0" y="1445956"/>
        <a:ext cx="10515600" cy="721919"/>
      </dsp:txXfrm>
    </dsp:sp>
    <dsp:sp modelId="{FDCBE09D-024F-4695-BEEE-66E91367EC46}">
      <dsp:nvSpPr>
        <dsp:cNvPr id="0" name=""/>
        <dsp:cNvSpPr/>
      </dsp:nvSpPr>
      <dsp:spPr>
        <a:xfrm>
          <a:off x="0" y="216787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A06CD7-5102-4707-A0BB-E523E74D0746}">
      <dsp:nvSpPr>
        <dsp:cNvPr id="0" name=""/>
        <dsp:cNvSpPr/>
      </dsp:nvSpPr>
      <dsp:spPr>
        <a:xfrm>
          <a:off x="0" y="216787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ea typeface="Calibri" panose="020F0502020204030204" pitchFamily="34" charset="0"/>
              <a:cs typeface="Calibri" panose="020F0502020204030204" pitchFamily="34" charset="0"/>
            </a:rPr>
            <a:t>75% of Hubs operating at capacity, 2513 children served 2023-2024.</a:t>
          </a:r>
        </a:p>
      </dsp:txBody>
      <dsp:txXfrm>
        <a:off x="0" y="2167876"/>
        <a:ext cx="10515600" cy="721919"/>
      </dsp:txXfrm>
    </dsp:sp>
    <dsp:sp modelId="{A83ABC3E-6E9F-4BA0-9F3C-D16CEF9F76FA}">
      <dsp:nvSpPr>
        <dsp:cNvPr id="0" name=""/>
        <dsp:cNvSpPr/>
      </dsp:nvSpPr>
      <dsp:spPr>
        <a:xfrm>
          <a:off x="0" y="28897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C85BDC-A3B9-4448-84E5-03A5AB79C06F}">
      <dsp:nvSpPr>
        <dsp:cNvPr id="0" name=""/>
        <dsp:cNvSpPr/>
      </dsp:nvSpPr>
      <dsp:spPr>
        <a:xfrm>
          <a:off x="0" y="288979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ea typeface="Calibri" panose="020F0502020204030204" pitchFamily="34" charset="0"/>
              <a:cs typeface="Calibri" panose="020F0502020204030204" pitchFamily="34" charset="0"/>
            </a:rPr>
            <a:t>Support for model cited in report released by the Florida Chamber Health Council (2023). Notes positive impact with similar models in TX/ MA.   </a:t>
          </a:r>
        </a:p>
      </dsp:txBody>
      <dsp:txXfrm>
        <a:off x="0" y="2889796"/>
        <a:ext cx="10515600" cy="721919"/>
      </dsp:txXfrm>
    </dsp:sp>
    <dsp:sp modelId="{0F6958B7-BC83-4060-9AE6-99824FD6BE3F}">
      <dsp:nvSpPr>
        <dsp:cNvPr id="0" name=""/>
        <dsp:cNvSpPr/>
      </dsp:nvSpPr>
      <dsp:spPr>
        <a:xfrm>
          <a:off x="0" y="361171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F1E106-2D6D-4098-94A8-6D1A0E33941B}">
      <dsp:nvSpPr>
        <dsp:cNvPr id="0" name=""/>
        <dsp:cNvSpPr/>
      </dsp:nvSpPr>
      <dsp:spPr>
        <a:xfrm>
          <a:off x="0" y="3611716"/>
          <a:ext cx="10515600" cy="721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ea typeface="Calibri" panose="020F0502020204030204" pitchFamily="34" charset="0"/>
              <a:cs typeface="Calibri" panose="020F0502020204030204" pitchFamily="34" charset="0"/>
            </a:rPr>
            <a:t>Resources not widely known, grassroots word of mouth, marketing necessary and will increase demand for capacity.</a:t>
          </a:r>
        </a:p>
      </dsp:txBody>
      <dsp:txXfrm>
        <a:off x="0" y="3611716"/>
        <a:ext cx="10515600" cy="7219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5100-0CB3-4FA1-AD2D-C3C9245E2097}">
      <dsp:nvSpPr>
        <dsp:cNvPr id="0" name=""/>
        <dsp:cNvSpPr/>
      </dsp:nvSpPr>
      <dsp:spPr>
        <a:xfrm>
          <a:off x="0" y="2034"/>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BB4B-38B6-4D86-BC59-C29485C917A7}">
      <dsp:nvSpPr>
        <dsp:cNvPr id="0" name=""/>
        <dsp:cNvSpPr/>
      </dsp:nvSpPr>
      <dsp:spPr>
        <a:xfrm>
          <a:off x="0" y="2034"/>
          <a:ext cx="2103120" cy="4161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Marketing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Capacity</a:t>
          </a: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Geographic expansion</a:t>
          </a: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2400" b="1" kern="1200" dirty="0">
            <a:latin typeface="Calibri" panose="020F0502020204030204" pitchFamily="34" charset="0"/>
            <a:ea typeface="Calibri" panose="020F0502020204030204" pitchFamily="34" charset="0"/>
            <a:cs typeface="Calibri" panose="020F0502020204030204" pitchFamily="34" charset="0"/>
          </a:endParaRPr>
        </a:p>
      </dsp:txBody>
      <dsp:txXfrm>
        <a:off x="0" y="2034"/>
        <a:ext cx="2103120" cy="4161973"/>
      </dsp:txXfrm>
    </dsp:sp>
    <dsp:sp modelId="{E1BDAC3E-A7E3-4E17-ABD0-AA8075B3C952}">
      <dsp:nvSpPr>
        <dsp:cNvPr id="0" name=""/>
        <dsp:cNvSpPr/>
      </dsp:nvSpPr>
      <dsp:spPr>
        <a:xfrm>
          <a:off x="2260854" y="67065"/>
          <a:ext cx="8254746" cy="13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latin typeface="Calibri" panose="020F0502020204030204" pitchFamily="34" charset="0"/>
              <a:ea typeface="Calibri" panose="020F0502020204030204" pitchFamily="34" charset="0"/>
              <a:cs typeface="Calibri" panose="020F0502020204030204" pitchFamily="34" charset="0"/>
            </a:rPr>
            <a:t>Plan to increase awareness and utilization of the BH Hubs through continued and expanded marketing efforts. More than half cost already in budget, would need one-time additional $500k. </a:t>
          </a:r>
        </a:p>
      </dsp:txBody>
      <dsp:txXfrm>
        <a:off x="2260854" y="67065"/>
        <a:ext cx="8254746" cy="1300616"/>
      </dsp:txXfrm>
    </dsp:sp>
    <dsp:sp modelId="{7D3D8A4A-554D-4839-9C88-79C7ED42E536}">
      <dsp:nvSpPr>
        <dsp:cNvPr id="0" name=""/>
        <dsp:cNvSpPr/>
      </dsp:nvSpPr>
      <dsp:spPr>
        <a:xfrm>
          <a:off x="2103120" y="1367681"/>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6B98D2-CCE3-4E4E-868B-D2218129CF0E}">
      <dsp:nvSpPr>
        <dsp:cNvPr id="0" name=""/>
        <dsp:cNvSpPr/>
      </dsp:nvSpPr>
      <dsp:spPr>
        <a:xfrm>
          <a:off x="2260854" y="1432712"/>
          <a:ext cx="8254746" cy="13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latin typeface="Calibri" panose="020F0502020204030204" pitchFamily="34" charset="0"/>
              <a:ea typeface="Calibri" panose="020F0502020204030204" pitchFamily="34" charset="0"/>
              <a:cs typeface="Calibri" panose="020F0502020204030204" pitchFamily="34" charset="0"/>
            </a:rPr>
            <a:t>Plan to increase capacity to existing Hubs by 50% and deliver real-time expert consultation to PCP’s. An additional annual budget and authority of $1,743,936 would be needed. </a:t>
          </a:r>
        </a:p>
      </dsp:txBody>
      <dsp:txXfrm>
        <a:off x="2260854" y="1432712"/>
        <a:ext cx="8254746" cy="1300616"/>
      </dsp:txXfrm>
    </dsp:sp>
    <dsp:sp modelId="{6D934406-CC6C-4754-B071-90CD8D50BFBE}">
      <dsp:nvSpPr>
        <dsp:cNvPr id="0" name=""/>
        <dsp:cNvSpPr/>
      </dsp:nvSpPr>
      <dsp:spPr>
        <a:xfrm>
          <a:off x="2103120" y="2733329"/>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B35F45-B373-47E3-A03E-E19709996194}">
      <dsp:nvSpPr>
        <dsp:cNvPr id="0" name=""/>
        <dsp:cNvSpPr/>
      </dsp:nvSpPr>
      <dsp:spPr>
        <a:xfrm>
          <a:off x="2260854" y="2798360"/>
          <a:ext cx="8254746" cy="13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latin typeface="Calibri" panose="020F0502020204030204" pitchFamily="34" charset="0"/>
              <a:ea typeface="Calibri" panose="020F0502020204030204" pitchFamily="34" charset="0"/>
              <a:cs typeface="Calibri" panose="020F0502020204030204" pitchFamily="34" charset="0"/>
            </a:rPr>
            <a:t>Plan to expand footprint in state to add an additional regional BH Hub in identified area of need through tertiary care center.  An annual budget and authority of $525k would be required.</a:t>
          </a:r>
        </a:p>
      </dsp:txBody>
      <dsp:txXfrm>
        <a:off x="2260854" y="2798360"/>
        <a:ext cx="8254746" cy="1300616"/>
      </dsp:txXfrm>
    </dsp:sp>
    <dsp:sp modelId="{965925CE-89B5-4B11-80C9-95E5D5B61FA9}">
      <dsp:nvSpPr>
        <dsp:cNvPr id="0" name=""/>
        <dsp:cNvSpPr/>
      </dsp:nvSpPr>
      <dsp:spPr>
        <a:xfrm>
          <a:off x="2103120" y="4098976"/>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5100-0CB3-4FA1-AD2D-C3C9245E2097}">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BB4B-38B6-4D86-BC59-C29485C917A7}">
      <dsp:nvSpPr>
        <dsp:cNvPr id="0" name=""/>
        <dsp:cNvSpPr/>
      </dsp:nvSpPr>
      <dsp:spPr>
        <a:xfrm>
          <a:off x="0" y="0"/>
          <a:ext cx="2103120" cy="4166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Improve Access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Early Identification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Address Barriers</a:t>
          </a:r>
        </a:p>
      </dsp:txBody>
      <dsp:txXfrm>
        <a:off x="0" y="0"/>
        <a:ext cx="2103120" cy="4166042"/>
      </dsp:txXfrm>
    </dsp:sp>
    <dsp:sp modelId="{E1BDAC3E-A7E3-4E17-ABD0-AA8075B3C952}">
      <dsp:nvSpPr>
        <dsp:cNvPr id="0" name=""/>
        <dsp:cNvSpPr/>
      </dsp:nvSpPr>
      <dsp:spPr>
        <a:xfrm>
          <a:off x="2260854" y="65094"/>
          <a:ext cx="8254746"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Times New Roman" panose="02020603050405020304" pitchFamily="18" charset="0"/>
            </a:rPr>
            <a:t>Integrated behavioral health care (IBH) in primary care can improve children's access to behavioral health services, increase communication and collaboration between physical and behavioral health providers and improve outcomes for children. Increase </a:t>
          </a:r>
          <a:r>
            <a:rPr lang="en-US" sz="2000" kern="1200">
              <a:latin typeface="Calibri" panose="020F0502020204030204" pitchFamily="34" charset="0"/>
              <a:ea typeface="Calibri" panose="020F0502020204030204" pitchFamily="34" charset="0"/>
              <a:cs typeface="Times New Roman" panose="02020603050405020304" pitchFamily="18" charset="0"/>
            </a:rPr>
            <a:t>workforce capacity.</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2260854" y="65094"/>
        <a:ext cx="8254746" cy="1301888"/>
      </dsp:txXfrm>
    </dsp:sp>
    <dsp:sp modelId="{7D3D8A4A-554D-4839-9C88-79C7ED42E536}">
      <dsp:nvSpPr>
        <dsp:cNvPr id="0" name=""/>
        <dsp:cNvSpPr/>
      </dsp:nvSpPr>
      <dsp:spPr>
        <a:xfrm>
          <a:off x="2103120" y="1366982"/>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6B98D2-CCE3-4E4E-868B-D2218129CF0E}">
      <dsp:nvSpPr>
        <dsp:cNvPr id="0" name=""/>
        <dsp:cNvSpPr/>
      </dsp:nvSpPr>
      <dsp:spPr>
        <a:xfrm>
          <a:off x="2260854" y="1432076"/>
          <a:ext cx="8254746"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Times New Roman" panose="02020603050405020304" pitchFamily="18" charset="0"/>
            </a:rPr>
            <a:t>Florida has an existing model that can be enhanced. It is designed to support Florida’s pediatric primary care providers to identify and treat children and youth with mild or moderate mental health needs such as ADHD, anxiety, or depression. </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2260854" y="1432076"/>
        <a:ext cx="8254746" cy="1301888"/>
      </dsp:txXfrm>
    </dsp:sp>
    <dsp:sp modelId="{6D934406-CC6C-4754-B071-90CD8D50BFBE}">
      <dsp:nvSpPr>
        <dsp:cNvPr id="0" name=""/>
        <dsp:cNvSpPr/>
      </dsp:nvSpPr>
      <dsp:spPr>
        <a:xfrm>
          <a:off x="2103120" y="2733965"/>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B35F45-B373-47E3-A03E-E19709996194}">
      <dsp:nvSpPr>
        <dsp:cNvPr id="0" name=""/>
        <dsp:cNvSpPr/>
      </dsp:nvSpPr>
      <dsp:spPr>
        <a:xfrm>
          <a:off x="2260854" y="2799059"/>
          <a:ext cx="8254746"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ea typeface="Calibri" panose="020F0502020204030204" pitchFamily="34" charset="0"/>
              <a:cs typeface="Calibri" panose="020F0502020204030204" pitchFamily="34" charset="0"/>
            </a:rPr>
            <a:t>Identified by families such as service availability, taking time off school and work, </a:t>
          </a:r>
          <a:r>
            <a:rPr lang="en-US" sz="2000" kern="1200" dirty="0">
              <a:effectLst/>
              <a:latin typeface="Calibri" panose="020F0502020204030204" pitchFamily="34" charset="0"/>
              <a:ea typeface="Calibri" panose="020F0502020204030204" pitchFamily="34" charset="0"/>
            </a:rPr>
            <a:t>transportation, complexity in funding and qualifying criteria, stigma associated with mental health. </a:t>
          </a:r>
          <a:endParaRPr lang="en-US" sz="2000" kern="1200" dirty="0">
            <a:latin typeface="Calibri" panose="020F0502020204030204" pitchFamily="34" charset="0"/>
            <a:ea typeface="Calibri" panose="020F0502020204030204" pitchFamily="34" charset="0"/>
            <a:cs typeface="Calibri" panose="020F0502020204030204" pitchFamily="34" charset="0"/>
          </a:endParaRPr>
        </a:p>
      </dsp:txBody>
      <dsp:txXfrm>
        <a:off x="2260854" y="2799059"/>
        <a:ext cx="8254746" cy="1301888"/>
      </dsp:txXfrm>
    </dsp:sp>
    <dsp:sp modelId="{965925CE-89B5-4B11-80C9-95E5D5B61FA9}">
      <dsp:nvSpPr>
        <dsp:cNvPr id="0" name=""/>
        <dsp:cNvSpPr/>
      </dsp:nvSpPr>
      <dsp:spPr>
        <a:xfrm>
          <a:off x="2103120" y="4100947"/>
          <a:ext cx="841248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85100-0CB3-4FA1-AD2D-C3C9245E2097}">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CBB4B-38B6-4D86-BC59-C29485C917A7}">
      <dsp:nvSpPr>
        <dsp:cNvPr id="0" name=""/>
        <dsp:cNvSpPr/>
      </dsp:nvSpPr>
      <dsp:spPr>
        <a:xfrm>
          <a:off x="0" y="0"/>
          <a:ext cx="2294844" cy="4166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Increase Access </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Reduce Barriers</a:t>
          </a:r>
        </a:p>
        <a:p>
          <a:pPr marL="0" lvl="0" indent="0" algn="l" defTabSz="1066800">
            <a:lnSpc>
              <a:spcPct val="90000"/>
            </a:lnSpc>
            <a:spcBef>
              <a:spcPct val="0"/>
            </a:spcBef>
            <a:spcAft>
              <a:spcPct val="35000"/>
            </a:spcAft>
            <a:buNone/>
          </a:pPr>
          <a:endParaRPr lang="en-US" sz="3100" kern="1200" dirty="0">
            <a:latin typeface="Calibri" panose="020F0502020204030204" pitchFamily="34" charset="0"/>
            <a:ea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n-US" sz="2400" b="1" kern="1200" dirty="0">
              <a:latin typeface="Calibri" panose="020F0502020204030204" pitchFamily="34" charset="0"/>
              <a:ea typeface="Calibri" panose="020F0502020204030204" pitchFamily="34" charset="0"/>
              <a:cs typeface="Calibri" panose="020F0502020204030204" pitchFamily="34" charset="0"/>
            </a:rPr>
            <a:t>Increase Student Learning</a:t>
          </a:r>
        </a:p>
      </dsp:txBody>
      <dsp:txXfrm>
        <a:off x="0" y="0"/>
        <a:ext cx="2294844" cy="4166042"/>
      </dsp:txXfrm>
    </dsp:sp>
    <dsp:sp modelId="{E1BDAC3E-A7E3-4E17-ABD0-AA8075B3C952}">
      <dsp:nvSpPr>
        <dsp:cNvPr id="0" name=""/>
        <dsp:cNvSpPr/>
      </dsp:nvSpPr>
      <dsp:spPr>
        <a:xfrm>
          <a:off x="2448881" y="65094"/>
          <a:ext cx="8061275"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ea typeface="Calibri" panose="020F0502020204030204" pitchFamily="34" charset="0"/>
              <a:cs typeface="Calibri" panose="020F0502020204030204" pitchFamily="34" charset="0"/>
            </a:rPr>
            <a:t>School-based behavioral health care can help students who would not have access to mental health services otherwise.</a:t>
          </a:r>
        </a:p>
      </dsp:txBody>
      <dsp:txXfrm>
        <a:off x="2448881" y="65094"/>
        <a:ext cx="8061275" cy="1301888"/>
      </dsp:txXfrm>
    </dsp:sp>
    <dsp:sp modelId="{7D3D8A4A-554D-4839-9C88-79C7ED42E536}">
      <dsp:nvSpPr>
        <dsp:cNvPr id="0" name=""/>
        <dsp:cNvSpPr/>
      </dsp:nvSpPr>
      <dsp:spPr>
        <a:xfrm>
          <a:off x="2294844" y="1366982"/>
          <a:ext cx="8215312"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6B98D2-CCE3-4E4E-868B-D2218129CF0E}">
      <dsp:nvSpPr>
        <dsp:cNvPr id="0" name=""/>
        <dsp:cNvSpPr/>
      </dsp:nvSpPr>
      <dsp:spPr>
        <a:xfrm>
          <a:off x="2448881" y="1432076"/>
          <a:ext cx="8061275"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ea typeface="Calibri" panose="020F0502020204030204" pitchFamily="34" charset="0"/>
              <a:cs typeface="Calibri" panose="020F0502020204030204" pitchFamily="34" charset="0"/>
            </a:rPr>
            <a:t>Blended funding offers no cost to families, supports earlier identification and access to behavioral health services, and family inclusion regardless of geography or insurance coverage.</a:t>
          </a:r>
        </a:p>
      </dsp:txBody>
      <dsp:txXfrm>
        <a:off x="2448881" y="1432076"/>
        <a:ext cx="8061275" cy="1301888"/>
      </dsp:txXfrm>
    </dsp:sp>
    <dsp:sp modelId="{6D934406-CC6C-4754-B071-90CD8D50BFBE}">
      <dsp:nvSpPr>
        <dsp:cNvPr id="0" name=""/>
        <dsp:cNvSpPr/>
      </dsp:nvSpPr>
      <dsp:spPr>
        <a:xfrm>
          <a:off x="2294844" y="2733965"/>
          <a:ext cx="8215312"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B35F45-B373-47E3-A03E-E19709996194}">
      <dsp:nvSpPr>
        <dsp:cNvPr id="0" name=""/>
        <dsp:cNvSpPr/>
      </dsp:nvSpPr>
      <dsp:spPr>
        <a:xfrm>
          <a:off x="2448881" y="2799059"/>
          <a:ext cx="8061275" cy="1301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Reduced time away from class, reduced absenteeism, reduced time/travel cost for parent/guardian. Decreased ED use and inpatient hospital admission.</a:t>
          </a:r>
          <a:endParaRPr lang="en-US" sz="2400" kern="1200" dirty="0">
            <a:latin typeface="Calibri" panose="020F0502020204030204" pitchFamily="34" charset="0"/>
            <a:ea typeface="Calibri" panose="020F0502020204030204" pitchFamily="34" charset="0"/>
            <a:cs typeface="Calibri" panose="020F0502020204030204" pitchFamily="34" charset="0"/>
          </a:endParaRPr>
        </a:p>
      </dsp:txBody>
      <dsp:txXfrm>
        <a:off x="2448881" y="2799059"/>
        <a:ext cx="8061275" cy="1301888"/>
      </dsp:txXfrm>
    </dsp:sp>
    <dsp:sp modelId="{965925CE-89B5-4B11-80C9-95E5D5B61FA9}">
      <dsp:nvSpPr>
        <dsp:cNvPr id="0" name=""/>
        <dsp:cNvSpPr/>
      </dsp:nvSpPr>
      <dsp:spPr>
        <a:xfrm>
          <a:off x="2294844" y="4100947"/>
          <a:ext cx="8215312"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64BC0-CB11-4525-BBD9-D0B72D86A308}"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67BFA7-C3BE-46AC-95F9-4F59D2C6B605}" type="slidenum">
              <a:rPr lang="en-US" smtClean="0"/>
              <a:t>‹#›</a:t>
            </a:fld>
            <a:endParaRPr lang="en-US"/>
          </a:p>
        </p:txBody>
      </p:sp>
    </p:spTree>
    <p:extLst>
      <p:ext uri="{BB962C8B-B14F-4D97-AF65-F5344CB8AC3E}">
        <p14:creationId xmlns:p14="http://schemas.microsoft.com/office/powerpoint/2010/main" val="108249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effectLst/>
              <a:latin typeface="Segoe UI" panose="020B0502040204020203" pitchFamily="34" charset="0"/>
            </a:endParaRPr>
          </a:p>
          <a:p>
            <a:r>
              <a:rPr lang="en-US" dirty="0"/>
              <a:t>ID=d924773e-9a16-4d6d-9803-8cb819e99682
Recipe=text_billboard
Type=TextOnly
Variant=0
FamilyID=AccentBoxWalbaum_Zero</a:t>
            </a:r>
          </a:p>
        </p:txBody>
      </p:sp>
      <p:sp>
        <p:nvSpPr>
          <p:cNvPr id="4" name="Slide Number Placeholder 3"/>
          <p:cNvSpPr>
            <a:spLocks noGrp="1"/>
          </p:cNvSpPr>
          <p:nvPr>
            <p:ph type="sldNum" sz="quarter" idx="5"/>
          </p:nvPr>
        </p:nvSpPr>
        <p:spPr/>
        <p:txBody>
          <a:bodyPr/>
          <a:lstStyle/>
          <a:p>
            <a:fld id="{8EAA36B1-75F6-458C-B388-8BC01E9857C8}" type="slidenum">
              <a:rPr lang="en-US" smtClean="0"/>
              <a:t>1</a:t>
            </a:fld>
            <a:endParaRPr lang="en-US" dirty="0"/>
          </a:p>
        </p:txBody>
      </p:sp>
    </p:spTree>
    <p:extLst>
      <p:ext uri="{BB962C8B-B14F-4D97-AF65-F5344CB8AC3E}">
        <p14:creationId xmlns:p14="http://schemas.microsoft.com/office/powerpoint/2010/main" val="27032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Florida is fortunate to have legislators and system stakeholders who recognizing the needs of children and families have invested significant resources into enhancing availability and access to behavioral health support and services. </a:t>
            </a:r>
          </a:p>
        </p:txBody>
      </p:sp>
      <p:sp>
        <p:nvSpPr>
          <p:cNvPr id="4" name="Slide Number Placeholder 3"/>
          <p:cNvSpPr>
            <a:spLocks noGrp="1"/>
          </p:cNvSpPr>
          <p:nvPr>
            <p:ph type="sldNum" sz="quarter" idx="5"/>
          </p:nvPr>
        </p:nvSpPr>
        <p:spPr/>
        <p:txBody>
          <a:bodyPr/>
          <a:lstStyle/>
          <a:p>
            <a:fld id="{3B8FAF2B-2C37-4229-97B4-A17C7FC9D7D8}" type="slidenum">
              <a:rPr lang="en-US" smtClean="0"/>
              <a:t>2</a:t>
            </a:fld>
            <a:endParaRPr lang="en-US"/>
          </a:p>
        </p:txBody>
      </p:sp>
    </p:spTree>
    <p:extLst>
      <p:ext uri="{BB962C8B-B14F-4D97-AF65-F5344CB8AC3E}">
        <p14:creationId xmlns:p14="http://schemas.microsoft.com/office/powerpoint/2010/main" val="721980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Florida Chamber Health Council in their report: Making Florida the National Leader for Mental Health and Well-Being; 25 Strategies to Unite Leaders for Actions and Outcomes also identifies this as an area to support.  “Research suggests that treating individuals in a primary care setting allows behavioral health conditions to be addressed like any other health issue: treating mild and moderate cases and advancing the more complex or severe to specialists”.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Primary Care has been identified by the workgroup as a focal touch point for families seeking guidance and care for children’s behaviors they observe or may be concerned about. </a:t>
            </a:r>
          </a:p>
          <a:p>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3</a:t>
            </a:fld>
            <a:endParaRPr lang="en-US"/>
          </a:p>
        </p:txBody>
      </p:sp>
    </p:spTree>
    <p:extLst>
      <p:ext uri="{BB962C8B-B14F-4D97-AF65-F5344CB8AC3E}">
        <p14:creationId xmlns:p14="http://schemas.microsoft.com/office/powerpoint/2010/main" val="142882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Reformat</a:t>
            </a:r>
          </a:p>
        </p:txBody>
      </p:sp>
      <p:sp>
        <p:nvSpPr>
          <p:cNvPr id="4" name="Slide Number Placeholder 3"/>
          <p:cNvSpPr>
            <a:spLocks noGrp="1"/>
          </p:cNvSpPr>
          <p:nvPr>
            <p:ph type="sldNum" sz="quarter" idx="5"/>
          </p:nvPr>
        </p:nvSpPr>
        <p:spPr/>
        <p:txBody>
          <a:bodyPr/>
          <a:lstStyle/>
          <a:p>
            <a:fld id="{3B8FAF2B-2C37-4229-97B4-A17C7FC9D7D8}" type="slidenum">
              <a:rPr lang="en-US" smtClean="0"/>
              <a:t>4</a:t>
            </a:fld>
            <a:endParaRPr lang="en-US"/>
          </a:p>
        </p:txBody>
      </p:sp>
    </p:spTree>
    <p:extLst>
      <p:ext uri="{BB962C8B-B14F-4D97-AF65-F5344CB8AC3E}">
        <p14:creationId xmlns:p14="http://schemas.microsoft.com/office/powerpoint/2010/main" val="2063061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5</a:t>
            </a:fld>
            <a:endParaRPr lang="en-US"/>
          </a:p>
        </p:txBody>
      </p:sp>
    </p:spTree>
    <p:extLst>
      <p:ext uri="{BB962C8B-B14F-4D97-AF65-F5344CB8AC3E}">
        <p14:creationId xmlns:p14="http://schemas.microsoft.com/office/powerpoint/2010/main" val="1439260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Have $ amounts handy, or  add last slide on end potential costs</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Exists (structure in place) not utilized as well, (reference Fl Chamber report and utilization in TX </a:t>
            </a:r>
            <a:r>
              <a:rPr kumimoji="0" lang="en-US" sz="2600" b="0" i="0" u="none" strike="noStrike" kern="1200" cap="none" spc="0" normalizeH="0" baseline="0" noProof="0" dirty="0" err="1">
                <a:ln>
                  <a:noFill/>
                </a:ln>
                <a:solidFill>
                  <a:prstClr val="black"/>
                </a:solidFill>
                <a:effectLst/>
                <a:uLnTx/>
                <a:uFillTx/>
                <a:latin typeface="Calibri" panose="020F0502020204030204"/>
                <a:ea typeface="+mn-ea"/>
                <a:cs typeface="+mn-cs"/>
              </a:rPr>
              <a:t>etc</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plan for marketing not sufficient, marketing will build capacity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Add crafted specific recommendations</a:t>
            </a:r>
          </a:p>
          <a:p>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7</a:t>
            </a:fld>
            <a:endParaRPr lang="en-US"/>
          </a:p>
        </p:txBody>
      </p:sp>
    </p:spTree>
    <p:extLst>
      <p:ext uri="{BB962C8B-B14F-4D97-AF65-F5344CB8AC3E}">
        <p14:creationId xmlns:p14="http://schemas.microsoft.com/office/powerpoint/2010/main" val="1378813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in other potential ways of increasing value </a:t>
            </a:r>
            <a:r>
              <a:rPr lang="en-US" dirty="0" err="1"/>
              <a:t>i.e</a:t>
            </a:r>
            <a:r>
              <a:rPr lang="en-US" dirty="0"/>
              <a:t> “real time” consult as in FL Chamber report. </a:t>
            </a:r>
            <a:r>
              <a:rPr lang="en-US" sz="1200" kern="0" dirty="0">
                <a:effectLst/>
                <a:latin typeface="Arial" panose="020B0604020202020204" pitchFamily="34" charset="0"/>
                <a:ea typeface="Arial" panose="020B0604020202020204" pitchFamily="34" charset="0"/>
              </a:rPr>
              <a:t>Department has contracted a marketing vendor. A brand, including a logo, for the Collaborative has been created and promotional materials and activities are underway- more than half cost already budgeted. Brand, logo, marketing materials and website with resources included. Marketing plan developed to leverage existing partnerships with MCO,s FCAAP, FBHA to get info out and increase awareness..  </a:t>
            </a:r>
            <a:endParaRPr lang="en-US" dirty="0"/>
          </a:p>
        </p:txBody>
      </p:sp>
      <p:sp>
        <p:nvSpPr>
          <p:cNvPr id="4" name="Slide Number Placeholder 3"/>
          <p:cNvSpPr>
            <a:spLocks noGrp="1"/>
          </p:cNvSpPr>
          <p:nvPr>
            <p:ph type="sldNum" sz="quarter" idx="5"/>
          </p:nvPr>
        </p:nvSpPr>
        <p:spPr/>
        <p:txBody>
          <a:bodyPr/>
          <a:lstStyle/>
          <a:p>
            <a:fld id="{3B8FAF2B-2C37-4229-97B4-A17C7FC9D7D8}" type="slidenum">
              <a:rPr lang="en-US" smtClean="0"/>
              <a:t>8</a:t>
            </a:fld>
            <a:endParaRPr lang="en-US"/>
          </a:p>
        </p:txBody>
      </p:sp>
    </p:spTree>
    <p:extLst>
      <p:ext uri="{BB962C8B-B14F-4D97-AF65-F5344CB8AC3E}">
        <p14:creationId xmlns:p14="http://schemas.microsoft.com/office/powerpoint/2010/main" val="1562656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Combine with 10</a:t>
            </a:r>
          </a:p>
        </p:txBody>
      </p:sp>
      <p:sp>
        <p:nvSpPr>
          <p:cNvPr id="4" name="Slide Number Placeholder 3"/>
          <p:cNvSpPr>
            <a:spLocks noGrp="1"/>
          </p:cNvSpPr>
          <p:nvPr>
            <p:ph type="sldNum" sz="quarter" idx="5"/>
          </p:nvPr>
        </p:nvSpPr>
        <p:spPr/>
        <p:txBody>
          <a:bodyPr/>
          <a:lstStyle/>
          <a:p>
            <a:fld id="{3B8FAF2B-2C37-4229-97B4-A17C7FC9D7D8}" type="slidenum">
              <a:rPr lang="en-US" smtClean="0"/>
              <a:t>10</a:t>
            </a:fld>
            <a:endParaRPr lang="en-US"/>
          </a:p>
        </p:txBody>
      </p:sp>
    </p:spTree>
    <p:extLst>
      <p:ext uri="{BB962C8B-B14F-4D97-AF65-F5344CB8AC3E}">
        <p14:creationId xmlns:p14="http://schemas.microsoft.com/office/powerpoint/2010/main" val="1733288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 third bullet</a:t>
            </a:r>
          </a:p>
        </p:txBody>
      </p:sp>
      <p:sp>
        <p:nvSpPr>
          <p:cNvPr id="4" name="Slide Number Placeholder 3"/>
          <p:cNvSpPr>
            <a:spLocks noGrp="1"/>
          </p:cNvSpPr>
          <p:nvPr>
            <p:ph type="sldNum" sz="quarter" idx="5"/>
          </p:nvPr>
        </p:nvSpPr>
        <p:spPr/>
        <p:txBody>
          <a:bodyPr/>
          <a:lstStyle/>
          <a:p>
            <a:fld id="{3B8FAF2B-2C37-4229-97B4-A17C7FC9D7D8}" type="slidenum">
              <a:rPr lang="en-US" smtClean="0"/>
              <a:t>12</a:t>
            </a:fld>
            <a:endParaRPr lang="en-US"/>
          </a:p>
        </p:txBody>
      </p:sp>
    </p:spTree>
    <p:extLst>
      <p:ext uri="{BB962C8B-B14F-4D97-AF65-F5344CB8AC3E}">
        <p14:creationId xmlns:p14="http://schemas.microsoft.com/office/powerpoint/2010/main" val="1316648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E78E-5136-BC5D-ED15-C3EC677169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978EF4-D604-072F-6715-9DDDBE0D70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059E90-3A33-B774-D926-912E177FA1A8}"/>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5" name="Footer Placeholder 4">
            <a:extLst>
              <a:ext uri="{FF2B5EF4-FFF2-40B4-BE49-F238E27FC236}">
                <a16:creationId xmlns:a16="http://schemas.microsoft.com/office/drawing/2014/main" id="{4EAECB7A-C128-9AB9-752C-717F3CF7C5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BE1477-D115-1355-6973-8D15892DC832}"/>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70151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603DF-0ABF-1EBD-CAB3-145CACD2A4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779264-F5C4-A4C6-46B9-70FDAC6FE2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E7FF2-176F-D6ED-7883-66FBBB1EA2CE}"/>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5" name="Footer Placeholder 4">
            <a:extLst>
              <a:ext uri="{FF2B5EF4-FFF2-40B4-BE49-F238E27FC236}">
                <a16:creationId xmlns:a16="http://schemas.microsoft.com/office/drawing/2014/main" id="{B264EC7D-5377-2985-EF1A-E52B890BDA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BFD76-CD84-3681-5EEE-B682FA6A8BCC}"/>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4230767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EA5593-C162-FB39-5E4B-F103B3866F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123046-2EBE-71D7-EBFF-BC3D02C45D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C33E3-4C1E-C6BA-0322-D9E6B306266F}"/>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5" name="Footer Placeholder 4">
            <a:extLst>
              <a:ext uri="{FF2B5EF4-FFF2-40B4-BE49-F238E27FC236}">
                <a16:creationId xmlns:a16="http://schemas.microsoft.com/office/drawing/2014/main" id="{30F07469-0FA7-5230-F44E-262B19FF4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DA0ED-11B1-8466-111B-D18AB6663E7A}"/>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9363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D344-644A-D2FC-3120-64CBBCFB62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24AB2-210A-5EB3-89DC-A167BF7E15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64A61-C48F-0C80-C871-5148C2CAA94D}"/>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5" name="Footer Placeholder 4">
            <a:extLst>
              <a:ext uri="{FF2B5EF4-FFF2-40B4-BE49-F238E27FC236}">
                <a16:creationId xmlns:a16="http://schemas.microsoft.com/office/drawing/2014/main" id="{A944EBA6-3C79-AAD4-5907-B77AEFA2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ABCB1-AE8A-5AF8-DA9A-B3EA097155D0}"/>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337290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D8C61-4570-538F-CD18-B428B8BB30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BAA893-18BC-B4BB-E27A-400CBD639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EE23F9-4521-4A9B-295A-51C81221725D}"/>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5" name="Footer Placeholder 4">
            <a:extLst>
              <a:ext uri="{FF2B5EF4-FFF2-40B4-BE49-F238E27FC236}">
                <a16:creationId xmlns:a16="http://schemas.microsoft.com/office/drawing/2014/main" id="{70104603-267E-8890-76E2-5D5CD85950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9D44A-7752-6466-718C-B0F863045AF6}"/>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2738220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1EC-9A83-55DE-A0E0-89351D00A4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3BC21A-4A8B-E9A5-8107-5F095D364E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C324D9-8BCC-39BF-4C68-3EB182596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D80796-AF8D-7597-3D4A-8A4EEBED5DCB}"/>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6" name="Footer Placeholder 5">
            <a:extLst>
              <a:ext uri="{FF2B5EF4-FFF2-40B4-BE49-F238E27FC236}">
                <a16:creationId xmlns:a16="http://schemas.microsoft.com/office/drawing/2014/main" id="{87F42960-7F82-1918-0A59-DE65FFDA1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133D72-A278-E8E6-7E50-0C8D094A50D4}"/>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176671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73174-9CC0-956C-4B02-2B6B456C69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21D099-29A8-1B86-EBD7-7B9E8D8C8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6F0BB0-6293-02C9-5319-C67CB5ACAF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798FE8-73CD-D131-D577-F90B6A1EDA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5A9171-40EC-C96E-152D-1F3FAF2BE8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2F5CB3-D422-44E2-6C40-D71C58979F88}"/>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8" name="Footer Placeholder 7">
            <a:extLst>
              <a:ext uri="{FF2B5EF4-FFF2-40B4-BE49-F238E27FC236}">
                <a16:creationId xmlns:a16="http://schemas.microsoft.com/office/drawing/2014/main" id="{3931EBAD-CE75-3F07-D311-7D7A68F764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7B7AC3-56E8-421D-234B-2B5926BFD628}"/>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1088747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9563-89EB-E6AD-2866-5178DEC973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287D9F-D3EA-C1F5-62CB-0889FD3D20DA}"/>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4" name="Footer Placeholder 3">
            <a:extLst>
              <a:ext uri="{FF2B5EF4-FFF2-40B4-BE49-F238E27FC236}">
                <a16:creationId xmlns:a16="http://schemas.microsoft.com/office/drawing/2014/main" id="{8B2EACE2-95E5-AF4B-5CEB-A72468C10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474B83-B196-EB78-42C3-AB832BBD3EC6}"/>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166317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D4E80B-AB8B-42AD-4406-CB926E5FEEEB}"/>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3" name="Footer Placeholder 2">
            <a:extLst>
              <a:ext uri="{FF2B5EF4-FFF2-40B4-BE49-F238E27FC236}">
                <a16:creationId xmlns:a16="http://schemas.microsoft.com/office/drawing/2014/main" id="{3EBF4A14-C8EE-376E-9E2A-E7EB9E6559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537481-354C-D475-D3F4-ADE4359A2D8B}"/>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63960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3CD6-6278-B913-EFC1-CD341C6182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376210-91E2-D337-D72C-853902280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7279CA-5F47-657D-F33D-AC3FF6C230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FF067E-21ED-3000-34BE-8B0C3722EB3A}"/>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6" name="Footer Placeholder 5">
            <a:extLst>
              <a:ext uri="{FF2B5EF4-FFF2-40B4-BE49-F238E27FC236}">
                <a16:creationId xmlns:a16="http://schemas.microsoft.com/office/drawing/2014/main" id="{16F34FFD-D957-F1EF-1400-F23C27E233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B5817D-99FE-E119-5C43-8AD657735900}"/>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331990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5541-3FA1-1807-1982-F69728221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B0B526-FCFF-F25A-7A49-A513F8438E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99CE8-91C7-F8BB-67AE-42D1BF143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EBBA0D-7DC3-AD22-03ED-2F10DAF9D157}"/>
              </a:ext>
            </a:extLst>
          </p:cNvPr>
          <p:cNvSpPr>
            <a:spLocks noGrp="1"/>
          </p:cNvSpPr>
          <p:nvPr>
            <p:ph type="dt" sz="half" idx="10"/>
          </p:nvPr>
        </p:nvSpPr>
        <p:spPr/>
        <p:txBody>
          <a:bodyPr/>
          <a:lstStyle/>
          <a:p>
            <a:fld id="{9956F51A-4542-47E1-9277-677E3937E4B1}" type="datetimeFigureOut">
              <a:rPr lang="en-US" smtClean="0"/>
              <a:t>6/3/2025</a:t>
            </a:fld>
            <a:endParaRPr lang="en-US"/>
          </a:p>
        </p:txBody>
      </p:sp>
      <p:sp>
        <p:nvSpPr>
          <p:cNvPr id="6" name="Footer Placeholder 5">
            <a:extLst>
              <a:ext uri="{FF2B5EF4-FFF2-40B4-BE49-F238E27FC236}">
                <a16:creationId xmlns:a16="http://schemas.microsoft.com/office/drawing/2014/main" id="{A4BA52EC-178F-EFE7-8C6B-8258EFE324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222C5F-F7DC-3621-FC29-9616885FC03D}"/>
              </a:ext>
            </a:extLst>
          </p:cNvPr>
          <p:cNvSpPr>
            <a:spLocks noGrp="1"/>
          </p:cNvSpPr>
          <p:nvPr>
            <p:ph type="sldNum" sz="quarter" idx="12"/>
          </p:nvPr>
        </p:nvSpPr>
        <p:spPr/>
        <p:txBody>
          <a:bodyPr/>
          <a:lstStyle/>
          <a:p>
            <a:fld id="{E8510548-6267-48F4-AFA1-D4F51C856B08}" type="slidenum">
              <a:rPr lang="en-US" smtClean="0"/>
              <a:t>‹#›</a:t>
            </a:fld>
            <a:endParaRPr lang="en-US"/>
          </a:p>
        </p:txBody>
      </p:sp>
    </p:spTree>
    <p:extLst>
      <p:ext uri="{BB962C8B-B14F-4D97-AF65-F5344CB8AC3E}">
        <p14:creationId xmlns:p14="http://schemas.microsoft.com/office/powerpoint/2010/main" val="219820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4B3620-5EE3-A20A-132B-E88A99F381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0EF1A0-E7ED-75AD-A43E-B7DCE5B2B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6FDB41-276D-2316-2BEF-5C6F76333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6F51A-4542-47E1-9277-677E3937E4B1}" type="datetimeFigureOut">
              <a:rPr lang="en-US" smtClean="0"/>
              <a:t>6/3/2025</a:t>
            </a:fld>
            <a:endParaRPr lang="en-US"/>
          </a:p>
        </p:txBody>
      </p:sp>
      <p:sp>
        <p:nvSpPr>
          <p:cNvPr id="5" name="Footer Placeholder 4">
            <a:extLst>
              <a:ext uri="{FF2B5EF4-FFF2-40B4-BE49-F238E27FC236}">
                <a16:creationId xmlns:a16="http://schemas.microsoft.com/office/drawing/2014/main" id="{1EDB7CCB-7964-956D-F012-01FD99AA92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39EFD8-2C18-29E4-6BD2-DD38242BA9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10548-6267-48F4-AFA1-D4F51C856B08}" type="slidenum">
              <a:rPr lang="en-US" smtClean="0"/>
              <a:t>‹#›</a:t>
            </a:fld>
            <a:endParaRPr lang="en-US"/>
          </a:p>
        </p:txBody>
      </p:sp>
    </p:spTree>
    <p:extLst>
      <p:ext uri="{BB962C8B-B14F-4D97-AF65-F5344CB8AC3E}">
        <p14:creationId xmlns:p14="http://schemas.microsoft.com/office/powerpoint/2010/main" val="171738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0.png"/><Relationship Id="rId7" Type="http://schemas.openxmlformats.org/officeDocument/2006/relationships/diagramQuickStyle" Target="../diagrams/quickStyle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11.svg"/><Relationship Id="rId9" Type="http://schemas.microsoft.com/office/2007/relationships/diagramDrawing" Target="../diagrams/drawing5.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c.gov/childrensmentalhealth/access.html" TargetMode="External"/><Relationship Id="rId2" Type="http://schemas.openxmlformats.org/officeDocument/2006/relationships/hyperlink" Target="https://www.ncbi.nlm.nih.gov/pmc/articles/PMC6811756/" TargetMode="External"/><Relationship Id="rId1" Type="http://schemas.openxmlformats.org/officeDocument/2006/relationships/slideLayout" Target="../slideLayouts/slideLayout2.xml"/><Relationship Id="rId5" Type="http://schemas.openxmlformats.org/officeDocument/2006/relationships/hyperlink" Target="https://www.ncbi.nlm.nih.gov/pmc/articles/PMC4850518/" TargetMode="External"/><Relationship Id="rId4" Type="http://schemas.openxmlformats.org/officeDocument/2006/relationships/hyperlink" Target="https://www.ncbi.nlm.nih.gov/pmc/articles/PMC1018186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childrensmentalhealth/documents/access-infographic.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emf"/><Relationship Id="rId3" Type="http://schemas.openxmlformats.org/officeDocument/2006/relationships/hyperlink" Target="https://bhh.psychiatry.ufl.edu/" TargetMode="External"/><Relationship Id="rId7" Type="http://schemas.openxmlformats.org/officeDocument/2006/relationships/hyperlink" Target="https://www.nemours.org/services/central-florida-behavioral-health-hub.html" TargetMode="External"/><Relationship Id="rId12" Type="http://schemas.openxmlformats.org/officeDocument/2006/relationships/image" Target="../media/image7.png"/><Relationship Id="rId2" Type="http://schemas.openxmlformats.org/officeDocument/2006/relationships/hyperlink" Target="https://floridabhcenter.org/" TargetMode="External"/><Relationship Id="rId1" Type="http://schemas.openxmlformats.org/officeDocument/2006/relationships/slideLayout" Target="../slideLayouts/slideLayout4.xml"/><Relationship Id="rId6" Type="http://schemas.openxmlformats.org/officeDocument/2006/relationships/hyperlink" Target="https://med.miami.edu/departments/psychiatry/divisions-and-programs/child-and-adolescent-psychiatry" TargetMode="External"/><Relationship Id="rId11" Type="http://schemas.openxmlformats.org/officeDocument/2006/relationships/image" Target="../media/image6.emf"/><Relationship Id="rId5" Type="http://schemas.openxmlformats.org/officeDocument/2006/relationships/hyperlink" Target="https://wholechildleon.org/bhnavigation/" TargetMode="External"/><Relationship Id="rId10" Type="http://schemas.openxmlformats.org/officeDocument/2006/relationships/image" Target="../media/image5.png"/><Relationship Id="rId4" Type="http://schemas.openxmlformats.org/officeDocument/2006/relationships/hyperlink" Target="https://medicine.fiu.edu/about/departments/psychiatry-and-behavioral-health/clinical-services/clinical-service-contracts/index.html" TargetMode="External"/><Relationship Id="rId9" Type="http://schemas.openxmlformats.org/officeDocument/2006/relationships/image" Target="../media/image4.emf"/><Relationship Id="rId1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9D20-B4BB-42AA-8DDD-68CC9F1D95DB}"/>
              </a:ext>
            </a:extLst>
          </p:cNvPr>
          <p:cNvSpPr>
            <a:spLocks noGrp="1"/>
          </p:cNvSpPr>
          <p:nvPr>
            <p:ph type="ctrTitle"/>
          </p:nvPr>
        </p:nvSpPr>
        <p:spPr/>
        <p:txBody>
          <a:bodyPr>
            <a:no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Commission of Mental Health and Substance Use, Child and Youth Subcommittee</a:t>
            </a:r>
            <a:br>
              <a:rPr lang="en-US" sz="3200" dirty="0">
                <a:latin typeface="Calibri" panose="020F0502020204030204" pitchFamily="34" charset="0"/>
                <a:ea typeface="Calibri" panose="020F0502020204030204" pitchFamily="34" charset="0"/>
                <a:cs typeface="Calibri" panose="020F0502020204030204" pitchFamily="34" charset="0"/>
              </a:rPr>
            </a:b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dirty="0">
                <a:latin typeface="Calibri" panose="020F0502020204030204" pitchFamily="34" charset="0"/>
                <a:ea typeface="Calibri" panose="020F0502020204030204" pitchFamily="34" charset="0"/>
                <a:cs typeface="Calibri" panose="020F0502020204030204" pitchFamily="34" charset="0"/>
              </a:rPr>
              <a:t> Family Access and Entry Workgroup</a:t>
            </a:r>
          </a:p>
        </p:txBody>
      </p:sp>
      <p:sp>
        <p:nvSpPr>
          <p:cNvPr id="3" name="Subtitle 2">
            <a:extLst>
              <a:ext uri="{FF2B5EF4-FFF2-40B4-BE49-F238E27FC236}">
                <a16:creationId xmlns:a16="http://schemas.microsoft.com/office/drawing/2014/main" id="{ED9E8FDB-60EE-45AE-BB89-9A561A61C2AC}"/>
              </a:ext>
            </a:extLst>
          </p:cNvPr>
          <p:cNvSpPr>
            <a:spLocks noGrp="1"/>
          </p:cNvSpPr>
          <p:nvPr>
            <p:ph type="subTitle" idx="1"/>
          </p:nvPr>
        </p:nvSpPr>
        <p:spPr>
          <a:xfrm>
            <a:off x="1524000" y="3890682"/>
            <a:ext cx="9144000" cy="1367118"/>
          </a:xfrm>
          <a:solidFill>
            <a:srgbClr val="0070C0"/>
          </a:solidFill>
          <a:ln>
            <a:solidFill>
              <a:srgbClr val="0070C0"/>
            </a:solidFill>
          </a:ln>
        </p:spPr>
        <p:txBody>
          <a:bodyPr/>
          <a:lstStyle/>
          <a:p>
            <a:endPar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rPr>
              <a:t>August 20, 2024</a:t>
            </a:r>
          </a:p>
        </p:txBody>
      </p:sp>
      <p:sp>
        <p:nvSpPr>
          <p:cNvPr id="4" name="Rectangle 3">
            <a:extLst>
              <a:ext uri="{FF2B5EF4-FFF2-40B4-BE49-F238E27FC236}">
                <a16:creationId xmlns:a16="http://schemas.microsoft.com/office/drawing/2014/main" id="{57CDE213-95BC-6808-2B4C-09E7C06BC055}"/>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73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A00A-677E-1450-5110-C4EC79BA4722}"/>
              </a:ext>
            </a:extLst>
          </p:cNvPr>
          <p:cNvSpPr>
            <a:spLocks noGrp="1"/>
          </p:cNvSpPr>
          <p:nvPr>
            <p:ph type="title"/>
          </p:nvPr>
        </p:nvSpPr>
        <p:spPr>
          <a:xfrm>
            <a:off x="838200" y="443805"/>
            <a:ext cx="10515600" cy="1325563"/>
          </a:xfrm>
        </p:spPr>
        <p:txBody>
          <a:bodyPr anchor="b">
            <a:noAutofit/>
          </a:bodyPr>
          <a:lstStyle/>
          <a:p>
            <a:pPr algn="l"/>
            <a:r>
              <a:rPr lang="en-US" sz="3200" dirty="0">
                <a:latin typeface="Calibri" panose="020F0502020204030204" pitchFamily="34" charset="0"/>
                <a:ea typeface="Calibri" panose="020F0502020204030204" pitchFamily="34" charset="0"/>
                <a:cs typeface="Calibri" panose="020F0502020204030204" pitchFamily="34" charset="0"/>
              </a:rPr>
              <a:t>Recommendation #2:</a:t>
            </a: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b="1" dirty="0">
                <a:latin typeface="Calibri" panose="020F0502020204030204" pitchFamily="34" charset="0"/>
                <a:ea typeface="Calibri" panose="020F0502020204030204" pitchFamily="34" charset="0"/>
                <a:cs typeface="Calibri" panose="020F0502020204030204" pitchFamily="34" charset="0"/>
              </a:rPr>
              <a:t>Assess and expand Florida school districts’ implementation of school-based behavioral health access through Telehealth. </a:t>
            </a:r>
          </a:p>
        </p:txBody>
      </p:sp>
      <p:sp>
        <p:nvSpPr>
          <p:cNvPr id="3" name="Content Placeholder 2">
            <a:extLst>
              <a:ext uri="{FF2B5EF4-FFF2-40B4-BE49-F238E27FC236}">
                <a16:creationId xmlns:a16="http://schemas.microsoft.com/office/drawing/2014/main" id="{4EC1E70C-913F-7C9D-6C72-DB980D16963E}"/>
              </a:ext>
            </a:extLst>
          </p:cNvPr>
          <p:cNvSpPr>
            <a:spLocks noGrp="1"/>
          </p:cNvSpPr>
          <p:nvPr>
            <p:ph idx="1"/>
          </p:nvPr>
        </p:nvSpPr>
        <p:spPr>
          <a:xfrm>
            <a:off x="838200" y="2184214"/>
            <a:ext cx="10515600" cy="3263008"/>
          </a:xfrm>
        </p:spPr>
        <p:txBody>
          <a:bodyPr>
            <a:norm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Schools are the place outside of the family home where children spend most of their time. </a:t>
            </a:r>
          </a:p>
          <a:p>
            <a:endParaRPr lang="en-US" sz="2800" dirty="0">
              <a:latin typeface="Calibri" panose="020F0502020204030204" pitchFamily="34" charset="0"/>
              <a:ea typeface="Calibri" panose="020F0502020204030204" pitchFamily="34" charset="0"/>
              <a:cs typeface="Calibri" panose="020F0502020204030204" pitchFamily="34" charset="0"/>
            </a:endParaRPr>
          </a:p>
          <a:p>
            <a:r>
              <a:rPr lang="en-US" sz="2800" dirty="0">
                <a:latin typeface="Calibri" panose="020F0502020204030204" pitchFamily="34" charset="0"/>
                <a:ea typeface="Calibri" panose="020F0502020204030204" pitchFamily="34" charset="0"/>
                <a:cs typeface="Calibri" panose="020F0502020204030204" pitchFamily="34" charset="0"/>
              </a:rPr>
              <a:t>Schools are uniquely positioned to identify children who may be in need of behavioral health services. Educators may recognize children who may be struggling with social or emotional stressors before symptoms are apparent at home or diagnosed. </a:t>
            </a:r>
          </a:p>
        </p:txBody>
      </p:sp>
      <p:sp>
        <p:nvSpPr>
          <p:cNvPr id="4" name="Rectangle 3">
            <a:extLst>
              <a:ext uri="{FF2B5EF4-FFF2-40B4-BE49-F238E27FC236}">
                <a16:creationId xmlns:a16="http://schemas.microsoft.com/office/drawing/2014/main" id="{8B1A4501-081D-27AB-9FE2-413DB68F9D09}"/>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8537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EC7C7-4AB9-6EBC-F337-D7C347374563}"/>
              </a:ext>
            </a:extLst>
          </p:cNvPr>
          <p:cNvSpPr>
            <a:spLocks noGrp="1"/>
          </p:cNvSpPr>
          <p:nvPr>
            <p:ph type="title"/>
          </p:nvPr>
        </p:nvSpPr>
        <p:spPr/>
        <p:txBody>
          <a:bodyPr/>
          <a:lstStyle/>
          <a:p>
            <a:pPr algn="ctr"/>
            <a:r>
              <a:rPr lang="en-US" dirty="0"/>
              <a:t>School Based Telehealth</a:t>
            </a:r>
          </a:p>
        </p:txBody>
      </p:sp>
      <p:sp>
        <p:nvSpPr>
          <p:cNvPr id="4" name="Rectangle 3">
            <a:extLst>
              <a:ext uri="{FF2B5EF4-FFF2-40B4-BE49-F238E27FC236}">
                <a16:creationId xmlns:a16="http://schemas.microsoft.com/office/drawing/2014/main" id="{90260936-AC77-832B-0C3B-3CBB01D8D57A}"/>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28C51049-8FFF-62EC-9286-7A8C721E95B4}"/>
              </a:ext>
            </a:extLst>
          </p:cNvPr>
          <p:cNvCxnSpPr/>
          <p:nvPr/>
        </p:nvCxnSpPr>
        <p:spPr>
          <a:xfrm flipV="1">
            <a:off x="2365132" y="4519250"/>
            <a:ext cx="7411915" cy="615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168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B22E-7829-407B-5C74-29BEB5F14016}"/>
              </a:ext>
            </a:extLst>
          </p:cNvPr>
          <p:cNvSpPr>
            <a:spLocks noGrp="1"/>
          </p:cNvSpPr>
          <p:nvPr>
            <p:ph type="title"/>
          </p:nvPr>
        </p:nvSpPr>
        <p:spPr>
          <a:xfrm>
            <a:off x="1287623" y="615253"/>
            <a:ext cx="10820397" cy="1033669"/>
          </a:xfrm>
        </p:spPr>
        <p:txBody>
          <a:bodyPr>
            <a:noAutofit/>
          </a:bodyPr>
          <a:lstStyle/>
          <a:p>
            <a:r>
              <a:rPr lang="en-US" dirty="0">
                <a:latin typeface="Calibri" panose="020F0502020204030204" pitchFamily="34" charset="0"/>
                <a:ea typeface="Calibri" panose="020F0502020204030204" pitchFamily="34" charset="0"/>
                <a:cs typeface="Calibri" panose="020F0502020204030204" pitchFamily="34" charset="0"/>
              </a:rPr>
              <a:t>Impact of Recommendation for Expansion of Telehealth in Schools</a:t>
            </a:r>
          </a:p>
        </p:txBody>
      </p:sp>
      <p:pic>
        <p:nvPicPr>
          <p:cNvPr id="6" name="Graphic 5" descr="Schoolhouse with solid fill">
            <a:extLst>
              <a:ext uri="{FF2B5EF4-FFF2-40B4-BE49-F238E27FC236}">
                <a16:creationId xmlns:a16="http://schemas.microsoft.com/office/drawing/2014/main" id="{87491363-7BF2-79E2-78E0-4A70F85181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05574" y="5344582"/>
            <a:ext cx="1325034" cy="1325034"/>
          </a:xfrm>
          <a:prstGeom prst="rect">
            <a:avLst/>
          </a:prstGeom>
        </p:spPr>
      </p:pic>
      <p:sp>
        <p:nvSpPr>
          <p:cNvPr id="4" name="Rectangle 3">
            <a:extLst>
              <a:ext uri="{FF2B5EF4-FFF2-40B4-BE49-F238E27FC236}">
                <a16:creationId xmlns:a16="http://schemas.microsoft.com/office/drawing/2014/main" id="{5468199D-4D53-9AD6-4F84-5FA94F9410D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3">
            <a:extLst>
              <a:ext uri="{FF2B5EF4-FFF2-40B4-BE49-F238E27FC236}">
                <a16:creationId xmlns:a16="http://schemas.microsoft.com/office/drawing/2014/main" id="{D096A06C-4FDE-47C0-D635-952239F24504}"/>
              </a:ext>
            </a:extLst>
          </p:cNvPr>
          <p:cNvGraphicFramePr>
            <a:graphicFrameLocks/>
          </p:cNvGraphicFramePr>
          <p:nvPr>
            <p:extLst>
              <p:ext uri="{D42A27DB-BD31-4B8C-83A1-F6EECF244321}">
                <p14:modId xmlns:p14="http://schemas.microsoft.com/office/powerpoint/2010/main" val="3510076403"/>
              </p:ext>
            </p:extLst>
          </p:nvPr>
        </p:nvGraphicFramePr>
        <p:xfrm>
          <a:off x="838200" y="1898157"/>
          <a:ext cx="10515600" cy="416604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87777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83FA-BD66-E85C-EAAA-8B008FDFA374}"/>
              </a:ext>
            </a:extLst>
          </p:cNvPr>
          <p:cNvSpPr>
            <a:spLocks noGrp="1"/>
          </p:cNvSpPr>
          <p:nvPr>
            <p:ph type="title"/>
          </p:nvPr>
        </p:nvSpPr>
        <p:spPr>
          <a:xfrm>
            <a:off x="737310" y="793102"/>
            <a:ext cx="3495372" cy="1165838"/>
          </a:xfrm>
        </p:spPr>
        <p:txBody>
          <a:bodyPr anchor="b">
            <a:normAutofit fontScale="90000"/>
          </a:bodyPr>
          <a:lstStyle/>
          <a:p>
            <a:pPr algn="r"/>
            <a:r>
              <a:rPr lang="en-US" sz="4000" dirty="0">
                <a:latin typeface="Calibri" panose="020F0502020204030204" pitchFamily="34" charset="0"/>
                <a:ea typeface="Calibri" panose="020F0502020204030204" pitchFamily="34" charset="0"/>
                <a:cs typeface="Calibri" panose="020F0502020204030204" pitchFamily="34" charset="0"/>
              </a:rPr>
              <a:t>Presentation</a:t>
            </a:r>
            <a:br>
              <a:rPr lang="en-US" sz="4000" dirty="0">
                <a:latin typeface="Calibri" panose="020F0502020204030204" pitchFamily="34" charset="0"/>
                <a:ea typeface="Calibri" panose="020F0502020204030204" pitchFamily="34" charset="0"/>
                <a:cs typeface="Calibri" panose="020F0502020204030204" pitchFamily="34" charset="0"/>
              </a:rPr>
            </a:br>
            <a:r>
              <a:rPr lang="en-US" sz="4000" dirty="0">
                <a:latin typeface="Calibri" panose="020F0502020204030204" pitchFamily="34" charset="0"/>
                <a:ea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9AEEE40-6BCE-7F71-CBC9-356B63DD7533}"/>
              </a:ext>
            </a:extLst>
          </p:cNvPr>
          <p:cNvSpPr>
            <a:spLocks noGrp="1"/>
          </p:cNvSpPr>
          <p:nvPr>
            <p:ph idx="1"/>
          </p:nvPr>
        </p:nvSpPr>
        <p:spPr>
          <a:xfrm>
            <a:off x="4810259" y="649480"/>
            <a:ext cx="6555347" cy="5546047"/>
          </a:xfrm>
        </p:spPr>
        <p:txBody>
          <a:bodyPr anchor="ctr">
            <a:normAutofit/>
          </a:bodyPr>
          <a:lstStyle/>
          <a:p>
            <a:pPr lvl="1"/>
            <a:r>
              <a:rPr lang="en-US" sz="1800" dirty="0">
                <a:latin typeface="Calibri" panose="020F0502020204030204" pitchFamily="34" charset="0"/>
                <a:ea typeface="Calibri" panose="020F0502020204030204" pitchFamily="34" charset="0"/>
                <a:cs typeface="Calibri" panose="020F0502020204030204" pitchFamily="34" charset="0"/>
              </a:rPr>
              <a:t>Behavioral Health Hubs: Joni Hollis, Bureau Chief, Specialty Programs, Title V CYSHCN Director, Children’s Medical Services, Florida Department of Health; </a:t>
            </a:r>
          </a:p>
          <a:p>
            <a:pPr lvl="1"/>
            <a:r>
              <a:rPr lang="en-US" sz="1800" dirty="0">
                <a:latin typeface="Calibri" panose="020F0502020204030204" pitchFamily="34" charset="0"/>
                <a:ea typeface="Calibri" panose="020F0502020204030204" pitchFamily="34" charset="0"/>
                <a:cs typeface="Calibri" panose="020F0502020204030204" pitchFamily="34" charset="0"/>
              </a:rPr>
              <a:t>Infant and Early Childhood Mental Health: Dr. Christine Hughes, Executive Director Florida Association of Infant Mental Health; </a:t>
            </a:r>
          </a:p>
          <a:p>
            <a:pPr lvl="1"/>
            <a:r>
              <a:rPr lang="en-US" sz="1800" dirty="0">
                <a:latin typeface="Calibri" panose="020F0502020204030204" pitchFamily="34" charset="0"/>
                <a:ea typeface="Calibri" panose="020F0502020204030204" pitchFamily="34" charset="0"/>
                <a:cs typeface="Calibri" panose="020F0502020204030204" pitchFamily="34" charset="0"/>
              </a:rPr>
              <a:t>Broward Behavioral Health Care (BBHC) Pilot; Silvia Quintana: </a:t>
            </a:r>
          </a:p>
          <a:p>
            <a:pPr lvl="1"/>
            <a:r>
              <a:rPr lang="en-US" sz="1800" dirty="0">
                <a:latin typeface="Calibri" panose="020F0502020204030204" pitchFamily="34" charset="0"/>
                <a:ea typeface="Calibri" panose="020F0502020204030204" pitchFamily="34" charset="0"/>
                <a:cs typeface="Calibri" panose="020F0502020204030204" pitchFamily="34" charset="0"/>
              </a:rPr>
              <a:t>Barriers to Care Survey; Gayle Giese, Amy McClellan; </a:t>
            </a:r>
          </a:p>
          <a:p>
            <a:pPr lvl="1"/>
            <a:r>
              <a:rPr lang="en-US" sz="1800" dirty="0">
                <a:latin typeface="Calibri" panose="020F0502020204030204" pitchFamily="34" charset="0"/>
                <a:ea typeface="Calibri" panose="020F0502020204030204" pitchFamily="34" charset="0"/>
                <a:cs typeface="Calibri" panose="020F0502020204030204" pitchFamily="34" charset="0"/>
              </a:rPr>
              <a:t>Florida Chamber of Health: Making Florida the National Leader Mental Health and Well-Being Research Report</a:t>
            </a:r>
          </a:p>
          <a:p>
            <a:pPr lvl="1"/>
            <a:r>
              <a:rPr lang="en-US" sz="1800" dirty="0">
                <a:latin typeface="Calibri" panose="020F0502020204030204" pitchFamily="34" charset="0"/>
                <a:ea typeface="Calibri" panose="020F0502020204030204" pitchFamily="34" charset="0"/>
                <a:cs typeface="Calibri" panose="020F0502020204030204" pitchFamily="34" charset="0"/>
              </a:rPr>
              <a:t>Hazel Health: Statewide Student Mental Health; Andrew Post, President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2"/>
              </a:rPr>
              <a:t>https://www.ncbi.nlm.nih.gov/pmc/articles/PMC6811756/</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3"/>
              </a:rPr>
              <a:t>https://www.cdc.gov/childrensmentalhealth/access.html</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4"/>
              </a:rPr>
              <a:t>https://www.ncbi.nlm.nih.gov/pmc/articles/PMC10181869/</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r>
              <a:rPr lang="en-US" sz="1800" dirty="0">
                <a:latin typeface="Calibri" panose="020F0502020204030204" pitchFamily="34" charset="0"/>
                <a:ea typeface="Calibri" panose="020F0502020204030204" pitchFamily="34" charset="0"/>
                <a:cs typeface="Calibri" panose="020F0502020204030204" pitchFamily="34" charset="0"/>
                <a:hlinkClick r:id="rId5"/>
              </a:rPr>
              <a:t>https://www.ncbi.nlm.nih.gov/pmc/articles/PMC4850518/</a:t>
            </a:r>
            <a:r>
              <a:rPr lang="en-US" sz="1800" dirty="0">
                <a:latin typeface="Calibri" panose="020F0502020204030204" pitchFamily="34" charset="0"/>
                <a:ea typeface="Calibri" panose="020F0502020204030204" pitchFamily="34" charset="0"/>
                <a:cs typeface="Calibri" panose="020F0502020204030204" pitchFamily="34" charset="0"/>
              </a:rPr>
              <a:t> </a:t>
            </a:r>
          </a:p>
          <a:p>
            <a:pPr lvl="1"/>
            <a:endParaRPr lang="en-US" sz="18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DABE441B-5F71-AA22-CEFA-C7194EFEC5F4}"/>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5718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83FA-BD66-E85C-EAAA-8B008FDFA374}"/>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Workgroup Members</a:t>
            </a:r>
          </a:p>
        </p:txBody>
      </p:sp>
      <p:sp>
        <p:nvSpPr>
          <p:cNvPr id="3" name="Content Placeholder 2">
            <a:extLst>
              <a:ext uri="{FF2B5EF4-FFF2-40B4-BE49-F238E27FC236}">
                <a16:creationId xmlns:a16="http://schemas.microsoft.com/office/drawing/2014/main" id="{F9AEEE40-6BCE-7F71-CBC9-356B63DD7533}"/>
              </a:ext>
            </a:extLst>
          </p:cNvPr>
          <p:cNvSpPr>
            <a:spLocks noGrp="1"/>
          </p:cNvSpPr>
          <p:nvPr>
            <p:ph idx="1"/>
          </p:nvPr>
        </p:nvSpPr>
        <p:spPr>
          <a:xfrm>
            <a:off x="5169931" y="1111623"/>
            <a:ext cx="6555347" cy="4339961"/>
          </a:xfrm>
        </p:spPr>
        <p:txBody>
          <a:bodyPr anchor="ctr">
            <a:normAutofit/>
          </a:bodyPr>
          <a:lstStyle/>
          <a:p>
            <a:pPr lvl="1"/>
            <a:r>
              <a:rPr lang="en-US" dirty="0"/>
              <a:t>Larry Rein, Commissioner</a:t>
            </a:r>
          </a:p>
          <a:p>
            <a:pPr lvl="1"/>
            <a:r>
              <a:rPr lang="en-US" dirty="0"/>
              <a:t>Julie Smythe, Chair</a:t>
            </a:r>
          </a:p>
          <a:p>
            <a:pPr lvl="1"/>
            <a:r>
              <a:rPr lang="en-US" dirty="0"/>
              <a:t>Maria Bledsoe</a:t>
            </a:r>
          </a:p>
          <a:p>
            <a:pPr lvl="1"/>
            <a:r>
              <a:rPr lang="en-US" dirty="0"/>
              <a:t>Susan Barbini</a:t>
            </a:r>
          </a:p>
          <a:p>
            <a:pPr lvl="1"/>
            <a:r>
              <a:rPr lang="en-US" dirty="0"/>
              <a:t>Susan Eby</a:t>
            </a:r>
          </a:p>
          <a:p>
            <a:pPr lvl="1"/>
            <a:r>
              <a:rPr lang="en-US" dirty="0"/>
              <a:t>Silvia Quintana</a:t>
            </a:r>
          </a:p>
          <a:p>
            <a:pPr lvl="1"/>
            <a:r>
              <a:rPr lang="en-US" dirty="0" err="1"/>
              <a:t>Sharanda</a:t>
            </a:r>
            <a:r>
              <a:rPr lang="en-US" dirty="0"/>
              <a:t> Sipe</a:t>
            </a:r>
          </a:p>
          <a:p>
            <a:pPr lvl="1"/>
            <a:r>
              <a:rPr lang="en-US" dirty="0"/>
              <a:t>Shari Thomas</a:t>
            </a:r>
          </a:p>
          <a:p>
            <a:pPr lvl="1"/>
            <a:r>
              <a:rPr lang="en-US" dirty="0"/>
              <a:t>Andrew Weatherill</a:t>
            </a:r>
          </a:p>
        </p:txBody>
      </p:sp>
      <p:sp>
        <p:nvSpPr>
          <p:cNvPr id="4" name="Title 1">
            <a:extLst>
              <a:ext uri="{FF2B5EF4-FFF2-40B4-BE49-F238E27FC236}">
                <a16:creationId xmlns:a16="http://schemas.microsoft.com/office/drawing/2014/main" id="{D2C2F816-9F1C-ACA5-6769-D408B7FC603C}"/>
              </a:ext>
            </a:extLst>
          </p:cNvPr>
          <p:cNvSpPr txBox="1">
            <a:spLocks/>
          </p:cNvSpPr>
          <p:nvPr/>
        </p:nvSpPr>
        <p:spPr>
          <a:xfrm>
            <a:off x="1037808" y="1111623"/>
            <a:ext cx="3201366" cy="141941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a:t>Workgroup Members</a:t>
            </a:r>
            <a:endParaRPr lang="en-US" sz="4000" dirty="0"/>
          </a:p>
        </p:txBody>
      </p:sp>
      <p:sp>
        <p:nvSpPr>
          <p:cNvPr id="5" name="Rectangle 4">
            <a:extLst>
              <a:ext uri="{FF2B5EF4-FFF2-40B4-BE49-F238E27FC236}">
                <a16:creationId xmlns:a16="http://schemas.microsoft.com/office/drawing/2014/main" id="{769249B4-D408-C97B-916D-B044B83FF61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87E22A7-0180-9FF8-2F7D-9AE8442BFCC6}"/>
              </a:ext>
            </a:extLst>
          </p:cNvPr>
          <p:cNvSpPr txBox="1">
            <a:spLocks/>
          </p:cNvSpPr>
          <p:nvPr/>
        </p:nvSpPr>
        <p:spPr>
          <a:xfrm>
            <a:off x="2453532" y="5666244"/>
            <a:ext cx="7284935" cy="97715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latin typeface="Calibri" panose="020F0502020204030204" pitchFamily="34" charset="0"/>
                <a:ea typeface="Calibri" panose="020F0502020204030204" pitchFamily="34" charset="0"/>
                <a:cs typeface="Calibri" panose="020F0502020204030204" pitchFamily="34" charset="0"/>
              </a:rPr>
              <a:t>Thank You</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216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EC96-2754-22F8-5626-A2BF0BFCE659}"/>
              </a:ext>
            </a:extLst>
          </p:cNvPr>
          <p:cNvSpPr>
            <a:spLocks noGrp="1"/>
          </p:cNvSpPr>
          <p:nvPr>
            <p:ph type="title"/>
          </p:nvPr>
        </p:nvSpPr>
        <p:spPr>
          <a:xfrm>
            <a:off x="935334" y="223691"/>
            <a:ext cx="9718111" cy="1576446"/>
          </a:xfrm>
        </p:spPr>
        <p:txBody>
          <a:bodyPr anchor="ctr">
            <a:normAutofit/>
          </a:bodyPr>
          <a:lstStyle/>
          <a:p>
            <a:r>
              <a:rPr lang="en-US" sz="4000" dirty="0">
                <a:latin typeface="Calibri" panose="020F0502020204030204" pitchFamily="34" charset="0"/>
                <a:ea typeface="Calibri" panose="020F0502020204030204" pitchFamily="34" charset="0"/>
                <a:cs typeface="Calibri" panose="020F0502020204030204" pitchFamily="34" charset="0"/>
              </a:rPr>
              <a:t>Access and Entry Workgroup</a:t>
            </a:r>
          </a:p>
        </p:txBody>
      </p:sp>
      <p:graphicFrame>
        <p:nvGraphicFramePr>
          <p:cNvPr id="5" name="Content Placeholder 2">
            <a:extLst>
              <a:ext uri="{FF2B5EF4-FFF2-40B4-BE49-F238E27FC236}">
                <a16:creationId xmlns:a16="http://schemas.microsoft.com/office/drawing/2014/main" id="{F0C7B08D-9CF5-10E8-7F65-649F703604F2}"/>
              </a:ext>
            </a:extLst>
          </p:cNvPr>
          <p:cNvGraphicFramePr>
            <a:graphicFrameLocks noGrp="1"/>
          </p:cNvGraphicFramePr>
          <p:nvPr>
            <p:ph idx="1"/>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EC7633D0-5DF5-28DA-AA2C-98C697C6CE4F}"/>
              </a:ext>
            </a:extLst>
          </p:cNvPr>
          <p:cNvSpPr txBox="1"/>
          <p:nvPr/>
        </p:nvSpPr>
        <p:spPr>
          <a:xfrm>
            <a:off x="935334" y="3041023"/>
            <a:ext cx="10345271" cy="2805063"/>
          </a:xfrm>
          <a:prstGeom prst="rect">
            <a:avLst/>
          </a:prstGeom>
          <a:noFill/>
        </p:spPr>
        <p:txBody>
          <a:bodyPr wrap="square">
            <a:spAutoFit/>
          </a:bodyPr>
          <a:lstStyle/>
          <a:p>
            <a:pPr marL="342900" lvl="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Calibri" panose="020F0502020204030204" pitchFamily="34" charset="0"/>
              </a:rPr>
              <a:t>Identified touchpoints within the system of care where children’s mental health needs were most likely to be first recognized. </a:t>
            </a:r>
          </a:p>
          <a:p>
            <a:pPr marL="342900" lvl="0" indent="-342900">
              <a:lnSpc>
                <a:spcPct val="150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Focused on opportunities in primary care, schools and information and referral hotlines as “front doors” to healthcare access.</a:t>
            </a:r>
          </a:p>
          <a:p>
            <a:pPr marL="342900" lvl="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Calibri" panose="020F0502020204030204" pitchFamily="34" charset="0"/>
              </a:rPr>
              <a:t>Conducted literature search, identified existing models and best practices. </a:t>
            </a:r>
          </a:p>
        </p:txBody>
      </p:sp>
      <p:sp>
        <p:nvSpPr>
          <p:cNvPr id="4" name="Rectangle 3">
            <a:extLst>
              <a:ext uri="{FF2B5EF4-FFF2-40B4-BE49-F238E27FC236}">
                <a16:creationId xmlns:a16="http://schemas.microsoft.com/office/drawing/2014/main" id="{75911E6C-74FF-A01C-DF8B-728A3F1BFB24}"/>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7B9E478-2E58-0046-5B1D-6E4B42A1C23C}"/>
              </a:ext>
            </a:extLst>
          </p:cNvPr>
          <p:cNvSpPr txBox="1"/>
          <p:nvPr/>
        </p:nvSpPr>
        <p:spPr>
          <a:xfrm>
            <a:off x="911395" y="1656028"/>
            <a:ext cx="10166341" cy="1384995"/>
          </a:xfrm>
          <a:prstGeom prst="rect">
            <a:avLst/>
          </a:prstGeom>
          <a:noFill/>
        </p:spPr>
        <p:txBody>
          <a:bodyPr wrap="square">
            <a:spAutoFit/>
          </a:bodyPr>
          <a:lstStyle/>
          <a:p>
            <a:pPr lvl="0"/>
            <a:r>
              <a:rPr lang="en-US" sz="2800" dirty="0">
                <a:latin typeface="Calibri" panose="020F0502020204030204" pitchFamily="34" charset="0"/>
                <a:ea typeface="Calibri" panose="020F0502020204030204" pitchFamily="34" charset="0"/>
                <a:cs typeface="Calibri" panose="020F0502020204030204" pitchFamily="34" charset="0"/>
              </a:rPr>
              <a:t>Focus of this workgroup was to develop recommendations for early identification and timely access to behavioral healthcare services for children and families. </a:t>
            </a:r>
          </a:p>
        </p:txBody>
      </p:sp>
    </p:spTree>
    <p:extLst>
      <p:ext uri="{BB962C8B-B14F-4D97-AF65-F5344CB8AC3E}">
        <p14:creationId xmlns:p14="http://schemas.microsoft.com/office/powerpoint/2010/main" val="2283323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B22E-7829-407B-5C74-29BEB5F14016}"/>
              </a:ext>
            </a:extLst>
          </p:cNvPr>
          <p:cNvSpPr>
            <a:spLocks noGrp="1"/>
          </p:cNvSpPr>
          <p:nvPr>
            <p:ph type="title"/>
          </p:nvPr>
        </p:nvSpPr>
        <p:spPr>
          <a:xfrm>
            <a:off x="261257" y="278461"/>
            <a:ext cx="11669486" cy="1033669"/>
          </a:xfrm>
        </p:spPr>
        <p:txBody>
          <a:bodyPr>
            <a:normAutofit/>
          </a:bodyPr>
          <a:lstStyle/>
          <a:p>
            <a:pPr algn="ctr"/>
            <a:r>
              <a:rPr lang="en-US" sz="4000" dirty="0">
                <a:latin typeface="Calibri" panose="020F0502020204030204" pitchFamily="34" charset="0"/>
                <a:ea typeface="Calibri" panose="020F0502020204030204" pitchFamily="34" charset="0"/>
                <a:cs typeface="Calibri" panose="020F0502020204030204" pitchFamily="34" charset="0"/>
              </a:rPr>
              <a:t>Primary Care</a:t>
            </a:r>
          </a:p>
        </p:txBody>
      </p:sp>
      <p:sp>
        <p:nvSpPr>
          <p:cNvPr id="3" name="Content Placeholder 2">
            <a:extLst>
              <a:ext uri="{FF2B5EF4-FFF2-40B4-BE49-F238E27FC236}">
                <a16:creationId xmlns:a16="http://schemas.microsoft.com/office/drawing/2014/main" id="{969A2794-B1FA-FC14-5ED9-5E9708E5DA2B}"/>
              </a:ext>
            </a:extLst>
          </p:cNvPr>
          <p:cNvSpPr>
            <a:spLocks noGrp="1"/>
          </p:cNvSpPr>
          <p:nvPr>
            <p:ph idx="1"/>
          </p:nvPr>
        </p:nvSpPr>
        <p:spPr>
          <a:xfrm>
            <a:off x="829233" y="1631576"/>
            <a:ext cx="10533530" cy="4431128"/>
          </a:xfrm>
        </p:spPr>
        <p:txBody>
          <a:bodyPr anchor="ctr">
            <a:normAutofit fontScale="92500"/>
          </a:bodyPr>
          <a:lstStyle/>
          <a:p>
            <a:endParaRPr lang="en-US"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3400" dirty="0">
                <a:latin typeface="Calibri" panose="020F0502020204030204" pitchFamily="34" charset="0"/>
                <a:ea typeface="Calibri" panose="020F0502020204030204" pitchFamily="34" charset="0"/>
                <a:cs typeface="Calibri" panose="020F0502020204030204" pitchFamily="34" charset="0"/>
              </a:rPr>
              <a:t>According to the American Academy of Pediatrics (AAP):</a:t>
            </a:r>
          </a:p>
          <a:p>
            <a:pPr marL="0" indent="0">
              <a:buNone/>
            </a:pPr>
            <a:r>
              <a:rPr lang="en-US" sz="3400" dirty="0">
                <a:latin typeface="Calibri" panose="020F0502020204030204" pitchFamily="34" charset="0"/>
                <a:ea typeface="Calibri" panose="020F0502020204030204" pitchFamily="34" charset="0"/>
                <a:cs typeface="Calibri" panose="020F0502020204030204" pitchFamily="34" charset="0"/>
              </a:rPr>
              <a:t>9 in 10 children receive regular medical care from a primary care provider, but 2 in 3 pediatricians (67%) report they do not have sufficient training to diagnose and treat children’s mental health needs. </a:t>
            </a:r>
          </a:p>
          <a:p>
            <a:pPr marL="0" indent="0">
              <a:buNone/>
            </a:pPr>
            <a:endParaRPr lang="en-US" sz="3400" dirty="0">
              <a:latin typeface="Calibri" panose="020F0502020204030204" pitchFamily="34" charset="0"/>
              <a:ea typeface="Calibri" panose="020F0502020204030204" pitchFamily="34" charset="0"/>
              <a:cs typeface="Calibri" panose="020F0502020204030204" pitchFamily="34" charset="0"/>
            </a:endParaRPr>
          </a:p>
          <a:p>
            <a:endParaRPr lang="en-US" sz="3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600" u="sng"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https://www.cdc.gov/childrensmentalhealth/documents/access-infographic.html</a:t>
            </a:r>
            <a:r>
              <a:rPr lang="en-US" sz="2600" dirty="0">
                <a:effectLst/>
                <a:latin typeface="Calibri" panose="020F0502020204030204" pitchFamily="34" charset="0"/>
                <a:ea typeface="Calibri" panose="020F0502020204030204" pitchFamily="34" charset="0"/>
                <a:cs typeface="Calibri" panose="020F0502020204030204" pitchFamily="34" charset="0"/>
              </a:rPr>
              <a:t> </a:t>
            </a:r>
          </a:p>
          <a:p>
            <a:endParaRPr lang="en-US" sz="20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544A9F35-AED9-E1BD-C9F9-4630C7C749B4}"/>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576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EC96-2754-22F8-5626-A2BF0BFCE659}"/>
              </a:ext>
            </a:extLst>
          </p:cNvPr>
          <p:cNvSpPr>
            <a:spLocks noGrp="1"/>
          </p:cNvSpPr>
          <p:nvPr>
            <p:ph type="title"/>
          </p:nvPr>
        </p:nvSpPr>
        <p:spPr>
          <a:xfrm>
            <a:off x="838200" y="681037"/>
            <a:ext cx="10515600" cy="1325563"/>
          </a:xfrm>
        </p:spPr>
        <p:txBody>
          <a:bodyPr anchor="ctr">
            <a:no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Recommendation #1:</a:t>
            </a: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b="1" dirty="0">
                <a:latin typeface="Calibri" panose="020F0502020204030204" pitchFamily="34" charset="0"/>
                <a:ea typeface="Calibri" panose="020F0502020204030204" pitchFamily="34" charset="0"/>
                <a:cs typeface="Calibri" panose="020F0502020204030204" pitchFamily="34" charset="0"/>
              </a:rPr>
              <a:t>Increase integration of Primary Care and Behavioral Health through the expansion of Florida’s existing regional mental health access hubs (FPBHC)</a:t>
            </a:r>
          </a:p>
        </p:txBody>
      </p:sp>
      <p:sp>
        <p:nvSpPr>
          <p:cNvPr id="4" name="Content Placeholder 3">
            <a:extLst>
              <a:ext uri="{FF2B5EF4-FFF2-40B4-BE49-F238E27FC236}">
                <a16:creationId xmlns:a16="http://schemas.microsoft.com/office/drawing/2014/main" id="{5EE1A4F3-0E0C-DBAF-E967-18D9A556E7D0}"/>
              </a:ext>
            </a:extLst>
          </p:cNvPr>
          <p:cNvSpPr>
            <a:spLocks noGrp="1"/>
          </p:cNvSpPr>
          <p:nvPr>
            <p:ph idx="1"/>
          </p:nvPr>
        </p:nvSpPr>
        <p:spPr>
          <a:xfrm>
            <a:off x="838200" y="2701696"/>
            <a:ext cx="10515600" cy="3218610"/>
          </a:xfrm>
        </p:spPr>
        <p:txBody>
          <a:bodyPr/>
          <a:lstStyle/>
          <a:p>
            <a:r>
              <a:rPr kumimoji="0" lang="en-US" b="0" i="0" u="none" strike="noStrike" cap="none" spc="0" normalizeH="0" baseline="0" noProof="0" dirty="0">
                <a:ln>
                  <a:noFill/>
                </a:ln>
                <a:solidFill>
                  <a:prstClr val="black"/>
                </a:solidFill>
                <a:effectLst/>
                <a:uLnTx/>
                <a:uFillTx/>
                <a:latin typeface="Calibri" panose="020F0502020204030204"/>
                <a:ea typeface="+mn-ea"/>
                <a:cs typeface="+mn-cs"/>
              </a:rPr>
              <a:t>The Florida Department of Health, Children’s Medical Services (CMS) developed the Florida Pediatric Behavioral Health Collaborative (FPBHC) </a:t>
            </a:r>
          </a:p>
          <a:p>
            <a:r>
              <a:rPr kumimoji="0" lang="en-US" b="0" i="0" u="none" strike="noStrike" cap="none" spc="0" normalizeH="0" baseline="0" noProof="0" dirty="0">
                <a:ln>
                  <a:noFill/>
                </a:ln>
                <a:solidFill>
                  <a:prstClr val="black"/>
                </a:solidFill>
                <a:effectLst/>
                <a:uLnTx/>
                <a:uFillTx/>
                <a:latin typeface="Calibri" panose="020F0502020204030204"/>
                <a:ea typeface="+mn-ea"/>
                <a:cs typeface="+mn-cs"/>
              </a:rPr>
              <a:t>Initiative partners with universities and health care systems </a:t>
            </a:r>
          </a:p>
          <a:p>
            <a:r>
              <a:rPr kumimoji="0" lang="en-US" b="0" i="0" u="none" strike="noStrike" cap="none" spc="0" normalizeH="0" baseline="0" noProof="0" dirty="0">
                <a:ln>
                  <a:noFill/>
                </a:ln>
                <a:solidFill>
                  <a:prstClr val="black"/>
                </a:solidFill>
                <a:effectLst/>
                <a:uLnTx/>
                <a:uFillTx/>
                <a:latin typeface="Calibri" panose="020F0502020204030204"/>
                <a:ea typeface="+mn-ea"/>
                <a:cs typeface="+mn-cs"/>
              </a:rPr>
              <a:t>Regional pediatric mental health access teams aka Behavioral Health Hubs (Hubs) exist and could be scaled</a:t>
            </a:r>
          </a:p>
          <a:p>
            <a:pPr marL="0" indent="0">
              <a:buNone/>
            </a:pPr>
            <a:endParaRPr lang="en-US" dirty="0"/>
          </a:p>
        </p:txBody>
      </p:sp>
      <p:sp>
        <p:nvSpPr>
          <p:cNvPr id="3" name="Rectangle 2">
            <a:extLst>
              <a:ext uri="{FF2B5EF4-FFF2-40B4-BE49-F238E27FC236}">
                <a16:creationId xmlns:a16="http://schemas.microsoft.com/office/drawing/2014/main" id="{224933D1-806E-A2E7-2E40-A16570D01AA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4400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B22E-7829-407B-5C74-29BEB5F14016}"/>
              </a:ext>
            </a:extLst>
          </p:cNvPr>
          <p:cNvSpPr>
            <a:spLocks noGrp="1"/>
          </p:cNvSpPr>
          <p:nvPr>
            <p:ph type="title"/>
          </p:nvPr>
        </p:nvSpPr>
        <p:spPr>
          <a:xfrm>
            <a:off x="829233" y="533107"/>
            <a:ext cx="10820397" cy="1033669"/>
          </a:xfrm>
        </p:spPr>
        <p:txBody>
          <a:bodyPr>
            <a:normAutofit/>
          </a:bodyPr>
          <a:lstStyle/>
          <a:p>
            <a:r>
              <a:rPr lang="en-US" sz="4000" dirty="0">
                <a:latin typeface="+mn-lt"/>
              </a:rPr>
              <a:t>Primary Care Behavioral Health Hub Model</a:t>
            </a:r>
          </a:p>
        </p:txBody>
      </p:sp>
      <p:sp>
        <p:nvSpPr>
          <p:cNvPr id="3" name="Content Placeholder 2">
            <a:extLst>
              <a:ext uri="{FF2B5EF4-FFF2-40B4-BE49-F238E27FC236}">
                <a16:creationId xmlns:a16="http://schemas.microsoft.com/office/drawing/2014/main" id="{969A2794-B1FA-FC14-5ED9-5E9708E5DA2B}"/>
              </a:ext>
            </a:extLst>
          </p:cNvPr>
          <p:cNvSpPr>
            <a:spLocks noGrp="1"/>
          </p:cNvSpPr>
          <p:nvPr>
            <p:ph idx="1"/>
          </p:nvPr>
        </p:nvSpPr>
        <p:spPr>
          <a:xfrm>
            <a:off x="829233" y="1885279"/>
            <a:ext cx="6590151" cy="4177425"/>
          </a:xfrm>
        </p:spPr>
        <p:txBody>
          <a:bodyPr anchor="ctr">
            <a:noAutofit/>
          </a:bodyPr>
          <a:lstStyle/>
          <a:p>
            <a:pPr marL="0" marR="0" indent="0">
              <a:spcBef>
                <a:spcPts val="0"/>
              </a:spcBef>
              <a:spcAft>
                <a:spcPts val="0"/>
              </a:spcAft>
              <a:buNone/>
            </a:pPr>
            <a:r>
              <a:rPr lang="en-US" sz="2400" dirty="0">
                <a:effectLst/>
                <a:ea typeface="Calibri" panose="020F0502020204030204" pitchFamily="34" charset="0"/>
              </a:rPr>
              <a:t>FPMHC’s evidenced-based Hub model supports Florida’s pediatric primary care providers to identify and treat children and youth with mild or moderate mental health needs such as ADHD, anxiety, or depression. </a:t>
            </a:r>
          </a:p>
          <a:p>
            <a:pPr marL="0" marR="0" indent="0">
              <a:spcBef>
                <a:spcPts val="0"/>
              </a:spcBef>
              <a:spcAft>
                <a:spcPts val="0"/>
              </a:spcAft>
              <a:buNone/>
            </a:pPr>
            <a:endParaRPr lang="en-US" sz="2400" dirty="0">
              <a:ea typeface="Calibri" panose="020F0502020204030204" pitchFamily="34" charset="0"/>
            </a:endParaRPr>
          </a:p>
          <a:p>
            <a:pPr marL="0" marR="0" indent="0">
              <a:spcBef>
                <a:spcPts val="0"/>
              </a:spcBef>
              <a:spcAft>
                <a:spcPts val="0"/>
              </a:spcAft>
              <a:buNone/>
            </a:pPr>
            <a:r>
              <a:rPr lang="en-US" sz="2400" dirty="0">
                <a:effectLst/>
                <a:ea typeface="Calibri" panose="020F0502020204030204" pitchFamily="34" charset="0"/>
              </a:rPr>
              <a:t>Hubs support primary care through telepsychiatry consultation and serve to link children and families to behavioral health providers in their communities. </a:t>
            </a:r>
          </a:p>
          <a:p>
            <a:pPr marL="0" marR="0" indent="0">
              <a:spcBef>
                <a:spcPts val="0"/>
              </a:spcBef>
              <a:spcAft>
                <a:spcPts val="0"/>
              </a:spcAft>
              <a:buNone/>
            </a:pPr>
            <a:endParaRPr lang="en-US" sz="2400" dirty="0">
              <a:ea typeface="Calibri" panose="020F0502020204030204" pitchFamily="34" charset="0"/>
            </a:endParaRPr>
          </a:p>
          <a:p>
            <a:pPr marL="0" marR="0" indent="0">
              <a:spcBef>
                <a:spcPts val="0"/>
              </a:spcBef>
              <a:spcAft>
                <a:spcPts val="0"/>
              </a:spcAft>
              <a:buNone/>
            </a:pPr>
            <a:r>
              <a:rPr lang="en-US" sz="2400" dirty="0">
                <a:effectLst/>
                <a:ea typeface="Calibri" panose="020F0502020204030204" pitchFamily="34" charset="0"/>
              </a:rPr>
              <a:t>The Florida Pediatric Behavioral Health Statewide Hotline serves statewide Primary Care providers not enrolled in a regional Hub.</a:t>
            </a:r>
          </a:p>
        </p:txBody>
      </p:sp>
      <p:sp>
        <p:nvSpPr>
          <p:cNvPr id="5" name="TextBox 4">
            <a:extLst>
              <a:ext uri="{FF2B5EF4-FFF2-40B4-BE49-F238E27FC236}">
                <a16:creationId xmlns:a16="http://schemas.microsoft.com/office/drawing/2014/main" id="{2520F121-7FB7-85AC-A6FF-971AA494CEC6}"/>
              </a:ext>
            </a:extLst>
          </p:cNvPr>
          <p:cNvSpPr txBox="1"/>
          <p:nvPr/>
        </p:nvSpPr>
        <p:spPr>
          <a:xfrm>
            <a:off x="1200150" y="1885279"/>
            <a:ext cx="6097088" cy="369332"/>
          </a:xfrm>
          <a:prstGeom prst="rect">
            <a:avLst/>
          </a:prstGeom>
          <a:noFill/>
        </p:spPr>
        <p:txBody>
          <a:bodyPr wrap="square">
            <a:spAutoFit/>
          </a:bodyPr>
          <a:lstStyle/>
          <a:p>
            <a:pPr marL="0" marR="0">
              <a:spcBef>
                <a:spcPts val="0"/>
              </a:spcBef>
              <a:spcAft>
                <a:spcPts val="0"/>
              </a:spcAft>
            </a:pPr>
            <a:r>
              <a:rPr lang="en-US" sz="1800" dirty="0">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pic>
        <p:nvPicPr>
          <p:cNvPr id="9" name="Picture 8">
            <a:extLst>
              <a:ext uri="{FF2B5EF4-FFF2-40B4-BE49-F238E27FC236}">
                <a16:creationId xmlns:a16="http://schemas.microsoft.com/office/drawing/2014/main" id="{7722EF66-259C-6C71-F487-18C4346D13C3}"/>
              </a:ext>
            </a:extLst>
          </p:cNvPr>
          <p:cNvPicPr>
            <a:picLocks noChangeAspect="1"/>
          </p:cNvPicPr>
          <p:nvPr/>
        </p:nvPicPr>
        <p:blipFill>
          <a:blip r:embed="rId3"/>
          <a:stretch>
            <a:fillRect/>
          </a:stretch>
        </p:blipFill>
        <p:spPr>
          <a:xfrm>
            <a:off x="7758841" y="3968020"/>
            <a:ext cx="3943379" cy="1990740"/>
          </a:xfrm>
          <a:prstGeom prst="rect">
            <a:avLst/>
          </a:prstGeom>
        </p:spPr>
      </p:pic>
      <p:pic>
        <p:nvPicPr>
          <p:cNvPr id="13" name="Picture 12">
            <a:extLst>
              <a:ext uri="{FF2B5EF4-FFF2-40B4-BE49-F238E27FC236}">
                <a16:creationId xmlns:a16="http://schemas.microsoft.com/office/drawing/2014/main" id="{B7E63B80-2A57-E9DC-AED1-C22533782013}"/>
              </a:ext>
            </a:extLst>
          </p:cNvPr>
          <p:cNvPicPr>
            <a:picLocks noChangeAspect="1"/>
          </p:cNvPicPr>
          <p:nvPr/>
        </p:nvPicPr>
        <p:blipFill>
          <a:blip r:embed="rId4"/>
          <a:stretch>
            <a:fillRect/>
          </a:stretch>
        </p:blipFill>
        <p:spPr>
          <a:xfrm>
            <a:off x="7529461" y="1909010"/>
            <a:ext cx="4181506" cy="1752613"/>
          </a:xfrm>
          <a:prstGeom prst="rect">
            <a:avLst/>
          </a:prstGeom>
        </p:spPr>
      </p:pic>
      <p:sp>
        <p:nvSpPr>
          <p:cNvPr id="4" name="Rectangle 3">
            <a:extLst>
              <a:ext uri="{FF2B5EF4-FFF2-40B4-BE49-F238E27FC236}">
                <a16:creationId xmlns:a16="http://schemas.microsoft.com/office/drawing/2014/main" id="{B8167E11-238F-64C5-F096-AFCFAC60F545}"/>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9710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3701B-91F3-6C7D-DA7E-B47DA53DD402}"/>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Calibri" panose="020F0502020204030204" pitchFamily="34" charset="0"/>
              </a:rPr>
              <a:t>Behavioral Health Hubs</a:t>
            </a:r>
          </a:p>
        </p:txBody>
      </p:sp>
      <p:sp>
        <p:nvSpPr>
          <p:cNvPr id="3" name="Content Placeholder 2">
            <a:extLst>
              <a:ext uri="{FF2B5EF4-FFF2-40B4-BE49-F238E27FC236}">
                <a16:creationId xmlns:a16="http://schemas.microsoft.com/office/drawing/2014/main" id="{89683476-877B-8CFF-F8D5-4B0F2323B458}"/>
              </a:ext>
            </a:extLst>
          </p:cNvPr>
          <p:cNvSpPr>
            <a:spLocks noGrp="1"/>
          </p:cNvSpPr>
          <p:nvPr>
            <p:ph sz="half" idx="1"/>
          </p:nvPr>
        </p:nvSpPr>
        <p:spPr/>
        <p:txBody>
          <a:bodyPr>
            <a:normAutofit/>
          </a:bodyPr>
          <a:lstStyle/>
          <a:p>
            <a:r>
              <a:rPr lang="en-US" dirty="0"/>
              <a:t>Add Map</a:t>
            </a:r>
          </a:p>
        </p:txBody>
      </p:sp>
      <p:sp>
        <p:nvSpPr>
          <p:cNvPr id="14" name="Content Placeholder 13">
            <a:extLst>
              <a:ext uri="{FF2B5EF4-FFF2-40B4-BE49-F238E27FC236}">
                <a16:creationId xmlns:a16="http://schemas.microsoft.com/office/drawing/2014/main" id="{78140B6D-3C60-C696-CC05-3095CA3E8B47}"/>
              </a:ext>
            </a:extLst>
          </p:cNvPr>
          <p:cNvSpPr>
            <a:spLocks noGrp="1"/>
          </p:cNvSpPr>
          <p:nvPr>
            <p:ph sz="half" idx="2"/>
          </p:nvPr>
        </p:nvSpPr>
        <p:spPr>
          <a:xfrm>
            <a:off x="6774528" y="1335060"/>
            <a:ext cx="5181600" cy="2565136"/>
          </a:xfrm>
        </p:spPr>
        <p:txBody>
          <a:bodyPr numCol="2" spcCol="182880">
            <a:noAutofit/>
          </a:bodyPr>
          <a:lstStyle/>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University of South Florida’s Florida Center for Behavioral Health Improvements and Solutions </a:t>
            </a:r>
            <a:r>
              <a:rPr lang="en-US" sz="1400" dirty="0">
                <a:latin typeface="Calibri" panose="020F0502020204030204" pitchFamily="34" charset="0"/>
                <a:ea typeface="Calibri" panose="020F0502020204030204" pitchFamily="34" charset="0"/>
                <a:cs typeface="Calibri" panose="020F0502020204030204" pitchFamily="34" charset="0"/>
                <a:hlinkClick r:id="rId2"/>
              </a:rPr>
              <a:t>https://floridabhcenter.org/</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University of Florida’s Department of Psychiatry, Division of Child &amp; Adolescent Psychiatry </a:t>
            </a:r>
            <a:r>
              <a:rPr lang="en-US" sz="1400" dirty="0">
                <a:latin typeface="Calibri" panose="020F0502020204030204" pitchFamily="34" charset="0"/>
                <a:ea typeface="Calibri" panose="020F0502020204030204" pitchFamily="34" charset="0"/>
                <a:cs typeface="Calibri" panose="020F0502020204030204" pitchFamily="34" charset="0"/>
                <a:hlinkClick r:id="rId3"/>
              </a:rPr>
              <a:t>https://bhh.psychiatry.ufl.edu/</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Florida International University’s Herbert Wertheim College of Medicine Department of Psychiatry and Behavioral Health </a:t>
            </a:r>
            <a:r>
              <a:rPr lang="en-US" sz="1400" dirty="0">
                <a:latin typeface="Calibri" panose="020F0502020204030204" pitchFamily="34" charset="0"/>
                <a:ea typeface="Calibri" panose="020F0502020204030204" pitchFamily="34" charset="0"/>
                <a:cs typeface="Calibri" panose="020F0502020204030204" pitchFamily="34" charset="0"/>
                <a:hlinkClick r:id="rId4"/>
              </a:rPr>
              <a:t>https://medicine.fiu.edu/about/departments/psychiatry-and-behavioral-health/clinical-services/clinical-service-contracts/index.html</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Florida State University’s College of Medicine Center for Behavioral Health Integration https://med.fsu.edu/behavioralhealthintegration/home and their partner the Tallahassee Pediatric Behavioral Health Center </a:t>
            </a:r>
            <a:r>
              <a:rPr lang="en-US" sz="1400" dirty="0">
                <a:latin typeface="Calibri" panose="020F0502020204030204" pitchFamily="34" charset="0"/>
                <a:ea typeface="Calibri" panose="020F0502020204030204" pitchFamily="34" charset="0"/>
                <a:cs typeface="Calibri" panose="020F0502020204030204" pitchFamily="34" charset="0"/>
                <a:hlinkClick r:id="rId5"/>
              </a:rPr>
              <a:t>https://wholechildleon.org/bhnavigation/</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University of Miami’s Miller School of Medicine Department of Psychiatry and Behavioral Sciences </a:t>
            </a:r>
            <a:r>
              <a:rPr lang="en-US" sz="1400" dirty="0">
                <a:latin typeface="Calibri" panose="020F0502020204030204" pitchFamily="34" charset="0"/>
                <a:ea typeface="Calibri" panose="020F0502020204030204" pitchFamily="34" charset="0"/>
                <a:cs typeface="Calibri" panose="020F0502020204030204" pitchFamily="34" charset="0"/>
                <a:hlinkClick r:id="rId6"/>
              </a:rPr>
              <a:t>https://med.miami.edu/departments/psychiatry/divisions-and-programs/child-and-adolescent-psychiatry</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buNone/>
            </a:pPr>
            <a:r>
              <a:rPr lang="en-US" sz="1400" dirty="0">
                <a:latin typeface="Calibri" panose="020F0502020204030204" pitchFamily="34" charset="0"/>
                <a:ea typeface="Calibri" panose="020F0502020204030204" pitchFamily="34" charset="0"/>
                <a:cs typeface="Calibri" panose="020F0502020204030204" pitchFamily="34" charset="0"/>
              </a:rPr>
              <a:t>Nemours Children's Health, Florida </a:t>
            </a:r>
            <a:r>
              <a:rPr lang="en-US" sz="1400" dirty="0">
                <a:latin typeface="Calibri" panose="020F0502020204030204" pitchFamily="34" charset="0"/>
                <a:ea typeface="Calibri" panose="020F0502020204030204" pitchFamily="34" charset="0"/>
                <a:cs typeface="Calibri" panose="020F0502020204030204" pitchFamily="34" charset="0"/>
                <a:hlinkClick r:id="rId7"/>
              </a:rPr>
              <a:t>https://www.nemours.org/services/central-florida-behavioral-health-hub.html</a:t>
            </a:r>
            <a:r>
              <a:rPr lang="en-US" sz="1400" dirty="0">
                <a:latin typeface="Calibri" panose="020F0502020204030204" pitchFamily="34" charset="0"/>
                <a:ea typeface="Calibri" panose="020F0502020204030204" pitchFamily="34" charset="0"/>
                <a:cs typeface="Calibri" panose="020F0502020204030204" pitchFamily="34" charset="0"/>
              </a:rPr>
              <a:t> </a:t>
            </a:r>
          </a:p>
        </p:txBody>
      </p:sp>
      <p:grpSp>
        <p:nvGrpSpPr>
          <p:cNvPr id="5" name="Group 4">
            <a:extLst>
              <a:ext uri="{FF2B5EF4-FFF2-40B4-BE49-F238E27FC236}">
                <a16:creationId xmlns:a16="http://schemas.microsoft.com/office/drawing/2014/main" id="{D29763AF-48C1-ACB1-B1DD-5B2287F22049}"/>
              </a:ext>
            </a:extLst>
          </p:cNvPr>
          <p:cNvGrpSpPr/>
          <p:nvPr/>
        </p:nvGrpSpPr>
        <p:grpSpPr>
          <a:xfrm>
            <a:off x="305992" y="1690688"/>
            <a:ext cx="6565705" cy="4151665"/>
            <a:chOff x="2503503" y="1543303"/>
            <a:chExt cx="7742555" cy="4579737"/>
          </a:xfrm>
        </p:grpSpPr>
        <p:pic>
          <p:nvPicPr>
            <p:cNvPr id="6" name="Picture 5">
              <a:extLst>
                <a:ext uri="{FF2B5EF4-FFF2-40B4-BE49-F238E27FC236}">
                  <a16:creationId xmlns:a16="http://schemas.microsoft.com/office/drawing/2014/main" id="{C45AC848-E596-C1AF-57B3-9007876C707E}"/>
                </a:ext>
              </a:extLst>
            </p:cNvPr>
            <p:cNvPicPr>
              <a:picLocks noChangeAspect="1"/>
            </p:cNvPicPr>
            <p:nvPr/>
          </p:nvPicPr>
          <p:blipFill>
            <a:blip r:embed="rId8"/>
            <a:stretch>
              <a:fillRect/>
            </a:stretch>
          </p:blipFill>
          <p:spPr>
            <a:xfrm>
              <a:off x="2503503" y="1543303"/>
              <a:ext cx="6587964" cy="4579737"/>
            </a:xfrm>
            <a:prstGeom prst="rect">
              <a:avLst/>
            </a:prstGeom>
          </p:spPr>
        </p:pic>
        <p:pic>
          <p:nvPicPr>
            <p:cNvPr id="7" name="Picture 6">
              <a:extLst>
                <a:ext uri="{FF2B5EF4-FFF2-40B4-BE49-F238E27FC236}">
                  <a16:creationId xmlns:a16="http://schemas.microsoft.com/office/drawing/2014/main" id="{2EB5BAA4-81B7-C488-1BEE-87C23421307E}"/>
                </a:ext>
              </a:extLst>
            </p:cNvPr>
            <p:cNvPicPr>
              <a:picLocks noChangeAspect="1"/>
            </p:cNvPicPr>
            <p:nvPr/>
          </p:nvPicPr>
          <p:blipFill rotWithShape="1">
            <a:blip r:embed="rId9"/>
            <a:srcRect t="19455"/>
            <a:stretch/>
          </p:blipFill>
          <p:spPr>
            <a:xfrm>
              <a:off x="4522474" y="2867968"/>
              <a:ext cx="1681610" cy="873845"/>
            </a:xfrm>
            <a:prstGeom prst="rect">
              <a:avLst/>
            </a:prstGeom>
            <a:ln>
              <a:noFill/>
            </a:ln>
          </p:spPr>
        </p:pic>
        <p:pic>
          <p:nvPicPr>
            <p:cNvPr id="8" name="Picture 6" descr="Image result for usf logo">
              <a:extLst>
                <a:ext uri="{FF2B5EF4-FFF2-40B4-BE49-F238E27FC236}">
                  <a16:creationId xmlns:a16="http://schemas.microsoft.com/office/drawing/2014/main" id="{9421E38F-6576-18DC-BF4A-A181294B988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3279" y="3741813"/>
              <a:ext cx="1200532" cy="6657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3370544E-92CC-7E96-EFFF-36EF713B1A8C}"/>
                </a:ext>
              </a:extLst>
            </p:cNvPr>
            <p:cNvPicPr>
              <a:picLocks noChangeAspect="1"/>
            </p:cNvPicPr>
            <p:nvPr/>
          </p:nvPicPr>
          <p:blipFill>
            <a:blip r:embed="rId11"/>
            <a:stretch>
              <a:fillRect/>
            </a:stretch>
          </p:blipFill>
          <p:spPr>
            <a:xfrm>
              <a:off x="7689666" y="1671481"/>
              <a:ext cx="1626396" cy="961052"/>
            </a:xfrm>
            <a:prstGeom prst="rect">
              <a:avLst/>
            </a:prstGeom>
          </p:spPr>
        </p:pic>
        <p:pic>
          <p:nvPicPr>
            <p:cNvPr id="10" name="Picture 2" descr="Image result for florida international university logo">
              <a:extLst>
                <a:ext uri="{FF2B5EF4-FFF2-40B4-BE49-F238E27FC236}">
                  <a16:creationId xmlns:a16="http://schemas.microsoft.com/office/drawing/2014/main" id="{BD161060-270F-F479-B9BF-BF40612E345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849780" y="4383115"/>
              <a:ext cx="1205104" cy="8034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7C1F619B-C26B-0EBF-3ECF-67FB4E7CE609}"/>
                </a:ext>
              </a:extLst>
            </p:cNvPr>
            <p:cNvPicPr>
              <a:picLocks noChangeAspect="1"/>
            </p:cNvPicPr>
            <p:nvPr/>
          </p:nvPicPr>
          <p:blipFill>
            <a:blip r:embed="rId13"/>
            <a:stretch>
              <a:fillRect/>
            </a:stretch>
          </p:blipFill>
          <p:spPr>
            <a:xfrm>
              <a:off x="8223055" y="2955779"/>
              <a:ext cx="1457714" cy="396272"/>
            </a:xfrm>
            <a:prstGeom prst="rect">
              <a:avLst/>
            </a:prstGeom>
          </p:spPr>
        </p:pic>
        <p:pic>
          <p:nvPicPr>
            <p:cNvPr id="12" name="Picture 4">
              <a:extLst>
                <a:ext uri="{FF2B5EF4-FFF2-40B4-BE49-F238E27FC236}">
                  <a16:creationId xmlns:a16="http://schemas.microsoft.com/office/drawing/2014/main" id="{0AF2D093-4FC6-1598-F449-F745B6CB46B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49780" y="5384115"/>
              <a:ext cx="1396278" cy="66797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4B1E2B1F-6096-CE8B-1F16-E1E6884762C7}"/>
                </a:ext>
              </a:extLst>
            </p:cNvPr>
            <p:cNvPicPr>
              <a:picLocks noChangeAspect="1"/>
            </p:cNvPicPr>
            <p:nvPr/>
          </p:nvPicPr>
          <p:blipFill>
            <a:blip r:embed="rId11"/>
            <a:stretch>
              <a:fillRect/>
            </a:stretch>
          </p:blipFill>
          <p:spPr>
            <a:xfrm>
              <a:off x="2688162" y="2343563"/>
              <a:ext cx="1626396" cy="961052"/>
            </a:xfrm>
            <a:prstGeom prst="rect">
              <a:avLst/>
            </a:prstGeom>
          </p:spPr>
        </p:pic>
      </p:grpSp>
      <p:sp>
        <p:nvSpPr>
          <p:cNvPr id="4" name="Rectangle 3">
            <a:extLst>
              <a:ext uri="{FF2B5EF4-FFF2-40B4-BE49-F238E27FC236}">
                <a16:creationId xmlns:a16="http://schemas.microsoft.com/office/drawing/2014/main" id="{CF1A2618-DE52-8122-EB63-2329A78B4DBC}"/>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3130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80AD-C81E-4637-8228-D0D5B15B9498}"/>
              </a:ext>
            </a:extLst>
          </p:cNvPr>
          <p:cNvSpPr>
            <a:spLocks noGrp="1"/>
          </p:cNvSpPr>
          <p:nvPr>
            <p:ph type="title"/>
          </p:nvPr>
        </p:nvSpPr>
        <p:spPr>
          <a:xfrm>
            <a:off x="838200" y="344653"/>
            <a:ext cx="10515600" cy="1325563"/>
          </a:xfrm>
        </p:spPr>
        <p:txBody>
          <a:bodyPr>
            <a:normAutofit/>
          </a:bodyPr>
          <a:lstStyle/>
          <a:p>
            <a:r>
              <a:rPr lang="en-US" sz="4000" dirty="0">
                <a:latin typeface="Calibri" panose="020F0502020204030204" pitchFamily="34" charset="0"/>
                <a:ea typeface="Calibri" panose="020F0502020204030204" pitchFamily="34" charset="0"/>
                <a:cs typeface="Calibri" panose="020F0502020204030204" pitchFamily="34" charset="0"/>
              </a:rPr>
              <a:t>Behavioral Health Hubs Room to Grow</a:t>
            </a:r>
          </a:p>
        </p:txBody>
      </p:sp>
      <p:graphicFrame>
        <p:nvGraphicFramePr>
          <p:cNvPr id="5" name="Content Placeholder 2">
            <a:extLst>
              <a:ext uri="{FF2B5EF4-FFF2-40B4-BE49-F238E27FC236}">
                <a16:creationId xmlns:a16="http://schemas.microsoft.com/office/drawing/2014/main" id="{D8E42EE6-EB70-5D98-7818-696A706D9FE3}"/>
              </a:ext>
            </a:extLst>
          </p:cNvPr>
          <p:cNvGraphicFramePr>
            <a:graphicFrameLocks noGrp="1"/>
          </p:cNvGraphicFramePr>
          <p:nvPr>
            <p:ph idx="1"/>
            <p:extLst>
              <p:ext uri="{D42A27DB-BD31-4B8C-83A1-F6EECF244321}">
                <p14:modId xmlns:p14="http://schemas.microsoft.com/office/powerpoint/2010/main" val="3760744196"/>
              </p:ext>
            </p:extLst>
          </p:nvPr>
        </p:nvGraphicFramePr>
        <p:xfrm>
          <a:off x="838200" y="1841209"/>
          <a:ext cx="10515600" cy="43357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B15D0165-BE40-449C-76BF-E91D2F257ECF}"/>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2367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80AD-C81E-4637-8228-D0D5B15B9498}"/>
              </a:ext>
            </a:extLst>
          </p:cNvPr>
          <p:cNvSpPr>
            <a:spLocks noGrp="1"/>
          </p:cNvSpPr>
          <p:nvPr>
            <p:ph type="title"/>
          </p:nvPr>
        </p:nvSpPr>
        <p:spPr>
          <a:xfrm>
            <a:off x="838200" y="545916"/>
            <a:ext cx="10515600" cy="1133693"/>
          </a:xfrm>
        </p:spPr>
        <p:txBody>
          <a:bodyPr>
            <a:normAutofit/>
          </a:bodyPr>
          <a:lstStyle/>
          <a:p>
            <a:r>
              <a:rPr lang="en-US" sz="4000" dirty="0">
                <a:latin typeface="Calibri" panose="020F0502020204030204" pitchFamily="34" charset="0"/>
                <a:ea typeface="Calibri" panose="020F0502020204030204" pitchFamily="34" charset="0"/>
                <a:cs typeface="Calibri" panose="020F0502020204030204" pitchFamily="34" charset="0"/>
              </a:rPr>
              <a:t>Associated Cost for Expansion</a:t>
            </a:r>
          </a:p>
        </p:txBody>
      </p:sp>
      <p:graphicFrame>
        <p:nvGraphicFramePr>
          <p:cNvPr id="4" name="Content Placeholder 3">
            <a:extLst>
              <a:ext uri="{FF2B5EF4-FFF2-40B4-BE49-F238E27FC236}">
                <a16:creationId xmlns:a16="http://schemas.microsoft.com/office/drawing/2014/main" id="{E2A243A1-F33D-BB22-4164-3741964EFF14}"/>
              </a:ext>
            </a:extLst>
          </p:cNvPr>
          <p:cNvGraphicFramePr>
            <a:graphicFrameLocks noGrp="1"/>
          </p:cNvGraphicFramePr>
          <p:nvPr>
            <p:ph idx="1"/>
            <p:extLst>
              <p:ext uri="{D42A27DB-BD31-4B8C-83A1-F6EECF244321}">
                <p14:modId xmlns:p14="http://schemas.microsoft.com/office/powerpoint/2010/main" val="3580146770"/>
              </p:ext>
            </p:extLst>
          </p:nvPr>
        </p:nvGraphicFramePr>
        <p:xfrm>
          <a:off x="838200" y="2010921"/>
          <a:ext cx="10515600" cy="41660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D35F755D-22CA-04E3-B103-78E07A8DFBA7}"/>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2837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953DC4F-02E8-55E7-4C03-5E1F70BA9574}"/>
              </a:ext>
            </a:extLst>
          </p:cNvPr>
          <p:cNvSpPr txBox="1"/>
          <p:nvPr/>
        </p:nvSpPr>
        <p:spPr>
          <a:xfrm>
            <a:off x="1277470" y="738506"/>
            <a:ext cx="9359886" cy="721736"/>
          </a:xfrm>
          <a:prstGeom prst="rect">
            <a:avLst/>
          </a:prstGeom>
          <a:noFill/>
        </p:spPr>
        <p:txBody>
          <a:bodyPr wrap="square">
            <a:spAutoFit/>
          </a:bodyPr>
          <a:lstStyle/>
          <a:p>
            <a:pPr marL="0" marR="0">
              <a:lnSpc>
                <a:spcPct val="107000"/>
              </a:lnSpc>
              <a:spcBef>
                <a:spcPts val="0"/>
              </a:spcBef>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Impacts of Primary Care Recommendation</a:t>
            </a:r>
          </a:p>
        </p:txBody>
      </p:sp>
      <p:sp>
        <p:nvSpPr>
          <p:cNvPr id="14" name="Rectangle 13">
            <a:extLst>
              <a:ext uri="{FF2B5EF4-FFF2-40B4-BE49-F238E27FC236}">
                <a16:creationId xmlns:a16="http://schemas.microsoft.com/office/drawing/2014/main" id="{F30C3598-F57C-0250-CCA6-8DA6E8759C8E}"/>
              </a:ext>
            </a:extLst>
          </p:cNvPr>
          <p:cNvSpPr/>
          <p:nvPr/>
        </p:nvSpPr>
        <p:spPr>
          <a:xfrm>
            <a:off x="270717" y="4108008"/>
            <a:ext cx="4319212" cy="914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endParaRPr>
          </a:p>
        </p:txBody>
      </p:sp>
      <p:sp>
        <p:nvSpPr>
          <p:cNvPr id="2" name="Rectangle 1">
            <a:extLst>
              <a:ext uri="{FF2B5EF4-FFF2-40B4-BE49-F238E27FC236}">
                <a16:creationId xmlns:a16="http://schemas.microsoft.com/office/drawing/2014/main" id="{0CE69612-8E5E-3E6B-6602-33910C5E0740}"/>
              </a:ext>
            </a:extLst>
          </p:cNvPr>
          <p:cNvSpPr/>
          <p:nvPr/>
        </p:nvSpPr>
        <p:spPr>
          <a:xfrm>
            <a:off x="261257" y="214604"/>
            <a:ext cx="11681927" cy="6400799"/>
          </a:xfrm>
          <a:prstGeom prst="rect">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Content Placeholder 3">
            <a:extLst>
              <a:ext uri="{FF2B5EF4-FFF2-40B4-BE49-F238E27FC236}">
                <a16:creationId xmlns:a16="http://schemas.microsoft.com/office/drawing/2014/main" id="{01399BAA-37F9-05BD-05A3-AF58A9E68969}"/>
              </a:ext>
            </a:extLst>
          </p:cNvPr>
          <p:cNvGraphicFramePr>
            <a:graphicFrameLocks noGrp="1"/>
          </p:cNvGraphicFramePr>
          <p:nvPr>
            <p:ph idx="1"/>
            <p:extLst>
              <p:ext uri="{D42A27DB-BD31-4B8C-83A1-F6EECF244321}">
                <p14:modId xmlns:p14="http://schemas.microsoft.com/office/powerpoint/2010/main" val="864291963"/>
              </p:ext>
            </p:extLst>
          </p:nvPr>
        </p:nvGraphicFramePr>
        <p:xfrm>
          <a:off x="838200" y="1953452"/>
          <a:ext cx="10515600" cy="4166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3066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1496</Words>
  <Application>Microsoft Office PowerPoint</Application>
  <PresentationFormat>Widescreen</PresentationFormat>
  <Paragraphs>122</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Segoe UI</vt:lpstr>
      <vt:lpstr>Office Theme</vt:lpstr>
      <vt:lpstr>Commission of Mental Health and Substance Use, Child and Youth Subcommittee   Family Access and Entry Workgroup</vt:lpstr>
      <vt:lpstr>Access and Entry Workgroup</vt:lpstr>
      <vt:lpstr>Primary Care</vt:lpstr>
      <vt:lpstr>Recommendation #1: Increase integration of Primary Care and Behavioral Health through the expansion of Florida’s existing regional mental health access hubs (FPBHC)</vt:lpstr>
      <vt:lpstr>Primary Care Behavioral Health Hub Model</vt:lpstr>
      <vt:lpstr>Behavioral Health Hubs</vt:lpstr>
      <vt:lpstr>Behavioral Health Hubs Room to Grow</vt:lpstr>
      <vt:lpstr>Associated Cost for Expansion</vt:lpstr>
      <vt:lpstr>PowerPoint Presentation</vt:lpstr>
      <vt:lpstr>Recommendation #2: Assess and expand Florida school districts’ implementation of school-based behavioral health access through Telehealth. </vt:lpstr>
      <vt:lpstr>School Based Telehealth</vt:lpstr>
      <vt:lpstr>Impact of Recommendation for Expansion of Telehealth in Schools</vt:lpstr>
      <vt:lpstr>Presentation References</vt:lpstr>
      <vt:lpstr>Workgroup Members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Children and Youth Subcommittee Family Access and Entry Workgroup Presentation (August 20 2024)</dc:title>
  <dc:creator>Shivana Gentry</dc:creator>
  <cp:lastModifiedBy>VanDyke, Misty N</cp:lastModifiedBy>
  <cp:revision>5</cp:revision>
  <dcterms:created xsi:type="dcterms:W3CDTF">2024-08-16T19:12:56Z</dcterms:created>
  <dcterms:modified xsi:type="dcterms:W3CDTF">2025-06-03T14:03:48Z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b638e0-f50f-48bd-992f-bcb55031a99f_Enabled">
    <vt:lpwstr>true</vt:lpwstr>
  </property>
  <property fmtid="{D5CDD505-2E9C-101B-9397-08002B2CF9AE}" pid="3" name="MSIP_Label_b0b638e0-f50f-48bd-992f-bcb55031a99f_SetDate">
    <vt:lpwstr>2024-08-16T19:12:59Z</vt:lpwstr>
  </property>
  <property fmtid="{D5CDD505-2E9C-101B-9397-08002B2CF9AE}" pid="4" name="MSIP_Label_b0b638e0-f50f-48bd-992f-bcb55031a99f_Method">
    <vt:lpwstr>Standard</vt:lpwstr>
  </property>
  <property fmtid="{D5CDD505-2E9C-101B-9397-08002B2CF9AE}" pid="5" name="MSIP_Label_b0b638e0-f50f-48bd-992f-bcb55031a99f_Name">
    <vt:lpwstr>Confidential Default</vt:lpwstr>
  </property>
  <property fmtid="{D5CDD505-2E9C-101B-9397-08002B2CF9AE}" pid="6" name="MSIP_Label_b0b638e0-f50f-48bd-992f-bcb55031a99f_SiteId">
    <vt:lpwstr>f45ccc07-e57e-4d15-bf6f-f6cbccd2d395</vt:lpwstr>
  </property>
  <property fmtid="{D5CDD505-2E9C-101B-9397-08002B2CF9AE}" pid="7" name="MSIP_Label_b0b638e0-f50f-48bd-992f-bcb55031a99f_ActionId">
    <vt:lpwstr>38ae9c1b-4219-4d22-a923-860eaf9a7293</vt:lpwstr>
  </property>
  <property fmtid="{D5CDD505-2E9C-101B-9397-08002B2CF9AE}" pid="8" name="MSIP_Label_b0b638e0-f50f-48bd-992f-bcb55031a99f_ContentBits">
    <vt:lpwstr>0</vt:lpwstr>
  </property>
</Properties>
</file>