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theme/themeOverride27.xml" ContentType="application/vnd.openxmlformats-officedocument.themeOverride+xml"/>
  <Override PartName="/ppt/notesSlides/notesSlide34.xml" ContentType="application/vnd.openxmlformats-officedocument.presentationml.notesSlide+xml"/>
  <Override PartName="/ppt/theme/themeOverride28.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29.xml" ContentType="application/vnd.openxmlformats-officedocument.themeOverride+xml"/>
  <Override PartName="/ppt/notesSlides/notesSlide39.xml" ContentType="application/vnd.openxmlformats-officedocument.presentationml.notesSlide+xml"/>
  <Override PartName="/ppt/theme/themeOverride30.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31.xml" ContentType="application/vnd.openxmlformats-officedocument.themeOverride+xml"/>
  <Override PartName="/ppt/notesSlides/notesSlide47.xml" ContentType="application/vnd.openxmlformats-officedocument.presentationml.notesSlide+xml"/>
  <Override PartName="/ppt/theme/themeOverride32.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33.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1" r:id="rId4"/>
    <p:sldMasterId id="2147484063" r:id="rId5"/>
    <p:sldMasterId id="2147484076" r:id="rId6"/>
  </p:sldMasterIdLst>
  <p:notesMasterIdLst>
    <p:notesMasterId r:id="rId70"/>
  </p:notesMasterIdLst>
  <p:sldIdLst>
    <p:sldId id="343" r:id="rId7"/>
    <p:sldId id="784" r:id="rId8"/>
    <p:sldId id="751" r:id="rId9"/>
    <p:sldId id="748" r:id="rId10"/>
    <p:sldId id="760" r:id="rId11"/>
    <p:sldId id="761" r:id="rId12"/>
    <p:sldId id="762" r:id="rId13"/>
    <p:sldId id="763" r:id="rId14"/>
    <p:sldId id="764" r:id="rId15"/>
    <p:sldId id="766" r:id="rId16"/>
    <p:sldId id="264" r:id="rId17"/>
    <p:sldId id="808" r:id="rId18"/>
    <p:sldId id="816" r:id="rId19"/>
    <p:sldId id="769" r:id="rId20"/>
    <p:sldId id="770" r:id="rId21"/>
    <p:sldId id="771" r:id="rId22"/>
    <p:sldId id="772" r:id="rId23"/>
    <p:sldId id="773" r:id="rId24"/>
    <p:sldId id="809" r:id="rId25"/>
    <p:sldId id="782" r:id="rId26"/>
    <p:sldId id="426" r:id="rId27"/>
    <p:sldId id="794" r:id="rId28"/>
    <p:sldId id="795" r:id="rId29"/>
    <p:sldId id="796" r:id="rId30"/>
    <p:sldId id="779" r:id="rId31"/>
    <p:sldId id="780" r:id="rId32"/>
    <p:sldId id="793" r:id="rId33"/>
    <p:sldId id="810" r:id="rId34"/>
    <p:sldId id="799" r:id="rId35"/>
    <p:sldId id="798" r:id="rId36"/>
    <p:sldId id="801" r:id="rId37"/>
    <p:sldId id="800" r:id="rId38"/>
    <p:sldId id="811" r:id="rId39"/>
    <p:sldId id="806" r:id="rId40"/>
    <p:sldId id="1982" r:id="rId41"/>
    <p:sldId id="1983" r:id="rId42"/>
    <p:sldId id="1984" r:id="rId43"/>
    <p:sldId id="1985" r:id="rId44"/>
    <p:sldId id="1986" r:id="rId45"/>
    <p:sldId id="1987" r:id="rId46"/>
    <p:sldId id="807" r:id="rId47"/>
    <p:sldId id="804" r:id="rId48"/>
    <p:sldId id="812" r:id="rId49"/>
    <p:sldId id="258" r:id="rId50"/>
    <p:sldId id="259" r:id="rId51"/>
    <p:sldId id="260" r:id="rId52"/>
    <p:sldId id="283" r:id="rId53"/>
    <p:sldId id="776" r:id="rId54"/>
    <p:sldId id="775" r:id="rId55"/>
    <p:sldId id="277" r:id="rId56"/>
    <p:sldId id="813" r:id="rId57"/>
    <p:sldId id="787" r:id="rId58"/>
    <p:sldId id="786" r:id="rId59"/>
    <p:sldId id="788" r:id="rId60"/>
    <p:sldId id="789" r:id="rId61"/>
    <p:sldId id="790" r:id="rId62"/>
    <p:sldId id="814" r:id="rId63"/>
    <p:sldId id="802" r:id="rId64"/>
    <p:sldId id="792" r:id="rId65"/>
    <p:sldId id="1929" r:id="rId66"/>
    <p:sldId id="1930" r:id="rId67"/>
    <p:sldId id="791" r:id="rId68"/>
    <p:sldId id="192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clark" initials="Dc" lastIdx="9" clrIdx="0">
    <p:extLst>
      <p:ext uri="{19B8F6BF-5375-455C-9EA6-DF929625EA0E}">
        <p15:presenceInfo xmlns:p15="http://schemas.microsoft.com/office/powerpoint/2012/main" userId="b31ea2f4712a1022" providerId="Windows Live"/>
      </p:ext>
    </p:extLst>
  </p:cmAuthor>
  <p:cmAuthor id="2" name="Aktan, Filiz" initials="AF" lastIdx="6" clrIdx="1">
    <p:extLst>
      <p:ext uri="{19B8F6BF-5375-455C-9EA6-DF929625EA0E}">
        <p15:presenceInfo xmlns:p15="http://schemas.microsoft.com/office/powerpoint/2012/main" userId="S::FILIZ.AKTAN@myflfamilies.com::30331728-2e5e-4233-838f-09b288a13fe5" providerId="AD"/>
      </p:ext>
    </p:extLst>
  </p:cmAuthor>
  <p:cmAuthor id="3" name="Kennedy, Theresa M" initials="KTM" lastIdx="20" clrIdx="2">
    <p:extLst>
      <p:ext uri="{19B8F6BF-5375-455C-9EA6-DF929625EA0E}">
        <p15:presenceInfo xmlns:p15="http://schemas.microsoft.com/office/powerpoint/2012/main" userId="S::Theresa.Kennedy@myflfamilies.com::e73f8651-921b-490a-9cf4-0fc20545e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81" autoAdjust="0"/>
    <p:restoredTop sz="84615" autoAdjust="0"/>
  </p:normalViewPr>
  <p:slideViewPr>
    <p:cSldViewPr snapToGrid="0">
      <p:cViewPr varScale="1">
        <p:scale>
          <a:sx n="99" d="100"/>
          <a:sy n="99" d="100"/>
        </p:scale>
        <p:origin x="720" y="86"/>
      </p:cViewPr>
      <p:guideLst/>
    </p:cSldViewPr>
  </p:slideViewPr>
  <p:notesTextViewPr>
    <p:cViewPr>
      <p:scale>
        <a:sx n="75" d="100"/>
        <a:sy n="75" d="100"/>
      </p:scale>
      <p:origin x="0" y="0"/>
    </p:cViewPr>
  </p:notesTextViewPr>
  <p:sorterViewPr>
    <p:cViewPr varScale="1">
      <p:scale>
        <a:sx n="1" d="1"/>
        <a:sy n="1" d="1"/>
      </p:scale>
      <p:origin x="0" y="-23364"/>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52793-9D28-466B-8F4E-F882D95B0F02}" type="doc">
      <dgm:prSet loTypeId="urn:microsoft.com/office/officeart/2005/8/layout/venn1" loCatId="relationship" qsTypeId="urn:microsoft.com/office/officeart/2005/8/quickstyle/simple1" qsCatId="simple" csTypeId="urn:microsoft.com/office/officeart/2005/8/colors/accent1_2" csCatId="accent1" phldr="1"/>
      <dgm:spPr/>
    </dgm:pt>
    <dgm:pt modelId="{239DA742-BCDB-4779-B3E5-9FC7C3FBA9FA}">
      <dgm:prSet phldrT="[Text]" custT="1"/>
      <dgm:spPr/>
      <dgm:t>
        <a:bodyPr/>
        <a:lstStyle/>
        <a:p>
          <a:r>
            <a:rPr lang="en-US" sz="2000" dirty="0">
              <a:latin typeface="Bell MT" panose="02020503060305020303" pitchFamily="18" charset="0"/>
              <a:cs typeface="Arial" panose="020B0604020202020204" pitchFamily="34" charset="0"/>
            </a:rPr>
            <a:t>Inconsistent or Uncaring Relationships </a:t>
          </a:r>
        </a:p>
      </dgm:t>
    </dgm:pt>
    <dgm:pt modelId="{44B392D4-7641-4B38-841D-D2F12C06CF29}" type="parTrans" cxnId="{EF6DB5A0-B2F9-4713-9653-43BDBB90970B}">
      <dgm:prSet/>
      <dgm:spPr/>
      <dgm:t>
        <a:bodyPr/>
        <a:lstStyle/>
        <a:p>
          <a:endParaRPr lang="en-US" sz="2000">
            <a:latin typeface="Bell MT" panose="02020503060305020303" pitchFamily="18" charset="0"/>
          </a:endParaRPr>
        </a:p>
      </dgm:t>
    </dgm:pt>
    <dgm:pt modelId="{CE559968-BEEF-4F49-8C82-10DFA38D9858}" type="sibTrans" cxnId="{EF6DB5A0-B2F9-4713-9653-43BDBB90970B}">
      <dgm:prSet/>
      <dgm:spPr/>
      <dgm:t>
        <a:bodyPr/>
        <a:lstStyle/>
        <a:p>
          <a:endParaRPr lang="en-US" sz="2000">
            <a:latin typeface="Bell MT" panose="02020503060305020303" pitchFamily="18" charset="0"/>
          </a:endParaRPr>
        </a:p>
      </dgm:t>
    </dgm:pt>
    <dgm:pt modelId="{3A639D9E-3CD0-4AA6-B243-FB9BB5DCF2EB}">
      <dgm:prSet phldrT="[Text]" custT="1"/>
      <dgm:spPr/>
      <dgm:t>
        <a:bodyPr/>
        <a:lstStyle/>
        <a:p>
          <a:r>
            <a:rPr lang="en-US" sz="2000" dirty="0">
              <a:latin typeface="Bell MT" panose="02020503060305020303" pitchFamily="18" charset="0"/>
              <a:cs typeface="Arial" panose="020B0604020202020204" pitchFamily="34" charset="0"/>
            </a:rPr>
            <a:t>Placement Rules &amp; Restrictions</a:t>
          </a:r>
        </a:p>
      </dgm:t>
    </dgm:pt>
    <dgm:pt modelId="{9B462F35-5D97-4568-9CA8-EF966D44B674}" type="parTrans" cxnId="{D8AC041B-45BB-41E8-A22B-B8BB9250CA48}">
      <dgm:prSet/>
      <dgm:spPr/>
      <dgm:t>
        <a:bodyPr/>
        <a:lstStyle/>
        <a:p>
          <a:endParaRPr lang="en-US" sz="2000">
            <a:latin typeface="Bell MT" panose="02020503060305020303" pitchFamily="18" charset="0"/>
          </a:endParaRPr>
        </a:p>
      </dgm:t>
    </dgm:pt>
    <dgm:pt modelId="{783FAE49-9ADB-4054-9039-ECB70A0B4D09}" type="sibTrans" cxnId="{D8AC041B-45BB-41E8-A22B-B8BB9250CA48}">
      <dgm:prSet/>
      <dgm:spPr/>
      <dgm:t>
        <a:bodyPr/>
        <a:lstStyle/>
        <a:p>
          <a:endParaRPr lang="en-US" sz="2000">
            <a:latin typeface="Bell MT" panose="02020503060305020303" pitchFamily="18" charset="0"/>
          </a:endParaRPr>
        </a:p>
      </dgm:t>
    </dgm:pt>
    <dgm:pt modelId="{D4C7B57A-2EBA-42DB-A765-C495C1217F52}">
      <dgm:prSet phldrT="[Text]" custT="1"/>
      <dgm:spPr/>
      <dgm:t>
        <a:bodyPr/>
        <a:lstStyle/>
        <a:p>
          <a:pPr algn="ctr"/>
          <a:r>
            <a:rPr lang="en-US" sz="2000" dirty="0">
              <a:latin typeface="Bell MT" panose="02020503060305020303" pitchFamily="18" charset="0"/>
              <a:cs typeface="Arial" panose="020B0604020202020204" pitchFamily="34" charset="0"/>
            </a:rPr>
            <a:t>     “SYSTEM”</a:t>
          </a:r>
        </a:p>
      </dgm:t>
    </dgm:pt>
    <dgm:pt modelId="{D3FF46D4-26F5-4E38-88EE-24192CC84795}" type="parTrans" cxnId="{49B9F3C5-1382-43D1-8DA6-45A37495FC97}">
      <dgm:prSet/>
      <dgm:spPr/>
      <dgm:t>
        <a:bodyPr/>
        <a:lstStyle/>
        <a:p>
          <a:endParaRPr lang="en-US" sz="2000">
            <a:latin typeface="Bell MT" panose="02020503060305020303" pitchFamily="18" charset="0"/>
          </a:endParaRPr>
        </a:p>
      </dgm:t>
    </dgm:pt>
    <dgm:pt modelId="{4986698E-A0FB-438D-9B42-5975345C1366}" type="sibTrans" cxnId="{49B9F3C5-1382-43D1-8DA6-45A37495FC97}">
      <dgm:prSet/>
      <dgm:spPr/>
      <dgm:t>
        <a:bodyPr/>
        <a:lstStyle/>
        <a:p>
          <a:endParaRPr lang="en-US" sz="2000">
            <a:latin typeface="Bell MT" panose="02020503060305020303" pitchFamily="18" charset="0"/>
          </a:endParaRPr>
        </a:p>
      </dgm:t>
    </dgm:pt>
    <dgm:pt modelId="{85B0F2E0-687E-4D3A-A7FC-7146AE9C6EC1}" type="pres">
      <dgm:prSet presAssocID="{77552793-9D28-466B-8F4E-F882D95B0F02}" presName="compositeShape" presStyleCnt="0">
        <dgm:presLayoutVars>
          <dgm:chMax val="7"/>
          <dgm:dir/>
          <dgm:resizeHandles val="exact"/>
        </dgm:presLayoutVars>
      </dgm:prSet>
      <dgm:spPr/>
    </dgm:pt>
    <dgm:pt modelId="{7348EBD9-47BC-4C38-9136-8F78391D8DAD}" type="pres">
      <dgm:prSet presAssocID="{239DA742-BCDB-4779-B3E5-9FC7C3FBA9FA}" presName="circ1" presStyleLbl="vennNode1" presStyleIdx="0" presStyleCnt="3" custScaleX="103709" custLinFactNeighborX="-4407" custLinFactNeighborY="2827"/>
      <dgm:spPr/>
    </dgm:pt>
    <dgm:pt modelId="{B631B452-8365-410B-B32A-C144D2A17760}" type="pres">
      <dgm:prSet presAssocID="{239DA742-BCDB-4779-B3E5-9FC7C3FBA9FA}" presName="circ1Tx" presStyleLbl="revTx" presStyleIdx="0" presStyleCnt="0">
        <dgm:presLayoutVars>
          <dgm:chMax val="0"/>
          <dgm:chPref val="0"/>
          <dgm:bulletEnabled val="1"/>
        </dgm:presLayoutVars>
      </dgm:prSet>
      <dgm:spPr/>
    </dgm:pt>
    <dgm:pt modelId="{1AA49AE4-342A-4C7D-B6A1-F5B0C5C2B753}" type="pres">
      <dgm:prSet presAssocID="{3A639D9E-3CD0-4AA6-B243-FB9BB5DCF2EB}" presName="circ2" presStyleLbl="vennNode1" presStyleIdx="1" presStyleCnt="3"/>
      <dgm:spPr/>
    </dgm:pt>
    <dgm:pt modelId="{207B4B83-FE0B-42DD-A194-C5BFE389B4FE}" type="pres">
      <dgm:prSet presAssocID="{3A639D9E-3CD0-4AA6-B243-FB9BB5DCF2EB}" presName="circ2Tx" presStyleLbl="revTx" presStyleIdx="0" presStyleCnt="0">
        <dgm:presLayoutVars>
          <dgm:chMax val="0"/>
          <dgm:chPref val="0"/>
          <dgm:bulletEnabled val="1"/>
        </dgm:presLayoutVars>
      </dgm:prSet>
      <dgm:spPr/>
    </dgm:pt>
    <dgm:pt modelId="{1173C998-DC5C-424F-9E49-8ABB8DEE4000}" type="pres">
      <dgm:prSet presAssocID="{D4C7B57A-2EBA-42DB-A765-C495C1217F52}" presName="circ3" presStyleLbl="vennNode1" presStyleIdx="2" presStyleCnt="3" custLinFactNeighborX="-3806" custLinFactNeighborY="2614"/>
      <dgm:spPr/>
    </dgm:pt>
    <dgm:pt modelId="{FBBD751E-0E50-445E-8109-875FCB049291}" type="pres">
      <dgm:prSet presAssocID="{D4C7B57A-2EBA-42DB-A765-C495C1217F52}" presName="circ3Tx" presStyleLbl="revTx" presStyleIdx="0" presStyleCnt="0">
        <dgm:presLayoutVars>
          <dgm:chMax val="0"/>
          <dgm:chPref val="0"/>
          <dgm:bulletEnabled val="1"/>
        </dgm:presLayoutVars>
      </dgm:prSet>
      <dgm:spPr/>
    </dgm:pt>
  </dgm:ptLst>
  <dgm:cxnLst>
    <dgm:cxn modelId="{D8AC041B-45BB-41E8-A22B-B8BB9250CA48}" srcId="{77552793-9D28-466B-8F4E-F882D95B0F02}" destId="{3A639D9E-3CD0-4AA6-B243-FB9BB5DCF2EB}" srcOrd="1" destOrd="0" parTransId="{9B462F35-5D97-4568-9CA8-EF966D44B674}" sibTransId="{783FAE49-9ADB-4054-9039-ECB70A0B4D09}"/>
    <dgm:cxn modelId="{19828820-5870-46A5-B07D-98B72BB31FD6}" type="presOf" srcId="{3A639D9E-3CD0-4AA6-B243-FB9BB5DCF2EB}" destId="{207B4B83-FE0B-42DD-A194-C5BFE389B4FE}" srcOrd="1" destOrd="0" presId="urn:microsoft.com/office/officeart/2005/8/layout/venn1"/>
    <dgm:cxn modelId="{DD3F1325-1CAA-4D0F-9325-8290DBD7D831}" type="presOf" srcId="{3A639D9E-3CD0-4AA6-B243-FB9BB5DCF2EB}" destId="{1AA49AE4-342A-4C7D-B6A1-F5B0C5C2B753}" srcOrd="0" destOrd="0" presId="urn:microsoft.com/office/officeart/2005/8/layout/venn1"/>
    <dgm:cxn modelId="{B8374343-279A-44BD-9F95-9BD2A5AF3486}" type="presOf" srcId="{239DA742-BCDB-4779-B3E5-9FC7C3FBA9FA}" destId="{7348EBD9-47BC-4C38-9136-8F78391D8DAD}" srcOrd="0" destOrd="0" presId="urn:microsoft.com/office/officeart/2005/8/layout/venn1"/>
    <dgm:cxn modelId="{5D167082-695E-4F35-AEB1-4CA09862D94F}" type="presOf" srcId="{77552793-9D28-466B-8F4E-F882D95B0F02}" destId="{85B0F2E0-687E-4D3A-A7FC-7146AE9C6EC1}" srcOrd="0" destOrd="0" presId="urn:microsoft.com/office/officeart/2005/8/layout/venn1"/>
    <dgm:cxn modelId="{EF6DB5A0-B2F9-4713-9653-43BDBB90970B}" srcId="{77552793-9D28-466B-8F4E-F882D95B0F02}" destId="{239DA742-BCDB-4779-B3E5-9FC7C3FBA9FA}" srcOrd="0" destOrd="0" parTransId="{44B392D4-7641-4B38-841D-D2F12C06CF29}" sibTransId="{CE559968-BEEF-4F49-8C82-10DFA38D9858}"/>
    <dgm:cxn modelId="{80CBC7A9-FE09-421F-A95C-1907CCEAA488}" type="presOf" srcId="{239DA742-BCDB-4779-B3E5-9FC7C3FBA9FA}" destId="{B631B452-8365-410B-B32A-C144D2A17760}" srcOrd="1" destOrd="0" presId="urn:microsoft.com/office/officeart/2005/8/layout/venn1"/>
    <dgm:cxn modelId="{49B9F3C5-1382-43D1-8DA6-45A37495FC97}" srcId="{77552793-9D28-466B-8F4E-F882D95B0F02}" destId="{D4C7B57A-2EBA-42DB-A765-C495C1217F52}" srcOrd="2" destOrd="0" parTransId="{D3FF46D4-26F5-4E38-88EE-24192CC84795}" sibTransId="{4986698E-A0FB-438D-9B42-5975345C1366}"/>
    <dgm:cxn modelId="{9825DDD1-9569-4FBA-98D3-D0644CFFD22B}" type="presOf" srcId="{D4C7B57A-2EBA-42DB-A765-C495C1217F52}" destId="{1173C998-DC5C-424F-9E49-8ABB8DEE4000}" srcOrd="0" destOrd="0" presId="urn:microsoft.com/office/officeart/2005/8/layout/venn1"/>
    <dgm:cxn modelId="{D5425BE3-25BB-47F7-8D4D-BAB3C9A460D8}" type="presOf" srcId="{D4C7B57A-2EBA-42DB-A765-C495C1217F52}" destId="{FBBD751E-0E50-445E-8109-875FCB049291}" srcOrd="1" destOrd="0" presId="urn:microsoft.com/office/officeart/2005/8/layout/venn1"/>
    <dgm:cxn modelId="{4A6ED870-CEEA-42F7-A699-9698545C26AE}" type="presParOf" srcId="{85B0F2E0-687E-4D3A-A7FC-7146AE9C6EC1}" destId="{7348EBD9-47BC-4C38-9136-8F78391D8DAD}" srcOrd="0" destOrd="0" presId="urn:microsoft.com/office/officeart/2005/8/layout/venn1"/>
    <dgm:cxn modelId="{B3BE3BCB-EB35-4861-9D5F-5551EDE88235}" type="presParOf" srcId="{85B0F2E0-687E-4D3A-A7FC-7146AE9C6EC1}" destId="{B631B452-8365-410B-B32A-C144D2A17760}" srcOrd="1" destOrd="0" presId="urn:microsoft.com/office/officeart/2005/8/layout/venn1"/>
    <dgm:cxn modelId="{FA90103E-3D98-4E34-BA8B-88B24435DE3D}" type="presParOf" srcId="{85B0F2E0-687E-4D3A-A7FC-7146AE9C6EC1}" destId="{1AA49AE4-342A-4C7D-B6A1-F5B0C5C2B753}" srcOrd="2" destOrd="0" presId="urn:microsoft.com/office/officeart/2005/8/layout/venn1"/>
    <dgm:cxn modelId="{3F49904D-4C2E-4246-BF2B-9D43ACF9AC5E}" type="presParOf" srcId="{85B0F2E0-687E-4D3A-A7FC-7146AE9C6EC1}" destId="{207B4B83-FE0B-42DD-A194-C5BFE389B4FE}" srcOrd="3" destOrd="0" presId="urn:microsoft.com/office/officeart/2005/8/layout/venn1"/>
    <dgm:cxn modelId="{DE3CFC2B-2DBB-42EE-80E0-F42606EDF4D9}" type="presParOf" srcId="{85B0F2E0-687E-4D3A-A7FC-7146AE9C6EC1}" destId="{1173C998-DC5C-424F-9E49-8ABB8DEE4000}" srcOrd="4" destOrd="0" presId="urn:microsoft.com/office/officeart/2005/8/layout/venn1"/>
    <dgm:cxn modelId="{FB31AF53-84D5-4ECD-A9D4-E9A9A1F45C4C}" type="presParOf" srcId="{85B0F2E0-687E-4D3A-A7FC-7146AE9C6EC1}" destId="{FBBD751E-0E50-445E-8109-875FCB04929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52793-9D28-466B-8F4E-F882D95B0F02}" type="doc">
      <dgm:prSet loTypeId="urn:microsoft.com/office/officeart/2005/8/layout/venn1" loCatId="relationship" qsTypeId="urn:microsoft.com/office/officeart/2005/8/quickstyle/simple1" qsCatId="simple" csTypeId="urn:microsoft.com/office/officeart/2005/8/colors/accent1_2" csCatId="accent1" phldr="1"/>
      <dgm:spPr/>
    </dgm:pt>
    <dgm:pt modelId="{239DA742-BCDB-4779-B3E5-9FC7C3FBA9FA}">
      <dgm:prSet phldrT="[Text]" custT="1"/>
      <dgm:spPr/>
      <dgm:t>
        <a:bodyPr/>
        <a:lstStyle/>
        <a:p>
          <a:r>
            <a:rPr lang="en-US" sz="2000" dirty="0">
              <a:latin typeface="Bell MT" panose="02020503060305020303" pitchFamily="18" charset="0"/>
              <a:cs typeface="Arial" panose="020B0604020202020204" pitchFamily="34" charset="0"/>
            </a:rPr>
            <a:t>Drive for Autonomy &amp; Normalcy</a:t>
          </a:r>
        </a:p>
      </dgm:t>
    </dgm:pt>
    <dgm:pt modelId="{44B392D4-7641-4B38-841D-D2F12C06CF29}" type="parTrans" cxnId="{EF6DB5A0-B2F9-4713-9653-43BDBB90970B}">
      <dgm:prSet/>
      <dgm:spPr/>
      <dgm:t>
        <a:bodyPr/>
        <a:lstStyle/>
        <a:p>
          <a:endParaRPr lang="en-US" sz="2000">
            <a:latin typeface="Bell MT" panose="02020503060305020303" pitchFamily="18" charset="0"/>
          </a:endParaRPr>
        </a:p>
      </dgm:t>
    </dgm:pt>
    <dgm:pt modelId="{CE559968-BEEF-4F49-8C82-10DFA38D9858}" type="sibTrans" cxnId="{EF6DB5A0-B2F9-4713-9653-43BDBB90970B}">
      <dgm:prSet/>
      <dgm:spPr/>
      <dgm:t>
        <a:bodyPr/>
        <a:lstStyle/>
        <a:p>
          <a:endParaRPr lang="en-US" sz="2000">
            <a:latin typeface="Bell MT" panose="02020503060305020303" pitchFamily="18" charset="0"/>
          </a:endParaRPr>
        </a:p>
      </dgm:t>
    </dgm:pt>
    <dgm:pt modelId="{3A639D9E-3CD0-4AA6-B243-FB9BB5DCF2EB}">
      <dgm:prSet phldrT="[Text]" custT="1"/>
      <dgm:spPr/>
      <dgm:t>
        <a:bodyPr/>
        <a:lstStyle/>
        <a:p>
          <a:r>
            <a:rPr lang="en-US" sz="2000" dirty="0">
              <a:latin typeface="Bell MT" panose="02020503060305020303" pitchFamily="18" charset="0"/>
              <a:cs typeface="Arial" panose="020B0604020202020204" pitchFamily="34" charset="0"/>
            </a:rPr>
            <a:t>Connections with individuals they believe care about and understand Them!</a:t>
          </a:r>
        </a:p>
      </dgm:t>
    </dgm:pt>
    <dgm:pt modelId="{9B462F35-5D97-4568-9CA8-EF966D44B674}" type="parTrans" cxnId="{D8AC041B-45BB-41E8-A22B-B8BB9250CA48}">
      <dgm:prSet/>
      <dgm:spPr/>
      <dgm:t>
        <a:bodyPr/>
        <a:lstStyle/>
        <a:p>
          <a:endParaRPr lang="en-US" sz="2000">
            <a:latin typeface="Bell MT" panose="02020503060305020303" pitchFamily="18" charset="0"/>
          </a:endParaRPr>
        </a:p>
      </dgm:t>
    </dgm:pt>
    <dgm:pt modelId="{783FAE49-9ADB-4054-9039-ECB70A0B4D09}" type="sibTrans" cxnId="{D8AC041B-45BB-41E8-A22B-B8BB9250CA48}">
      <dgm:prSet/>
      <dgm:spPr/>
      <dgm:t>
        <a:bodyPr/>
        <a:lstStyle/>
        <a:p>
          <a:endParaRPr lang="en-US" sz="2000">
            <a:latin typeface="Bell MT" panose="02020503060305020303" pitchFamily="18" charset="0"/>
          </a:endParaRPr>
        </a:p>
      </dgm:t>
    </dgm:pt>
    <dgm:pt modelId="{D4C7B57A-2EBA-42DB-A765-C495C1217F52}">
      <dgm:prSet phldrT="[Text]" custT="1"/>
      <dgm:spPr/>
      <dgm:t>
        <a:bodyPr/>
        <a:lstStyle/>
        <a:p>
          <a:r>
            <a:rPr lang="en-US" sz="2000" dirty="0">
              <a:latin typeface="Bell MT" panose="02020503060305020303" pitchFamily="18" charset="0"/>
              <a:cs typeface="Arial" panose="020B0604020202020204" pitchFamily="34" charset="0"/>
            </a:rPr>
            <a:t>Connections with Family &amp; Relatives </a:t>
          </a:r>
        </a:p>
      </dgm:t>
    </dgm:pt>
    <dgm:pt modelId="{D3FF46D4-26F5-4E38-88EE-24192CC84795}" type="parTrans" cxnId="{49B9F3C5-1382-43D1-8DA6-45A37495FC97}">
      <dgm:prSet/>
      <dgm:spPr/>
      <dgm:t>
        <a:bodyPr/>
        <a:lstStyle/>
        <a:p>
          <a:endParaRPr lang="en-US" sz="2000">
            <a:latin typeface="Bell MT" panose="02020503060305020303" pitchFamily="18" charset="0"/>
          </a:endParaRPr>
        </a:p>
      </dgm:t>
    </dgm:pt>
    <dgm:pt modelId="{4986698E-A0FB-438D-9B42-5975345C1366}" type="sibTrans" cxnId="{49B9F3C5-1382-43D1-8DA6-45A37495FC97}">
      <dgm:prSet/>
      <dgm:spPr/>
      <dgm:t>
        <a:bodyPr/>
        <a:lstStyle/>
        <a:p>
          <a:endParaRPr lang="en-US" sz="2000">
            <a:latin typeface="Bell MT" panose="02020503060305020303" pitchFamily="18" charset="0"/>
          </a:endParaRPr>
        </a:p>
      </dgm:t>
    </dgm:pt>
    <dgm:pt modelId="{85B0F2E0-687E-4D3A-A7FC-7146AE9C6EC1}" type="pres">
      <dgm:prSet presAssocID="{77552793-9D28-466B-8F4E-F882D95B0F02}" presName="compositeShape" presStyleCnt="0">
        <dgm:presLayoutVars>
          <dgm:chMax val="7"/>
          <dgm:dir/>
          <dgm:resizeHandles val="exact"/>
        </dgm:presLayoutVars>
      </dgm:prSet>
      <dgm:spPr/>
    </dgm:pt>
    <dgm:pt modelId="{7348EBD9-47BC-4C38-9136-8F78391D8DAD}" type="pres">
      <dgm:prSet presAssocID="{239DA742-BCDB-4779-B3E5-9FC7C3FBA9FA}" presName="circ1" presStyleLbl="vennNode1" presStyleIdx="0" presStyleCnt="3"/>
      <dgm:spPr/>
    </dgm:pt>
    <dgm:pt modelId="{B631B452-8365-410B-B32A-C144D2A17760}" type="pres">
      <dgm:prSet presAssocID="{239DA742-BCDB-4779-B3E5-9FC7C3FBA9FA}" presName="circ1Tx" presStyleLbl="revTx" presStyleIdx="0" presStyleCnt="0">
        <dgm:presLayoutVars>
          <dgm:chMax val="0"/>
          <dgm:chPref val="0"/>
          <dgm:bulletEnabled val="1"/>
        </dgm:presLayoutVars>
      </dgm:prSet>
      <dgm:spPr/>
    </dgm:pt>
    <dgm:pt modelId="{1AA49AE4-342A-4C7D-B6A1-F5B0C5C2B753}" type="pres">
      <dgm:prSet presAssocID="{3A639D9E-3CD0-4AA6-B243-FB9BB5DCF2EB}" presName="circ2" presStyleLbl="vennNode1" presStyleIdx="1" presStyleCnt="3"/>
      <dgm:spPr/>
    </dgm:pt>
    <dgm:pt modelId="{207B4B83-FE0B-42DD-A194-C5BFE389B4FE}" type="pres">
      <dgm:prSet presAssocID="{3A639D9E-3CD0-4AA6-B243-FB9BB5DCF2EB}" presName="circ2Tx" presStyleLbl="revTx" presStyleIdx="0" presStyleCnt="0">
        <dgm:presLayoutVars>
          <dgm:chMax val="0"/>
          <dgm:chPref val="0"/>
          <dgm:bulletEnabled val="1"/>
        </dgm:presLayoutVars>
      </dgm:prSet>
      <dgm:spPr/>
    </dgm:pt>
    <dgm:pt modelId="{1173C998-DC5C-424F-9E49-8ABB8DEE4000}" type="pres">
      <dgm:prSet presAssocID="{D4C7B57A-2EBA-42DB-A765-C495C1217F52}" presName="circ3" presStyleLbl="vennNode1" presStyleIdx="2" presStyleCnt="3"/>
      <dgm:spPr/>
    </dgm:pt>
    <dgm:pt modelId="{FBBD751E-0E50-445E-8109-875FCB049291}" type="pres">
      <dgm:prSet presAssocID="{D4C7B57A-2EBA-42DB-A765-C495C1217F52}" presName="circ3Tx" presStyleLbl="revTx" presStyleIdx="0" presStyleCnt="0">
        <dgm:presLayoutVars>
          <dgm:chMax val="0"/>
          <dgm:chPref val="0"/>
          <dgm:bulletEnabled val="1"/>
        </dgm:presLayoutVars>
      </dgm:prSet>
      <dgm:spPr/>
    </dgm:pt>
  </dgm:ptLst>
  <dgm:cxnLst>
    <dgm:cxn modelId="{D8AC041B-45BB-41E8-A22B-B8BB9250CA48}" srcId="{77552793-9D28-466B-8F4E-F882D95B0F02}" destId="{3A639D9E-3CD0-4AA6-B243-FB9BB5DCF2EB}" srcOrd="1" destOrd="0" parTransId="{9B462F35-5D97-4568-9CA8-EF966D44B674}" sibTransId="{783FAE49-9ADB-4054-9039-ECB70A0B4D09}"/>
    <dgm:cxn modelId="{19828820-5870-46A5-B07D-98B72BB31FD6}" type="presOf" srcId="{3A639D9E-3CD0-4AA6-B243-FB9BB5DCF2EB}" destId="{207B4B83-FE0B-42DD-A194-C5BFE389B4FE}" srcOrd="1" destOrd="0" presId="urn:microsoft.com/office/officeart/2005/8/layout/venn1"/>
    <dgm:cxn modelId="{DD3F1325-1CAA-4D0F-9325-8290DBD7D831}" type="presOf" srcId="{3A639D9E-3CD0-4AA6-B243-FB9BB5DCF2EB}" destId="{1AA49AE4-342A-4C7D-B6A1-F5B0C5C2B753}" srcOrd="0" destOrd="0" presId="urn:microsoft.com/office/officeart/2005/8/layout/venn1"/>
    <dgm:cxn modelId="{B8374343-279A-44BD-9F95-9BD2A5AF3486}" type="presOf" srcId="{239DA742-BCDB-4779-B3E5-9FC7C3FBA9FA}" destId="{7348EBD9-47BC-4C38-9136-8F78391D8DAD}" srcOrd="0" destOrd="0" presId="urn:microsoft.com/office/officeart/2005/8/layout/venn1"/>
    <dgm:cxn modelId="{5D167082-695E-4F35-AEB1-4CA09862D94F}" type="presOf" srcId="{77552793-9D28-466B-8F4E-F882D95B0F02}" destId="{85B0F2E0-687E-4D3A-A7FC-7146AE9C6EC1}" srcOrd="0" destOrd="0" presId="urn:microsoft.com/office/officeart/2005/8/layout/venn1"/>
    <dgm:cxn modelId="{EF6DB5A0-B2F9-4713-9653-43BDBB90970B}" srcId="{77552793-9D28-466B-8F4E-F882D95B0F02}" destId="{239DA742-BCDB-4779-B3E5-9FC7C3FBA9FA}" srcOrd="0" destOrd="0" parTransId="{44B392D4-7641-4B38-841D-D2F12C06CF29}" sibTransId="{CE559968-BEEF-4F49-8C82-10DFA38D9858}"/>
    <dgm:cxn modelId="{80CBC7A9-FE09-421F-A95C-1907CCEAA488}" type="presOf" srcId="{239DA742-BCDB-4779-B3E5-9FC7C3FBA9FA}" destId="{B631B452-8365-410B-B32A-C144D2A17760}" srcOrd="1" destOrd="0" presId="urn:microsoft.com/office/officeart/2005/8/layout/venn1"/>
    <dgm:cxn modelId="{49B9F3C5-1382-43D1-8DA6-45A37495FC97}" srcId="{77552793-9D28-466B-8F4E-F882D95B0F02}" destId="{D4C7B57A-2EBA-42DB-A765-C495C1217F52}" srcOrd="2" destOrd="0" parTransId="{D3FF46D4-26F5-4E38-88EE-24192CC84795}" sibTransId="{4986698E-A0FB-438D-9B42-5975345C1366}"/>
    <dgm:cxn modelId="{9825DDD1-9569-4FBA-98D3-D0644CFFD22B}" type="presOf" srcId="{D4C7B57A-2EBA-42DB-A765-C495C1217F52}" destId="{1173C998-DC5C-424F-9E49-8ABB8DEE4000}" srcOrd="0" destOrd="0" presId="urn:microsoft.com/office/officeart/2005/8/layout/venn1"/>
    <dgm:cxn modelId="{D5425BE3-25BB-47F7-8D4D-BAB3C9A460D8}" type="presOf" srcId="{D4C7B57A-2EBA-42DB-A765-C495C1217F52}" destId="{FBBD751E-0E50-445E-8109-875FCB049291}" srcOrd="1" destOrd="0" presId="urn:microsoft.com/office/officeart/2005/8/layout/venn1"/>
    <dgm:cxn modelId="{4A6ED870-CEEA-42F7-A699-9698545C26AE}" type="presParOf" srcId="{85B0F2E0-687E-4D3A-A7FC-7146AE9C6EC1}" destId="{7348EBD9-47BC-4C38-9136-8F78391D8DAD}" srcOrd="0" destOrd="0" presId="urn:microsoft.com/office/officeart/2005/8/layout/venn1"/>
    <dgm:cxn modelId="{B3BE3BCB-EB35-4861-9D5F-5551EDE88235}" type="presParOf" srcId="{85B0F2E0-687E-4D3A-A7FC-7146AE9C6EC1}" destId="{B631B452-8365-410B-B32A-C144D2A17760}" srcOrd="1" destOrd="0" presId="urn:microsoft.com/office/officeart/2005/8/layout/venn1"/>
    <dgm:cxn modelId="{FA90103E-3D98-4E34-BA8B-88B24435DE3D}" type="presParOf" srcId="{85B0F2E0-687E-4D3A-A7FC-7146AE9C6EC1}" destId="{1AA49AE4-342A-4C7D-B6A1-F5B0C5C2B753}" srcOrd="2" destOrd="0" presId="urn:microsoft.com/office/officeart/2005/8/layout/venn1"/>
    <dgm:cxn modelId="{3F49904D-4C2E-4246-BF2B-9D43ACF9AC5E}" type="presParOf" srcId="{85B0F2E0-687E-4D3A-A7FC-7146AE9C6EC1}" destId="{207B4B83-FE0B-42DD-A194-C5BFE389B4FE}" srcOrd="3" destOrd="0" presId="urn:microsoft.com/office/officeart/2005/8/layout/venn1"/>
    <dgm:cxn modelId="{DE3CFC2B-2DBB-42EE-80E0-F42606EDF4D9}" type="presParOf" srcId="{85B0F2E0-687E-4D3A-A7FC-7146AE9C6EC1}" destId="{1173C998-DC5C-424F-9E49-8ABB8DEE4000}" srcOrd="4" destOrd="0" presId="urn:microsoft.com/office/officeart/2005/8/layout/venn1"/>
    <dgm:cxn modelId="{FB31AF53-84D5-4ECD-A9D4-E9A9A1F45C4C}" type="presParOf" srcId="{85B0F2E0-687E-4D3A-A7FC-7146AE9C6EC1}" destId="{FBBD751E-0E50-445E-8109-875FCB049291}" srcOrd="5"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4B927-871A-47FA-BBDA-7F232155653F}"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n-US"/>
        </a:p>
      </dgm:t>
    </dgm:pt>
    <dgm:pt modelId="{3B9E4A82-4C54-40B5-A925-E397FB9D518F}">
      <dgm:prSet custT="1"/>
      <dgm:spPr/>
      <dgm:t>
        <a:bodyPr/>
        <a:lstStyle/>
        <a:p>
          <a:r>
            <a:rPr lang="en-US" sz="1600" dirty="0"/>
            <a:t>Feeling Safe</a:t>
          </a:r>
        </a:p>
      </dgm:t>
    </dgm:pt>
    <dgm:pt modelId="{6CF302BB-FEDE-4231-92F7-7124E0FE23B1}" type="parTrans" cxnId="{26458C45-787C-4D84-874E-E18871CE978A}">
      <dgm:prSet/>
      <dgm:spPr/>
      <dgm:t>
        <a:bodyPr/>
        <a:lstStyle/>
        <a:p>
          <a:endParaRPr lang="en-US" sz="1600"/>
        </a:p>
      </dgm:t>
    </dgm:pt>
    <dgm:pt modelId="{9095E722-488F-49F4-9907-1FCC1498E4D1}" type="sibTrans" cxnId="{26458C45-787C-4D84-874E-E18871CE978A}">
      <dgm:prSet/>
      <dgm:spPr/>
      <dgm:t>
        <a:bodyPr/>
        <a:lstStyle/>
        <a:p>
          <a:endParaRPr lang="en-US" sz="1600"/>
        </a:p>
      </dgm:t>
    </dgm:pt>
    <dgm:pt modelId="{ADDC0F31-B8CA-4BDC-A5EF-41D526D7ED85}">
      <dgm:prSet custT="1"/>
      <dgm:spPr/>
      <dgm:t>
        <a:bodyPr/>
        <a:lstStyle/>
        <a:p>
          <a:r>
            <a:rPr lang="en-US" sz="1600" b="0" i="0" baseline="0" dirty="0"/>
            <a:t>Healthy Connections</a:t>
          </a:r>
          <a:endParaRPr lang="en-US" sz="1600" dirty="0"/>
        </a:p>
      </dgm:t>
    </dgm:pt>
    <dgm:pt modelId="{FBE327A8-AE8E-481F-A76D-D0F5B7FB44F4}" type="parTrans" cxnId="{486B5381-E29F-4E04-9752-86B21FA71504}">
      <dgm:prSet/>
      <dgm:spPr/>
      <dgm:t>
        <a:bodyPr/>
        <a:lstStyle/>
        <a:p>
          <a:endParaRPr lang="en-US" sz="1600"/>
        </a:p>
      </dgm:t>
    </dgm:pt>
    <dgm:pt modelId="{1929CC47-705B-49D8-B878-13BC2E495E07}" type="sibTrans" cxnId="{486B5381-E29F-4E04-9752-86B21FA71504}">
      <dgm:prSet/>
      <dgm:spPr/>
      <dgm:t>
        <a:bodyPr/>
        <a:lstStyle/>
        <a:p>
          <a:endParaRPr lang="en-US" sz="1600"/>
        </a:p>
      </dgm:t>
    </dgm:pt>
    <dgm:pt modelId="{B056534F-5681-4FF5-A19A-4004CF95412C}">
      <dgm:prSet custT="1"/>
      <dgm:spPr/>
      <dgm:t>
        <a:bodyPr/>
        <a:lstStyle/>
        <a:p>
          <a:r>
            <a:rPr lang="en-US" sz="1600" dirty="0"/>
            <a:t>Adaptive Coping</a:t>
          </a:r>
        </a:p>
      </dgm:t>
    </dgm:pt>
    <dgm:pt modelId="{48BCC5B3-91B0-45F5-9A46-CA07A12CB14C}" type="parTrans" cxnId="{C940F186-452A-4C46-82BD-E67F7C9064AF}">
      <dgm:prSet/>
      <dgm:spPr/>
      <dgm:t>
        <a:bodyPr/>
        <a:lstStyle/>
        <a:p>
          <a:endParaRPr lang="en-US" sz="1600"/>
        </a:p>
      </dgm:t>
    </dgm:pt>
    <dgm:pt modelId="{C795FC5C-736B-4FAA-983C-614BAC946E39}" type="sibTrans" cxnId="{C940F186-452A-4C46-82BD-E67F7C9064AF}">
      <dgm:prSet/>
      <dgm:spPr/>
      <dgm:t>
        <a:bodyPr/>
        <a:lstStyle/>
        <a:p>
          <a:endParaRPr lang="en-US" sz="1600"/>
        </a:p>
      </dgm:t>
    </dgm:pt>
    <dgm:pt modelId="{4C604183-913C-4E52-B741-9E9ED0DBEA29}" type="pres">
      <dgm:prSet presAssocID="{E694B927-871A-47FA-BBDA-7F232155653F}" presName="compositeShape" presStyleCnt="0">
        <dgm:presLayoutVars>
          <dgm:dir/>
          <dgm:resizeHandles/>
        </dgm:presLayoutVars>
      </dgm:prSet>
      <dgm:spPr/>
    </dgm:pt>
    <dgm:pt modelId="{CC6904E9-ED23-4CDC-88A7-33E4DED3395C}" type="pres">
      <dgm:prSet presAssocID="{E694B927-871A-47FA-BBDA-7F232155653F}" presName="pyramid" presStyleLbl="node1" presStyleIdx="0" presStyleCnt="1"/>
      <dgm:spPr/>
    </dgm:pt>
    <dgm:pt modelId="{9449C14F-594F-4506-A650-26232E387A3B}" type="pres">
      <dgm:prSet presAssocID="{E694B927-871A-47FA-BBDA-7F232155653F}" presName="theList" presStyleCnt="0"/>
      <dgm:spPr/>
    </dgm:pt>
    <dgm:pt modelId="{4936E47B-BF4E-4183-824F-89FF3AB94646}" type="pres">
      <dgm:prSet presAssocID="{3B9E4A82-4C54-40B5-A925-E397FB9D518F}" presName="aNode" presStyleLbl="fgAcc1" presStyleIdx="0" presStyleCnt="3">
        <dgm:presLayoutVars>
          <dgm:bulletEnabled val="1"/>
        </dgm:presLayoutVars>
      </dgm:prSet>
      <dgm:spPr/>
    </dgm:pt>
    <dgm:pt modelId="{F7E66AE7-A61C-40D0-8A8F-C13FA982355B}" type="pres">
      <dgm:prSet presAssocID="{3B9E4A82-4C54-40B5-A925-E397FB9D518F}" presName="aSpace" presStyleCnt="0"/>
      <dgm:spPr/>
    </dgm:pt>
    <dgm:pt modelId="{50EDFCFD-3E1C-450A-8EA8-0BA2EAFF3151}" type="pres">
      <dgm:prSet presAssocID="{ADDC0F31-B8CA-4BDC-A5EF-41D526D7ED85}" presName="aNode" presStyleLbl="fgAcc1" presStyleIdx="1" presStyleCnt="3">
        <dgm:presLayoutVars>
          <dgm:bulletEnabled val="1"/>
        </dgm:presLayoutVars>
      </dgm:prSet>
      <dgm:spPr/>
    </dgm:pt>
    <dgm:pt modelId="{D33C22B2-ADB8-40EA-9AD7-4C5677A6DAE5}" type="pres">
      <dgm:prSet presAssocID="{ADDC0F31-B8CA-4BDC-A5EF-41D526D7ED85}" presName="aSpace" presStyleCnt="0"/>
      <dgm:spPr/>
    </dgm:pt>
    <dgm:pt modelId="{0EBFC874-AAB3-40E4-8486-F26D383DD364}" type="pres">
      <dgm:prSet presAssocID="{B056534F-5681-4FF5-A19A-4004CF95412C}" presName="aNode" presStyleLbl="fgAcc1" presStyleIdx="2" presStyleCnt="3">
        <dgm:presLayoutVars>
          <dgm:bulletEnabled val="1"/>
        </dgm:presLayoutVars>
      </dgm:prSet>
      <dgm:spPr/>
    </dgm:pt>
    <dgm:pt modelId="{8592C63C-2383-40FE-A53F-CD9120A1F579}" type="pres">
      <dgm:prSet presAssocID="{B056534F-5681-4FF5-A19A-4004CF95412C}" presName="aSpace" presStyleCnt="0"/>
      <dgm:spPr/>
    </dgm:pt>
  </dgm:ptLst>
  <dgm:cxnLst>
    <dgm:cxn modelId="{A5149017-A5E9-4BAE-8DF3-4B24D00D2515}" type="presOf" srcId="{ADDC0F31-B8CA-4BDC-A5EF-41D526D7ED85}" destId="{50EDFCFD-3E1C-450A-8EA8-0BA2EAFF3151}" srcOrd="0" destOrd="0" presId="urn:microsoft.com/office/officeart/2005/8/layout/pyramid2"/>
    <dgm:cxn modelId="{26458C45-787C-4D84-874E-E18871CE978A}" srcId="{E694B927-871A-47FA-BBDA-7F232155653F}" destId="{3B9E4A82-4C54-40B5-A925-E397FB9D518F}" srcOrd="0" destOrd="0" parTransId="{6CF302BB-FEDE-4231-92F7-7124E0FE23B1}" sibTransId="{9095E722-488F-49F4-9907-1FCC1498E4D1}"/>
    <dgm:cxn modelId="{BEEA1C47-7571-4F64-B9AE-67E5384E6814}" type="presOf" srcId="{B056534F-5681-4FF5-A19A-4004CF95412C}" destId="{0EBFC874-AAB3-40E4-8486-F26D383DD364}" srcOrd="0" destOrd="0" presId="urn:microsoft.com/office/officeart/2005/8/layout/pyramid2"/>
    <dgm:cxn modelId="{C6D68A6D-F0A7-4E10-9658-C2C0E6CC8D78}" type="presOf" srcId="{E694B927-871A-47FA-BBDA-7F232155653F}" destId="{4C604183-913C-4E52-B741-9E9ED0DBEA29}" srcOrd="0" destOrd="0" presId="urn:microsoft.com/office/officeart/2005/8/layout/pyramid2"/>
    <dgm:cxn modelId="{486B5381-E29F-4E04-9752-86B21FA71504}" srcId="{E694B927-871A-47FA-BBDA-7F232155653F}" destId="{ADDC0F31-B8CA-4BDC-A5EF-41D526D7ED85}" srcOrd="1" destOrd="0" parTransId="{FBE327A8-AE8E-481F-A76D-D0F5B7FB44F4}" sibTransId="{1929CC47-705B-49D8-B878-13BC2E495E07}"/>
    <dgm:cxn modelId="{C940F186-452A-4C46-82BD-E67F7C9064AF}" srcId="{E694B927-871A-47FA-BBDA-7F232155653F}" destId="{B056534F-5681-4FF5-A19A-4004CF95412C}" srcOrd="2" destOrd="0" parTransId="{48BCC5B3-91B0-45F5-9A46-CA07A12CB14C}" sibTransId="{C795FC5C-736B-4FAA-983C-614BAC946E39}"/>
    <dgm:cxn modelId="{5A8E73CC-5AF6-4D1C-BAFB-80C461DCA8E8}" type="presOf" srcId="{3B9E4A82-4C54-40B5-A925-E397FB9D518F}" destId="{4936E47B-BF4E-4183-824F-89FF3AB94646}" srcOrd="0" destOrd="0" presId="urn:microsoft.com/office/officeart/2005/8/layout/pyramid2"/>
    <dgm:cxn modelId="{0C7168F8-C15A-4C19-A030-F309C1DEEA4B}" type="presParOf" srcId="{4C604183-913C-4E52-B741-9E9ED0DBEA29}" destId="{CC6904E9-ED23-4CDC-88A7-33E4DED3395C}" srcOrd="0" destOrd="0" presId="urn:microsoft.com/office/officeart/2005/8/layout/pyramid2"/>
    <dgm:cxn modelId="{320B5A8C-CEE6-4689-8998-AE90BB464419}" type="presParOf" srcId="{4C604183-913C-4E52-B741-9E9ED0DBEA29}" destId="{9449C14F-594F-4506-A650-26232E387A3B}" srcOrd="1" destOrd="0" presId="urn:microsoft.com/office/officeart/2005/8/layout/pyramid2"/>
    <dgm:cxn modelId="{C20644C5-61A7-4039-A8F1-7AA66C07ECC1}" type="presParOf" srcId="{9449C14F-594F-4506-A650-26232E387A3B}" destId="{4936E47B-BF4E-4183-824F-89FF3AB94646}" srcOrd="0" destOrd="0" presId="urn:microsoft.com/office/officeart/2005/8/layout/pyramid2"/>
    <dgm:cxn modelId="{A073F070-AB37-4CB8-80B8-2D622CB62629}" type="presParOf" srcId="{9449C14F-594F-4506-A650-26232E387A3B}" destId="{F7E66AE7-A61C-40D0-8A8F-C13FA982355B}" srcOrd="1" destOrd="0" presId="urn:microsoft.com/office/officeart/2005/8/layout/pyramid2"/>
    <dgm:cxn modelId="{20E298FA-1470-4CF7-B153-3272A8100F6B}" type="presParOf" srcId="{9449C14F-594F-4506-A650-26232E387A3B}" destId="{50EDFCFD-3E1C-450A-8EA8-0BA2EAFF3151}" srcOrd="2" destOrd="0" presId="urn:microsoft.com/office/officeart/2005/8/layout/pyramid2"/>
    <dgm:cxn modelId="{DFBAC3D2-2F9F-44AA-BAD0-0425C80BBF49}" type="presParOf" srcId="{9449C14F-594F-4506-A650-26232E387A3B}" destId="{D33C22B2-ADB8-40EA-9AD7-4C5677A6DAE5}" srcOrd="3" destOrd="0" presId="urn:microsoft.com/office/officeart/2005/8/layout/pyramid2"/>
    <dgm:cxn modelId="{B3F36B9E-BFFB-46AE-8650-9747D9AE13B9}" type="presParOf" srcId="{9449C14F-594F-4506-A650-26232E387A3B}" destId="{0EBFC874-AAB3-40E4-8486-F26D383DD364}" srcOrd="4" destOrd="0" presId="urn:microsoft.com/office/officeart/2005/8/layout/pyramid2"/>
    <dgm:cxn modelId="{983790F4-A23F-41E5-A6E0-9C0FFE7B945B}" type="presParOf" srcId="{9449C14F-594F-4506-A650-26232E387A3B}" destId="{8592C63C-2383-40FE-A53F-CD9120A1F57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4B927-871A-47FA-BBDA-7F232155653F}"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n-US"/>
        </a:p>
      </dgm:t>
    </dgm:pt>
    <dgm:pt modelId="{3B9E4A82-4C54-40B5-A925-E397FB9D518F}">
      <dgm:prSet custT="1"/>
      <dgm:spPr>
        <a:solidFill>
          <a:schemeClr val="accent3">
            <a:alpha val="90000"/>
          </a:schemeClr>
        </a:solidFill>
      </dgm:spPr>
      <dgm:t>
        <a:bodyPr/>
        <a:lstStyle/>
        <a:p>
          <a:r>
            <a:rPr lang="en-US" sz="1600" b="1" dirty="0">
              <a:solidFill>
                <a:schemeClr val="bg1"/>
              </a:solidFill>
            </a:rPr>
            <a:t>Feeling Safe</a:t>
          </a:r>
        </a:p>
      </dgm:t>
    </dgm:pt>
    <dgm:pt modelId="{6CF302BB-FEDE-4231-92F7-7124E0FE23B1}" type="parTrans" cxnId="{26458C45-787C-4D84-874E-E18871CE978A}">
      <dgm:prSet/>
      <dgm:spPr/>
      <dgm:t>
        <a:bodyPr/>
        <a:lstStyle/>
        <a:p>
          <a:endParaRPr lang="en-US" sz="1600"/>
        </a:p>
      </dgm:t>
    </dgm:pt>
    <dgm:pt modelId="{9095E722-488F-49F4-9907-1FCC1498E4D1}" type="sibTrans" cxnId="{26458C45-787C-4D84-874E-E18871CE978A}">
      <dgm:prSet/>
      <dgm:spPr/>
      <dgm:t>
        <a:bodyPr/>
        <a:lstStyle/>
        <a:p>
          <a:endParaRPr lang="en-US" sz="1600"/>
        </a:p>
      </dgm:t>
    </dgm:pt>
    <dgm:pt modelId="{ADDC0F31-B8CA-4BDC-A5EF-41D526D7ED85}">
      <dgm:prSet custT="1"/>
      <dgm:spPr/>
      <dgm:t>
        <a:bodyPr/>
        <a:lstStyle/>
        <a:p>
          <a:r>
            <a:rPr lang="en-US" sz="1600" b="0" i="0" baseline="0" dirty="0"/>
            <a:t>Healthy Connections</a:t>
          </a:r>
          <a:endParaRPr lang="en-US" sz="1600" dirty="0"/>
        </a:p>
      </dgm:t>
    </dgm:pt>
    <dgm:pt modelId="{FBE327A8-AE8E-481F-A76D-D0F5B7FB44F4}" type="parTrans" cxnId="{486B5381-E29F-4E04-9752-86B21FA71504}">
      <dgm:prSet/>
      <dgm:spPr/>
      <dgm:t>
        <a:bodyPr/>
        <a:lstStyle/>
        <a:p>
          <a:endParaRPr lang="en-US" sz="1600"/>
        </a:p>
      </dgm:t>
    </dgm:pt>
    <dgm:pt modelId="{1929CC47-705B-49D8-B878-13BC2E495E07}" type="sibTrans" cxnId="{486B5381-E29F-4E04-9752-86B21FA71504}">
      <dgm:prSet/>
      <dgm:spPr/>
      <dgm:t>
        <a:bodyPr/>
        <a:lstStyle/>
        <a:p>
          <a:endParaRPr lang="en-US" sz="1600"/>
        </a:p>
      </dgm:t>
    </dgm:pt>
    <dgm:pt modelId="{B056534F-5681-4FF5-A19A-4004CF95412C}">
      <dgm:prSet custT="1"/>
      <dgm:spPr/>
      <dgm:t>
        <a:bodyPr/>
        <a:lstStyle/>
        <a:p>
          <a:r>
            <a:rPr lang="en-US" sz="1600" dirty="0"/>
            <a:t>Adaptive Coping</a:t>
          </a:r>
        </a:p>
      </dgm:t>
    </dgm:pt>
    <dgm:pt modelId="{48BCC5B3-91B0-45F5-9A46-CA07A12CB14C}" type="parTrans" cxnId="{C940F186-452A-4C46-82BD-E67F7C9064AF}">
      <dgm:prSet/>
      <dgm:spPr/>
      <dgm:t>
        <a:bodyPr/>
        <a:lstStyle/>
        <a:p>
          <a:endParaRPr lang="en-US" sz="1600"/>
        </a:p>
      </dgm:t>
    </dgm:pt>
    <dgm:pt modelId="{C795FC5C-736B-4FAA-983C-614BAC946E39}" type="sibTrans" cxnId="{C940F186-452A-4C46-82BD-E67F7C9064AF}">
      <dgm:prSet/>
      <dgm:spPr/>
      <dgm:t>
        <a:bodyPr/>
        <a:lstStyle/>
        <a:p>
          <a:endParaRPr lang="en-US" sz="1600"/>
        </a:p>
      </dgm:t>
    </dgm:pt>
    <dgm:pt modelId="{4C604183-913C-4E52-B741-9E9ED0DBEA29}" type="pres">
      <dgm:prSet presAssocID="{E694B927-871A-47FA-BBDA-7F232155653F}" presName="compositeShape" presStyleCnt="0">
        <dgm:presLayoutVars>
          <dgm:dir/>
          <dgm:resizeHandles/>
        </dgm:presLayoutVars>
      </dgm:prSet>
      <dgm:spPr/>
    </dgm:pt>
    <dgm:pt modelId="{CC6904E9-ED23-4CDC-88A7-33E4DED3395C}" type="pres">
      <dgm:prSet presAssocID="{E694B927-871A-47FA-BBDA-7F232155653F}" presName="pyramid" presStyleLbl="node1" presStyleIdx="0" presStyleCnt="1"/>
      <dgm:spPr/>
    </dgm:pt>
    <dgm:pt modelId="{9449C14F-594F-4506-A650-26232E387A3B}" type="pres">
      <dgm:prSet presAssocID="{E694B927-871A-47FA-BBDA-7F232155653F}" presName="theList" presStyleCnt="0"/>
      <dgm:spPr/>
    </dgm:pt>
    <dgm:pt modelId="{4936E47B-BF4E-4183-824F-89FF3AB94646}" type="pres">
      <dgm:prSet presAssocID="{3B9E4A82-4C54-40B5-A925-E397FB9D518F}" presName="aNode" presStyleLbl="fgAcc1" presStyleIdx="0" presStyleCnt="3">
        <dgm:presLayoutVars>
          <dgm:bulletEnabled val="1"/>
        </dgm:presLayoutVars>
      </dgm:prSet>
      <dgm:spPr/>
    </dgm:pt>
    <dgm:pt modelId="{F7E66AE7-A61C-40D0-8A8F-C13FA982355B}" type="pres">
      <dgm:prSet presAssocID="{3B9E4A82-4C54-40B5-A925-E397FB9D518F}" presName="aSpace" presStyleCnt="0"/>
      <dgm:spPr/>
    </dgm:pt>
    <dgm:pt modelId="{50EDFCFD-3E1C-450A-8EA8-0BA2EAFF3151}" type="pres">
      <dgm:prSet presAssocID="{ADDC0F31-B8CA-4BDC-A5EF-41D526D7ED85}" presName="aNode" presStyleLbl="fgAcc1" presStyleIdx="1" presStyleCnt="3">
        <dgm:presLayoutVars>
          <dgm:bulletEnabled val="1"/>
        </dgm:presLayoutVars>
      </dgm:prSet>
      <dgm:spPr/>
    </dgm:pt>
    <dgm:pt modelId="{D33C22B2-ADB8-40EA-9AD7-4C5677A6DAE5}" type="pres">
      <dgm:prSet presAssocID="{ADDC0F31-B8CA-4BDC-A5EF-41D526D7ED85}" presName="aSpace" presStyleCnt="0"/>
      <dgm:spPr/>
    </dgm:pt>
    <dgm:pt modelId="{0EBFC874-AAB3-40E4-8486-F26D383DD364}" type="pres">
      <dgm:prSet presAssocID="{B056534F-5681-4FF5-A19A-4004CF95412C}" presName="aNode" presStyleLbl="fgAcc1" presStyleIdx="2" presStyleCnt="3">
        <dgm:presLayoutVars>
          <dgm:bulletEnabled val="1"/>
        </dgm:presLayoutVars>
      </dgm:prSet>
      <dgm:spPr/>
    </dgm:pt>
    <dgm:pt modelId="{8592C63C-2383-40FE-A53F-CD9120A1F579}" type="pres">
      <dgm:prSet presAssocID="{B056534F-5681-4FF5-A19A-4004CF95412C}" presName="aSpace" presStyleCnt="0"/>
      <dgm:spPr/>
    </dgm:pt>
  </dgm:ptLst>
  <dgm:cxnLst>
    <dgm:cxn modelId="{A5149017-A5E9-4BAE-8DF3-4B24D00D2515}" type="presOf" srcId="{ADDC0F31-B8CA-4BDC-A5EF-41D526D7ED85}" destId="{50EDFCFD-3E1C-450A-8EA8-0BA2EAFF3151}" srcOrd="0" destOrd="0" presId="urn:microsoft.com/office/officeart/2005/8/layout/pyramid2"/>
    <dgm:cxn modelId="{26458C45-787C-4D84-874E-E18871CE978A}" srcId="{E694B927-871A-47FA-BBDA-7F232155653F}" destId="{3B9E4A82-4C54-40B5-A925-E397FB9D518F}" srcOrd="0" destOrd="0" parTransId="{6CF302BB-FEDE-4231-92F7-7124E0FE23B1}" sibTransId="{9095E722-488F-49F4-9907-1FCC1498E4D1}"/>
    <dgm:cxn modelId="{BEEA1C47-7571-4F64-B9AE-67E5384E6814}" type="presOf" srcId="{B056534F-5681-4FF5-A19A-4004CF95412C}" destId="{0EBFC874-AAB3-40E4-8486-F26D383DD364}" srcOrd="0" destOrd="0" presId="urn:microsoft.com/office/officeart/2005/8/layout/pyramid2"/>
    <dgm:cxn modelId="{C6D68A6D-F0A7-4E10-9658-C2C0E6CC8D78}" type="presOf" srcId="{E694B927-871A-47FA-BBDA-7F232155653F}" destId="{4C604183-913C-4E52-B741-9E9ED0DBEA29}" srcOrd="0" destOrd="0" presId="urn:microsoft.com/office/officeart/2005/8/layout/pyramid2"/>
    <dgm:cxn modelId="{486B5381-E29F-4E04-9752-86B21FA71504}" srcId="{E694B927-871A-47FA-BBDA-7F232155653F}" destId="{ADDC0F31-B8CA-4BDC-A5EF-41D526D7ED85}" srcOrd="1" destOrd="0" parTransId="{FBE327A8-AE8E-481F-A76D-D0F5B7FB44F4}" sibTransId="{1929CC47-705B-49D8-B878-13BC2E495E07}"/>
    <dgm:cxn modelId="{C940F186-452A-4C46-82BD-E67F7C9064AF}" srcId="{E694B927-871A-47FA-BBDA-7F232155653F}" destId="{B056534F-5681-4FF5-A19A-4004CF95412C}" srcOrd="2" destOrd="0" parTransId="{48BCC5B3-91B0-45F5-9A46-CA07A12CB14C}" sibTransId="{C795FC5C-736B-4FAA-983C-614BAC946E39}"/>
    <dgm:cxn modelId="{5A8E73CC-5AF6-4D1C-BAFB-80C461DCA8E8}" type="presOf" srcId="{3B9E4A82-4C54-40B5-A925-E397FB9D518F}" destId="{4936E47B-BF4E-4183-824F-89FF3AB94646}" srcOrd="0" destOrd="0" presId="urn:microsoft.com/office/officeart/2005/8/layout/pyramid2"/>
    <dgm:cxn modelId="{0C7168F8-C15A-4C19-A030-F309C1DEEA4B}" type="presParOf" srcId="{4C604183-913C-4E52-B741-9E9ED0DBEA29}" destId="{CC6904E9-ED23-4CDC-88A7-33E4DED3395C}" srcOrd="0" destOrd="0" presId="urn:microsoft.com/office/officeart/2005/8/layout/pyramid2"/>
    <dgm:cxn modelId="{320B5A8C-CEE6-4689-8998-AE90BB464419}" type="presParOf" srcId="{4C604183-913C-4E52-B741-9E9ED0DBEA29}" destId="{9449C14F-594F-4506-A650-26232E387A3B}" srcOrd="1" destOrd="0" presId="urn:microsoft.com/office/officeart/2005/8/layout/pyramid2"/>
    <dgm:cxn modelId="{C20644C5-61A7-4039-A8F1-7AA66C07ECC1}" type="presParOf" srcId="{9449C14F-594F-4506-A650-26232E387A3B}" destId="{4936E47B-BF4E-4183-824F-89FF3AB94646}" srcOrd="0" destOrd="0" presId="urn:microsoft.com/office/officeart/2005/8/layout/pyramid2"/>
    <dgm:cxn modelId="{A073F070-AB37-4CB8-80B8-2D622CB62629}" type="presParOf" srcId="{9449C14F-594F-4506-A650-26232E387A3B}" destId="{F7E66AE7-A61C-40D0-8A8F-C13FA982355B}" srcOrd="1" destOrd="0" presId="urn:microsoft.com/office/officeart/2005/8/layout/pyramid2"/>
    <dgm:cxn modelId="{20E298FA-1470-4CF7-B153-3272A8100F6B}" type="presParOf" srcId="{9449C14F-594F-4506-A650-26232E387A3B}" destId="{50EDFCFD-3E1C-450A-8EA8-0BA2EAFF3151}" srcOrd="2" destOrd="0" presId="urn:microsoft.com/office/officeart/2005/8/layout/pyramid2"/>
    <dgm:cxn modelId="{DFBAC3D2-2F9F-44AA-BAD0-0425C80BBF49}" type="presParOf" srcId="{9449C14F-594F-4506-A650-26232E387A3B}" destId="{D33C22B2-ADB8-40EA-9AD7-4C5677A6DAE5}" srcOrd="3" destOrd="0" presId="urn:microsoft.com/office/officeart/2005/8/layout/pyramid2"/>
    <dgm:cxn modelId="{B3F36B9E-BFFB-46AE-8650-9747D9AE13B9}" type="presParOf" srcId="{9449C14F-594F-4506-A650-26232E387A3B}" destId="{0EBFC874-AAB3-40E4-8486-F26D383DD364}" srcOrd="4" destOrd="0" presId="urn:microsoft.com/office/officeart/2005/8/layout/pyramid2"/>
    <dgm:cxn modelId="{983790F4-A23F-41E5-A6E0-9C0FFE7B945B}" type="presParOf" srcId="{9449C14F-594F-4506-A650-26232E387A3B}" destId="{8592C63C-2383-40FE-A53F-CD9120A1F57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94B927-871A-47FA-BBDA-7F232155653F}"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n-US"/>
        </a:p>
      </dgm:t>
    </dgm:pt>
    <dgm:pt modelId="{3B9E4A82-4C54-40B5-A925-E397FB9D518F}">
      <dgm:prSet custT="1"/>
      <dgm:spPr>
        <a:solidFill>
          <a:schemeClr val="bg1">
            <a:alpha val="90000"/>
          </a:schemeClr>
        </a:solidFill>
      </dgm:spPr>
      <dgm:t>
        <a:bodyPr/>
        <a:lstStyle/>
        <a:p>
          <a:r>
            <a:rPr lang="en-US" sz="1600" b="0" dirty="0">
              <a:solidFill>
                <a:schemeClr val="tx1"/>
              </a:solidFill>
            </a:rPr>
            <a:t>Feeling Safe</a:t>
          </a:r>
        </a:p>
      </dgm:t>
    </dgm:pt>
    <dgm:pt modelId="{6CF302BB-FEDE-4231-92F7-7124E0FE23B1}" type="parTrans" cxnId="{26458C45-787C-4D84-874E-E18871CE978A}">
      <dgm:prSet/>
      <dgm:spPr/>
      <dgm:t>
        <a:bodyPr/>
        <a:lstStyle/>
        <a:p>
          <a:endParaRPr lang="en-US" sz="1600"/>
        </a:p>
      </dgm:t>
    </dgm:pt>
    <dgm:pt modelId="{9095E722-488F-49F4-9907-1FCC1498E4D1}" type="sibTrans" cxnId="{26458C45-787C-4D84-874E-E18871CE978A}">
      <dgm:prSet/>
      <dgm:spPr/>
      <dgm:t>
        <a:bodyPr/>
        <a:lstStyle/>
        <a:p>
          <a:endParaRPr lang="en-US" sz="1600"/>
        </a:p>
      </dgm:t>
    </dgm:pt>
    <dgm:pt modelId="{ADDC0F31-B8CA-4BDC-A5EF-41D526D7ED85}">
      <dgm:prSet custT="1"/>
      <dgm:spPr>
        <a:solidFill>
          <a:schemeClr val="accent3">
            <a:alpha val="90000"/>
          </a:schemeClr>
        </a:solidFill>
      </dgm:spPr>
      <dgm:t>
        <a:bodyPr/>
        <a:lstStyle/>
        <a:p>
          <a:r>
            <a:rPr lang="en-US" sz="1600" b="1" i="0" baseline="0" dirty="0">
              <a:solidFill>
                <a:schemeClr val="bg1"/>
              </a:solidFill>
            </a:rPr>
            <a:t>Healthy Connections</a:t>
          </a:r>
          <a:endParaRPr lang="en-US" sz="1600" b="1" dirty="0">
            <a:solidFill>
              <a:schemeClr val="bg1"/>
            </a:solidFill>
          </a:endParaRPr>
        </a:p>
      </dgm:t>
    </dgm:pt>
    <dgm:pt modelId="{FBE327A8-AE8E-481F-A76D-D0F5B7FB44F4}" type="parTrans" cxnId="{486B5381-E29F-4E04-9752-86B21FA71504}">
      <dgm:prSet/>
      <dgm:spPr/>
      <dgm:t>
        <a:bodyPr/>
        <a:lstStyle/>
        <a:p>
          <a:endParaRPr lang="en-US" sz="1600"/>
        </a:p>
      </dgm:t>
    </dgm:pt>
    <dgm:pt modelId="{1929CC47-705B-49D8-B878-13BC2E495E07}" type="sibTrans" cxnId="{486B5381-E29F-4E04-9752-86B21FA71504}">
      <dgm:prSet/>
      <dgm:spPr/>
      <dgm:t>
        <a:bodyPr/>
        <a:lstStyle/>
        <a:p>
          <a:endParaRPr lang="en-US" sz="1600"/>
        </a:p>
      </dgm:t>
    </dgm:pt>
    <dgm:pt modelId="{B056534F-5681-4FF5-A19A-4004CF95412C}">
      <dgm:prSet custT="1"/>
      <dgm:spPr/>
      <dgm:t>
        <a:bodyPr/>
        <a:lstStyle/>
        <a:p>
          <a:r>
            <a:rPr lang="en-US" sz="1600" dirty="0"/>
            <a:t>Adaptive Coping</a:t>
          </a:r>
        </a:p>
      </dgm:t>
    </dgm:pt>
    <dgm:pt modelId="{48BCC5B3-91B0-45F5-9A46-CA07A12CB14C}" type="parTrans" cxnId="{C940F186-452A-4C46-82BD-E67F7C9064AF}">
      <dgm:prSet/>
      <dgm:spPr/>
      <dgm:t>
        <a:bodyPr/>
        <a:lstStyle/>
        <a:p>
          <a:endParaRPr lang="en-US" sz="1600"/>
        </a:p>
      </dgm:t>
    </dgm:pt>
    <dgm:pt modelId="{C795FC5C-736B-4FAA-983C-614BAC946E39}" type="sibTrans" cxnId="{C940F186-452A-4C46-82BD-E67F7C9064AF}">
      <dgm:prSet/>
      <dgm:spPr/>
      <dgm:t>
        <a:bodyPr/>
        <a:lstStyle/>
        <a:p>
          <a:endParaRPr lang="en-US" sz="1600"/>
        </a:p>
      </dgm:t>
    </dgm:pt>
    <dgm:pt modelId="{4C604183-913C-4E52-B741-9E9ED0DBEA29}" type="pres">
      <dgm:prSet presAssocID="{E694B927-871A-47FA-BBDA-7F232155653F}" presName="compositeShape" presStyleCnt="0">
        <dgm:presLayoutVars>
          <dgm:dir/>
          <dgm:resizeHandles/>
        </dgm:presLayoutVars>
      </dgm:prSet>
      <dgm:spPr/>
    </dgm:pt>
    <dgm:pt modelId="{CC6904E9-ED23-4CDC-88A7-33E4DED3395C}" type="pres">
      <dgm:prSet presAssocID="{E694B927-871A-47FA-BBDA-7F232155653F}" presName="pyramid" presStyleLbl="node1" presStyleIdx="0" presStyleCnt="1"/>
      <dgm:spPr/>
    </dgm:pt>
    <dgm:pt modelId="{9449C14F-594F-4506-A650-26232E387A3B}" type="pres">
      <dgm:prSet presAssocID="{E694B927-871A-47FA-BBDA-7F232155653F}" presName="theList" presStyleCnt="0"/>
      <dgm:spPr/>
    </dgm:pt>
    <dgm:pt modelId="{4936E47B-BF4E-4183-824F-89FF3AB94646}" type="pres">
      <dgm:prSet presAssocID="{3B9E4A82-4C54-40B5-A925-E397FB9D518F}" presName="aNode" presStyleLbl="fgAcc1" presStyleIdx="0" presStyleCnt="3">
        <dgm:presLayoutVars>
          <dgm:bulletEnabled val="1"/>
        </dgm:presLayoutVars>
      </dgm:prSet>
      <dgm:spPr/>
    </dgm:pt>
    <dgm:pt modelId="{F7E66AE7-A61C-40D0-8A8F-C13FA982355B}" type="pres">
      <dgm:prSet presAssocID="{3B9E4A82-4C54-40B5-A925-E397FB9D518F}" presName="aSpace" presStyleCnt="0"/>
      <dgm:spPr/>
    </dgm:pt>
    <dgm:pt modelId="{50EDFCFD-3E1C-450A-8EA8-0BA2EAFF3151}" type="pres">
      <dgm:prSet presAssocID="{ADDC0F31-B8CA-4BDC-A5EF-41D526D7ED85}" presName="aNode" presStyleLbl="fgAcc1" presStyleIdx="1" presStyleCnt="3">
        <dgm:presLayoutVars>
          <dgm:bulletEnabled val="1"/>
        </dgm:presLayoutVars>
      </dgm:prSet>
      <dgm:spPr/>
    </dgm:pt>
    <dgm:pt modelId="{D33C22B2-ADB8-40EA-9AD7-4C5677A6DAE5}" type="pres">
      <dgm:prSet presAssocID="{ADDC0F31-B8CA-4BDC-A5EF-41D526D7ED85}" presName="aSpace" presStyleCnt="0"/>
      <dgm:spPr/>
    </dgm:pt>
    <dgm:pt modelId="{0EBFC874-AAB3-40E4-8486-F26D383DD364}" type="pres">
      <dgm:prSet presAssocID="{B056534F-5681-4FF5-A19A-4004CF95412C}" presName="aNode" presStyleLbl="fgAcc1" presStyleIdx="2" presStyleCnt="3">
        <dgm:presLayoutVars>
          <dgm:bulletEnabled val="1"/>
        </dgm:presLayoutVars>
      </dgm:prSet>
      <dgm:spPr/>
    </dgm:pt>
    <dgm:pt modelId="{8592C63C-2383-40FE-A53F-CD9120A1F579}" type="pres">
      <dgm:prSet presAssocID="{B056534F-5681-4FF5-A19A-4004CF95412C}" presName="aSpace" presStyleCnt="0"/>
      <dgm:spPr/>
    </dgm:pt>
  </dgm:ptLst>
  <dgm:cxnLst>
    <dgm:cxn modelId="{A5149017-A5E9-4BAE-8DF3-4B24D00D2515}" type="presOf" srcId="{ADDC0F31-B8CA-4BDC-A5EF-41D526D7ED85}" destId="{50EDFCFD-3E1C-450A-8EA8-0BA2EAFF3151}" srcOrd="0" destOrd="0" presId="urn:microsoft.com/office/officeart/2005/8/layout/pyramid2"/>
    <dgm:cxn modelId="{26458C45-787C-4D84-874E-E18871CE978A}" srcId="{E694B927-871A-47FA-BBDA-7F232155653F}" destId="{3B9E4A82-4C54-40B5-A925-E397FB9D518F}" srcOrd="0" destOrd="0" parTransId="{6CF302BB-FEDE-4231-92F7-7124E0FE23B1}" sibTransId="{9095E722-488F-49F4-9907-1FCC1498E4D1}"/>
    <dgm:cxn modelId="{BEEA1C47-7571-4F64-B9AE-67E5384E6814}" type="presOf" srcId="{B056534F-5681-4FF5-A19A-4004CF95412C}" destId="{0EBFC874-AAB3-40E4-8486-F26D383DD364}" srcOrd="0" destOrd="0" presId="urn:microsoft.com/office/officeart/2005/8/layout/pyramid2"/>
    <dgm:cxn modelId="{C6D68A6D-F0A7-4E10-9658-C2C0E6CC8D78}" type="presOf" srcId="{E694B927-871A-47FA-BBDA-7F232155653F}" destId="{4C604183-913C-4E52-B741-9E9ED0DBEA29}" srcOrd="0" destOrd="0" presId="urn:microsoft.com/office/officeart/2005/8/layout/pyramid2"/>
    <dgm:cxn modelId="{486B5381-E29F-4E04-9752-86B21FA71504}" srcId="{E694B927-871A-47FA-BBDA-7F232155653F}" destId="{ADDC0F31-B8CA-4BDC-A5EF-41D526D7ED85}" srcOrd="1" destOrd="0" parTransId="{FBE327A8-AE8E-481F-A76D-D0F5B7FB44F4}" sibTransId="{1929CC47-705B-49D8-B878-13BC2E495E07}"/>
    <dgm:cxn modelId="{C940F186-452A-4C46-82BD-E67F7C9064AF}" srcId="{E694B927-871A-47FA-BBDA-7F232155653F}" destId="{B056534F-5681-4FF5-A19A-4004CF95412C}" srcOrd="2" destOrd="0" parTransId="{48BCC5B3-91B0-45F5-9A46-CA07A12CB14C}" sibTransId="{C795FC5C-736B-4FAA-983C-614BAC946E39}"/>
    <dgm:cxn modelId="{5A8E73CC-5AF6-4D1C-BAFB-80C461DCA8E8}" type="presOf" srcId="{3B9E4A82-4C54-40B5-A925-E397FB9D518F}" destId="{4936E47B-BF4E-4183-824F-89FF3AB94646}" srcOrd="0" destOrd="0" presId="urn:microsoft.com/office/officeart/2005/8/layout/pyramid2"/>
    <dgm:cxn modelId="{0C7168F8-C15A-4C19-A030-F309C1DEEA4B}" type="presParOf" srcId="{4C604183-913C-4E52-B741-9E9ED0DBEA29}" destId="{CC6904E9-ED23-4CDC-88A7-33E4DED3395C}" srcOrd="0" destOrd="0" presId="urn:microsoft.com/office/officeart/2005/8/layout/pyramid2"/>
    <dgm:cxn modelId="{320B5A8C-CEE6-4689-8998-AE90BB464419}" type="presParOf" srcId="{4C604183-913C-4E52-B741-9E9ED0DBEA29}" destId="{9449C14F-594F-4506-A650-26232E387A3B}" srcOrd="1" destOrd="0" presId="urn:microsoft.com/office/officeart/2005/8/layout/pyramid2"/>
    <dgm:cxn modelId="{C20644C5-61A7-4039-A8F1-7AA66C07ECC1}" type="presParOf" srcId="{9449C14F-594F-4506-A650-26232E387A3B}" destId="{4936E47B-BF4E-4183-824F-89FF3AB94646}" srcOrd="0" destOrd="0" presId="urn:microsoft.com/office/officeart/2005/8/layout/pyramid2"/>
    <dgm:cxn modelId="{A073F070-AB37-4CB8-80B8-2D622CB62629}" type="presParOf" srcId="{9449C14F-594F-4506-A650-26232E387A3B}" destId="{F7E66AE7-A61C-40D0-8A8F-C13FA982355B}" srcOrd="1" destOrd="0" presId="urn:microsoft.com/office/officeart/2005/8/layout/pyramid2"/>
    <dgm:cxn modelId="{20E298FA-1470-4CF7-B153-3272A8100F6B}" type="presParOf" srcId="{9449C14F-594F-4506-A650-26232E387A3B}" destId="{50EDFCFD-3E1C-450A-8EA8-0BA2EAFF3151}" srcOrd="2" destOrd="0" presId="urn:microsoft.com/office/officeart/2005/8/layout/pyramid2"/>
    <dgm:cxn modelId="{DFBAC3D2-2F9F-44AA-BAD0-0425C80BBF49}" type="presParOf" srcId="{9449C14F-594F-4506-A650-26232E387A3B}" destId="{D33C22B2-ADB8-40EA-9AD7-4C5677A6DAE5}" srcOrd="3" destOrd="0" presId="urn:microsoft.com/office/officeart/2005/8/layout/pyramid2"/>
    <dgm:cxn modelId="{B3F36B9E-BFFB-46AE-8650-9747D9AE13B9}" type="presParOf" srcId="{9449C14F-594F-4506-A650-26232E387A3B}" destId="{0EBFC874-AAB3-40E4-8486-F26D383DD364}" srcOrd="4" destOrd="0" presId="urn:microsoft.com/office/officeart/2005/8/layout/pyramid2"/>
    <dgm:cxn modelId="{983790F4-A23F-41E5-A6E0-9C0FFE7B945B}" type="presParOf" srcId="{9449C14F-594F-4506-A650-26232E387A3B}" destId="{8592C63C-2383-40FE-A53F-CD9120A1F57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94B927-871A-47FA-BBDA-7F232155653F}"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n-US"/>
        </a:p>
      </dgm:t>
    </dgm:pt>
    <dgm:pt modelId="{3B9E4A82-4C54-40B5-A925-E397FB9D518F}">
      <dgm:prSet custT="1"/>
      <dgm:spPr>
        <a:solidFill>
          <a:schemeClr val="bg1">
            <a:alpha val="90000"/>
          </a:schemeClr>
        </a:solidFill>
      </dgm:spPr>
      <dgm:t>
        <a:bodyPr/>
        <a:lstStyle/>
        <a:p>
          <a:r>
            <a:rPr lang="en-US" sz="1600" b="0" dirty="0">
              <a:solidFill>
                <a:schemeClr val="tx1"/>
              </a:solidFill>
            </a:rPr>
            <a:t>Feeling Safe</a:t>
          </a:r>
        </a:p>
      </dgm:t>
    </dgm:pt>
    <dgm:pt modelId="{6CF302BB-FEDE-4231-92F7-7124E0FE23B1}" type="parTrans" cxnId="{26458C45-787C-4D84-874E-E18871CE978A}">
      <dgm:prSet/>
      <dgm:spPr/>
      <dgm:t>
        <a:bodyPr/>
        <a:lstStyle/>
        <a:p>
          <a:endParaRPr lang="en-US" sz="1600"/>
        </a:p>
      </dgm:t>
    </dgm:pt>
    <dgm:pt modelId="{9095E722-488F-49F4-9907-1FCC1498E4D1}" type="sibTrans" cxnId="{26458C45-787C-4D84-874E-E18871CE978A}">
      <dgm:prSet/>
      <dgm:spPr/>
      <dgm:t>
        <a:bodyPr/>
        <a:lstStyle/>
        <a:p>
          <a:endParaRPr lang="en-US" sz="1600"/>
        </a:p>
      </dgm:t>
    </dgm:pt>
    <dgm:pt modelId="{ADDC0F31-B8CA-4BDC-A5EF-41D526D7ED85}">
      <dgm:prSet custT="1"/>
      <dgm:spPr>
        <a:solidFill>
          <a:schemeClr val="bg1">
            <a:alpha val="90000"/>
          </a:schemeClr>
        </a:solidFill>
      </dgm:spPr>
      <dgm:t>
        <a:bodyPr/>
        <a:lstStyle/>
        <a:p>
          <a:r>
            <a:rPr lang="en-US" sz="1600" b="0" i="0" baseline="0" dirty="0">
              <a:solidFill>
                <a:schemeClr val="tx1"/>
              </a:solidFill>
            </a:rPr>
            <a:t>Healthy Connections</a:t>
          </a:r>
          <a:endParaRPr lang="en-US" sz="1600" b="0" dirty="0">
            <a:solidFill>
              <a:schemeClr val="tx1"/>
            </a:solidFill>
          </a:endParaRPr>
        </a:p>
      </dgm:t>
    </dgm:pt>
    <dgm:pt modelId="{FBE327A8-AE8E-481F-A76D-D0F5B7FB44F4}" type="parTrans" cxnId="{486B5381-E29F-4E04-9752-86B21FA71504}">
      <dgm:prSet/>
      <dgm:spPr/>
      <dgm:t>
        <a:bodyPr/>
        <a:lstStyle/>
        <a:p>
          <a:endParaRPr lang="en-US" sz="1600"/>
        </a:p>
      </dgm:t>
    </dgm:pt>
    <dgm:pt modelId="{1929CC47-705B-49D8-B878-13BC2E495E07}" type="sibTrans" cxnId="{486B5381-E29F-4E04-9752-86B21FA71504}">
      <dgm:prSet/>
      <dgm:spPr/>
      <dgm:t>
        <a:bodyPr/>
        <a:lstStyle/>
        <a:p>
          <a:endParaRPr lang="en-US" sz="1600"/>
        </a:p>
      </dgm:t>
    </dgm:pt>
    <dgm:pt modelId="{B056534F-5681-4FF5-A19A-4004CF95412C}">
      <dgm:prSet custT="1"/>
      <dgm:spPr>
        <a:solidFill>
          <a:schemeClr val="accent3">
            <a:alpha val="90000"/>
          </a:schemeClr>
        </a:solidFill>
      </dgm:spPr>
      <dgm:t>
        <a:bodyPr/>
        <a:lstStyle/>
        <a:p>
          <a:r>
            <a:rPr lang="en-US" sz="1600" b="1" dirty="0">
              <a:solidFill>
                <a:schemeClr val="bg1"/>
              </a:solidFill>
            </a:rPr>
            <a:t>Adaptive Coping</a:t>
          </a:r>
        </a:p>
      </dgm:t>
    </dgm:pt>
    <dgm:pt modelId="{48BCC5B3-91B0-45F5-9A46-CA07A12CB14C}" type="parTrans" cxnId="{C940F186-452A-4C46-82BD-E67F7C9064AF}">
      <dgm:prSet/>
      <dgm:spPr/>
      <dgm:t>
        <a:bodyPr/>
        <a:lstStyle/>
        <a:p>
          <a:endParaRPr lang="en-US" sz="1600"/>
        </a:p>
      </dgm:t>
    </dgm:pt>
    <dgm:pt modelId="{C795FC5C-736B-4FAA-983C-614BAC946E39}" type="sibTrans" cxnId="{C940F186-452A-4C46-82BD-E67F7C9064AF}">
      <dgm:prSet/>
      <dgm:spPr/>
      <dgm:t>
        <a:bodyPr/>
        <a:lstStyle/>
        <a:p>
          <a:endParaRPr lang="en-US" sz="1600"/>
        </a:p>
      </dgm:t>
    </dgm:pt>
    <dgm:pt modelId="{4C604183-913C-4E52-B741-9E9ED0DBEA29}" type="pres">
      <dgm:prSet presAssocID="{E694B927-871A-47FA-BBDA-7F232155653F}" presName="compositeShape" presStyleCnt="0">
        <dgm:presLayoutVars>
          <dgm:dir/>
          <dgm:resizeHandles/>
        </dgm:presLayoutVars>
      </dgm:prSet>
      <dgm:spPr/>
    </dgm:pt>
    <dgm:pt modelId="{CC6904E9-ED23-4CDC-88A7-33E4DED3395C}" type="pres">
      <dgm:prSet presAssocID="{E694B927-871A-47FA-BBDA-7F232155653F}" presName="pyramid" presStyleLbl="node1" presStyleIdx="0" presStyleCnt="1"/>
      <dgm:spPr/>
    </dgm:pt>
    <dgm:pt modelId="{9449C14F-594F-4506-A650-26232E387A3B}" type="pres">
      <dgm:prSet presAssocID="{E694B927-871A-47FA-BBDA-7F232155653F}" presName="theList" presStyleCnt="0"/>
      <dgm:spPr/>
    </dgm:pt>
    <dgm:pt modelId="{4936E47B-BF4E-4183-824F-89FF3AB94646}" type="pres">
      <dgm:prSet presAssocID="{3B9E4A82-4C54-40B5-A925-E397FB9D518F}" presName="aNode" presStyleLbl="fgAcc1" presStyleIdx="0" presStyleCnt="3">
        <dgm:presLayoutVars>
          <dgm:bulletEnabled val="1"/>
        </dgm:presLayoutVars>
      </dgm:prSet>
      <dgm:spPr/>
    </dgm:pt>
    <dgm:pt modelId="{F7E66AE7-A61C-40D0-8A8F-C13FA982355B}" type="pres">
      <dgm:prSet presAssocID="{3B9E4A82-4C54-40B5-A925-E397FB9D518F}" presName="aSpace" presStyleCnt="0"/>
      <dgm:spPr/>
    </dgm:pt>
    <dgm:pt modelId="{50EDFCFD-3E1C-450A-8EA8-0BA2EAFF3151}" type="pres">
      <dgm:prSet presAssocID="{ADDC0F31-B8CA-4BDC-A5EF-41D526D7ED85}" presName="aNode" presStyleLbl="fgAcc1" presStyleIdx="1" presStyleCnt="3">
        <dgm:presLayoutVars>
          <dgm:bulletEnabled val="1"/>
        </dgm:presLayoutVars>
      </dgm:prSet>
      <dgm:spPr/>
    </dgm:pt>
    <dgm:pt modelId="{D33C22B2-ADB8-40EA-9AD7-4C5677A6DAE5}" type="pres">
      <dgm:prSet presAssocID="{ADDC0F31-B8CA-4BDC-A5EF-41D526D7ED85}" presName="aSpace" presStyleCnt="0"/>
      <dgm:spPr/>
    </dgm:pt>
    <dgm:pt modelId="{0EBFC874-AAB3-40E4-8486-F26D383DD364}" type="pres">
      <dgm:prSet presAssocID="{B056534F-5681-4FF5-A19A-4004CF95412C}" presName="aNode" presStyleLbl="fgAcc1" presStyleIdx="2" presStyleCnt="3">
        <dgm:presLayoutVars>
          <dgm:bulletEnabled val="1"/>
        </dgm:presLayoutVars>
      </dgm:prSet>
      <dgm:spPr/>
    </dgm:pt>
    <dgm:pt modelId="{8592C63C-2383-40FE-A53F-CD9120A1F579}" type="pres">
      <dgm:prSet presAssocID="{B056534F-5681-4FF5-A19A-4004CF95412C}" presName="aSpace" presStyleCnt="0"/>
      <dgm:spPr/>
    </dgm:pt>
  </dgm:ptLst>
  <dgm:cxnLst>
    <dgm:cxn modelId="{A5149017-A5E9-4BAE-8DF3-4B24D00D2515}" type="presOf" srcId="{ADDC0F31-B8CA-4BDC-A5EF-41D526D7ED85}" destId="{50EDFCFD-3E1C-450A-8EA8-0BA2EAFF3151}" srcOrd="0" destOrd="0" presId="urn:microsoft.com/office/officeart/2005/8/layout/pyramid2"/>
    <dgm:cxn modelId="{26458C45-787C-4D84-874E-E18871CE978A}" srcId="{E694B927-871A-47FA-BBDA-7F232155653F}" destId="{3B9E4A82-4C54-40B5-A925-E397FB9D518F}" srcOrd="0" destOrd="0" parTransId="{6CF302BB-FEDE-4231-92F7-7124E0FE23B1}" sibTransId="{9095E722-488F-49F4-9907-1FCC1498E4D1}"/>
    <dgm:cxn modelId="{BEEA1C47-7571-4F64-B9AE-67E5384E6814}" type="presOf" srcId="{B056534F-5681-4FF5-A19A-4004CF95412C}" destId="{0EBFC874-AAB3-40E4-8486-F26D383DD364}" srcOrd="0" destOrd="0" presId="urn:microsoft.com/office/officeart/2005/8/layout/pyramid2"/>
    <dgm:cxn modelId="{C6D68A6D-F0A7-4E10-9658-C2C0E6CC8D78}" type="presOf" srcId="{E694B927-871A-47FA-BBDA-7F232155653F}" destId="{4C604183-913C-4E52-B741-9E9ED0DBEA29}" srcOrd="0" destOrd="0" presId="urn:microsoft.com/office/officeart/2005/8/layout/pyramid2"/>
    <dgm:cxn modelId="{486B5381-E29F-4E04-9752-86B21FA71504}" srcId="{E694B927-871A-47FA-BBDA-7F232155653F}" destId="{ADDC0F31-B8CA-4BDC-A5EF-41D526D7ED85}" srcOrd="1" destOrd="0" parTransId="{FBE327A8-AE8E-481F-A76D-D0F5B7FB44F4}" sibTransId="{1929CC47-705B-49D8-B878-13BC2E495E07}"/>
    <dgm:cxn modelId="{C940F186-452A-4C46-82BD-E67F7C9064AF}" srcId="{E694B927-871A-47FA-BBDA-7F232155653F}" destId="{B056534F-5681-4FF5-A19A-4004CF95412C}" srcOrd="2" destOrd="0" parTransId="{48BCC5B3-91B0-45F5-9A46-CA07A12CB14C}" sibTransId="{C795FC5C-736B-4FAA-983C-614BAC946E39}"/>
    <dgm:cxn modelId="{5A8E73CC-5AF6-4D1C-BAFB-80C461DCA8E8}" type="presOf" srcId="{3B9E4A82-4C54-40B5-A925-E397FB9D518F}" destId="{4936E47B-BF4E-4183-824F-89FF3AB94646}" srcOrd="0" destOrd="0" presId="urn:microsoft.com/office/officeart/2005/8/layout/pyramid2"/>
    <dgm:cxn modelId="{0C7168F8-C15A-4C19-A030-F309C1DEEA4B}" type="presParOf" srcId="{4C604183-913C-4E52-B741-9E9ED0DBEA29}" destId="{CC6904E9-ED23-4CDC-88A7-33E4DED3395C}" srcOrd="0" destOrd="0" presId="urn:microsoft.com/office/officeart/2005/8/layout/pyramid2"/>
    <dgm:cxn modelId="{320B5A8C-CEE6-4689-8998-AE90BB464419}" type="presParOf" srcId="{4C604183-913C-4E52-B741-9E9ED0DBEA29}" destId="{9449C14F-594F-4506-A650-26232E387A3B}" srcOrd="1" destOrd="0" presId="urn:microsoft.com/office/officeart/2005/8/layout/pyramid2"/>
    <dgm:cxn modelId="{C20644C5-61A7-4039-A8F1-7AA66C07ECC1}" type="presParOf" srcId="{9449C14F-594F-4506-A650-26232E387A3B}" destId="{4936E47B-BF4E-4183-824F-89FF3AB94646}" srcOrd="0" destOrd="0" presId="urn:microsoft.com/office/officeart/2005/8/layout/pyramid2"/>
    <dgm:cxn modelId="{A073F070-AB37-4CB8-80B8-2D622CB62629}" type="presParOf" srcId="{9449C14F-594F-4506-A650-26232E387A3B}" destId="{F7E66AE7-A61C-40D0-8A8F-C13FA982355B}" srcOrd="1" destOrd="0" presId="urn:microsoft.com/office/officeart/2005/8/layout/pyramid2"/>
    <dgm:cxn modelId="{20E298FA-1470-4CF7-B153-3272A8100F6B}" type="presParOf" srcId="{9449C14F-594F-4506-A650-26232E387A3B}" destId="{50EDFCFD-3E1C-450A-8EA8-0BA2EAFF3151}" srcOrd="2" destOrd="0" presId="urn:microsoft.com/office/officeart/2005/8/layout/pyramid2"/>
    <dgm:cxn modelId="{DFBAC3D2-2F9F-44AA-BAD0-0425C80BBF49}" type="presParOf" srcId="{9449C14F-594F-4506-A650-26232E387A3B}" destId="{D33C22B2-ADB8-40EA-9AD7-4C5677A6DAE5}" srcOrd="3" destOrd="0" presId="urn:microsoft.com/office/officeart/2005/8/layout/pyramid2"/>
    <dgm:cxn modelId="{B3F36B9E-BFFB-46AE-8650-9747D9AE13B9}" type="presParOf" srcId="{9449C14F-594F-4506-A650-26232E387A3B}" destId="{0EBFC874-AAB3-40E4-8486-F26D383DD364}" srcOrd="4" destOrd="0" presId="urn:microsoft.com/office/officeart/2005/8/layout/pyramid2"/>
    <dgm:cxn modelId="{983790F4-A23F-41E5-A6E0-9C0FFE7B945B}" type="presParOf" srcId="{9449C14F-594F-4506-A650-26232E387A3B}" destId="{8592C63C-2383-40FE-A53F-CD9120A1F579}"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63E6B6-CC36-475A-BBCD-314D9588F510}"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US"/>
        </a:p>
      </dgm:t>
    </dgm:pt>
    <dgm:pt modelId="{77A3048C-B4D0-4662-BA1C-B8D665CA1804}">
      <dgm:prSet phldrT="[Text]" custT="1"/>
      <dgm:spPr/>
      <dgm:t>
        <a:bodyPr/>
        <a:lstStyle/>
        <a:p>
          <a:r>
            <a:rPr lang="en-US" sz="1800" b="1" dirty="0">
              <a:latin typeface="Bell MT" panose="02020503060305020303" pitchFamily="18" charset="0"/>
            </a:rPr>
            <a:t>Transition Support Team </a:t>
          </a:r>
        </a:p>
      </dgm:t>
    </dgm:pt>
    <dgm:pt modelId="{A1F0591E-39B1-4616-8BB7-EBBD2FFF3E61}" type="parTrans" cxnId="{6E95A5C1-D919-4DCA-9BE2-86CCAA9245F5}">
      <dgm:prSet/>
      <dgm:spPr/>
      <dgm:t>
        <a:bodyPr/>
        <a:lstStyle/>
        <a:p>
          <a:endParaRPr lang="en-US" sz="1800">
            <a:latin typeface="Bell MT" panose="02020503060305020303" pitchFamily="18" charset="0"/>
          </a:endParaRPr>
        </a:p>
      </dgm:t>
    </dgm:pt>
    <dgm:pt modelId="{560F6446-6DEE-4DF6-AE39-621AF37F0D17}" type="sibTrans" cxnId="{6E95A5C1-D919-4DCA-9BE2-86CCAA9245F5}">
      <dgm:prSet/>
      <dgm:spPr/>
      <dgm:t>
        <a:bodyPr/>
        <a:lstStyle/>
        <a:p>
          <a:endParaRPr lang="en-US" sz="1800">
            <a:latin typeface="Bell MT" panose="02020503060305020303" pitchFamily="18" charset="0"/>
          </a:endParaRPr>
        </a:p>
      </dgm:t>
    </dgm:pt>
    <dgm:pt modelId="{4C65B4D8-8295-4703-8354-5EFFB4BDF194}">
      <dgm:prSet phldrT="[Text]" custT="1"/>
      <dgm:spPr/>
      <dgm:t>
        <a:bodyPr/>
        <a:lstStyle/>
        <a:p>
          <a:pPr>
            <a:spcAft>
              <a:spcPts val="0"/>
            </a:spcAft>
          </a:pPr>
          <a:r>
            <a:rPr lang="en-US" sz="1800" b="1" dirty="0">
              <a:latin typeface="Bell MT" panose="02020503060305020303" pitchFamily="18" charset="0"/>
              <a:cs typeface="Arial" panose="020B0604020202020204" pitchFamily="34" charset="0"/>
            </a:rPr>
            <a:t>Case Manager</a:t>
          </a:r>
        </a:p>
      </dgm:t>
    </dgm:pt>
    <dgm:pt modelId="{F1FE1E67-2E3C-4451-A794-CC4F8B8B542D}" type="parTrans" cxnId="{BDF793B2-BB62-485C-9752-8D735E05D588}">
      <dgm:prSet/>
      <dgm:spPr/>
      <dgm:t>
        <a:bodyPr/>
        <a:lstStyle/>
        <a:p>
          <a:endParaRPr lang="en-US" sz="1800">
            <a:latin typeface="Bell MT" panose="02020503060305020303" pitchFamily="18" charset="0"/>
          </a:endParaRPr>
        </a:p>
      </dgm:t>
    </dgm:pt>
    <dgm:pt modelId="{D4059454-2814-4208-B32A-F621A414D7E3}" type="sibTrans" cxnId="{BDF793B2-BB62-485C-9752-8D735E05D588}">
      <dgm:prSet/>
      <dgm:spPr/>
      <dgm:t>
        <a:bodyPr/>
        <a:lstStyle/>
        <a:p>
          <a:endParaRPr lang="en-US" sz="1800">
            <a:latin typeface="Bell MT" panose="02020503060305020303" pitchFamily="18" charset="0"/>
          </a:endParaRPr>
        </a:p>
      </dgm:t>
    </dgm:pt>
    <dgm:pt modelId="{88377926-CFC8-48B5-9A55-3BAF82E0B209}">
      <dgm:prSet phldrT="[Text]" custT="1"/>
      <dgm:spPr/>
      <dgm:t>
        <a:bodyPr/>
        <a:lstStyle/>
        <a:p>
          <a:r>
            <a:rPr lang="en-US" sz="1800" b="1" u="none" dirty="0">
              <a:latin typeface="Bell MT" panose="02020503060305020303" pitchFamily="18" charset="0"/>
              <a:cs typeface="Arial" panose="020B0604020202020204" pitchFamily="34" charset="0"/>
            </a:rPr>
            <a:t>GAL/</a:t>
          </a:r>
        </a:p>
        <a:p>
          <a:r>
            <a:rPr lang="en-US" sz="1800" b="1" u="none" dirty="0">
              <a:latin typeface="Bell MT" panose="02020503060305020303" pitchFamily="18" charset="0"/>
              <a:cs typeface="Arial" panose="020B0604020202020204" pitchFamily="34" charset="0"/>
            </a:rPr>
            <a:t>ALL</a:t>
          </a:r>
        </a:p>
      </dgm:t>
    </dgm:pt>
    <dgm:pt modelId="{52B677A0-0611-4285-8A3D-637A3B1E0617}" type="parTrans" cxnId="{D7AD598A-FADD-4F1C-A6FD-3693A25FD0EF}">
      <dgm:prSet/>
      <dgm:spPr/>
      <dgm:t>
        <a:bodyPr/>
        <a:lstStyle/>
        <a:p>
          <a:endParaRPr lang="en-US" sz="1800">
            <a:latin typeface="Bell MT" panose="02020503060305020303" pitchFamily="18" charset="0"/>
          </a:endParaRPr>
        </a:p>
      </dgm:t>
    </dgm:pt>
    <dgm:pt modelId="{AF1C1633-3BA3-4F38-BF24-4D1E80A444C9}" type="sibTrans" cxnId="{D7AD598A-FADD-4F1C-A6FD-3693A25FD0EF}">
      <dgm:prSet/>
      <dgm:spPr/>
      <dgm:t>
        <a:bodyPr/>
        <a:lstStyle/>
        <a:p>
          <a:endParaRPr lang="en-US" sz="1800">
            <a:latin typeface="Bell MT" panose="02020503060305020303" pitchFamily="18" charset="0"/>
          </a:endParaRPr>
        </a:p>
      </dgm:t>
    </dgm:pt>
    <dgm:pt modelId="{F1283CE5-DB0A-429A-962C-0C2AFC84D158}">
      <dgm:prSet phldrT="[Text]" custT="1"/>
      <dgm:spPr/>
      <dgm:t>
        <a:bodyPr/>
        <a:lstStyle/>
        <a:p>
          <a:r>
            <a:rPr lang="en-US" sz="1800" b="1" dirty="0">
              <a:latin typeface="Bell MT" panose="02020503060305020303" pitchFamily="18" charset="0"/>
              <a:cs typeface="Arial" panose="020B0604020202020204" pitchFamily="34" charset="0"/>
            </a:rPr>
            <a:t>Current Placement Provider </a:t>
          </a:r>
        </a:p>
      </dgm:t>
    </dgm:pt>
    <dgm:pt modelId="{B11C3896-C835-4664-9C3A-00B1A053D065}" type="parTrans" cxnId="{4EC78634-33CE-4084-995D-D5BED7DA3D4F}">
      <dgm:prSet/>
      <dgm:spPr/>
      <dgm:t>
        <a:bodyPr/>
        <a:lstStyle/>
        <a:p>
          <a:endParaRPr lang="en-US" sz="1800">
            <a:latin typeface="Bell MT" panose="02020503060305020303" pitchFamily="18" charset="0"/>
          </a:endParaRPr>
        </a:p>
      </dgm:t>
    </dgm:pt>
    <dgm:pt modelId="{EF0CF7FE-8B1B-4428-B8F2-64756208CB2E}" type="sibTrans" cxnId="{4EC78634-33CE-4084-995D-D5BED7DA3D4F}">
      <dgm:prSet/>
      <dgm:spPr/>
      <dgm:t>
        <a:bodyPr/>
        <a:lstStyle/>
        <a:p>
          <a:endParaRPr lang="en-US" sz="1800">
            <a:latin typeface="Bell MT" panose="02020503060305020303" pitchFamily="18" charset="0"/>
          </a:endParaRPr>
        </a:p>
      </dgm:t>
    </dgm:pt>
    <dgm:pt modelId="{A2AB6E76-F65D-4EE5-A26B-EAB904BC4BC2}">
      <dgm:prSet custT="1"/>
      <dgm:spPr/>
      <dgm:t>
        <a:bodyPr/>
        <a:lstStyle/>
        <a:p>
          <a:pPr>
            <a:spcAft>
              <a:spcPts val="0"/>
            </a:spcAft>
          </a:pPr>
          <a:r>
            <a:rPr lang="en-US" sz="1800" b="1" dirty="0">
              <a:latin typeface="Bell MT" panose="02020503060305020303" pitchFamily="18" charset="0"/>
              <a:cs typeface="Arial" panose="020B0604020202020204" pitchFamily="34" charset="0"/>
            </a:rPr>
            <a:t>Caregiver</a:t>
          </a:r>
        </a:p>
      </dgm:t>
    </dgm:pt>
    <dgm:pt modelId="{213DCC3C-5F17-4B1E-B225-2252FAD17DA9}" type="parTrans" cxnId="{F0A16DEE-CD79-4316-A934-6077EC5F991D}">
      <dgm:prSet/>
      <dgm:spPr/>
      <dgm:t>
        <a:bodyPr/>
        <a:lstStyle/>
        <a:p>
          <a:endParaRPr lang="en-US" sz="1800">
            <a:latin typeface="Bell MT" panose="02020503060305020303" pitchFamily="18" charset="0"/>
          </a:endParaRPr>
        </a:p>
      </dgm:t>
    </dgm:pt>
    <dgm:pt modelId="{C04BD6D8-1689-4544-821B-AB2300606102}" type="sibTrans" cxnId="{F0A16DEE-CD79-4316-A934-6077EC5F991D}">
      <dgm:prSet/>
      <dgm:spPr/>
      <dgm:t>
        <a:bodyPr/>
        <a:lstStyle/>
        <a:p>
          <a:endParaRPr lang="en-US" sz="1800">
            <a:latin typeface="Bell MT" panose="02020503060305020303" pitchFamily="18" charset="0"/>
          </a:endParaRPr>
        </a:p>
      </dgm:t>
    </dgm:pt>
    <dgm:pt modelId="{4CF17941-D5FE-4590-ADE6-F691D74ADCC5}">
      <dgm:prSet custT="1"/>
      <dgm:spPr/>
      <dgm:t>
        <a:bodyPr/>
        <a:lstStyle/>
        <a:p>
          <a:endParaRPr lang="en-US" sz="1800">
            <a:latin typeface="Bell MT" panose="02020503060305020303" pitchFamily="18" charset="0"/>
          </a:endParaRPr>
        </a:p>
      </dgm:t>
    </dgm:pt>
    <dgm:pt modelId="{1788ED6D-AE76-4729-8F67-42DFF6BA8034}" type="parTrans" cxnId="{A5AF4CA4-E00A-496A-A844-548E01BC02CB}">
      <dgm:prSet/>
      <dgm:spPr/>
      <dgm:t>
        <a:bodyPr/>
        <a:lstStyle/>
        <a:p>
          <a:endParaRPr lang="en-US" sz="1800">
            <a:latin typeface="Bell MT" panose="02020503060305020303" pitchFamily="18" charset="0"/>
          </a:endParaRPr>
        </a:p>
      </dgm:t>
    </dgm:pt>
    <dgm:pt modelId="{85FEAD87-230A-4707-9A09-4B1500B46994}" type="sibTrans" cxnId="{A5AF4CA4-E00A-496A-A844-548E01BC02CB}">
      <dgm:prSet/>
      <dgm:spPr/>
      <dgm:t>
        <a:bodyPr/>
        <a:lstStyle/>
        <a:p>
          <a:endParaRPr lang="en-US" sz="1800">
            <a:latin typeface="Bell MT" panose="02020503060305020303" pitchFamily="18" charset="0"/>
          </a:endParaRPr>
        </a:p>
      </dgm:t>
    </dgm:pt>
    <dgm:pt modelId="{8DFE53BE-604D-49D4-A53C-97D5B759C86D}">
      <dgm:prSet custT="1"/>
      <dgm:spPr/>
      <dgm:t>
        <a:bodyPr/>
        <a:lstStyle/>
        <a:p>
          <a:r>
            <a:rPr lang="en-US" sz="1800" b="1" dirty="0">
              <a:latin typeface="Bell MT" panose="02020503060305020303" pitchFamily="18" charset="0"/>
              <a:cs typeface="Arial" panose="020B0604020202020204" pitchFamily="34" charset="0"/>
            </a:rPr>
            <a:t>Adult Supports Youth Identified</a:t>
          </a:r>
        </a:p>
      </dgm:t>
    </dgm:pt>
    <dgm:pt modelId="{D5437C4F-6267-4599-86CE-78CE98121BE9}" type="parTrans" cxnId="{F7661A08-31CA-487F-B51D-329FA72A8894}">
      <dgm:prSet/>
      <dgm:spPr/>
      <dgm:t>
        <a:bodyPr/>
        <a:lstStyle/>
        <a:p>
          <a:endParaRPr lang="en-US" sz="1800">
            <a:latin typeface="Bell MT" panose="02020503060305020303" pitchFamily="18" charset="0"/>
          </a:endParaRPr>
        </a:p>
      </dgm:t>
    </dgm:pt>
    <dgm:pt modelId="{DDEED135-9236-4029-B0BF-6D3BC9C56738}" type="sibTrans" cxnId="{F7661A08-31CA-487F-B51D-329FA72A8894}">
      <dgm:prSet/>
      <dgm:spPr/>
      <dgm:t>
        <a:bodyPr/>
        <a:lstStyle/>
        <a:p>
          <a:endParaRPr lang="en-US" sz="1800">
            <a:latin typeface="Bell MT" panose="02020503060305020303" pitchFamily="18" charset="0"/>
          </a:endParaRPr>
        </a:p>
      </dgm:t>
    </dgm:pt>
    <dgm:pt modelId="{CD5D3E55-9CA5-4947-94FF-B0024F433552}">
      <dgm:prSet custT="1"/>
      <dgm:spPr/>
      <dgm:t>
        <a:bodyPr/>
        <a:lstStyle/>
        <a:p>
          <a:r>
            <a:rPr lang="en-US" sz="1800" b="1" dirty="0">
              <a:latin typeface="Bell MT" panose="02020503060305020303" pitchFamily="18" charset="0"/>
              <a:cs typeface="Arial" panose="020B0604020202020204" pitchFamily="34" charset="0"/>
            </a:rPr>
            <a:t>Therapist</a:t>
          </a:r>
        </a:p>
      </dgm:t>
    </dgm:pt>
    <dgm:pt modelId="{17478620-7EAC-404D-B7DA-1144610D49D2}" type="parTrans" cxnId="{80BB9DD4-7C12-4DC4-A0D5-FCDE052AB7CF}">
      <dgm:prSet/>
      <dgm:spPr/>
      <dgm:t>
        <a:bodyPr/>
        <a:lstStyle/>
        <a:p>
          <a:endParaRPr lang="en-US" sz="1800">
            <a:latin typeface="Bell MT" panose="02020503060305020303" pitchFamily="18" charset="0"/>
          </a:endParaRPr>
        </a:p>
      </dgm:t>
    </dgm:pt>
    <dgm:pt modelId="{B0107DD9-8A85-4FEC-9EDA-3E054F938D0F}" type="sibTrans" cxnId="{80BB9DD4-7C12-4DC4-A0D5-FCDE052AB7CF}">
      <dgm:prSet/>
      <dgm:spPr/>
      <dgm:t>
        <a:bodyPr/>
        <a:lstStyle/>
        <a:p>
          <a:endParaRPr lang="en-US" sz="1800">
            <a:latin typeface="Bell MT" panose="02020503060305020303" pitchFamily="18" charset="0"/>
          </a:endParaRPr>
        </a:p>
      </dgm:t>
    </dgm:pt>
    <dgm:pt modelId="{74A540E9-B439-4867-A49C-4DAA1FE5CFB9}">
      <dgm:prSet custT="1"/>
      <dgm:spPr/>
      <dgm:t>
        <a:bodyPr/>
        <a:lstStyle/>
        <a:p>
          <a:endParaRPr lang="en-US" sz="1800" dirty="0">
            <a:latin typeface="Bell MT" panose="02020503060305020303" pitchFamily="18" charset="0"/>
          </a:endParaRPr>
        </a:p>
      </dgm:t>
    </dgm:pt>
    <dgm:pt modelId="{984F8C13-DEC2-44A3-9128-A5239663F385}" type="parTrans" cxnId="{C3F79E7D-8DF2-4D8E-AC85-ECF329286B79}">
      <dgm:prSet/>
      <dgm:spPr/>
      <dgm:t>
        <a:bodyPr/>
        <a:lstStyle/>
        <a:p>
          <a:endParaRPr lang="en-US" sz="1800">
            <a:latin typeface="Bell MT" panose="02020503060305020303" pitchFamily="18" charset="0"/>
          </a:endParaRPr>
        </a:p>
      </dgm:t>
    </dgm:pt>
    <dgm:pt modelId="{A213C890-1505-429A-8E12-CE334EE5C412}" type="sibTrans" cxnId="{C3F79E7D-8DF2-4D8E-AC85-ECF329286B79}">
      <dgm:prSet/>
      <dgm:spPr/>
      <dgm:t>
        <a:bodyPr/>
        <a:lstStyle/>
        <a:p>
          <a:endParaRPr lang="en-US" sz="1800">
            <a:latin typeface="Bell MT" panose="02020503060305020303" pitchFamily="18" charset="0"/>
          </a:endParaRPr>
        </a:p>
      </dgm:t>
    </dgm:pt>
    <dgm:pt modelId="{74DFB2EA-870E-4A4E-B4E7-2EAA9615B899}">
      <dgm:prSet custT="1"/>
      <dgm:spPr/>
      <dgm:t>
        <a:bodyPr/>
        <a:lstStyle/>
        <a:p>
          <a:endParaRPr lang="en-US" sz="1800" dirty="0">
            <a:latin typeface="Bell MT" panose="02020503060305020303" pitchFamily="18" charset="0"/>
          </a:endParaRPr>
        </a:p>
      </dgm:t>
    </dgm:pt>
    <dgm:pt modelId="{F42D8D03-6586-46AC-B378-0F65BE8EDD26}" type="sibTrans" cxnId="{EA426730-640B-466D-944C-671DC01528AE}">
      <dgm:prSet/>
      <dgm:spPr/>
      <dgm:t>
        <a:bodyPr/>
        <a:lstStyle/>
        <a:p>
          <a:endParaRPr lang="en-US" sz="1800">
            <a:latin typeface="Bell MT" panose="02020503060305020303" pitchFamily="18" charset="0"/>
          </a:endParaRPr>
        </a:p>
      </dgm:t>
    </dgm:pt>
    <dgm:pt modelId="{BC74DE84-8915-469D-AC23-096AA4EE7DCC}" type="parTrans" cxnId="{EA426730-640B-466D-944C-671DC01528AE}">
      <dgm:prSet/>
      <dgm:spPr/>
      <dgm:t>
        <a:bodyPr/>
        <a:lstStyle/>
        <a:p>
          <a:endParaRPr lang="en-US" sz="1800">
            <a:latin typeface="Bell MT" panose="02020503060305020303" pitchFamily="18" charset="0"/>
          </a:endParaRPr>
        </a:p>
      </dgm:t>
    </dgm:pt>
    <dgm:pt modelId="{F892AC5F-3648-4AF8-9CED-10FA27B8A0E7}">
      <dgm:prSet custT="1"/>
      <dgm:spPr/>
      <dgm:t>
        <a:bodyPr/>
        <a:lstStyle/>
        <a:p>
          <a:r>
            <a:rPr lang="en-US" sz="1800" b="1" dirty="0">
              <a:latin typeface="Bell MT" panose="02020503060305020303" pitchFamily="18" charset="0"/>
              <a:cs typeface="Arial" panose="020B0604020202020204" pitchFamily="34" charset="0"/>
            </a:rPr>
            <a:t>Family Youth Identified </a:t>
          </a:r>
        </a:p>
      </dgm:t>
    </dgm:pt>
    <dgm:pt modelId="{0C00C40A-9B4D-4AFE-8D09-1333577E18EE}" type="sibTrans" cxnId="{35AB36C0-80A4-40FF-B8DE-4CB0D56DECDB}">
      <dgm:prSet/>
      <dgm:spPr/>
      <dgm:t>
        <a:bodyPr/>
        <a:lstStyle/>
        <a:p>
          <a:endParaRPr lang="en-US" sz="1800">
            <a:latin typeface="Bell MT" panose="02020503060305020303" pitchFamily="18" charset="0"/>
          </a:endParaRPr>
        </a:p>
      </dgm:t>
    </dgm:pt>
    <dgm:pt modelId="{43D2D26F-59AF-413B-931F-1AF0D768550E}" type="parTrans" cxnId="{35AB36C0-80A4-40FF-B8DE-4CB0D56DECDB}">
      <dgm:prSet/>
      <dgm:spPr/>
      <dgm:t>
        <a:bodyPr/>
        <a:lstStyle/>
        <a:p>
          <a:endParaRPr lang="en-US" sz="1800">
            <a:latin typeface="Bell MT" panose="02020503060305020303" pitchFamily="18" charset="0"/>
          </a:endParaRPr>
        </a:p>
      </dgm:t>
    </dgm:pt>
    <dgm:pt modelId="{1FFB6E19-8BEA-4204-A53D-3BE951EE4DE9}">
      <dgm:prSet custT="1"/>
      <dgm:spPr/>
      <dgm:t>
        <a:bodyPr/>
        <a:lstStyle/>
        <a:p>
          <a:r>
            <a:rPr lang="en-US" sz="1800" b="1" dirty="0">
              <a:latin typeface="Bell MT" panose="02020503060305020303" pitchFamily="18" charset="0"/>
              <a:cs typeface="Arial" panose="020B0604020202020204" pitchFamily="34" charset="0"/>
            </a:rPr>
            <a:t>Life Coach Mentor</a:t>
          </a:r>
        </a:p>
      </dgm:t>
    </dgm:pt>
    <dgm:pt modelId="{07A4FF0B-885C-48DA-B2B0-B8B2F997CB2A}" type="parTrans" cxnId="{5CF6B550-771A-4E9C-8DA8-FC528248C17C}">
      <dgm:prSet/>
      <dgm:spPr/>
      <dgm:t>
        <a:bodyPr/>
        <a:lstStyle/>
        <a:p>
          <a:endParaRPr lang="en-US" sz="1800">
            <a:latin typeface="Bell MT" panose="02020503060305020303" pitchFamily="18" charset="0"/>
          </a:endParaRPr>
        </a:p>
      </dgm:t>
    </dgm:pt>
    <dgm:pt modelId="{DF4F3ADD-CCF9-420C-B4AF-EC8553FF914B}" type="sibTrans" cxnId="{5CF6B550-771A-4E9C-8DA8-FC528248C17C}">
      <dgm:prSet/>
      <dgm:spPr/>
      <dgm:t>
        <a:bodyPr/>
        <a:lstStyle/>
        <a:p>
          <a:endParaRPr lang="en-US" sz="1800">
            <a:latin typeface="Bell MT" panose="02020503060305020303" pitchFamily="18" charset="0"/>
          </a:endParaRPr>
        </a:p>
      </dgm:t>
    </dgm:pt>
    <dgm:pt modelId="{9D5DB27C-A571-4E0F-958A-9CB015B1E800}" type="pres">
      <dgm:prSet presAssocID="{D363E6B6-CC36-475A-BBCD-314D9588F510}" presName="composite" presStyleCnt="0">
        <dgm:presLayoutVars>
          <dgm:chMax val="1"/>
          <dgm:dir/>
          <dgm:resizeHandles val="exact"/>
        </dgm:presLayoutVars>
      </dgm:prSet>
      <dgm:spPr/>
    </dgm:pt>
    <dgm:pt modelId="{4D3BBAE7-8E45-4180-ADA9-58AEF2D76F88}" type="pres">
      <dgm:prSet presAssocID="{D363E6B6-CC36-475A-BBCD-314D9588F510}" presName="radial" presStyleCnt="0">
        <dgm:presLayoutVars>
          <dgm:animLvl val="ctr"/>
        </dgm:presLayoutVars>
      </dgm:prSet>
      <dgm:spPr/>
    </dgm:pt>
    <dgm:pt modelId="{1597699C-AC31-41F1-8FF4-8D7E81DC82DA}" type="pres">
      <dgm:prSet presAssocID="{77A3048C-B4D0-4662-BA1C-B8D665CA1804}" presName="centerShape" presStyleLbl="vennNode1" presStyleIdx="0" presStyleCnt="9" custLinFactNeighborX="-1108" custLinFactNeighborY="369"/>
      <dgm:spPr/>
    </dgm:pt>
    <dgm:pt modelId="{F8D28EE9-AC58-433C-BA52-6F239A9EED15}" type="pres">
      <dgm:prSet presAssocID="{4C65B4D8-8295-4703-8354-5EFFB4BDF194}" presName="node" presStyleLbl="vennNode1" presStyleIdx="1" presStyleCnt="9">
        <dgm:presLayoutVars>
          <dgm:bulletEnabled val="1"/>
        </dgm:presLayoutVars>
      </dgm:prSet>
      <dgm:spPr/>
    </dgm:pt>
    <dgm:pt modelId="{985E83B1-BCBD-4B33-B867-10808B3193F4}" type="pres">
      <dgm:prSet presAssocID="{88377926-CFC8-48B5-9A55-3BAF82E0B209}" presName="node" presStyleLbl="vennNode1" presStyleIdx="2" presStyleCnt="9">
        <dgm:presLayoutVars>
          <dgm:bulletEnabled val="1"/>
        </dgm:presLayoutVars>
      </dgm:prSet>
      <dgm:spPr/>
    </dgm:pt>
    <dgm:pt modelId="{0B4C36FA-EADF-4D26-BFAB-E0610937B98A}" type="pres">
      <dgm:prSet presAssocID="{CD5D3E55-9CA5-4947-94FF-B0024F433552}" presName="node" presStyleLbl="vennNode1" presStyleIdx="3" presStyleCnt="9" custRadScaleRad="105012" custRadScaleInc="0">
        <dgm:presLayoutVars>
          <dgm:bulletEnabled val="1"/>
        </dgm:presLayoutVars>
      </dgm:prSet>
      <dgm:spPr/>
    </dgm:pt>
    <dgm:pt modelId="{BC21C06B-8186-49D6-8E01-BBD9E29258A2}" type="pres">
      <dgm:prSet presAssocID="{F1283CE5-DB0A-429A-962C-0C2AFC84D158}" presName="node" presStyleLbl="vennNode1" presStyleIdx="4" presStyleCnt="9" custRadScaleRad="100020" custRadScaleInc="-2578">
        <dgm:presLayoutVars>
          <dgm:bulletEnabled val="1"/>
        </dgm:presLayoutVars>
      </dgm:prSet>
      <dgm:spPr/>
    </dgm:pt>
    <dgm:pt modelId="{2AEAEFDD-56A1-46AE-B014-FEF69B0B8F1F}" type="pres">
      <dgm:prSet presAssocID="{1FFB6E19-8BEA-4204-A53D-3BE951EE4DE9}" presName="node" presStyleLbl="vennNode1" presStyleIdx="5" presStyleCnt="9" custRadScaleRad="100027">
        <dgm:presLayoutVars>
          <dgm:bulletEnabled val="1"/>
        </dgm:presLayoutVars>
      </dgm:prSet>
      <dgm:spPr/>
    </dgm:pt>
    <dgm:pt modelId="{39F65DA4-D7B5-4CC6-AA36-B83E49A55DB6}" type="pres">
      <dgm:prSet presAssocID="{8DFE53BE-604D-49D4-A53C-97D5B759C86D}" presName="node" presStyleLbl="vennNode1" presStyleIdx="6" presStyleCnt="9" custRadScaleRad="104299" custRadScaleInc="2186">
        <dgm:presLayoutVars>
          <dgm:bulletEnabled val="1"/>
        </dgm:presLayoutVars>
      </dgm:prSet>
      <dgm:spPr/>
    </dgm:pt>
    <dgm:pt modelId="{9DFF685C-74D1-4A28-8959-E04E9A2C248B}" type="pres">
      <dgm:prSet presAssocID="{A2AB6E76-F65D-4EE5-A26B-EAB904BC4BC2}" presName="node" presStyleLbl="vennNode1" presStyleIdx="7" presStyleCnt="9" custRadScaleRad="102864" custRadScaleInc="0">
        <dgm:presLayoutVars>
          <dgm:bulletEnabled val="1"/>
        </dgm:presLayoutVars>
      </dgm:prSet>
      <dgm:spPr/>
    </dgm:pt>
    <dgm:pt modelId="{30A9BB6B-24DA-4561-AEE9-40B00A09E83F}" type="pres">
      <dgm:prSet presAssocID="{F892AC5F-3648-4AF8-9CED-10FA27B8A0E7}" presName="node" presStyleLbl="vennNode1" presStyleIdx="8" presStyleCnt="9">
        <dgm:presLayoutVars>
          <dgm:bulletEnabled val="1"/>
        </dgm:presLayoutVars>
      </dgm:prSet>
      <dgm:spPr/>
    </dgm:pt>
  </dgm:ptLst>
  <dgm:cxnLst>
    <dgm:cxn modelId="{F7661A08-31CA-487F-B51D-329FA72A8894}" srcId="{77A3048C-B4D0-4662-BA1C-B8D665CA1804}" destId="{8DFE53BE-604D-49D4-A53C-97D5B759C86D}" srcOrd="5" destOrd="0" parTransId="{D5437C4F-6267-4599-86CE-78CE98121BE9}" sibTransId="{DDEED135-9236-4029-B0BF-6D3BC9C56738}"/>
    <dgm:cxn modelId="{9B260813-B596-40A8-B979-93425F7471E3}" type="presOf" srcId="{F1283CE5-DB0A-429A-962C-0C2AFC84D158}" destId="{BC21C06B-8186-49D6-8E01-BBD9E29258A2}" srcOrd="0" destOrd="0" presId="urn:microsoft.com/office/officeart/2005/8/layout/radial3"/>
    <dgm:cxn modelId="{EA426730-640B-466D-944C-671DC01528AE}" srcId="{D363E6B6-CC36-475A-BBCD-314D9588F510}" destId="{74DFB2EA-870E-4A4E-B4E7-2EAA9615B899}" srcOrd="1" destOrd="0" parTransId="{BC74DE84-8915-469D-AC23-096AA4EE7DCC}" sibTransId="{F42D8D03-6586-46AC-B378-0F65BE8EDD26}"/>
    <dgm:cxn modelId="{4EC78634-33CE-4084-995D-D5BED7DA3D4F}" srcId="{77A3048C-B4D0-4662-BA1C-B8D665CA1804}" destId="{F1283CE5-DB0A-429A-962C-0C2AFC84D158}" srcOrd="3" destOrd="0" parTransId="{B11C3896-C835-4664-9C3A-00B1A053D065}" sibTransId="{EF0CF7FE-8B1B-4428-B8F2-64756208CB2E}"/>
    <dgm:cxn modelId="{EF690B40-091A-4246-AC3E-B3C656BD9223}" type="presOf" srcId="{8DFE53BE-604D-49D4-A53C-97D5B759C86D}" destId="{39F65DA4-D7B5-4CC6-AA36-B83E49A55DB6}" srcOrd="0" destOrd="0" presId="urn:microsoft.com/office/officeart/2005/8/layout/radial3"/>
    <dgm:cxn modelId="{B143775E-D692-4842-B6B6-4F4F68DA3620}" type="presOf" srcId="{D363E6B6-CC36-475A-BBCD-314D9588F510}" destId="{9D5DB27C-A571-4E0F-958A-9CB015B1E800}" srcOrd="0" destOrd="0" presId="urn:microsoft.com/office/officeart/2005/8/layout/radial3"/>
    <dgm:cxn modelId="{46457364-904E-4D2E-853E-CFC6E240452F}" type="presOf" srcId="{88377926-CFC8-48B5-9A55-3BAF82E0B209}" destId="{985E83B1-BCBD-4B33-B867-10808B3193F4}" srcOrd="0" destOrd="0" presId="urn:microsoft.com/office/officeart/2005/8/layout/radial3"/>
    <dgm:cxn modelId="{5CF6B550-771A-4E9C-8DA8-FC528248C17C}" srcId="{77A3048C-B4D0-4662-BA1C-B8D665CA1804}" destId="{1FFB6E19-8BEA-4204-A53D-3BE951EE4DE9}" srcOrd="4" destOrd="0" parTransId="{07A4FF0B-885C-48DA-B2B0-B8B2F997CB2A}" sibTransId="{DF4F3ADD-CCF9-420C-B4AF-EC8553FF914B}"/>
    <dgm:cxn modelId="{437A2E55-CBBD-4EE2-94CA-99672CEF10E4}" type="presOf" srcId="{A2AB6E76-F65D-4EE5-A26B-EAB904BC4BC2}" destId="{9DFF685C-74D1-4A28-8959-E04E9A2C248B}" srcOrd="0" destOrd="0" presId="urn:microsoft.com/office/officeart/2005/8/layout/radial3"/>
    <dgm:cxn modelId="{C3F79E7D-8DF2-4D8E-AC85-ECF329286B79}" srcId="{74DFB2EA-870E-4A4E-B4E7-2EAA9615B899}" destId="{74A540E9-B439-4867-A49C-4DAA1FE5CFB9}" srcOrd="1" destOrd="0" parTransId="{984F8C13-DEC2-44A3-9128-A5239663F385}" sibTransId="{A213C890-1505-429A-8E12-CE334EE5C412}"/>
    <dgm:cxn modelId="{07B8D484-5130-4C30-AF71-770AB75BDB67}" type="presOf" srcId="{77A3048C-B4D0-4662-BA1C-B8D665CA1804}" destId="{1597699C-AC31-41F1-8FF4-8D7E81DC82DA}" srcOrd="0" destOrd="0" presId="urn:microsoft.com/office/officeart/2005/8/layout/radial3"/>
    <dgm:cxn modelId="{D7AD598A-FADD-4F1C-A6FD-3693A25FD0EF}" srcId="{77A3048C-B4D0-4662-BA1C-B8D665CA1804}" destId="{88377926-CFC8-48B5-9A55-3BAF82E0B209}" srcOrd="1" destOrd="0" parTransId="{52B677A0-0611-4285-8A3D-637A3B1E0617}" sibTransId="{AF1C1633-3BA3-4F38-BF24-4D1E80A444C9}"/>
    <dgm:cxn modelId="{A5AF4CA4-E00A-496A-A844-548E01BC02CB}" srcId="{74DFB2EA-870E-4A4E-B4E7-2EAA9615B899}" destId="{4CF17941-D5FE-4590-ADE6-F691D74ADCC5}" srcOrd="0" destOrd="0" parTransId="{1788ED6D-AE76-4729-8F67-42DFF6BA8034}" sibTransId="{85FEAD87-230A-4707-9A09-4B1500B46994}"/>
    <dgm:cxn modelId="{BDF793B2-BB62-485C-9752-8D735E05D588}" srcId="{77A3048C-B4D0-4662-BA1C-B8D665CA1804}" destId="{4C65B4D8-8295-4703-8354-5EFFB4BDF194}" srcOrd="0" destOrd="0" parTransId="{F1FE1E67-2E3C-4451-A794-CC4F8B8B542D}" sibTransId="{D4059454-2814-4208-B32A-F621A414D7E3}"/>
    <dgm:cxn modelId="{35AB36C0-80A4-40FF-B8DE-4CB0D56DECDB}" srcId="{77A3048C-B4D0-4662-BA1C-B8D665CA1804}" destId="{F892AC5F-3648-4AF8-9CED-10FA27B8A0E7}" srcOrd="7" destOrd="0" parTransId="{43D2D26F-59AF-413B-931F-1AF0D768550E}" sibTransId="{0C00C40A-9B4D-4AFE-8D09-1333577E18EE}"/>
    <dgm:cxn modelId="{6E95A5C1-D919-4DCA-9BE2-86CCAA9245F5}" srcId="{D363E6B6-CC36-475A-BBCD-314D9588F510}" destId="{77A3048C-B4D0-4662-BA1C-B8D665CA1804}" srcOrd="0" destOrd="0" parTransId="{A1F0591E-39B1-4616-8BB7-EBBD2FFF3E61}" sibTransId="{560F6446-6DEE-4DF6-AE39-621AF37F0D17}"/>
    <dgm:cxn modelId="{A8FA7ECC-E305-4792-8EEA-AE24E334F6CA}" type="presOf" srcId="{4C65B4D8-8295-4703-8354-5EFFB4BDF194}" destId="{F8D28EE9-AC58-433C-BA52-6F239A9EED15}" srcOrd="0" destOrd="0" presId="urn:microsoft.com/office/officeart/2005/8/layout/radial3"/>
    <dgm:cxn modelId="{80BB9DD4-7C12-4DC4-A0D5-FCDE052AB7CF}" srcId="{77A3048C-B4D0-4662-BA1C-B8D665CA1804}" destId="{CD5D3E55-9CA5-4947-94FF-B0024F433552}" srcOrd="2" destOrd="0" parTransId="{17478620-7EAC-404D-B7DA-1144610D49D2}" sibTransId="{B0107DD9-8A85-4FEC-9EDA-3E054F938D0F}"/>
    <dgm:cxn modelId="{57AEE6E2-8524-4C06-A833-F53F20FFEA7D}" type="presOf" srcId="{CD5D3E55-9CA5-4947-94FF-B0024F433552}" destId="{0B4C36FA-EADF-4D26-BFAB-E0610937B98A}" srcOrd="0" destOrd="0" presId="urn:microsoft.com/office/officeart/2005/8/layout/radial3"/>
    <dgm:cxn modelId="{B3A91EE3-2786-4659-98DF-B1DB84A2E4E2}" type="presOf" srcId="{F892AC5F-3648-4AF8-9CED-10FA27B8A0E7}" destId="{30A9BB6B-24DA-4561-AEE9-40B00A09E83F}" srcOrd="0" destOrd="0" presId="urn:microsoft.com/office/officeart/2005/8/layout/radial3"/>
    <dgm:cxn modelId="{F0A16DEE-CD79-4316-A934-6077EC5F991D}" srcId="{77A3048C-B4D0-4662-BA1C-B8D665CA1804}" destId="{A2AB6E76-F65D-4EE5-A26B-EAB904BC4BC2}" srcOrd="6" destOrd="0" parTransId="{213DCC3C-5F17-4B1E-B225-2252FAD17DA9}" sibTransId="{C04BD6D8-1689-4544-821B-AB2300606102}"/>
    <dgm:cxn modelId="{602653F2-2AC6-48BA-A1FF-50A50F1B6070}" type="presOf" srcId="{1FFB6E19-8BEA-4204-A53D-3BE951EE4DE9}" destId="{2AEAEFDD-56A1-46AE-B014-FEF69B0B8F1F}" srcOrd="0" destOrd="0" presId="urn:microsoft.com/office/officeart/2005/8/layout/radial3"/>
    <dgm:cxn modelId="{CC0DECC9-0ABB-4BA9-B194-9A582B65AA77}" type="presParOf" srcId="{9D5DB27C-A571-4E0F-958A-9CB015B1E800}" destId="{4D3BBAE7-8E45-4180-ADA9-58AEF2D76F88}" srcOrd="0" destOrd="0" presId="urn:microsoft.com/office/officeart/2005/8/layout/radial3"/>
    <dgm:cxn modelId="{31CCED03-9C4E-4F22-A12D-C2A940283351}" type="presParOf" srcId="{4D3BBAE7-8E45-4180-ADA9-58AEF2D76F88}" destId="{1597699C-AC31-41F1-8FF4-8D7E81DC82DA}" srcOrd="0" destOrd="0" presId="urn:microsoft.com/office/officeart/2005/8/layout/radial3"/>
    <dgm:cxn modelId="{CDD65255-6FFA-424A-AAA7-EB39D182997A}" type="presParOf" srcId="{4D3BBAE7-8E45-4180-ADA9-58AEF2D76F88}" destId="{F8D28EE9-AC58-433C-BA52-6F239A9EED15}" srcOrd="1" destOrd="0" presId="urn:microsoft.com/office/officeart/2005/8/layout/radial3"/>
    <dgm:cxn modelId="{5B3AC7D7-C4FF-41A1-BF92-EA2313FDDFD0}" type="presParOf" srcId="{4D3BBAE7-8E45-4180-ADA9-58AEF2D76F88}" destId="{985E83B1-BCBD-4B33-B867-10808B3193F4}" srcOrd="2" destOrd="0" presId="urn:microsoft.com/office/officeart/2005/8/layout/radial3"/>
    <dgm:cxn modelId="{5BD7D738-E8D0-4421-A5C9-F8C50352CB08}" type="presParOf" srcId="{4D3BBAE7-8E45-4180-ADA9-58AEF2D76F88}" destId="{0B4C36FA-EADF-4D26-BFAB-E0610937B98A}" srcOrd="3" destOrd="0" presId="urn:microsoft.com/office/officeart/2005/8/layout/radial3"/>
    <dgm:cxn modelId="{F675FC11-3CFE-4072-8EB9-4FA0D895B5D1}" type="presParOf" srcId="{4D3BBAE7-8E45-4180-ADA9-58AEF2D76F88}" destId="{BC21C06B-8186-49D6-8E01-BBD9E29258A2}" srcOrd="4" destOrd="0" presId="urn:microsoft.com/office/officeart/2005/8/layout/radial3"/>
    <dgm:cxn modelId="{3F17A2CD-D893-444A-9A39-F49EB7977CA0}" type="presParOf" srcId="{4D3BBAE7-8E45-4180-ADA9-58AEF2D76F88}" destId="{2AEAEFDD-56A1-46AE-B014-FEF69B0B8F1F}" srcOrd="5" destOrd="0" presId="urn:microsoft.com/office/officeart/2005/8/layout/radial3"/>
    <dgm:cxn modelId="{FAEA1128-3625-4DD9-98F3-03AE7FE233E5}" type="presParOf" srcId="{4D3BBAE7-8E45-4180-ADA9-58AEF2D76F88}" destId="{39F65DA4-D7B5-4CC6-AA36-B83E49A55DB6}" srcOrd="6" destOrd="0" presId="urn:microsoft.com/office/officeart/2005/8/layout/radial3"/>
    <dgm:cxn modelId="{A914C43E-D8E4-4657-8DE1-8DEA40524CC5}" type="presParOf" srcId="{4D3BBAE7-8E45-4180-ADA9-58AEF2D76F88}" destId="{9DFF685C-74D1-4A28-8959-E04E9A2C248B}" srcOrd="7" destOrd="0" presId="urn:microsoft.com/office/officeart/2005/8/layout/radial3"/>
    <dgm:cxn modelId="{3EDC9373-F583-4D13-BE89-2AEC179FE983}" type="presParOf" srcId="{4D3BBAE7-8E45-4180-ADA9-58AEF2D76F88}" destId="{30A9BB6B-24DA-4561-AEE9-40B00A09E83F}"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8FB369-9F9B-431C-BC81-B044651F1F5E}" type="doc">
      <dgm:prSet loTypeId="urn:microsoft.com/office/officeart/2005/8/layout/cycle3" loCatId="cycle" qsTypeId="urn:microsoft.com/office/officeart/2005/8/quickstyle/3d6" qsCatId="3D" csTypeId="urn:microsoft.com/office/officeart/2005/8/colors/colorful1" csCatId="colorful" phldr="1"/>
      <dgm:spPr/>
      <dgm:t>
        <a:bodyPr/>
        <a:lstStyle/>
        <a:p>
          <a:endParaRPr lang="en-US"/>
        </a:p>
      </dgm:t>
    </dgm:pt>
    <dgm:pt modelId="{ED4AD22E-5BC5-44FB-93B5-718C547CB46C}">
      <dgm:prSet phldrT="[Text]" custT="1"/>
      <dgm:spPr/>
      <dgm:t>
        <a:bodyPr/>
        <a:lstStyle/>
        <a:p>
          <a:r>
            <a:rPr lang="en-US" sz="2400" dirty="0">
              <a:latin typeface="Bell MT" panose="02020503060305020303" pitchFamily="18" charset="0"/>
            </a:rPr>
            <a:t>Education Support</a:t>
          </a:r>
        </a:p>
      </dgm:t>
    </dgm:pt>
    <dgm:pt modelId="{24D07640-0F41-4757-A43B-EE93E336BE7B}" type="parTrans" cxnId="{94BDD54C-675D-4599-9DDC-8A4466C6E1E7}">
      <dgm:prSet/>
      <dgm:spPr/>
      <dgm:t>
        <a:bodyPr/>
        <a:lstStyle/>
        <a:p>
          <a:endParaRPr lang="en-US">
            <a:latin typeface="Bell MT" panose="02020503060305020303" pitchFamily="18" charset="0"/>
          </a:endParaRPr>
        </a:p>
      </dgm:t>
    </dgm:pt>
    <dgm:pt modelId="{4B711018-5D84-45F3-B09F-592A862EC7A1}" type="sibTrans" cxnId="{94BDD54C-675D-4599-9DDC-8A4466C6E1E7}">
      <dgm:prSet/>
      <dgm:spPr/>
      <dgm:t>
        <a:bodyPr/>
        <a:lstStyle/>
        <a:p>
          <a:endParaRPr lang="en-US">
            <a:latin typeface="Bell MT" panose="02020503060305020303" pitchFamily="18" charset="0"/>
          </a:endParaRPr>
        </a:p>
      </dgm:t>
    </dgm:pt>
    <dgm:pt modelId="{F69FBBC5-C62B-45EB-9DC7-47946F1303BB}">
      <dgm:prSet phldrT="[Text]" custT="1"/>
      <dgm:spPr/>
      <dgm:t>
        <a:bodyPr/>
        <a:lstStyle/>
        <a:p>
          <a:r>
            <a:rPr lang="en-US" sz="2400" dirty="0">
              <a:latin typeface="Bell MT" panose="02020503060305020303" pitchFamily="18" charset="0"/>
            </a:rPr>
            <a:t>Job Coaching</a:t>
          </a:r>
        </a:p>
      </dgm:t>
    </dgm:pt>
    <dgm:pt modelId="{4F32A5AF-D435-4F4C-A967-A883ACF96A43}" type="parTrans" cxnId="{863839DB-F830-462B-9968-A20AEEB6089C}">
      <dgm:prSet/>
      <dgm:spPr/>
      <dgm:t>
        <a:bodyPr/>
        <a:lstStyle/>
        <a:p>
          <a:endParaRPr lang="en-US">
            <a:latin typeface="Bell MT" panose="02020503060305020303" pitchFamily="18" charset="0"/>
          </a:endParaRPr>
        </a:p>
      </dgm:t>
    </dgm:pt>
    <dgm:pt modelId="{5C0A5576-D920-4DC4-8406-CCDCAC88133C}" type="sibTrans" cxnId="{863839DB-F830-462B-9968-A20AEEB6089C}">
      <dgm:prSet/>
      <dgm:spPr/>
      <dgm:t>
        <a:bodyPr/>
        <a:lstStyle/>
        <a:p>
          <a:endParaRPr lang="en-US">
            <a:latin typeface="Bell MT" panose="02020503060305020303" pitchFamily="18" charset="0"/>
          </a:endParaRPr>
        </a:p>
      </dgm:t>
    </dgm:pt>
    <dgm:pt modelId="{3FC35EBD-1E7B-46D7-ADDA-ACB2FE0DEE6C}">
      <dgm:prSet phldrT="[Text]" custT="1"/>
      <dgm:spPr/>
      <dgm:t>
        <a:bodyPr/>
        <a:lstStyle/>
        <a:p>
          <a:r>
            <a:rPr lang="en-US" sz="2400" dirty="0">
              <a:latin typeface="Bell MT" panose="02020503060305020303" pitchFamily="18" charset="0"/>
            </a:rPr>
            <a:t>Health Care</a:t>
          </a:r>
        </a:p>
      </dgm:t>
    </dgm:pt>
    <dgm:pt modelId="{378063C4-4AEA-4960-B51D-FE84AD4786CB}" type="parTrans" cxnId="{F3922784-3C04-4FD0-B488-388BDB32EC86}">
      <dgm:prSet/>
      <dgm:spPr/>
      <dgm:t>
        <a:bodyPr/>
        <a:lstStyle/>
        <a:p>
          <a:endParaRPr lang="en-US">
            <a:latin typeface="Bell MT" panose="02020503060305020303" pitchFamily="18" charset="0"/>
          </a:endParaRPr>
        </a:p>
      </dgm:t>
    </dgm:pt>
    <dgm:pt modelId="{117B1118-A392-4C64-BCF0-B1F03053B328}" type="sibTrans" cxnId="{F3922784-3C04-4FD0-B488-388BDB32EC86}">
      <dgm:prSet/>
      <dgm:spPr/>
      <dgm:t>
        <a:bodyPr/>
        <a:lstStyle/>
        <a:p>
          <a:endParaRPr lang="en-US">
            <a:latin typeface="Bell MT" panose="02020503060305020303" pitchFamily="18" charset="0"/>
          </a:endParaRPr>
        </a:p>
      </dgm:t>
    </dgm:pt>
    <dgm:pt modelId="{C3CA07D1-81ED-4E27-BD9E-47284662FEF6}">
      <dgm:prSet phldrT="[Text]"/>
      <dgm:spPr/>
      <dgm:t>
        <a:bodyPr/>
        <a:lstStyle/>
        <a:p>
          <a:r>
            <a:rPr lang="en-US" dirty="0">
              <a:latin typeface="Bell MT" panose="02020503060305020303" pitchFamily="18" charset="0"/>
            </a:rPr>
            <a:t>Legal Support</a:t>
          </a:r>
        </a:p>
      </dgm:t>
    </dgm:pt>
    <dgm:pt modelId="{FBCD07F9-95A8-4DBA-8CA0-1E1D266EFE81}" type="parTrans" cxnId="{A3D2BE34-194C-456A-A6BA-B6A65C9EC833}">
      <dgm:prSet/>
      <dgm:spPr/>
      <dgm:t>
        <a:bodyPr/>
        <a:lstStyle/>
        <a:p>
          <a:endParaRPr lang="en-US">
            <a:latin typeface="Bell MT" panose="02020503060305020303" pitchFamily="18" charset="0"/>
          </a:endParaRPr>
        </a:p>
      </dgm:t>
    </dgm:pt>
    <dgm:pt modelId="{B9044498-C724-469D-BCA2-A6ABAD634952}" type="sibTrans" cxnId="{A3D2BE34-194C-456A-A6BA-B6A65C9EC833}">
      <dgm:prSet/>
      <dgm:spPr/>
      <dgm:t>
        <a:bodyPr/>
        <a:lstStyle/>
        <a:p>
          <a:endParaRPr lang="en-US">
            <a:latin typeface="Bell MT" panose="02020503060305020303" pitchFamily="18" charset="0"/>
          </a:endParaRPr>
        </a:p>
      </dgm:t>
    </dgm:pt>
    <dgm:pt modelId="{1C03A27F-F691-4E93-9B60-65C4F66DA362}">
      <dgm:prSet phldrT="[Text]" custT="1"/>
      <dgm:spPr/>
      <dgm:t>
        <a:bodyPr/>
        <a:lstStyle/>
        <a:p>
          <a:r>
            <a:rPr lang="en-US" sz="2400" dirty="0">
              <a:latin typeface="Bell MT" panose="02020503060305020303" pitchFamily="18" charset="0"/>
            </a:rPr>
            <a:t>Counseling</a:t>
          </a:r>
        </a:p>
      </dgm:t>
    </dgm:pt>
    <dgm:pt modelId="{5632F668-2897-41A0-8529-92CA8A2B6615}" type="parTrans" cxnId="{3F08101B-B184-4F70-8765-6BDAC33FA0E9}">
      <dgm:prSet/>
      <dgm:spPr/>
      <dgm:t>
        <a:bodyPr/>
        <a:lstStyle/>
        <a:p>
          <a:endParaRPr lang="en-US">
            <a:latin typeface="Bell MT" panose="02020503060305020303" pitchFamily="18" charset="0"/>
          </a:endParaRPr>
        </a:p>
      </dgm:t>
    </dgm:pt>
    <dgm:pt modelId="{FD636E40-558D-4A78-80CB-71B68121BE98}" type="sibTrans" cxnId="{3F08101B-B184-4F70-8765-6BDAC33FA0E9}">
      <dgm:prSet/>
      <dgm:spPr/>
      <dgm:t>
        <a:bodyPr/>
        <a:lstStyle/>
        <a:p>
          <a:endParaRPr lang="en-US">
            <a:latin typeface="Bell MT" panose="02020503060305020303" pitchFamily="18" charset="0"/>
          </a:endParaRPr>
        </a:p>
      </dgm:t>
    </dgm:pt>
    <dgm:pt modelId="{AB680183-845A-43EB-8BAE-BBF03A002A5E}">
      <dgm:prSet/>
      <dgm:spPr/>
      <dgm:t>
        <a:bodyPr/>
        <a:lstStyle/>
        <a:p>
          <a:r>
            <a:rPr lang="en-US" dirty="0">
              <a:latin typeface="Bell MT" panose="02020503060305020303" pitchFamily="18" charset="0"/>
            </a:rPr>
            <a:t>Housing </a:t>
          </a:r>
        </a:p>
      </dgm:t>
    </dgm:pt>
    <dgm:pt modelId="{7E1C4722-9696-4829-A052-62416CBDD924}" type="parTrans" cxnId="{5659065E-FAE6-4122-9BD5-5E44E68A82A7}">
      <dgm:prSet/>
      <dgm:spPr/>
      <dgm:t>
        <a:bodyPr/>
        <a:lstStyle/>
        <a:p>
          <a:endParaRPr lang="en-US">
            <a:latin typeface="Bell MT" panose="02020503060305020303" pitchFamily="18" charset="0"/>
          </a:endParaRPr>
        </a:p>
      </dgm:t>
    </dgm:pt>
    <dgm:pt modelId="{48AC98C9-1E40-4AF3-9C3F-9F44BFFE7ECD}" type="sibTrans" cxnId="{5659065E-FAE6-4122-9BD5-5E44E68A82A7}">
      <dgm:prSet/>
      <dgm:spPr/>
      <dgm:t>
        <a:bodyPr/>
        <a:lstStyle/>
        <a:p>
          <a:endParaRPr lang="en-US">
            <a:latin typeface="Bell MT" panose="02020503060305020303" pitchFamily="18" charset="0"/>
          </a:endParaRPr>
        </a:p>
      </dgm:t>
    </dgm:pt>
    <dgm:pt modelId="{CB261A1E-C66A-418B-9E0C-61D94937C6E7}" type="pres">
      <dgm:prSet presAssocID="{398FB369-9F9B-431C-BC81-B044651F1F5E}" presName="Name0" presStyleCnt="0">
        <dgm:presLayoutVars>
          <dgm:dir/>
          <dgm:resizeHandles val="exact"/>
        </dgm:presLayoutVars>
      </dgm:prSet>
      <dgm:spPr/>
    </dgm:pt>
    <dgm:pt modelId="{74FCCE80-3084-40EE-AA84-3DBD51DEFA45}" type="pres">
      <dgm:prSet presAssocID="{398FB369-9F9B-431C-BC81-B044651F1F5E}" presName="cycle" presStyleCnt="0"/>
      <dgm:spPr/>
    </dgm:pt>
    <dgm:pt modelId="{2C71B014-FE1F-4840-B715-A7B158E42402}" type="pres">
      <dgm:prSet presAssocID="{ED4AD22E-5BC5-44FB-93B5-718C547CB46C}" presName="nodeFirstNode" presStyleLbl="node1" presStyleIdx="0" presStyleCnt="6">
        <dgm:presLayoutVars>
          <dgm:bulletEnabled val="1"/>
        </dgm:presLayoutVars>
      </dgm:prSet>
      <dgm:spPr/>
    </dgm:pt>
    <dgm:pt modelId="{7542B934-CF53-4EE9-BB21-D69EA99782E0}" type="pres">
      <dgm:prSet presAssocID="{4B711018-5D84-45F3-B09F-592A862EC7A1}" presName="sibTransFirstNode" presStyleLbl="bgShp" presStyleIdx="0" presStyleCnt="1"/>
      <dgm:spPr/>
    </dgm:pt>
    <dgm:pt modelId="{681C5035-FE30-4C71-AF34-EE036D33B6F6}" type="pres">
      <dgm:prSet presAssocID="{F69FBBC5-C62B-45EB-9DC7-47946F1303BB}" presName="nodeFollowingNodes" presStyleLbl="node1" presStyleIdx="1" presStyleCnt="6" custRadScaleRad="95891" custRadScaleInc="22546">
        <dgm:presLayoutVars>
          <dgm:bulletEnabled val="1"/>
        </dgm:presLayoutVars>
      </dgm:prSet>
      <dgm:spPr/>
    </dgm:pt>
    <dgm:pt modelId="{42C3748D-1843-458B-A4DF-712CD2568C74}" type="pres">
      <dgm:prSet presAssocID="{3FC35EBD-1E7B-46D7-ADDA-ACB2FE0DEE6C}" presName="nodeFollowingNodes" presStyleLbl="node1" presStyleIdx="2" presStyleCnt="6">
        <dgm:presLayoutVars>
          <dgm:bulletEnabled val="1"/>
        </dgm:presLayoutVars>
      </dgm:prSet>
      <dgm:spPr/>
    </dgm:pt>
    <dgm:pt modelId="{AF2A4288-1C1A-4022-8BB2-1674C07CBCD6}" type="pres">
      <dgm:prSet presAssocID="{C3CA07D1-81ED-4E27-BD9E-47284662FEF6}" presName="nodeFollowingNodes" presStyleLbl="node1" presStyleIdx="3" presStyleCnt="6">
        <dgm:presLayoutVars>
          <dgm:bulletEnabled val="1"/>
        </dgm:presLayoutVars>
      </dgm:prSet>
      <dgm:spPr/>
    </dgm:pt>
    <dgm:pt modelId="{A668030E-8F60-47AC-AB45-D70F91024CDE}" type="pres">
      <dgm:prSet presAssocID="{1C03A27F-F691-4E93-9B60-65C4F66DA362}" presName="nodeFollowingNodes" presStyleLbl="node1" presStyleIdx="4" presStyleCnt="6">
        <dgm:presLayoutVars>
          <dgm:bulletEnabled val="1"/>
        </dgm:presLayoutVars>
      </dgm:prSet>
      <dgm:spPr/>
    </dgm:pt>
    <dgm:pt modelId="{F1CF3500-CA17-40CB-A731-E9C9A43C7D36}" type="pres">
      <dgm:prSet presAssocID="{AB680183-845A-43EB-8BAE-BBF03A002A5E}" presName="nodeFollowingNodes" presStyleLbl="node1" presStyleIdx="5" presStyleCnt="6">
        <dgm:presLayoutVars>
          <dgm:bulletEnabled val="1"/>
        </dgm:presLayoutVars>
      </dgm:prSet>
      <dgm:spPr/>
    </dgm:pt>
  </dgm:ptLst>
  <dgm:cxnLst>
    <dgm:cxn modelId="{3F08101B-B184-4F70-8765-6BDAC33FA0E9}" srcId="{398FB369-9F9B-431C-BC81-B044651F1F5E}" destId="{1C03A27F-F691-4E93-9B60-65C4F66DA362}" srcOrd="4" destOrd="0" parTransId="{5632F668-2897-41A0-8529-92CA8A2B6615}" sibTransId="{FD636E40-558D-4A78-80CB-71B68121BE98}"/>
    <dgm:cxn modelId="{9D11252A-6C10-4AD2-A022-50E8D2D75093}" type="presOf" srcId="{1C03A27F-F691-4E93-9B60-65C4F66DA362}" destId="{A668030E-8F60-47AC-AB45-D70F91024CDE}" srcOrd="0" destOrd="0" presId="urn:microsoft.com/office/officeart/2005/8/layout/cycle3"/>
    <dgm:cxn modelId="{6941732B-E596-4233-BE74-20CFEAC26619}" type="presOf" srcId="{AB680183-845A-43EB-8BAE-BBF03A002A5E}" destId="{F1CF3500-CA17-40CB-A731-E9C9A43C7D36}" srcOrd="0" destOrd="0" presId="urn:microsoft.com/office/officeart/2005/8/layout/cycle3"/>
    <dgm:cxn modelId="{7BF8B032-36D4-4F86-B9AA-868DE68F53D5}" type="presOf" srcId="{F69FBBC5-C62B-45EB-9DC7-47946F1303BB}" destId="{681C5035-FE30-4C71-AF34-EE036D33B6F6}" srcOrd="0" destOrd="0" presId="urn:microsoft.com/office/officeart/2005/8/layout/cycle3"/>
    <dgm:cxn modelId="{A3D2BE34-194C-456A-A6BA-B6A65C9EC833}" srcId="{398FB369-9F9B-431C-BC81-B044651F1F5E}" destId="{C3CA07D1-81ED-4E27-BD9E-47284662FEF6}" srcOrd="3" destOrd="0" parTransId="{FBCD07F9-95A8-4DBA-8CA0-1E1D266EFE81}" sibTransId="{B9044498-C724-469D-BCA2-A6ABAD634952}"/>
    <dgm:cxn modelId="{D0F61F39-DBC6-4A08-A106-368F102921E9}" type="presOf" srcId="{3FC35EBD-1E7B-46D7-ADDA-ACB2FE0DEE6C}" destId="{42C3748D-1843-458B-A4DF-712CD2568C74}" srcOrd="0" destOrd="0" presId="urn:microsoft.com/office/officeart/2005/8/layout/cycle3"/>
    <dgm:cxn modelId="{5659065E-FAE6-4122-9BD5-5E44E68A82A7}" srcId="{398FB369-9F9B-431C-BC81-B044651F1F5E}" destId="{AB680183-845A-43EB-8BAE-BBF03A002A5E}" srcOrd="5" destOrd="0" parTransId="{7E1C4722-9696-4829-A052-62416CBDD924}" sibTransId="{48AC98C9-1E40-4AF3-9C3F-9F44BFFE7ECD}"/>
    <dgm:cxn modelId="{94BDD54C-675D-4599-9DDC-8A4466C6E1E7}" srcId="{398FB369-9F9B-431C-BC81-B044651F1F5E}" destId="{ED4AD22E-5BC5-44FB-93B5-718C547CB46C}" srcOrd="0" destOrd="0" parTransId="{24D07640-0F41-4757-A43B-EE93E336BE7B}" sibTransId="{4B711018-5D84-45F3-B09F-592A862EC7A1}"/>
    <dgm:cxn modelId="{932DCF4F-B326-464D-A3A2-8767D93D4978}" type="presOf" srcId="{398FB369-9F9B-431C-BC81-B044651F1F5E}" destId="{CB261A1E-C66A-418B-9E0C-61D94937C6E7}" srcOrd="0" destOrd="0" presId="urn:microsoft.com/office/officeart/2005/8/layout/cycle3"/>
    <dgm:cxn modelId="{57985F5A-EEF6-4D47-B71F-BA6A53A796FA}" type="presOf" srcId="{ED4AD22E-5BC5-44FB-93B5-718C547CB46C}" destId="{2C71B014-FE1F-4840-B715-A7B158E42402}" srcOrd="0" destOrd="0" presId="urn:microsoft.com/office/officeart/2005/8/layout/cycle3"/>
    <dgm:cxn modelId="{F3922784-3C04-4FD0-B488-388BDB32EC86}" srcId="{398FB369-9F9B-431C-BC81-B044651F1F5E}" destId="{3FC35EBD-1E7B-46D7-ADDA-ACB2FE0DEE6C}" srcOrd="2" destOrd="0" parTransId="{378063C4-4AEA-4960-B51D-FE84AD4786CB}" sibTransId="{117B1118-A392-4C64-BCF0-B1F03053B328}"/>
    <dgm:cxn modelId="{F8E5948A-B185-4867-A3CF-E7A982FCBD66}" type="presOf" srcId="{C3CA07D1-81ED-4E27-BD9E-47284662FEF6}" destId="{AF2A4288-1C1A-4022-8BB2-1674C07CBCD6}" srcOrd="0" destOrd="0" presId="urn:microsoft.com/office/officeart/2005/8/layout/cycle3"/>
    <dgm:cxn modelId="{4DA5BABB-F548-466C-88FF-3C962BF06601}" type="presOf" srcId="{4B711018-5D84-45F3-B09F-592A862EC7A1}" destId="{7542B934-CF53-4EE9-BB21-D69EA99782E0}" srcOrd="0" destOrd="0" presId="urn:microsoft.com/office/officeart/2005/8/layout/cycle3"/>
    <dgm:cxn modelId="{863839DB-F830-462B-9968-A20AEEB6089C}" srcId="{398FB369-9F9B-431C-BC81-B044651F1F5E}" destId="{F69FBBC5-C62B-45EB-9DC7-47946F1303BB}" srcOrd="1" destOrd="0" parTransId="{4F32A5AF-D435-4F4C-A967-A883ACF96A43}" sibTransId="{5C0A5576-D920-4DC4-8406-CCDCAC88133C}"/>
    <dgm:cxn modelId="{94F7B69F-2EB7-4819-AC44-A95D991DD8AB}" type="presParOf" srcId="{CB261A1E-C66A-418B-9E0C-61D94937C6E7}" destId="{74FCCE80-3084-40EE-AA84-3DBD51DEFA45}" srcOrd="0" destOrd="0" presId="urn:microsoft.com/office/officeart/2005/8/layout/cycle3"/>
    <dgm:cxn modelId="{ACC7359C-2F69-442B-BE82-8E87F2A3D17F}" type="presParOf" srcId="{74FCCE80-3084-40EE-AA84-3DBD51DEFA45}" destId="{2C71B014-FE1F-4840-B715-A7B158E42402}" srcOrd="0" destOrd="0" presId="urn:microsoft.com/office/officeart/2005/8/layout/cycle3"/>
    <dgm:cxn modelId="{20BCACE8-DCA4-4453-9067-03A920E21272}" type="presParOf" srcId="{74FCCE80-3084-40EE-AA84-3DBD51DEFA45}" destId="{7542B934-CF53-4EE9-BB21-D69EA99782E0}" srcOrd="1" destOrd="0" presId="urn:microsoft.com/office/officeart/2005/8/layout/cycle3"/>
    <dgm:cxn modelId="{F07F5F00-EE86-49BC-A0CC-3827EA4766D2}" type="presParOf" srcId="{74FCCE80-3084-40EE-AA84-3DBD51DEFA45}" destId="{681C5035-FE30-4C71-AF34-EE036D33B6F6}" srcOrd="2" destOrd="0" presId="urn:microsoft.com/office/officeart/2005/8/layout/cycle3"/>
    <dgm:cxn modelId="{FDF2C8C3-3258-4B68-AC65-623383D1D143}" type="presParOf" srcId="{74FCCE80-3084-40EE-AA84-3DBD51DEFA45}" destId="{42C3748D-1843-458B-A4DF-712CD2568C74}" srcOrd="3" destOrd="0" presId="urn:microsoft.com/office/officeart/2005/8/layout/cycle3"/>
    <dgm:cxn modelId="{6C91188B-4CF9-4844-9A9C-2FE107C3ED2C}" type="presParOf" srcId="{74FCCE80-3084-40EE-AA84-3DBD51DEFA45}" destId="{AF2A4288-1C1A-4022-8BB2-1674C07CBCD6}" srcOrd="4" destOrd="0" presId="urn:microsoft.com/office/officeart/2005/8/layout/cycle3"/>
    <dgm:cxn modelId="{21E14862-2CDD-49FD-8691-9FC93BB3B8F6}" type="presParOf" srcId="{74FCCE80-3084-40EE-AA84-3DBD51DEFA45}" destId="{A668030E-8F60-47AC-AB45-D70F91024CDE}" srcOrd="5" destOrd="0" presId="urn:microsoft.com/office/officeart/2005/8/layout/cycle3"/>
    <dgm:cxn modelId="{BF9B3FB8-57B8-4C7D-B248-B0186B839AED}" type="presParOf" srcId="{74FCCE80-3084-40EE-AA84-3DBD51DEFA45}" destId="{F1CF3500-CA17-40CB-A731-E9C9A43C7D36}"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EBD9-47BC-4C38-9136-8F78391D8DAD}">
      <dsp:nvSpPr>
        <dsp:cNvPr id="0" name=""/>
        <dsp:cNvSpPr/>
      </dsp:nvSpPr>
      <dsp:spPr>
        <a:xfrm>
          <a:off x="1218586" y="137466"/>
          <a:ext cx="2903361" cy="2799526"/>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Inconsistent or Uncaring Relationships </a:t>
          </a:r>
        </a:p>
      </dsp:txBody>
      <dsp:txXfrm>
        <a:off x="1605701" y="627383"/>
        <a:ext cx="2129131" cy="1259787"/>
      </dsp:txXfrm>
    </dsp:sp>
    <dsp:sp modelId="{1AA49AE4-342A-4C7D-B6A1-F5B0C5C2B753}">
      <dsp:nvSpPr>
        <dsp:cNvPr id="0" name=""/>
        <dsp:cNvSpPr/>
      </dsp:nvSpPr>
      <dsp:spPr>
        <a:xfrm>
          <a:off x="2404041" y="1808027"/>
          <a:ext cx="2799526" cy="2799526"/>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Placement Rules &amp; Restrictions</a:t>
          </a:r>
        </a:p>
      </dsp:txBody>
      <dsp:txXfrm>
        <a:off x="3260230" y="2531238"/>
        <a:ext cx="1679716" cy="1539739"/>
      </dsp:txXfrm>
    </dsp:sp>
    <dsp:sp modelId="{1173C998-DC5C-424F-9E49-8ABB8DEE4000}">
      <dsp:nvSpPr>
        <dsp:cNvPr id="0" name=""/>
        <dsp:cNvSpPr/>
      </dsp:nvSpPr>
      <dsp:spPr>
        <a:xfrm>
          <a:off x="277166" y="1866351"/>
          <a:ext cx="2799526" cy="2799526"/>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     “SYSTEM”</a:t>
          </a:r>
        </a:p>
      </dsp:txBody>
      <dsp:txXfrm>
        <a:off x="540788" y="2589562"/>
        <a:ext cx="1679716" cy="1539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8EBD9-47BC-4C38-9136-8F78391D8DAD}">
      <dsp:nvSpPr>
        <dsp:cNvPr id="0" name=""/>
        <dsp:cNvSpPr/>
      </dsp:nvSpPr>
      <dsp:spPr>
        <a:xfrm>
          <a:off x="1258472" y="59539"/>
          <a:ext cx="2857889" cy="2857889"/>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Drive for Autonomy &amp; Normalcy</a:t>
          </a:r>
        </a:p>
      </dsp:txBody>
      <dsp:txXfrm>
        <a:off x="1639524" y="559670"/>
        <a:ext cx="2095785" cy="1286050"/>
      </dsp:txXfrm>
    </dsp:sp>
    <dsp:sp modelId="{1AA49AE4-342A-4C7D-B6A1-F5B0C5C2B753}">
      <dsp:nvSpPr>
        <dsp:cNvPr id="0" name=""/>
        <dsp:cNvSpPr/>
      </dsp:nvSpPr>
      <dsp:spPr>
        <a:xfrm>
          <a:off x="2289694" y="1845720"/>
          <a:ext cx="2857889" cy="2857889"/>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Connections with individuals they believe care about and understand Them!</a:t>
          </a:r>
        </a:p>
      </dsp:txBody>
      <dsp:txXfrm>
        <a:off x="3163732" y="2584008"/>
        <a:ext cx="1714733" cy="1571839"/>
      </dsp:txXfrm>
    </dsp:sp>
    <dsp:sp modelId="{1173C998-DC5C-424F-9E49-8ABB8DEE4000}">
      <dsp:nvSpPr>
        <dsp:cNvPr id="0" name=""/>
        <dsp:cNvSpPr/>
      </dsp:nvSpPr>
      <dsp:spPr>
        <a:xfrm>
          <a:off x="227251" y="1845720"/>
          <a:ext cx="2857889" cy="2857889"/>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0"/>
              <a:cs typeface="Arial" panose="020B0604020202020204" pitchFamily="34" charset="0"/>
            </a:rPr>
            <a:t>Connections with Family &amp; Relatives </a:t>
          </a:r>
        </a:p>
      </dsp:txBody>
      <dsp:txXfrm>
        <a:off x="496368" y="2584008"/>
        <a:ext cx="1714733" cy="1571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04E9-ED23-4CDC-88A7-33E4DED3395C}">
      <dsp:nvSpPr>
        <dsp:cNvPr id="0" name=""/>
        <dsp:cNvSpPr/>
      </dsp:nvSpPr>
      <dsp:spPr>
        <a:xfrm>
          <a:off x="306633" y="0"/>
          <a:ext cx="4017594" cy="4017594"/>
        </a:xfrm>
        <a:prstGeom prst="triangl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6E47B-BF4E-4183-824F-89FF3AB94646}">
      <dsp:nvSpPr>
        <dsp:cNvPr id="0" name=""/>
        <dsp:cNvSpPr/>
      </dsp:nvSpPr>
      <dsp:spPr>
        <a:xfrm>
          <a:off x="2315430" y="403917"/>
          <a:ext cx="2611436" cy="951039"/>
        </a:xfrm>
        <a:prstGeom prst="round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Feeling Safe</a:t>
          </a:r>
        </a:p>
      </dsp:txBody>
      <dsp:txXfrm>
        <a:off x="2361856" y="450343"/>
        <a:ext cx="2518584" cy="858187"/>
      </dsp:txXfrm>
    </dsp:sp>
    <dsp:sp modelId="{50EDFCFD-3E1C-450A-8EA8-0BA2EAFF3151}">
      <dsp:nvSpPr>
        <dsp:cNvPr id="0" name=""/>
        <dsp:cNvSpPr/>
      </dsp:nvSpPr>
      <dsp:spPr>
        <a:xfrm>
          <a:off x="2315430" y="1473837"/>
          <a:ext cx="2611436" cy="951039"/>
        </a:xfrm>
        <a:prstGeom prst="roundRect">
          <a:avLst/>
        </a:prstGeom>
        <a:solidFill>
          <a:schemeClr val="lt1">
            <a:alpha val="90000"/>
            <a:hueOff val="0"/>
            <a:satOff val="0"/>
            <a:lumOff val="0"/>
            <a:alphaOff val="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Healthy Connections</a:t>
          </a:r>
          <a:endParaRPr lang="en-US" sz="1600" kern="1200" dirty="0"/>
        </a:p>
      </dsp:txBody>
      <dsp:txXfrm>
        <a:off x="2361856" y="1520263"/>
        <a:ext cx="2518584" cy="858187"/>
      </dsp:txXfrm>
    </dsp:sp>
    <dsp:sp modelId="{0EBFC874-AAB3-40E4-8486-F26D383DD364}">
      <dsp:nvSpPr>
        <dsp:cNvPr id="0" name=""/>
        <dsp:cNvSpPr/>
      </dsp:nvSpPr>
      <dsp:spPr>
        <a:xfrm>
          <a:off x="2315430" y="2543756"/>
          <a:ext cx="2611436" cy="951039"/>
        </a:xfrm>
        <a:prstGeom prst="roundRect">
          <a:avLst/>
        </a:prstGeom>
        <a:solidFill>
          <a:schemeClr val="lt1">
            <a:alpha val="90000"/>
            <a:hueOff val="0"/>
            <a:satOff val="0"/>
            <a:lumOff val="0"/>
            <a:alphaOff val="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Adaptive Coping</a:t>
          </a:r>
        </a:p>
      </dsp:txBody>
      <dsp:txXfrm>
        <a:off x="2361856" y="2590182"/>
        <a:ext cx="2518584" cy="858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04E9-ED23-4CDC-88A7-33E4DED3395C}">
      <dsp:nvSpPr>
        <dsp:cNvPr id="0" name=""/>
        <dsp:cNvSpPr/>
      </dsp:nvSpPr>
      <dsp:spPr>
        <a:xfrm>
          <a:off x="306633" y="0"/>
          <a:ext cx="4017594" cy="4017594"/>
        </a:xfrm>
        <a:prstGeom prst="triangl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6E47B-BF4E-4183-824F-89FF3AB94646}">
      <dsp:nvSpPr>
        <dsp:cNvPr id="0" name=""/>
        <dsp:cNvSpPr/>
      </dsp:nvSpPr>
      <dsp:spPr>
        <a:xfrm>
          <a:off x="2315430" y="403917"/>
          <a:ext cx="2611436" cy="951039"/>
        </a:xfrm>
        <a:prstGeom prst="roundRect">
          <a:avLst/>
        </a:prstGeom>
        <a:solidFill>
          <a:schemeClr val="accent3">
            <a:alpha val="9000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Feeling Safe</a:t>
          </a:r>
        </a:p>
      </dsp:txBody>
      <dsp:txXfrm>
        <a:off x="2361856" y="450343"/>
        <a:ext cx="2518584" cy="858187"/>
      </dsp:txXfrm>
    </dsp:sp>
    <dsp:sp modelId="{50EDFCFD-3E1C-450A-8EA8-0BA2EAFF3151}">
      <dsp:nvSpPr>
        <dsp:cNvPr id="0" name=""/>
        <dsp:cNvSpPr/>
      </dsp:nvSpPr>
      <dsp:spPr>
        <a:xfrm>
          <a:off x="2315430" y="1473837"/>
          <a:ext cx="2611436" cy="951039"/>
        </a:xfrm>
        <a:prstGeom prst="roundRect">
          <a:avLst/>
        </a:prstGeom>
        <a:solidFill>
          <a:schemeClr val="lt1">
            <a:alpha val="90000"/>
            <a:hueOff val="0"/>
            <a:satOff val="0"/>
            <a:lumOff val="0"/>
            <a:alphaOff val="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Healthy Connections</a:t>
          </a:r>
          <a:endParaRPr lang="en-US" sz="1600" kern="1200" dirty="0"/>
        </a:p>
      </dsp:txBody>
      <dsp:txXfrm>
        <a:off x="2361856" y="1520263"/>
        <a:ext cx="2518584" cy="858187"/>
      </dsp:txXfrm>
    </dsp:sp>
    <dsp:sp modelId="{0EBFC874-AAB3-40E4-8486-F26D383DD364}">
      <dsp:nvSpPr>
        <dsp:cNvPr id="0" name=""/>
        <dsp:cNvSpPr/>
      </dsp:nvSpPr>
      <dsp:spPr>
        <a:xfrm>
          <a:off x="2315430" y="2543756"/>
          <a:ext cx="2611436" cy="951039"/>
        </a:xfrm>
        <a:prstGeom prst="roundRect">
          <a:avLst/>
        </a:prstGeom>
        <a:solidFill>
          <a:schemeClr val="lt1">
            <a:alpha val="90000"/>
            <a:hueOff val="0"/>
            <a:satOff val="0"/>
            <a:lumOff val="0"/>
            <a:alphaOff val="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Adaptive Coping</a:t>
          </a:r>
        </a:p>
      </dsp:txBody>
      <dsp:txXfrm>
        <a:off x="2361856" y="2590182"/>
        <a:ext cx="2518584" cy="858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04E9-ED23-4CDC-88A7-33E4DED3395C}">
      <dsp:nvSpPr>
        <dsp:cNvPr id="0" name=""/>
        <dsp:cNvSpPr/>
      </dsp:nvSpPr>
      <dsp:spPr>
        <a:xfrm>
          <a:off x="306633" y="0"/>
          <a:ext cx="4017594" cy="4017594"/>
        </a:xfrm>
        <a:prstGeom prst="triangl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6E47B-BF4E-4183-824F-89FF3AB94646}">
      <dsp:nvSpPr>
        <dsp:cNvPr id="0" name=""/>
        <dsp:cNvSpPr/>
      </dsp:nvSpPr>
      <dsp:spPr>
        <a:xfrm>
          <a:off x="2315430" y="403917"/>
          <a:ext cx="2611436" cy="951039"/>
        </a:xfrm>
        <a:prstGeom prst="roundRect">
          <a:avLst/>
        </a:prstGeom>
        <a:solidFill>
          <a:schemeClr val="bg1">
            <a:alpha val="9000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Feeling Safe</a:t>
          </a:r>
        </a:p>
      </dsp:txBody>
      <dsp:txXfrm>
        <a:off x="2361856" y="450343"/>
        <a:ext cx="2518584" cy="858187"/>
      </dsp:txXfrm>
    </dsp:sp>
    <dsp:sp modelId="{50EDFCFD-3E1C-450A-8EA8-0BA2EAFF3151}">
      <dsp:nvSpPr>
        <dsp:cNvPr id="0" name=""/>
        <dsp:cNvSpPr/>
      </dsp:nvSpPr>
      <dsp:spPr>
        <a:xfrm>
          <a:off x="2315430" y="1473837"/>
          <a:ext cx="2611436" cy="951039"/>
        </a:xfrm>
        <a:prstGeom prst="roundRect">
          <a:avLst/>
        </a:prstGeom>
        <a:solidFill>
          <a:schemeClr val="accent3">
            <a:alpha val="9000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solidFill>
                <a:schemeClr val="bg1"/>
              </a:solidFill>
            </a:rPr>
            <a:t>Healthy Connections</a:t>
          </a:r>
          <a:endParaRPr lang="en-US" sz="1600" b="1" kern="1200" dirty="0">
            <a:solidFill>
              <a:schemeClr val="bg1"/>
            </a:solidFill>
          </a:endParaRPr>
        </a:p>
      </dsp:txBody>
      <dsp:txXfrm>
        <a:off x="2361856" y="1520263"/>
        <a:ext cx="2518584" cy="858187"/>
      </dsp:txXfrm>
    </dsp:sp>
    <dsp:sp modelId="{0EBFC874-AAB3-40E4-8486-F26D383DD364}">
      <dsp:nvSpPr>
        <dsp:cNvPr id="0" name=""/>
        <dsp:cNvSpPr/>
      </dsp:nvSpPr>
      <dsp:spPr>
        <a:xfrm>
          <a:off x="2315430" y="2543756"/>
          <a:ext cx="2611436" cy="951039"/>
        </a:xfrm>
        <a:prstGeom prst="roundRect">
          <a:avLst/>
        </a:prstGeom>
        <a:solidFill>
          <a:schemeClr val="lt1">
            <a:alpha val="90000"/>
            <a:hueOff val="0"/>
            <a:satOff val="0"/>
            <a:lumOff val="0"/>
            <a:alphaOff val="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Adaptive Coping</a:t>
          </a:r>
        </a:p>
      </dsp:txBody>
      <dsp:txXfrm>
        <a:off x="2361856" y="2590182"/>
        <a:ext cx="2518584" cy="858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904E9-ED23-4CDC-88A7-33E4DED3395C}">
      <dsp:nvSpPr>
        <dsp:cNvPr id="0" name=""/>
        <dsp:cNvSpPr/>
      </dsp:nvSpPr>
      <dsp:spPr>
        <a:xfrm>
          <a:off x="306633" y="0"/>
          <a:ext cx="4017594" cy="4017594"/>
        </a:xfrm>
        <a:prstGeom prst="triangl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36E47B-BF4E-4183-824F-89FF3AB94646}">
      <dsp:nvSpPr>
        <dsp:cNvPr id="0" name=""/>
        <dsp:cNvSpPr/>
      </dsp:nvSpPr>
      <dsp:spPr>
        <a:xfrm>
          <a:off x="2315430" y="403917"/>
          <a:ext cx="2611436" cy="951039"/>
        </a:xfrm>
        <a:prstGeom prst="roundRect">
          <a:avLst/>
        </a:prstGeom>
        <a:solidFill>
          <a:schemeClr val="bg1">
            <a:alpha val="9000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Feeling Safe</a:t>
          </a:r>
        </a:p>
      </dsp:txBody>
      <dsp:txXfrm>
        <a:off x="2361856" y="450343"/>
        <a:ext cx="2518584" cy="858187"/>
      </dsp:txXfrm>
    </dsp:sp>
    <dsp:sp modelId="{50EDFCFD-3E1C-450A-8EA8-0BA2EAFF3151}">
      <dsp:nvSpPr>
        <dsp:cNvPr id="0" name=""/>
        <dsp:cNvSpPr/>
      </dsp:nvSpPr>
      <dsp:spPr>
        <a:xfrm>
          <a:off x="2315430" y="1473837"/>
          <a:ext cx="2611436" cy="951039"/>
        </a:xfrm>
        <a:prstGeom prst="roundRect">
          <a:avLst/>
        </a:prstGeom>
        <a:solidFill>
          <a:schemeClr val="bg1">
            <a:alpha val="90000"/>
          </a:schemeClr>
        </a:solidFill>
        <a:ln w="12700" cap="flat" cmpd="sng" algn="in">
          <a:solidFill>
            <a:schemeClr val="accent2">
              <a:hueOff val="-4244261"/>
              <a:satOff val="-7952"/>
              <a:lumOff val="1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Healthy Connections</a:t>
          </a:r>
          <a:endParaRPr lang="en-US" sz="1600" b="0" kern="1200" dirty="0">
            <a:solidFill>
              <a:schemeClr val="tx1"/>
            </a:solidFill>
          </a:endParaRPr>
        </a:p>
      </dsp:txBody>
      <dsp:txXfrm>
        <a:off x="2361856" y="1520263"/>
        <a:ext cx="2518584" cy="858187"/>
      </dsp:txXfrm>
    </dsp:sp>
    <dsp:sp modelId="{0EBFC874-AAB3-40E4-8486-F26D383DD364}">
      <dsp:nvSpPr>
        <dsp:cNvPr id="0" name=""/>
        <dsp:cNvSpPr/>
      </dsp:nvSpPr>
      <dsp:spPr>
        <a:xfrm>
          <a:off x="2315430" y="2543756"/>
          <a:ext cx="2611436" cy="951039"/>
        </a:xfrm>
        <a:prstGeom prst="roundRect">
          <a:avLst/>
        </a:prstGeom>
        <a:solidFill>
          <a:schemeClr val="accent3">
            <a:alpha val="90000"/>
          </a:schemeClr>
        </a:solidFill>
        <a:ln w="12700" cap="flat" cmpd="sng" algn="in">
          <a:solidFill>
            <a:schemeClr val="accent2">
              <a:hueOff val="-8488521"/>
              <a:satOff val="-15903"/>
              <a:lumOff val="2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Adaptive Coping</a:t>
          </a:r>
        </a:p>
      </dsp:txBody>
      <dsp:txXfrm>
        <a:off x="2361856" y="2590182"/>
        <a:ext cx="2518584" cy="858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7699C-AC31-41F1-8FF4-8D7E81DC82DA}">
      <dsp:nvSpPr>
        <dsp:cNvPr id="0" name=""/>
        <dsp:cNvSpPr/>
      </dsp:nvSpPr>
      <dsp:spPr>
        <a:xfrm>
          <a:off x="3232610" y="1243390"/>
          <a:ext cx="3060920" cy="306092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rPr>
            <a:t>Transition Support Team </a:t>
          </a:r>
        </a:p>
      </dsp:txBody>
      <dsp:txXfrm>
        <a:off x="3680871" y="1691651"/>
        <a:ext cx="2164398" cy="2164398"/>
      </dsp:txXfrm>
    </dsp:sp>
    <dsp:sp modelId="{F8D28EE9-AC58-433C-BA52-6F239A9EED15}">
      <dsp:nvSpPr>
        <dsp:cNvPr id="0" name=""/>
        <dsp:cNvSpPr/>
      </dsp:nvSpPr>
      <dsp:spPr>
        <a:xfrm>
          <a:off x="4042013" y="546"/>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Bell MT" panose="02020503060305020303" pitchFamily="18" charset="0"/>
              <a:cs typeface="Arial" panose="020B0604020202020204" pitchFamily="34" charset="0"/>
            </a:rPr>
            <a:t>Case Manager</a:t>
          </a:r>
        </a:p>
      </dsp:txBody>
      <dsp:txXfrm>
        <a:off x="4266144" y="224677"/>
        <a:ext cx="1082198" cy="1082198"/>
      </dsp:txXfrm>
    </dsp:sp>
    <dsp:sp modelId="{985E83B1-BCBD-4B33-B867-10808B3193F4}">
      <dsp:nvSpPr>
        <dsp:cNvPr id="0" name=""/>
        <dsp:cNvSpPr/>
      </dsp:nvSpPr>
      <dsp:spPr>
        <a:xfrm>
          <a:off x="5451534" y="584388"/>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u="none" kern="1200" dirty="0">
              <a:latin typeface="Bell MT" panose="02020503060305020303" pitchFamily="18" charset="0"/>
              <a:cs typeface="Arial" panose="020B0604020202020204" pitchFamily="34" charset="0"/>
            </a:rPr>
            <a:t>GAL/</a:t>
          </a:r>
        </a:p>
        <a:p>
          <a:pPr marL="0" lvl="0" indent="0" algn="ctr" defTabSz="800100">
            <a:lnSpc>
              <a:spcPct val="90000"/>
            </a:lnSpc>
            <a:spcBef>
              <a:spcPct val="0"/>
            </a:spcBef>
            <a:spcAft>
              <a:spcPct val="35000"/>
            </a:spcAft>
            <a:buNone/>
          </a:pPr>
          <a:r>
            <a:rPr lang="en-US" sz="1800" b="1" u="none" kern="1200" dirty="0">
              <a:latin typeface="Bell MT" panose="02020503060305020303" pitchFamily="18" charset="0"/>
              <a:cs typeface="Arial" panose="020B0604020202020204" pitchFamily="34" charset="0"/>
            </a:rPr>
            <a:t>ALL</a:t>
          </a:r>
        </a:p>
      </dsp:txBody>
      <dsp:txXfrm>
        <a:off x="5675665" y="808519"/>
        <a:ext cx="1082198" cy="1082198"/>
      </dsp:txXfrm>
    </dsp:sp>
    <dsp:sp modelId="{0B4C36FA-EADF-4D26-BFAB-E0610937B98A}">
      <dsp:nvSpPr>
        <dsp:cNvPr id="0" name=""/>
        <dsp:cNvSpPr/>
      </dsp:nvSpPr>
      <dsp:spPr>
        <a:xfrm>
          <a:off x="6135284" y="1993909"/>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Therapist</a:t>
          </a:r>
        </a:p>
      </dsp:txBody>
      <dsp:txXfrm>
        <a:off x="6359415" y="2218040"/>
        <a:ext cx="1082198" cy="1082198"/>
      </dsp:txXfrm>
    </dsp:sp>
    <dsp:sp modelId="{BC21C06B-8186-49D6-8E01-BBD9E29258A2}">
      <dsp:nvSpPr>
        <dsp:cNvPr id="0" name=""/>
        <dsp:cNvSpPr/>
      </dsp:nvSpPr>
      <dsp:spPr>
        <a:xfrm>
          <a:off x="5480070" y="3374880"/>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Current Placement Provider </a:t>
          </a:r>
        </a:p>
      </dsp:txBody>
      <dsp:txXfrm>
        <a:off x="5704201" y="3599011"/>
        <a:ext cx="1082198" cy="1082198"/>
      </dsp:txXfrm>
    </dsp:sp>
    <dsp:sp modelId="{2AEAEFDD-56A1-46AE-B014-FEF69B0B8F1F}">
      <dsp:nvSpPr>
        <dsp:cNvPr id="0" name=""/>
        <dsp:cNvSpPr/>
      </dsp:nvSpPr>
      <dsp:spPr>
        <a:xfrm>
          <a:off x="4042013" y="3987811"/>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Life Coach Mentor</a:t>
          </a:r>
        </a:p>
      </dsp:txBody>
      <dsp:txXfrm>
        <a:off x="4266144" y="4211942"/>
        <a:ext cx="1082198" cy="1082198"/>
      </dsp:txXfrm>
    </dsp:sp>
    <dsp:sp modelId="{39F65DA4-D7B5-4CC6-AA36-B83E49A55DB6}">
      <dsp:nvSpPr>
        <dsp:cNvPr id="0" name=""/>
        <dsp:cNvSpPr/>
      </dsp:nvSpPr>
      <dsp:spPr>
        <a:xfrm>
          <a:off x="2546874" y="3438570"/>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Adult Supports Youth Identified</a:t>
          </a:r>
        </a:p>
      </dsp:txBody>
      <dsp:txXfrm>
        <a:off x="2771005" y="3662701"/>
        <a:ext cx="1082198" cy="1082198"/>
      </dsp:txXfrm>
    </dsp:sp>
    <dsp:sp modelId="{9DFF685C-74D1-4A28-8959-E04E9A2C248B}">
      <dsp:nvSpPr>
        <dsp:cNvPr id="0" name=""/>
        <dsp:cNvSpPr/>
      </dsp:nvSpPr>
      <dsp:spPr>
        <a:xfrm>
          <a:off x="1991559" y="1993909"/>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latin typeface="Bell MT" panose="02020503060305020303" pitchFamily="18" charset="0"/>
              <a:cs typeface="Arial" panose="020B0604020202020204" pitchFamily="34" charset="0"/>
            </a:rPr>
            <a:t>Caregiver</a:t>
          </a:r>
        </a:p>
      </dsp:txBody>
      <dsp:txXfrm>
        <a:off x="2215690" y="2218040"/>
        <a:ext cx="1082198" cy="1082198"/>
      </dsp:txXfrm>
    </dsp:sp>
    <dsp:sp modelId="{30A9BB6B-24DA-4561-AEE9-40B00A09E83F}">
      <dsp:nvSpPr>
        <dsp:cNvPr id="0" name=""/>
        <dsp:cNvSpPr/>
      </dsp:nvSpPr>
      <dsp:spPr>
        <a:xfrm>
          <a:off x="2632492" y="584388"/>
          <a:ext cx="1530460" cy="153046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ell MT" panose="02020503060305020303" pitchFamily="18" charset="0"/>
              <a:cs typeface="Arial" panose="020B0604020202020204" pitchFamily="34" charset="0"/>
            </a:rPr>
            <a:t>Family Youth Identified </a:t>
          </a:r>
        </a:p>
      </dsp:txBody>
      <dsp:txXfrm>
        <a:off x="2856623" y="808519"/>
        <a:ext cx="1082198" cy="10821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2B934-CF53-4EE9-BB21-D69EA99782E0}">
      <dsp:nvSpPr>
        <dsp:cNvPr id="0" name=""/>
        <dsp:cNvSpPr/>
      </dsp:nvSpPr>
      <dsp:spPr>
        <a:xfrm>
          <a:off x="2394589" y="-2533"/>
          <a:ext cx="5016000" cy="5016000"/>
        </a:xfrm>
        <a:prstGeom prst="circularArrow">
          <a:avLst>
            <a:gd name="adj1" fmla="val 5274"/>
            <a:gd name="adj2" fmla="val 312630"/>
            <a:gd name="adj3" fmla="val 14209602"/>
            <a:gd name="adj4" fmla="val 17137869"/>
            <a:gd name="adj5" fmla="val 547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2C71B014-FE1F-4840-B715-A7B158E42402}">
      <dsp:nvSpPr>
        <dsp:cNvPr id="0" name=""/>
        <dsp:cNvSpPr/>
      </dsp:nvSpPr>
      <dsp:spPr>
        <a:xfrm>
          <a:off x="3939068" y="3319"/>
          <a:ext cx="1927043" cy="963521"/>
        </a:xfrm>
        <a:prstGeom prst="round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Education Support</a:t>
          </a:r>
        </a:p>
      </dsp:txBody>
      <dsp:txXfrm>
        <a:off x="3986103" y="50354"/>
        <a:ext cx="1832973" cy="869451"/>
      </dsp:txXfrm>
    </dsp:sp>
    <dsp:sp modelId="{681C5035-FE30-4C71-AF34-EE036D33B6F6}">
      <dsp:nvSpPr>
        <dsp:cNvPr id="0" name=""/>
        <dsp:cNvSpPr/>
      </dsp:nvSpPr>
      <dsp:spPr>
        <a:xfrm>
          <a:off x="5790533" y="1422131"/>
          <a:ext cx="1927043" cy="963521"/>
        </a:xfrm>
        <a:prstGeom prst="roundRect">
          <a:avLst/>
        </a:prstGeom>
        <a:solidFill>
          <a:schemeClr val="accent3">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Job Coaching</a:t>
          </a:r>
        </a:p>
      </dsp:txBody>
      <dsp:txXfrm>
        <a:off x="5837568" y="1469166"/>
        <a:ext cx="1832973" cy="869451"/>
      </dsp:txXfrm>
    </dsp:sp>
    <dsp:sp modelId="{42C3748D-1843-458B-A4DF-712CD2568C74}">
      <dsp:nvSpPr>
        <dsp:cNvPr id="0" name=""/>
        <dsp:cNvSpPr/>
      </dsp:nvSpPr>
      <dsp:spPr>
        <a:xfrm>
          <a:off x="5701333" y="3055653"/>
          <a:ext cx="1927043" cy="963521"/>
        </a:xfrm>
        <a:prstGeom prst="round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Health Care</a:t>
          </a:r>
        </a:p>
      </dsp:txBody>
      <dsp:txXfrm>
        <a:off x="5748368" y="3102688"/>
        <a:ext cx="1832973" cy="869451"/>
      </dsp:txXfrm>
    </dsp:sp>
    <dsp:sp modelId="{AF2A4288-1C1A-4022-8BB2-1674C07CBCD6}">
      <dsp:nvSpPr>
        <dsp:cNvPr id="0" name=""/>
        <dsp:cNvSpPr/>
      </dsp:nvSpPr>
      <dsp:spPr>
        <a:xfrm>
          <a:off x="3939068" y="4073097"/>
          <a:ext cx="1927043" cy="963521"/>
        </a:xfrm>
        <a:prstGeom prst="roundRect">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Bell MT" panose="02020503060305020303" pitchFamily="18" charset="0"/>
            </a:rPr>
            <a:t>Legal Support</a:t>
          </a:r>
        </a:p>
      </dsp:txBody>
      <dsp:txXfrm>
        <a:off x="3986103" y="4120132"/>
        <a:ext cx="1832973" cy="869451"/>
      </dsp:txXfrm>
    </dsp:sp>
    <dsp:sp modelId="{A668030E-8F60-47AC-AB45-D70F91024CDE}">
      <dsp:nvSpPr>
        <dsp:cNvPr id="0" name=""/>
        <dsp:cNvSpPr/>
      </dsp:nvSpPr>
      <dsp:spPr>
        <a:xfrm>
          <a:off x="2176802" y="3055653"/>
          <a:ext cx="1927043" cy="963521"/>
        </a:xfrm>
        <a:prstGeom prst="roundRect">
          <a:avLst/>
        </a:prstGeom>
        <a:solidFill>
          <a:schemeClr val="accent6">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Counseling</a:t>
          </a:r>
        </a:p>
      </dsp:txBody>
      <dsp:txXfrm>
        <a:off x="2223837" y="3102688"/>
        <a:ext cx="1832973" cy="869451"/>
      </dsp:txXfrm>
    </dsp:sp>
    <dsp:sp modelId="{F1CF3500-CA17-40CB-A731-E9C9A43C7D36}">
      <dsp:nvSpPr>
        <dsp:cNvPr id="0" name=""/>
        <dsp:cNvSpPr/>
      </dsp:nvSpPr>
      <dsp:spPr>
        <a:xfrm>
          <a:off x="2176802" y="1020764"/>
          <a:ext cx="1927043" cy="963521"/>
        </a:xfrm>
        <a:prstGeom prst="roundRect">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Bell MT" panose="02020503060305020303" pitchFamily="18" charset="0"/>
            </a:rPr>
            <a:t>Housing </a:t>
          </a:r>
        </a:p>
      </dsp:txBody>
      <dsp:txXfrm>
        <a:off x="2223837" y="1067799"/>
        <a:ext cx="1832973" cy="8694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36D9DFAF-B7A0-4D4A-8E98-A7F37E4D496B}" type="datetimeFigureOut">
              <a:rPr lang="en-US" smtClean="0"/>
              <a:t>5/5/2025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5684B933-59DB-42E3-91E7-6D493778A6B8}" type="slidenum">
              <a:rPr lang="en-US" smtClean="0"/>
              <a:t>‹#›</a:t>
            </a:fld>
            <a:endParaRPr lang="en-US" dirty="0"/>
          </a:p>
        </p:txBody>
      </p:sp>
    </p:spTree>
    <p:extLst>
      <p:ext uri="{BB962C8B-B14F-4D97-AF65-F5344CB8AC3E}">
        <p14:creationId xmlns:p14="http://schemas.microsoft.com/office/powerpoint/2010/main" val="60234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s.nsw.gov.au/families/carers/fostering-a-child/chapters/children-who-have-experienced-traum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s.nsw.gov.au/families/carers/fostering-a-child/chapters/children-who-have-experienced-traum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s.nsw.gov.au/families/carers/fostering-a-child/chapters/children-who-have-experienced-traum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acs.nsw.gov.au/families/carers/fostering-a-child/chapters/children-who-have-experienced-traum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rPr>
              <a:t>Good afternoon and thank you for joining us for </a:t>
            </a:r>
            <a:r>
              <a:rPr lang="en-US" sz="1200" b="0" i="0" kern="1200" dirty="0">
                <a:solidFill>
                  <a:schemeClr val="tx1"/>
                </a:solidFill>
                <a:effectLst/>
                <a:latin typeface="+mn-lt"/>
                <a:ea typeface="+mn-ea"/>
                <a:cs typeface="+mn-cs"/>
              </a:rPr>
              <a:t>Human Trafficking and Commercial Sexually Exploitation of Children (CSEC).</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I’d like to go over a few Housekeeping items before we get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046004-EC0B-4382-888E-2C5CD13F67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99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Bell MT" panose="02020503060305020303" pitchFamily="18" charset="0"/>
                <a:cs typeface="Arial" panose="020B0604020202020204" pitchFamily="34" charset="0"/>
              </a:rPr>
              <a:t>Protective factors are characteristics associated with a lower likelihood of negative outcomes or that reduce a risk factor's impact. Protective factors may be seen as positive countering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Promoting Protective Factors Fact Sheet for Pregnant and Parenting Teens  https://www.childwelfare.gov/pubPDFs/guide_teen.pdf</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14</a:t>
            </a:fld>
            <a:endParaRPr lang="en-US"/>
          </a:p>
        </p:txBody>
      </p:sp>
    </p:spTree>
    <p:extLst>
      <p:ext uri="{BB962C8B-B14F-4D97-AF65-F5344CB8AC3E}">
        <p14:creationId xmlns:p14="http://schemas.microsoft.com/office/powerpoint/2010/main" val="16210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15</a:t>
            </a:fld>
            <a:endParaRPr lang="en-US"/>
          </a:p>
        </p:txBody>
      </p:sp>
    </p:spTree>
    <p:extLst>
      <p:ext uri="{BB962C8B-B14F-4D97-AF65-F5344CB8AC3E}">
        <p14:creationId xmlns:p14="http://schemas.microsoft.com/office/powerpoint/2010/main" val="3447813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challenging for youth in care – you must be aware of any concerns or court orders that may prohibit contact with certain individuals </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16</a:t>
            </a:fld>
            <a:endParaRPr lang="en-US"/>
          </a:p>
        </p:txBody>
      </p:sp>
    </p:spTree>
    <p:extLst>
      <p:ext uri="{BB962C8B-B14F-4D97-AF65-F5344CB8AC3E}">
        <p14:creationId xmlns:p14="http://schemas.microsoft.com/office/powerpoint/2010/main" val="146648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 Protective Factors for Victims of Child Abuse and Neglect: A Guide for Practitioners https://www.childwelfare.gov/pubPDFs/victimscan.pdf</a:t>
            </a:r>
          </a:p>
          <a:p>
            <a:endParaRPr lang="en-US" dirty="0"/>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Help youth to build positive peer relationships</a:t>
            </a:r>
          </a:p>
          <a:p>
            <a:pPr marL="457200" indent="-457200">
              <a:buFont typeface="Wingdings" panose="05000000000000000000" pitchFamily="2" charset="2"/>
              <a:buChar char="Ø"/>
            </a:pPr>
            <a:endParaRPr lang="en-US" sz="12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Support from positive friends is related to lower levels of substance use, antisocial behavior, and suicide, as well as academic performance among children exposed to abuse and neglect.</a:t>
            </a:r>
          </a:p>
          <a:p>
            <a:pPr marL="457200" indent="-457200">
              <a:buFont typeface="Wingdings" panose="05000000000000000000" pitchFamily="2" charset="2"/>
              <a:buChar char="Ø"/>
            </a:pPr>
            <a:endParaRPr lang="en-US" sz="12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Get youth involved in prosocial activities outside of the home.  See how you can partner with your local community organizations to find volunteer opportunities. </a:t>
            </a:r>
          </a:p>
          <a:p>
            <a:endParaRPr lang="en-US" dirty="0"/>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17</a:t>
            </a:fld>
            <a:endParaRPr lang="en-US"/>
          </a:p>
        </p:txBody>
      </p:sp>
    </p:spTree>
    <p:extLst>
      <p:ext uri="{BB962C8B-B14F-4D97-AF65-F5344CB8AC3E}">
        <p14:creationId xmlns:p14="http://schemas.microsoft.com/office/powerpoint/2010/main" val="367778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a:solidFill>
                  <a:prstClr val="black"/>
                </a:solidFill>
                <a:latin typeface="Bell MT" panose="02020503060305020303" pitchFamily="18" charset="0"/>
                <a:cs typeface="Arial" panose="020B0604020202020204" pitchFamily="34" charset="0"/>
              </a:rPr>
              <a:t>We know this is important for us all, but we also need to remember it means more than offering our youth individual and group therapy. What else can be considered…</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18</a:t>
            </a:fld>
            <a:endParaRPr lang="en-US"/>
          </a:p>
        </p:txBody>
      </p:sp>
    </p:spTree>
    <p:extLst>
      <p:ext uri="{BB962C8B-B14F-4D97-AF65-F5344CB8AC3E}">
        <p14:creationId xmlns:p14="http://schemas.microsoft.com/office/powerpoint/2010/main" val="373297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https://www.cdc.gov/violenceprevention/intimatepartnerviolence/teendatingviolence/fastfact.html#:~:text=It%20affects%20millions%20of%20teens,violence%20in%20the%20last%20year.</a:t>
            </a:r>
          </a:p>
          <a:p>
            <a:endParaRPr lang="en-US" dirty="0"/>
          </a:p>
          <a:p>
            <a:r>
              <a:rPr lang="en-US" sz="1200" dirty="0">
                <a:solidFill>
                  <a:prstClr val="black"/>
                </a:solidFill>
                <a:latin typeface="Bell MT" panose="02020503060305020303" pitchFamily="18" charset="0"/>
                <a:cs typeface="Arial" panose="020B0604020202020204" pitchFamily="34" charset="0"/>
              </a:rPr>
              <a:t>Affects millions of teens in the U.S. each year. Data from CDC's Youth Risk Behavior Survey and the National Intimate Partner and Sexual Violence Survey indicate that: </a:t>
            </a: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Nearly 1 in 11 female and approximately 1 in 15 male high school students report having experienced physical dating violence in the last year.</a:t>
            </a:r>
          </a:p>
          <a:p>
            <a:pPr marL="457200" indent="-457200">
              <a:buFont typeface="Wingdings" panose="05000000000000000000" pitchFamily="2" charset="2"/>
              <a:buChar char="Ø"/>
            </a:pPr>
            <a:endParaRPr lang="en-US" sz="12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 About 1 in 9 female and 1 in 36 male high school students report having experienced sexual dating violence in the last year.</a:t>
            </a:r>
          </a:p>
          <a:p>
            <a:pPr marL="457200" indent="-457200">
              <a:buFont typeface="Wingdings" panose="05000000000000000000" pitchFamily="2" charset="2"/>
              <a:buChar char="Ø"/>
            </a:pPr>
            <a:endParaRPr lang="en-US" sz="12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1200" dirty="0">
                <a:solidFill>
                  <a:prstClr val="black"/>
                </a:solidFill>
                <a:latin typeface="Bell MT" panose="02020503060305020303" pitchFamily="18" charset="0"/>
                <a:cs typeface="Arial" panose="020B0604020202020204" pitchFamily="34" charset="0"/>
              </a:rPr>
              <a:t>26% of women and 15% of men who were victims of contact sexual violence, physical violence, and/or stalking by an intimate partner in their lifetime first experienced these or other forms of violence by that partner before age 18.</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20</a:t>
            </a:fld>
            <a:endParaRPr lang="en-US"/>
          </a:p>
        </p:txBody>
      </p:sp>
    </p:spTree>
    <p:extLst>
      <p:ext uri="{BB962C8B-B14F-4D97-AF65-F5344CB8AC3E}">
        <p14:creationId xmlns:p14="http://schemas.microsoft.com/office/powerpoint/2010/main" val="88617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in participant guide </a:t>
            </a:r>
          </a:p>
        </p:txBody>
      </p:sp>
      <p:sp>
        <p:nvSpPr>
          <p:cNvPr id="4" name="Slide Number Placeholder 3"/>
          <p:cNvSpPr>
            <a:spLocks noGrp="1"/>
          </p:cNvSpPr>
          <p:nvPr>
            <p:ph type="sldNum" sz="quarter" idx="5"/>
          </p:nvPr>
        </p:nvSpPr>
        <p:spPr/>
        <p:txBody>
          <a:bodyPr/>
          <a:lstStyle/>
          <a:p>
            <a:fld id="{5684B933-59DB-42E3-91E7-6D493778A6B8}" type="slidenum">
              <a:rPr lang="en-US" smtClean="0"/>
              <a:t>21</a:t>
            </a:fld>
            <a:endParaRPr lang="en-US"/>
          </a:p>
        </p:txBody>
      </p:sp>
    </p:spTree>
    <p:extLst>
      <p:ext uri="{BB962C8B-B14F-4D97-AF65-F5344CB8AC3E}">
        <p14:creationId xmlns:p14="http://schemas.microsoft.com/office/powerpoint/2010/main" val="101349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buFont typeface="Arial" panose="020B0604020202020204" pitchFamily="34" charset="0"/>
              <a:buChar char="•"/>
            </a:pPr>
            <a:r>
              <a:rPr lang="en-US" b="1" i="1" dirty="0"/>
              <a:t>Emotional </a:t>
            </a:r>
            <a:r>
              <a:rPr lang="en-US" b="1" dirty="0"/>
              <a:t>boundaries </a:t>
            </a:r>
            <a:r>
              <a:rPr lang="en-US" dirty="0"/>
              <a:t>discuss the when, how, and why the youth should talk about their feelings, how they communicate their need for space, and how they prefer to be treated in words and action. Everyone deserves to be loved and treated in a respectful way. Remember the saying: Treat others how you want to be treated… </a:t>
            </a:r>
          </a:p>
          <a:p>
            <a:pPr marL="342900" lvl="0" indent="-342900" algn="l">
              <a:buFont typeface="Arial" panose="020B0604020202020204" pitchFamily="34" charset="0"/>
              <a:buChar char="•"/>
            </a:pPr>
            <a:endParaRPr lang="en-US" b="1" i="1" dirty="0"/>
          </a:p>
          <a:p>
            <a:pPr marL="342900" lvl="0" indent="-342900" algn="l">
              <a:buFont typeface="Arial" panose="020B0604020202020204" pitchFamily="34" charset="0"/>
              <a:buChar char="•"/>
            </a:pPr>
            <a:r>
              <a:rPr lang="en-US" b="1" i="1" dirty="0"/>
              <a:t>Physical </a:t>
            </a:r>
            <a:r>
              <a:rPr lang="en-US" b="1" dirty="0"/>
              <a:t>boundaries </a:t>
            </a:r>
            <a:r>
              <a:rPr lang="en-US" dirty="0"/>
              <a:t>talk to the youth about respecting their  personal space and to discuss their boundaries to their girlfriend/boyfriend. How to they feel about touching or holding hands and continue to talk about thing that make them comfortable or uncomfortable as the relationship progresses.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t>Digital </a:t>
            </a:r>
            <a:r>
              <a:rPr lang="en-US" b="1" dirty="0"/>
              <a:t>boundaries </a:t>
            </a:r>
            <a:r>
              <a:rPr lang="en-US" dirty="0"/>
              <a:t>discuss social media, gaming and other electronics rules. Explain why rules are needed. Have open conversations regarding texting, sexting, sending pictures, social media posts, emails, and phone calls. In the digital age, setting digital boundaries is critical, and can lay the foundation for creating healthy boundaries in real life – or IRL as your youth would probably say </a:t>
            </a:r>
            <a:r>
              <a:rPr lang="en-US" dirty="0">
                <a:sym typeface="Wingdings" panose="05000000000000000000" pitchFamily="2" charset="2"/>
              </a:rPr>
              <a:t></a:t>
            </a:r>
          </a:p>
          <a:p>
            <a:pPr marL="342900" lvl="0" indent="-342900" algn="l">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22</a:t>
            </a:fld>
            <a:endParaRPr lang="en-US"/>
          </a:p>
        </p:txBody>
      </p:sp>
    </p:spTree>
    <p:extLst>
      <p:ext uri="{BB962C8B-B14F-4D97-AF65-F5344CB8AC3E}">
        <p14:creationId xmlns:p14="http://schemas.microsoft.com/office/powerpoint/2010/main" val="100117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23</a:t>
            </a:fld>
            <a:endParaRPr lang="en-US"/>
          </a:p>
        </p:txBody>
      </p:sp>
    </p:spTree>
    <p:extLst>
      <p:ext uri="{BB962C8B-B14F-4D97-AF65-F5344CB8AC3E}">
        <p14:creationId xmlns:p14="http://schemas.microsoft.com/office/powerpoint/2010/main" val="183957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24</a:t>
            </a:fld>
            <a:endParaRPr lang="en-US"/>
          </a:p>
        </p:txBody>
      </p:sp>
    </p:spTree>
    <p:extLst>
      <p:ext uri="{BB962C8B-B14F-4D97-AF65-F5344CB8AC3E}">
        <p14:creationId xmlns:p14="http://schemas.microsoft.com/office/powerpoint/2010/main" val="7799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Scientists have identified a specific region of the brain called the </a:t>
            </a:r>
            <a:r>
              <a:rPr lang="en-US" b="1" dirty="0"/>
              <a:t>amygdala</a:t>
            </a:r>
            <a:r>
              <a:rPr lang="en-US" dirty="0"/>
              <a:t> that is responsible for immediate reactions including fear and aggressive behavior. This region develops early. However, </a:t>
            </a:r>
            <a:r>
              <a:rPr lang="en-US" b="1" dirty="0"/>
              <a:t>the frontal cortex</a:t>
            </a:r>
            <a:r>
              <a:rPr lang="en-US" dirty="0"/>
              <a:t>, the area of the brain that controls reasoning and helps us think before we act, develops later. This part of the brain is still changing and maturing well into adulthood.</a:t>
            </a:r>
          </a:p>
          <a:p>
            <a:pPr marL="0" indent="0">
              <a:buNone/>
            </a:pPr>
            <a:endParaRPr lang="en-US" dirty="0"/>
          </a:p>
          <a:p>
            <a:pPr marL="0" indent="0">
              <a:buNone/>
            </a:pPr>
            <a:r>
              <a:rPr lang="en-US" dirty="0"/>
              <a:t>Pictures of the brain in action show that adolescents' brains work differently than adults when they make decisions or solve problems. </a:t>
            </a:r>
          </a:p>
          <a:p>
            <a:r>
              <a:rPr lang="en-US" dirty="0"/>
              <a:t>Their actions are guided more by the emotional and reactive amygdala and less by the thoughtful, logical frontal cortex. </a:t>
            </a:r>
          </a:p>
          <a:p>
            <a:r>
              <a:rPr lang="en-US" dirty="0"/>
              <a:t>Research has also shown that exposure to drugs and alcohol during the teen years can change or delay these developments.</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5</a:t>
            </a:fld>
            <a:endParaRPr lang="en-US" dirty="0"/>
          </a:p>
        </p:txBody>
      </p:sp>
    </p:spTree>
    <p:extLst>
      <p:ext uri="{BB962C8B-B14F-4D97-AF65-F5344CB8AC3E}">
        <p14:creationId xmlns:p14="http://schemas.microsoft.com/office/powerpoint/2010/main" val="500510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is pressured to make the relationship serious or to have sex early in the relationship</a:t>
            </a:r>
          </a:p>
          <a:p>
            <a:endParaRPr lang="en-US" dirty="0"/>
          </a:p>
          <a:p>
            <a:r>
              <a:rPr lang="en-US" dirty="0"/>
              <a:t>The boyfriend/girlfriend is extremely jealousy and possessive. They may tell the youth that they are this way because they love or falling in love with them.</a:t>
            </a:r>
          </a:p>
          <a:p>
            <a:endParaRPr lang="en-US" dirty="0"/>
          </a:p>
          <a:p>
            <a:r>
              <a:rPr lang="en-US" dirty="0"/>
              <a:t>Exhibits controlling behaviors and will not allow the youth to make their own decisions. </a:t>
            </a:r>
          </a:p>
          <a:p>
            <a:endParaRPr lang="en-US" dirty="0"/>
          </a:p>
          <a:p>
            <a:r>
              <a:rPr lang="en-US" dirty="0"/>
              <a:t>Refuses to see the youth’s point of view or desires.</a:t>
            </a:r>
          </a:p>
          <a:p>
            <a:endParaRPr lang="en-US" dirty="0"/>
          </a:p>
          <a:p>
            <a:r>
              <a:rPr lang="en-US" dirty="0"/>
              <a:t>Keeping the youth from spending time with friends or participating in positive extracurricular activities.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05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boyfriend/girlfriend </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Keeps the youth from spending time with friends or participating in positive extracurricular activities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Is verbally abuse which may include yelling, cussing, manipulation, spreading rumors and/or making the youth feel guilty</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Encourages the youth to drink alcohol and/or using drugs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Threatens the youth to use physical violence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28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safety plan with the youth</a:t>
            </a:r>
          </a:p>
          <a:p>
            <a:r>
              <a:rPr lang="en-US" dirty="0"/>
              <a:t>Encourage the youth to talk with someone they trust: such as a teacher, guidance counselor, case manger or mentor…</a:t>
            </a:r>
          </a:p>
          <a:p>
            <a:r>
              <a:rPr lang="en-US" dirty="0"/>
              <a:t>Contact the youth’s case manger and counselor or call the police if they report a crime.</a:t>
            </a:r>
          </a:p>
          <a:p>
            <a:r>
              <a:rPr lang="en-US" dirty="0"/>
              <a:t>Understand that the violence will not just stop or go away and will most likely become more violent over time.</a:t>
            </a:r>
          </a:p>
          <a:p>
            <a:r>
              <a:rPr lang="en-US" dirty="0"/>
              <a:t>Discuss with the youth that it is not their role to change their boyfriend/girlfriend. </a:t>
            </a:r>
          </a:p>
          <a:p>
            <a:r>
              <a:rPr lang="en-US" dirty="0"/>
              <a:t>Explain and stress that they are not responsible for the abuse.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53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staff to share what some of the policies their agency has in place that support “Normalcy”</a:t>
            </a:r>
          </a:p>
          <a:p>
            <a:r>
              <a:rPr lang="en-US" dirty="0"/>
              <a:t>How do you engage youth in this conversation?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289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staff to share what some of the policies their agency has in place that support “Normalcy”</a:t>
            </a:r>
          </a:p>
          <a:p>
            <a:r>
              <a:rPr lang="en-US" dirty="0"/>
              <a:t>How do you engage youth in this conversation?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Youth are valued partners who should have meaningful, decision-making roles in programs and the community they live in.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45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Exploring sexual orientation, gender identity, and gender expression is a normal part of human identity development. </a:t>
            </a:r>
          </a:p>
          <a:p>
            <a:r>
              <a:rPr lang="en-US" dirty="0"/>
              <a:t> Young people who identify as LGBTQ or gender non-conforming are as “normal” as their heterosexual and cisgender peers. </a:t>
            </a:r>
          </a:p>
          <a:p>
            <a:r>
              <a:rPr lang="en-US" dirty="0"/>
              <a:t>Providing normalcy for LGBTQ children and youth requires creating safe spaces for them and providing services that directly address sexuality, gender-based needs, and the “coming out process.” </a:t>
            </a:r>
          </a:p>
          <a:p>
            <a:r>
              <a:rPr lang="en-US" dirty="0"/>
              <a:t>It is best practice for child welfare agencies to support LGBTQ children and youth in accessing the highest quality opportunities to meet their needs.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998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https://library.childwelfare.gov/cwig/ws/library/docs/gateway/Blob/105738.pdf?w=+NATIVE%28%27recno%3D105738%27%29&amp;upp=0&amp;rpp=10&amp;r=1&amp;m=1</a:t>
            </a:r>
          </a:p>
          <a:p>
            <a:endParaRPr lang="en-US" dirty="0"/>
          </a:p>
          <a:p>
            <a:endParaRPr lang="en-US" dirty="0"/>
          </a:p>
          <a:p>
            <a:pPr marL="0" indent="0">
              <a:buNone/>
            </a:pPr>
            <a:r>
              <a:rPr lang="en-US" sz="1200" dirty="0"/>
              <a:t>Research shows that adults who respond to LGBTQ children and youth with accepting behaviors promote a greater sense of well-being as compared to those that respond with rejecting behaviors. Child welfare systems promote accepting behaviors by: </a:t>
            </a:r>
          </a:p>
          <a:p>
            <a:pPr marL="0" indent="0">
              <a:buNone/>
            </a:pPr>
            <a:endParaRPr lang="en-US" sz="1200" dirty="0"/>
          </a:p>
          <a:p>
            <a:r>
              <a:rPr lang="en-US" sz="1200" dirty="0"/>
              <a:t>Training staff to be comfortable discussing sexual orientation, gender identity, and gender expression (SOGIE)</a:t>
            </a:r>
          </a:p>
          <a:p>
            <a:r>
              <a:rPr lang="en-US" sz="1200" dirty="0"/>
              <a:t> Creating emotionally and physically safe spaces for LGBTQ children and youth</a:t>
            </a:r>
          </a:p>
          <a:p>
            <a:r>
              <a:rPr lang="en-US" sz="1200" dirty="0"/>
              <a:t>Training staff to be familiar with sexuality and gender terminology and concepts</a:t>
            </a:r>
          </a:p>
          <a:p>
            <a:r>
              <a:rPr lang="en-US" sz="1200" dirty="0"/>
              <a:t>Developing policies that address normalcy considerations for LGBTQ children and youth</a:t>
            </a:r>
          </a:p>
          <a:p>
            <a:r>
              <a:rPr lang="en-US" sz="1200" dirty="0"/>
              <a:t>Encouraging LGBTQ youth to participate in decision-making bodies that can inform improvement efforts</a:t>
            </a:r>
          </a:p>
          <a:p>
            <a:r>
              <a:rPr lang="en-US" sz="1200" dirty="0"/>
              <a:t> Including SOGIE in nondiscrimination policies8 8 Ibid.</a:t>
            </a:r>
          </a:p>
          <a:p>
            <a:r>
              <a:rPr lang="en-US" sz="1200" dirty="0"/>
              <a:t>Displaying symbols that represent the LGBTQ community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677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320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C2A38"/>
                </a:solidFill>
                <a:effectLst/>
                <a:latin typeface="Open Sans" panose="020B0606030504020204" pitchFamily="34" charset="0"/>
              </a:rPr>
              <a:t>Feeling Safe: </a:t>
            </a:r>
            <a:r>
              <a:rPr lang="en-US"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Healthy Connections: </a:t>
            </a:r>
            <a:r>
              <a:rPr lang="en-US"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Adaptive Coping: </a:t>
            </a:r>
            <a:r>
              <a:rPr lang="en-US"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a:p>
            <a:endParaRPr lang="en-US" b="0" i="0" dirty="0">
              <a:solidFill>
                <a:srgbClr val="1C2A38"/>
              </a:solidFill>
              <a:effectLst/>
              <a:latin typeface="Open Sans" panose="020B0606030504020204" pitchFamily="34" charset="0"/>
            </a:endParaRPr>
          </a:p>
          <a:p>
            <a:endParaRPr lang="en-US" b="1" i="0" dirty="0">
              <a:solidFill>
                <a:srgbClr val="1C2A38"/>
              </a:solidFill>
              <a:effectLst/>
              <a:latin typeface="Open Sans" panose="020B0606030504020204" pitchFamily="34" charset="0"/>
            </a:endParaRPr>
          </a:p>
          <a:p>
            <a:endParaRPr lang="en-US" b="0" i="0" dirty="0">
              <a:solidFill>
                <a:srgbClr val="1C2A38"/>
              </a:solidFill>
              <a:effectLst/>
              <a:latin typeface="Open Sans" panose="020B0606030504020204" pitchFamily="34" charset="0"/>
            </a:endParaRPr>
          </a:p>
          <a:p>
            <a:r>
              <a:rPr lang="en-US" dirty="0">
                <a:hlinkClick r:id="rId3"/>
              </a:rPr>
              <a:t>Supporting children who've experienced trauma - Fostering a child | Family &amp; Community Services (nsw.gov.au)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001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C2A38"/>
                </a:solidFill>
                <a:effectLst/>
                <a:latin typeface="Open Sans" panose="020B0606030504020204" pitchFamily="34" charset="0"/>
              </a:rPr>
              <a:t>Feeling Safe: </a:t>
            </a:r>
            <a:r>
              <a:rPr lang="en-US"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Healthy Connections: </a:t>
            </a:r>
            <a:r>
              <a:rPr lang="en-US"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Adaptive Coping: </a:t>
            </a:r>
            <a:r>
              <a:rPr lang="en-US"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a:p>
            <a:endParaRPr lang="en-US" b="0" i="0" dirty="0">
              <a:solidFill>
                <a:srgbClr val="1C2A38"/>
              </a:solidFill>
              <a:effectLst/>
              <a:latin typeface="Open Sans" panose="020B0606030504020204" pitchFamily="34" charset="0"/>
            </a:endParaRPr>
          </a:p>
          <a:p>
            <a:endParaRPr lang="en-US" b="1" i="0" dirty="0">
              <a:solidFill>
                <a:srgbClr val="1C2A38"/>
              </a:solidFill>
              <a:effectLst/>
              <a:latin typeface="Open Sans" panose="020B0606030504020204" pitchFamily="34" charset="0"/>
            </a:endParaRPr>
          </a:p>
          <a:p>
            <a:endParaRPr lang="en-US" b="0" i="0" dirty="0">
              <a:solidFill>
                <a:srgbClr val="1C2A38"/>
              </a:solidFill>
              <a:effectLst/>
              <a:latin typeface="Open Sans" panose="020B0606030504020204" pitchFamily="34" charset="0"/>
            </a:endParaRPr>
          </a:p>
          <a:p>
            <a:r>
              <a:rPr lang="en-US" dirty="0">
                <a:hlinkClick r:id="rId3"/>
              </a:rPr>
              <a:t>Supporting children who've experienced trauma - Fostering a child | Family &amp; Community Services (nsw.gov.au)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69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does not mean that young people can't make good decisions or tell the difference between right and wrong. It also doesn't mean that they shouldn't be held responsible for their actions. However, an awareness of these differences can help us as service providers anticipate and manage the behavior of adolescents.</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6</a:t>
            </a:fld>
            <a:endParaRPr lang="en-US" dirty="0"/>
          </a:p>
        </p:txBody>
      </p:sp>
    </p:spTree>
    <p:extLst>
      <p:ext uri="{BB962C8B-B14F-4D97-AF65-F5344CB8AC3E}">
        <p14:creationId xmlns:p14="http://schemas.microsoft.com/office/powerpoint/2010/main" val="2671416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C2A38"/>
                </a:solidFill>
                <a:effectLst/>
                <a:latin typeface="Open Sans" panose="020B0606030504020204" pitchFamily="34" charset="0"/>
              </a:rPr>
              <a:t>Feeling Safe: </a:t>
            </a:r>
            <a:r>
              <a:rPr lang="en-US"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Healthy Connections: </a:t>
            </a:r>
            <a:r>
              <a:rPr lang="en-US"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Adaptive Coping: </a:t>
            </a:r>
            <a:r>
              <a:rPr lang="en-US"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a:p>
            <a:endParaRPr lang="en-US" b="0" i="0" dirty="0">
              <a:solidFill>
                <a:srgbClr val="1C2A38"/>
              </a:solidFill>
              <a:effectLst/>
              <a:latin typeface="Open Sans" panose="020B0606030504020204" pitchFamily="34" charset="0"/>
            </a:endParaRPr>
          </a:p>
          <a:p>
            <a:endParaRPr lang="en-US" b="1" i="0" dirty="0">
              <a:solidFill>
                <a:srgbClr val="1C2A38"/>
              </a:solidFill>
              <a:effectLst/>
              <a:latin typeface="Open Sans" panose="020B0606030504020204" pitchFamily="34" charset="0"/>
            </a:endParaRPr>
          </a:p>
          <a:p>
            <a:endParaRPr lang="en-US" b="0" i="0" dirty="0">
              <a:solidFill>
                <a:srgbClr val="1C2A38"/>
              </a:solidFill>
              <a:effectLst/>
              <a:latin typeface="Open Sans" panose="020B0606030504020204" pitchFamily="34" charset="0"/>
            </a:endParaRPr>
          </a:p>
          <a:p>
            <a:r>
              <a:rPr lang="en-US" dirty="0">
                <a:hlinkClick r:id="rId3"/>
              </a:rPr>
              <a:t>Supporting children who've experienced trauma - Fostering a child | Family &amp; Community Services (nsw.gov.au)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26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C2A38"/>
                </a:solidFill>
                <a:effectLst/>
                <a:latin typeface="Open Sans" panose="020B0606030504020204" pitchFamily="34" charset="0"/>
              </a:rPr>
              <a:t>Feeling Safe: </a:t>
            </a:r>
            <a:r>
              <a:rPr lang="en-US"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Healthy Connections: </a:t>
            </a:r>
            <a:r>
              <a:rPr lang="en-US"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a:p>
            <a:endParaRPr lang="en-US" b="0" i="0" dirty="0">
              <a:solidFill>
                <a:srgbClr val="1C2A38"/>
              </a:solidFill>
              <a:effectLst/>
              <a:latin typeface="Open Sans" panose="020B0606030504020204" pitchFamily="34" charset="0"/>
            </a:endParaRPr>
          </a:p>
          <a:p>
            <a:r>
              <a:rPr lang="en-US" b="1" i="0" dirty="0">
                <a:solidFill>
                  <a:srgbClr val="1C2A38"/>
                </a:solidFill>
                <a:effectLst/>
                <a:latin typeface="Open Sans" panose="020B0606030504020204" pitchFamily="34" charset="0"/>
              </a:rPr>
              <a:t>Adaptive Coping: </a:t>
            </a:r>
            <a:r>
              <a:rPr lang="en-US"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a:p>
            <a:endParaRPr lang="en-US" b="0" i="0" dirty="0">
              <a:solidFill>
                <a:srgbClr val="1C2A38"/>
              </a:solidFill>
              <a:effectLst/>
              <a:latin typeface="Open Sans" panose="020B0606030504020204" pitchFamily="34" charset="0"/>
            </a:endParaRPr>
          </a:p>
          <a:p>
            <a:endParaRPr lang="en-US" b="1" i="0" dirty="0">
              <a:solidFill>
                <a:srgbClr val="1C2A38"/>
              </a:solidFill>
              <a:effectLst/>
              <a:latin typeface="Open Sans" panose="020B0606030504020204" pitchFamily="34" charset="0"/>
            </a:endParaRPr>
          </a:p>
          <a:p>
            <a:endParaRPr lang="en-US" b="0" i="0" dirty="0">
              <a:solidFill>
                <a:srgbClr val="1C2A38"/>
              </a:solidFill>
              <a:effectLst/>
              <a:latin typeface="Open Sans" panose="020B0606030504020204" pitchFamily="34" charset="0"/>
            </a:endParaRPr>
          </a:p>
          <a:p>
            <a:r>
              <a:rPr lang="en-US" dirty="0">
                <a:hlinkClick r:id="rId3"/>
              </a:rPr>
              <a:t>Supporting children who've experienced trauma - Fostering a child | Family &amp; Community Services (nsw.gov.au)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008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Play video at 5:35-14:49</a:t>
            </a:r>
          </a:p>
          <a:p>
            <a:r>
              <a:rPr lang="en-US" dirty="0"/>
              <a:t>How do children cope….</a:t>
            </a:r>
          </a:p>
          <a:p>
            <a:r>
              <a:rPr lang="en-US" dirty="0"/>
              <a:t>How can we help children develop healthy coping strategies</a:t>
            </a:r>
          </a:p>
          <a:p>
            <a:endParaRPr lang="en-US" dirty="0"/>
          </a:p>
          <a:p>
            <a:r>
              <a:rPr lang="en-US" dirty="0"/>
              <a:t>https://youtu.be/Gng-dclTbqU </a:t>
            </a:r>
          </a:p>
          <a:p>
            <a:endParaRPr lang="en-US" dirty="0"/>
          </a:p>
          <a:p>
            <a:r>
              <a:rPr lang="en-US" dirty="0"/>
              <a:t>Open </a:t>
            </a:r>
            <a:r>
              <a:rPr lang="en-US" dirty="0" err="1"/>
              <a:t>youtube</a:t>
            </a:r>
            <a:r>
              <a:rPr lang="en-US" dirty="0"/>
              <a:t> file to play video or use hidden slide to play in </a:t>
            </a:r>
            <a:r>
              <a:rPr lang="en-US" dirty="0" err="1"/>
              <a:t>powerpoint</a:t>
            </a:r>
            <a:r>
              <a:rPr lang="en-US" dirty="0"/>
              <a:t> . </a:t>
            </a:r>
          </a:p>
        </p:txBody>
      </p:sp>
    </p:spTree>
    <p:extLst>
      <p:ext uri="{BB962C8B-B14F-4D97-AF65-F5344CB8AC3E}">
        <p14:creationId xmlns:p14="http://schemas.microsoft.com/office/powerpoint/2010/main" val="3831784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Play video at 5:41-14:49</a:t>
            </a:r>
          </a:p>
          <a:p>
            <a:r>
              <a:rPr lang="en-US" dirty="0"/>
              <a:t>How do children cope….</a:t>
            </a:r>
          </a:p>
          <a:p>
            <a:r>
              <a:rPr lang="en-US" dirty="0"/>
              <a:t>How can we help children develop healthy coping strategies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https://youtu.be/Gng-dclTbqU </a:t>
            </a:r>
          </a:p>
          <a:p>
            <a:endParaRPr lang="en-US" dirty="0"/>
          </a:p>
          <a:p>
            <a:endParaRPr lang="en-US" dirty="0"/>
          </a:p>
          <a:p>
            <a:r>
              <a:rPr lang="en-US" dirty="0"/>
              <a:t>You can play the video in </a:t>
            </a:r>
            <a:r>
              <a:rPr lang="en-US" dirty="0" err="1"/>
              <a:t>powerpoint</a:t>
            </a:r>
            <a:r>
              <a:rPr lang="en-US" dirty="0"/>
              <a:t>, however, to prevent freezing, you can open the video in the browser in </a:t>
            </a:r>
            <a:r>
              <a:rPr lang="en-US" dirty="0" err="1"/>
              <a:t>youtube</a:t>
            </a:r>
            <a:r>
              <a:rPr lang="en-US" dirty="0"/>
              <a:t>. </a:t>
            </a:r>
          </a:p>
          <a:p>
            <a:r>
              <a:rPr lang="en-US" dirty="0"/>
              <a:t> </a:t>
            </a:r>
          </a:p>
        </p:txBody>
      </p:sp>
    </p:spTree>
    <p:extLst>
      <p:ext uri="{BB962C8B-B14F-4D97-AF65-F5344CB8AC3E}">
        <p14:creationId xmlns:p14="http://schemas.microsoft.com/office/powerpoint/2010/main" val="4243387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how to set goals and expectations.</a:t>
            </a:r>
          </a:p>
          <a:p>
            <a:r>
              <a:rPr lang="en-US" dirty="0"/>
              <a:t>Learn how to cope in a productive method that can foster growth.</a:t>
            </a:r>
          </a:p>
          <a:p>
            <a:r>
              <a:rPr lang="en-US" dirty="0"/>
              <a:t>Learn that when faced with a challenge it is better to confront than avoid.</a:t>
            </a:r>
          </a:p>
          <a:p>
            <a:r>
              <a:rPr lang="en-US" dirty="0"/>
              <a:t>Awareness of vulnerabilities and weaknesses but focus on strengths.</a:t>
            </a:r>
          </a:p>
          <a:p>
            <a:r>
              <a:rPr lang="en-US" dirty="0"/>
              <a:t>Builds self-esteem and competence.</a:t>
            </a:r>
          </a:p>
          <a:p>
            <a:r>
              <a:rPr lang="en-US" dirty="0"/>
              <a:t>Learn effective interpersonal skills in order to look for assistance and support when needed.</a:t>
            </a:r>
          </a:p>
          <a:p>
            <a:r>
              <a:rPr lang="en-US" dirty="0"/>
              <a:t>Understand what can and cannot be controlled.</a:t>
            </a:r>
          </a:p>
          <a:p>
            <a:r>
              <a:rPr lang="en-US" dirty="0"/>
              <a:t>Understand supporting others and giving time to those that we care about.</a:t>
            </a:r>
          </a:p>
          <a:p>
            <a:r>
              <a:rPr lang="en-US" dirty="0"/>
              <a:t>Encourages connecting to a person’s social support like family, or community to spur on his or her own transformation.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443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https://positivepsychology.com/strengths-based-interventions/</a:t>
            </a:r>
          </a:p>
          <a:p>
            <a:r>
              <a:rPr lang="en-US" dirty="0"/>
              <a:t>Hammond, 2010</a:t>
            </a:r>
          </a:p>
          <a:p>
            <a:endParaRPr lang="en-US" dirty="0"/>
          </a:p>
          <a:p>
            <a:endParaRPr lang="en-US" dirty="0"/>
          </a:p>
          <a:p>
            <a:r>
              <a:rPr lang="en-US" dirty="0"/>
              <a:t>Focusing on strengths rather than problems offers control to the person and a new mindset.</a:t>
            </a:r>
          </a:p>
          <a:p>
            <a:r>
              <a:rPr lang="en-US" dirty="0"/>
              <a:t>Resilience is improved as well as the overall function of the person in their family and community.</a:t>
            </a:r>
          </a:p>
          <a:p>
            <a:r>
              <a:rPr lang="en-US" dirty="0"/>
              <a:t>Offers a shared language </a:t>
            </a:r>
          </a:p>
          <a:p>
            <a:r>
              <a:rPr lang="en-US" dirty="0"/>
              <a:t>Respects that in order to build someone up, including their capacities, it takes time and there is a process of evolvement.</a:t>
            </a:r>
          </a:p>
          <a:p>
            <a:r>
              <a:rPr lang="en-US" dirty="0"/>
              <a:t>Sees people as creating and rebuilding, rather than broken or failing.</a:t>
            </a:r>
          </a:p>
          <a:p>
            <a:r>
              <a:rPr lang="en-US" dirty="0"/>
              <a:t>Focusing on strengths of a person also introduces and molds a person into being resilient. With resilience there are some added benefits, like feeling special and valued, optimistic, understand life is a journey.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195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Alarm systems; lighting at night; cameras</a:t>
            </a:r>
            <a:r>
              <a:rPr lang="en-US" baseline="0" dirty="0"/>
              <a:t> in open spaces and/or outside; access to telephone or communication</a:t>
            </a:r>
            <a:endParaRPr lang="en-US" dirty="0"/>
          </a:p>
        </p:txBody>
      </p:sp>
      <p:sp>
        <p:nvSpPr>
          <p:cNvPr id="4" name="Slide Number Placeholder 3"/>
          <p:cNvSpPr>
            <a:spLocks noGrp="1"/>
          </p:cNvSpPr>
          <p:nvPr>
            <p:ph type="sldNum" sz="quarter" idx="10"/>
          </p:nvPr>
        </p:nvSpPr>
        <p:spPr/>
        <p:txBody>
          <a:bodyPr/>
          <a:lstStyle/>
          <a:p>
            <a:fld id="{43516F61-DE74-4A11-A16F-26917FAE3F3F}" type="slidenum">
              <a:rPr lang="en-US" smtClean="0"/>
              <a:t>45</a:t>
            </a:fld>
            <a:endParaRPr lang="en-US"/>
          </a:p>
        </p:txBody>
      </p:sp>
    </p:spTree>
    <p:extLst>
      <p:ext uri="{BB962C8B-B14F-4D97-AF65-F5344CB8AC3E}">
        <p14:creationId xmlns:p14="http://schemas.microsoft.com/office/powerpoint/2010/main" val="1786954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Freedom from</a:t>
            </a:r>
            <a:r>
              <a:rPr lang="en-US" baseline="0" dirty="0"/>
              <a:t> abuse; positive peer groups; respect; leadership opportunities</a:t>
            </a:r>
            <a:endParaRPr lang="en-US" dirty="0"/>
          </a:p>
        </p:txBody>
      </p:sp>
      <p:sp>
        <p:nvSpPr>
          <p:cNvPr id="4" name="Slide Number Placeholder 3"/>
          <p:cNvSpPr>
            <a:spLocks noGrp="1"/>
          </p:cNvSpPr>
          <p:nvPr>
            <p:ph type="sldNum" sz="quarter" idx="10"/>
          </p:nvPr>
        </p:nvSpPr>
        <p:spPr/>
        <p:txBody>
          <a:bodyPr/>
          <a:lstStyle/>
          <a:p>
            <a:fld id="{43516F61-DE74-4A11-A16F-26917FAE3F3F}" type="slidenum">
              <a:rPr lang="en-US" smtClean="0"/>
              <a:t>46</a:t>
            </a:fld>
            <a:endParaRPr lang="en-US"/>
          </a:p>
        </p:txBody>
      </p:sp>
    </p:spTree>
    <p:extLst>
      <p:ext uri="{BB962C8B-B14F-4D97-AF65-F5344CB8AC3E}">
        <p14:creationId xmlns:p14="http://schemas.microsoft.com/office/powerpoint/2010/main" val="1253261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For initial removal and placement….</a:t>
            </a:r>
          </a:p>
          <a:p>
            <a:pPr eaLnBrk="1" hangingPunct="1"/>
            <a:r>
              <a:rPr lang="en-US" sz="1200" dirty="0"/>
              <a:t>Ask the children about their favorite foods, their bedtime routines, hobbies, favorite things to do.</a:t>
            </a:r>
          </a:p>
          <a:p>
            <a:pPr eaLnBrk="1" hangingPunct="1"/>
            <a:r>
              <a:rPr lang="en-US" sz="1200" dirty="0"/>
              <a:t>Have a welcome basket for a new child when they arrive.</a:t>
            </a:r>
          </a:p>
          <a:p>
            <a:pPr eaLnBrk="1" hangingPunct="1"/>
            <a:r>
              <a:rPr lang="en-US" sz="1200" dirty="0"/>
              <a:t>Provide physical soothing (rocking, food).</a:t>
            </a:r>
          </a:p>
          <a:p>
            <a:pPr eaLnBrk="1" hangingPunct="1"/>
            <a:r>
              <a:rPr lang="en-US" sz="1200" dirty="0"/>
              <a:t>Cook favorite foods (sensory stimulation)</a:t>
            </a:r>
          </a:p>
          <a:p>
            <a:pPr eaLnBrk="1" hangingPunct="1"/>
            <a:r>
              <a:rPr lang="en-US" sz="1200" dirty="0"/>
              <a:t>Show them around the house, their room, where the kitchen and snacks are.</a:t>
            </a:r>
          </a:p>
          <a:p>
            <a:pPr eaLnBrk="1" hangingPunct="1"/>
            <a:r>
              <a:rPr lang="en-US" sz="1200" dirty="0"/>
              <a:t>Do they take any medications?</a:t>
            </a:r>
          </a:p>
          <a:p>
            <a:pPr eaLnBrk="1" hangingPunct="1"/>
            <a:endParaRPr lang="en-US" sz="1200" dirty="0"/>
          </a:p>
          <a:p>
            <a:pPr eaLnBrk="1" hangingPunct="1"/>
            <a:r>
              <a:rPr lang="en-US" sz="1200" dirty="0"/>
              <a:t>Be open to listening if they want to talk (don’t probe or grill them), Acknowledge their feelings.</a:t>
            </a:r>
          </a:p>
          <a:p>
            <a:pPr eaLnBrk="1" hangingPunct="1"/>
            <a:r>
              <a:rPr lang="en-US" sz="1200" dirty="0"/>
              <a:t>Assure them they are safe and will be cared for.</a:t>
            </a:r>
          </a:p>
          <a:p>
            <a:pPr eaLnBrk="1" hangingPunct="1"/>
            <a:endParaRPr lang="en-US" sz="1200" dirty="0"/>
          </a:p>
          <a:p>
            <a:pPr eaLnBrk="1" hangingPunct="1"/>
            <a:r>
              <a:rPr lang="en-US" sz="1200" dirty="0"/>
              <a:t>Honor their relationship with their parents, support contact with parents, grandparents and siblings.</a:t>
            </a:r>
          </a:p>
          <a:p>
            <a:pPr eaLnBrk="1" hangingPunct="1"/>
            <a:r>
              <a:rPr lang="en-US" sz="1200" dirty="0"/>
              <a:t>Provide parents with information about how their kids are doing.   </a:t>
            </a:r>
          </a:p>
          <a:p>
            <a:pPr eaLnBrk="1" hangingPunct="1"/>
            <a:r>
              <a:rPr lang="en-US" sz="1200" dirty="0"/>
              <a:t>Children benefit and feel reassured when they see all the adults working together to resolve issues and to make a good plan and make things better.  Working in partnership with the bio-families…how to resolve any conflicts (feelings of anger, feelings of resentment regarding the abusive situations that kids are in), how do you do that successfully?---ask for feedback.  Examples, of how to do so (licensing, PI, CM, therapists, </a:t>
            </a:r>
            <a:r>
              <a:rPr lang="en-US" sz="1200" dirty="0" err="1"/>
              <a:t>etc</a:t>
            </a:r>
            <a:r>
              <a:rPr lang="en-US" sz="1200" dirty="0"/>
              <a:t>).</a:t>
            </a:r>
          </a:p>
          <a:p>
            <a:pPr eaLnBrk="1" hangingPunct="1"/>
            <a:endParaRPr lang="en-US" dirty="0"/>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AF21EB65-3456-431D-8A1C-A0CA2F50A60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9926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is written is we can break the participants out into virtual groups-if not an option the activity will be altered </a:t>
            </a:r>
          </a:p>
          <a:p>
            <a:r>
              <a:rPr lang="en-US" dirty="0"/>
              <a:t>Think through the situation, where might you be at risk of emotional or physical harm.</a:t>
            </a:r>
          </a:p>
          <a:p>
            <a:r>
              <a:rPr lang="en-US" dirty="0"/>
              <a:t>Prepare a plan for how you would stay safe in the scenario that you created.  What are three practical steps that can be taken to prepare for this situation?  Identify who should be part of the safety plan? </a:t>
            </a:r>
          </a:p>
          <a:p>
            <a:r>
              <a:rPr lang="en-US" dirty="0"/>
              <a:t>What are two resources that can help you during this situation?  Who will you share your safety plan with?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3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does not mean that young people can't make good decisions or tell the difference between right and wrong. It also doesn't mean that they shouldn't be held responsible for their actions. However, an awareness of these differences can help us as service providers anticipate and manage the behavior of adolescents.</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7</a:t>
            </a:fld>
            <a:endParaRPr lang="en-US" dirty="0"/>
          </a:p>
        </p:txBody>
      </p:sp>
    </p:spTree>
    <p:extLst>
      <p:ext uri="{BB962C8B-B14F-4D97-AF65-F5344CB8AC3E}">
        <p14:creationId xmlns:p14="http://schemas.microsoft.com/office/powerpoint/2010/main" val="1370557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safety plan helps youth get perspective and support when they are in crisis and may not be able to make appropriate decisions for themselves. </a:t>
            </a:r>
          </a:p>
          <a:p>
            <a:pPr marL="0" indent="0">
              <a:buNone/>
            </a:pPr>
            <a:endParaRPr lang="en-US" dirty="0"/>
          </a:p>
          <a:p>
            <a:r>
              <a:rPr lang="en-US" dirty="0"/>
              <a:t>By encouraging youth to write down their safety plan, they’ll be better equipped to keep themselves safe. </a:t>
            </a:r>
          </a:p>
          <a:p>
            <a:pPr marL="0" indent="0">
              <a:buNone/>
            </a:pPr>
            <a:endParaRPr lang="en-US" dirty="0"/>
          </a:p>
          <a:p>
            <a:r>
              <a:rPr lang="en-US" dirty="0"/>
              <a:t>When a youth shares their safety plan, they know that if they are in a dangerous situation, they can ALWAYS get help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38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is written is we can break the participants out into virtual groups-if not an option the activity will be altered </a:t>
            </a:r>
          </a:p>
          <a:p>
            <a:r>
              <a:rPr lang="en-US" dirty="0"/>
              <a:t>Think through the situation, where might you be at risk of emotional or physical harm.</a:t>
            </a:r>
          </a:p>
          <a:p>
            <a:r>
              <a:rPr lang="en-US" dirty="0"/>
              <a:t>Prepare a plan for how you would stay safe in the scenario that you created.  What are three practical steps that can be taken to prepare for this situation?  Identify who should be part of the safety plan? </a:t>
            </a:r>
          </a:p>
          <a:p>
            <a:r>
              <a:rPr lang="en-US" dirty="0"/>
              <a:t>What are two resources that can help you during this situation?  Who will you share your safety plan with? </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50</a:t>
            </a:fld>
            <a:endParaRPr lang="en-US" dirty="0"/>
          </a:p>
        </p:txBody>
      </p:sp>
    </p:spTree>
    <p:extLst>
      <p:ext uri="{BB962C8B-B14F-4D97-AF65-F5344CB8AC3E}">
        <p14:creationId xmlns:p14="http://schemas.microsoft.com/office/powerpoint/2010/main" val="282668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Efforts should be made to enhance and develop existing relationships with adults whom youth trust, or with whom trust could be strengthened. </a:t>
            </a:r>
          </a:p>
          <a:p>
            <a:pPr lvl="0"/>
            <a:r>
              <a:rPr lang="en-US" dirty="0"/>
              <a:t>Building the capacity of existing relationships to offer more empathetic and insightful emotional support could provide important resources for the youth as he or she leaves out-of-home placement and continues to deal with the emotions and questions raised by his or her experiences prior to, and during, placement.” </a:t>
            </a:r>
          </a:p>
          <a:p>
            <a:pPr lvl="0"/>
            <a:endParaRPr lang="en-US" dirty="0"/>
          </a:p>
          <a:p>
            <a:pPr lvl="0"/>
            <a:r>
              <a:rPr lang="en-US" b="1" dirty="0"/>
              <a:t>**Remember you are not responsible to lead the Transition Plan, but you are an important part of the team**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230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Transition planning for all youth in foster care is critical for their emotional and behavioral wellbeing.  Youth may be transiting from one placement to another, they may be reunified or adopted or aging out of the foster care system.  During this process we need to remember:</a:t>
            </a:r>
          </a:p>
          <a:p>
            <a:pPr marL="0" indent="0">
              <a:buNone/>
            </a:pPr>
            <a:endParaRPr lang="en-US" dirty="0"/>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Youth must be at the table when the transition plan is developed.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Youth should be asked who they would like to participate in their transition plan.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Current relevant service providers should be included so that ongoing service delivery can be discussed.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Ensure import documents and all personal belongs are transitioned with the youth </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42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Advocate for what you believe is best for the youth but always factor in the youth’s voice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Bell MT" panose="02020503060305020303" pitchFamily="18" charset="0"/>
                <a:cs typeface="Arial" panose="020B0604020202020204" pitchFamily="34" charset="0"/>
              </a:rPr>
              <a:t>Youth Focus – </a:t>
            </a:r>
            <a:r>
              <a:rPr lang="en-US" sz="1200" b="0" dirty="0">
                <a:latin typeface="Bell MT" panose="02020503060305020303" pitchFamily="18" charset="0"/>
                <a:cs typeface="Arial" panose="020B0604020202020204" pitchFamily="34" charset="0"/>
              </a:rPr>
              <a:t>Planning should be center around the youth and involving the youth, be considerate of their time and availability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ell MT" panose="02020503060305020303" pitchFamily="18" charset="0"/>
                <a:cs typeface="Arial" panose="020B0604020202020204" pitchFamily="34" charset="0"/>
              </a:rPr>
              <a:t>Be Creative -  Before you eliminate options discuss them and follow up to see if something that may not have been tried before can be done</a:t>
            </a:r>
          </a:p>
          <a:p>
            <a:pPr lvl="0"/>
            <a:endParaRPr lang="en-US" sz="1200" b="1" dirty="0">
              <a:latin typeface="Bell MT" panose="02020503060305020303" pitchFamily="18" charset="0"/>
              <a:cs typeface="Arial" panose="020B0604020202020204" pitchFamily="34" charset="0"/>
            </a:endParaRPr>
          </a:p>
          <a:p>
            <a:pPr lvl="0"/>
            <a:r>
              <a:rPr lang="en-US" b="1" dirty="0"/>
              <a:t>Bring the Team Together – </a:t>
            </a:r>
            <a:r>
              <a:rPr lang="en-US" b="0" dirty="0"/>
              <a:t>You are part of this team, be available to participate in this process as the information you have as the youth's caregiver can help to ensure a smooth transition. </a:t>
            </a:r>
          </a:p>
          <a:p>
            <a:pPr lvl="0"/>
            <a:endParaRPr lang="en-US" b="0" dirty="0"/>
          </a:p>
          <a:p>
            <a:pPr lvl="0"/>
            <a:r>
              <a:rPr lang="en-US" b="1" dirty="0"/>
              <a:t>Be Creative </a:t>
            </a:r>
            <a:r>
              <a:rPr lang="en-US" b="0" dirty="0"/>
              <a:t>– Don’t get caught up in what the plan looked like for the last youth in your program, focus on what would be best for this youth.  Be creative, consider the youths interests and how you can tie that into their Transition Plan.  </a:t>
            </a:r>
          </a:p>
          <a:p>
            <a:pPr lvl="0"/>
            <a:endParaRPr lang="en-US" b="0" dirty="0"/>
          </a:p>
          <a:p>
            <a:pPr lvl="0"/>
            <a:r>
              <a:rPr lang="en-US" b="1" dirty="0"/>
              <a:t>Be the youth’s advocate </a:t>
            </a:r>
            <a:r>
              <a:rPr lang="en-US" b="0" dirty="0"/>
              <a:t>– Advocate for the youth during this process.  Any transition can be scary and often can cause anxiety.  Be sure to advocate for the youth during this process, help to ensure their voice is heard.  When necessary report your concerns to the appropriate CBC staff and or the youth attorney ad </a:t>
            </a:r>
            <a:r>
              <a:rPr lang="en-US" b="0" dirty="0" err="1"/>
              <a:t>lietm</a:t>
            </a:r>
            <a:r>
              <a:rPr lang="en-US"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14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b="1" dirty="0"/>
              <a:t>Type &amp; Location of Housing – </a:t>
            </a:r>
            <a:r>
              <a:rPr lang="en-US" b="0" dirty="0"/>
              <a:t>Become familiar with the housing option for youth transitioning to Extended Foster Care (EFC) or Post-secondary Educational Support Services (PESS) in youth area.  The CBC/CMO Independent Living Staff would be your best point of contact for this information. </a:t>
            </a:r>
          </a:p>
          <a:p>
            <a:pPr lvl="0"/>
            <a:endParaRPr lang="en-US" b="1" dirty="0"/>
          </a:p>
          <a:p>
            <a:pPr lvl="0"/>
            <a:r>
              <a:rPr lang="en-US" b="1" dirty="0"/>
              <a:t>Continuity of Services – </a:t>
            </a:r>
            <a:r>
              <a:rPr lang="en-US" b="0" dirty="0"/>
              <a:t>Determine early on if services the youth is currently receiving can continue after they turn 18.  If not bring this up to the Transition Team so you can assist with ensuring a transfer of services from one provider to an other. </a:t>
            </a:r>
          </a:p>
          <a:p>
            <a:pPr lvl="0"/>
            <a:endParaRPr lang="en-US" b="1" dirty="0"/>
          </a:p>
          <a:p>
            <a:pPr lvl="0"/>
            <a:r>
              <a:rPr lang="en-US" b="1" dirty="0"/>
              <a:t>Frequency of Visitation/Contact </a:t>
            </a:r>
            <a:r>
              <a:rPr lang="en-US" b="0" dirty="0"/>
              <a:t>– Youth participating in EFC will still have visitation with a case manager, if you feel a youth may need more frequent contact upon transition based on what you have experienced during their time in your program, be sure to share that with the Transition Team. </a:t>
            </a:r>
          </a:p>
          <a:p>
            <a:pPr lvl="0"/>
            <a:endParaRPr lang="en-US" b="0" dirty="0"/>
          </a:p>
          <a:p>
            <a:pPr lvl="0"/>
            <a:r>
              <a:rPr lang="en-US" b="1"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714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as the youth caretaker during this time you play a significant role in the process preparing them for independence.  </a:t>
            </a:r>
          </a:p>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818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Child Welfare League of America defines cultural competency as the ability of individuals and systems to respond respectfully and effectively to people of all cultures, classes, races, ethnic backgrounds, sexual orientations, and faiths or religions in a manner that recognizes, affirms, and values the worth of individuals, families, tribes, and communities, and protects and preserves the dignity of each" </a:t>
            </a:r>
            <a:r>
              <a:rPr lang="en-US" sz="800" dirty="0"/>
              <a:t>(Child Welfare League of America, 2001, Cultural Competence Defined). </a:t>
            </a:r>
          </a:p>
          <a:p>
            <a:pPr marL="0" indent="0">
              <a:buNone/>
            </a:pPr>
            <a:endParaRPr lang="en-US" dirty="0"/>
          </a:p>
          <a:p>
            <a:r>
              <a:rPr lang="en-US" dirty="0"/>
              <a:t>In practice this involves an individual and professional’s ability to treat every person with dignity, respect, and fairness. </a:t>
            </a:r>
          </a:p>
          <a:p>
            <a:r>
              <a:rPr lang="en-US" dirty="0"/>
              <a:t> It implies that organizations set in place a set of practices, policies, and behaviors that are congruent with principles of equity, fairness, and inclusion of cultural differences and a commitment to address social inequities among cultural groups.</a:t>
            </a:r>
          </a:p>
          <a:p>
            <a:endParaRPr lang="en-US" dirty="0"/>
          </a:p>
          <a:p>
            <a:r>
              <a:rPr lang="en-US" dirty="0"/>
              <a:t>We need to be aware of culture differences and how they may effect some of the decisions the youth you serve will make. </a:t>
            </a:r>
          </a:p>
          <a:p>
            <a:r>
              <a:rPr lang="en-US" dirty="0"/>
              <a:t>Ask participants to provide examples: </a:t>
            </a:r>
          </a:p>
          <a:p>
            <a:r>
              <a:rPr lang="en-US" dirty="0"/>
              <a:t>In some country's youth begin to work at a very early age to help support the family</a:t>
            </a:r>
          </a:p>
          <a:p>
            <a:r>
              <a:rPr lang="en-US" dirty="0"/>
              <a:t>In some country’s young girls are encouraged to marry significantly older men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036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65C-46.019 Standards for At-Risk Houses.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794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EE8C1-FF43-4115-A4AB-CA5BF7C5E33E}" type="slidenum">
              <a:rPr lang="en-US" smtClean="0"/>
              <a:t>60</a:t>
            </a:fld>
            <a:endParaRPr lang="en-US"/>
          </a:p>
        </p:txBody>
      </p:sp>
    </p:spTree>
    <p:extLst>
      <p:ext uri="{BB962C8B-B14F-4D97-AF65-F5344CB8AC3E}">
        <p14:creationId xmlns:p14="http://schemas.microsoft.com/office/powerpoint/2010/main" val="162279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8</a:t>
            </a:fld>
            <a:endParaRPr lang="en-US" dirty="0"/>
          </a:p>
        </p:txBody>
      </p:sp>
    </p:spTree>
    <p:extLst>
      <p:ext uri="{BB962C8B-B14F-4D97-AF65-F5344CB8AC3E}">
        <p14:creationId xmlns:p14="http://schemas.microsoft.com/office/powerpoint/2010/main" val="3183723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http://cm20-s3-nccasa.s3.us-west-2.amazonaws.com/ResourceFiles/70a91068e90741af9c6760c05974f352NCCASA_Human_Trafficking_Prevention_Curriculum.pdf</a:t>
            </a:r>
          </a:p>
        </p:txBody>
      </p:sp>
      <p:sp>
        <p:nvSpPr>
          <p:cNvPr id="4" name="Slide Number Placeholder 3"/>
          <p:cNvSpPr>
            <a:spLocks noGrp="1"/>
          </p:cNvSpPr>
          <p:nvPr>
            <p:ph type="sldNum" sz="quarter" idx="5"/>
          </p:nvPr>
        </p:nvSpPr>
        <p:spPr/>
        <p:txBody>
          <a:bodyPr/>
          <a:lstStyle/>
          <a:p>
            <a:fld id="{5684B933-59DB-42E3-91E7-6D493778A6B8}" type="slidenum">
              <a:rPr lang="en-US" smtClean="0"/>
              <a:t>61</a:t>
            </a:fld>
            <a:endParaRPr lang="en-US" dirty="0"/>
          </a:p>
        </p:txBody>
      </p:sp>
    </p:spTree>
    <p:extLst>
      <p:ext uri="{BB962C8B-B14F-4D97-AF65-F5344CB8AC3E}">
        <p14:creationId xmlns:p14="http://schemas.microsoft.com/office/powerpoint/2010/main" val="1319756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need to recognize that when working with youth who may be at risk for human trafficking, they need to develop additional techniques (to those used with other clients) to build rapport with them and to reduce the mistrust that they commonly have about people. </a:t>
            </a:r>
          </a:p>
          <a:p>
            <a:pPr marL="0" indent="0">
              <a:buNone/>
            </a:pPr>
            <a:endParaRPr lang="en-US" dirty="0"/>
          </a:p>
          <a:p>
            <a:r>
              <a:rPr lang="en-US" dirty="0"/>
              <a:t>To best serve this population, daily care and treatment approaches need to remain centered on the youth, empower them, provide safety and involve a multidisciplinary approach. </a:t>
            </a:r>
          </a:p>
          <a:p>
            <a:endParaRPr lang="en-US" dirty="0"/>
          </a:p>
          <a:p>
            <a:r>
              <a:rPr lang="en-US" dirty="0"/>
              <a:t>Always focus on strengths and positive outcomes</a:t>
            </a:r>
          </a:p>
          <a:p>
            <a:pPr marL="0" indent="0">
              <a:buNone/>
            </a:pPr>
            <a:endParaRPr lang="en-US" dirty="0"/>
          </a:p>
          <a:p>
            <a:r>
              <a:rPr lang="en-US" dirty="0"/>
              <a:t>The words we choose MATTER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4B933-59DB-42E3-91E7-6D493778A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2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63</a:t>
            </a:fld>
            <a:endParaRPr lang="en-US" dirty="0"/>
          </a:p>
        </p:txBody>
      </p:sp>
    </p:spTree>
    <p:extLst>
      <p:ext uri="{BB962C8B-B14F-4D97-AF65-F5344CB8AC3E}">
        <p14:creationId xmlns:p14="http://schemas.microsoft.com/office/powerpoint/2010/main" val="83275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9</a:t>
            </a:fld>
            <a:endParaRPr lang="en-US" dirty="0"/>
          </a:p>
        </p:txBody>
      </p:sp>
    </p:spTree>
    <p:extLst>
      <p:ext uri="{BB962C8B-B14F-4D97-AF65-F5344CB8AC3E}">
        <p14:creationId xmlns:p14="http://schemas.microsoft.com/office/powerpoint/2010/main" val="185948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is an actual case so I did not want to alter the information.  The reason i chose to share it is </a:t>
            </a:r>
            <a:r>
              <a:rPr lang="en-US" sz="1200" kern="1200" dirty="0" err="1">
                <a:solidFill>
                  <a:schemeClr val="tx1"/>
                </a:solidFill>
                <a:latin typeface="+mn-lt"/>
                <a:ea typeface="+mn-ea"/>
                <a:cs typeface="+mn-cs"/>
              </a:rPr>
              <a:t>becuase</a:t>
            </a:r>
            <a:r>
              <a:rPr lang="en-US" sz="1200" kern="1200" dirty="0">
                <a:solidFill>
                  <a:schemeClr val="tx1"/>
                </a:solidFill>
                <a:latin typeface="+mn-lt"/>
                <a:ea typeface="+mn-ea"/>
                <a:cs typeface="+mn-cs"/>
              </a:rPr>
              <a:t> it is relatable to things that could take place during any group home off site excursion.</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10</a:t>
            </a:fld>
            <a:endParaRPr lang="en-US" dirty="0"/>
          </a:p>
        </p:txBody>
      </p:sp>
    </p:spTree>
    <p:extLst>
      <p:ext uri="{BB962C8B-B14F-4D97-AF65-F5344CB8AC3E}">
        <p14:creationId xmlns:p14="http://schemas.microsoft.com/office/powerpoint/2010/main" val="226143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dirty="0"/>
              <a:t>OrlandoSentinel.com, Amy L. Edwards, June 11, 2009</a:t>
            </a:r>
          </a:p>
          <a:p>
            <a:pPr eaLnBrk="1" hangingPunct="1"/>
            <a:endParaRPr lang="en-US" altLang="en-US" dirty="0"/>
          </a:p>
          <a:p>
            <a:pPr eaLnBrk="1" hangingPunct="1"/>
            <a:r>
              <a:rPr lang="en-US" altLang="en-US" dirty="0"/>
              <a:t>When Dwayne Lawson befriended a 17-year-old Central Florida girl on </a:t>
            </a:r>
            <a:r>
              <a:rPr lang="en-US" altLang="en-US" dirty="0" err="1"/>
              <a:t>MySpace</a:t>
            </a:r>
            <a:r>
              <a:rPr lang="en-US" altLang="en-US" dirty="0"/>
              <a:t>, he promised to make her a "star.” Instead, he made her a prostitute -- pimping her out on streets thousands of miles from home, and selling her services on Craigslist, according to a federal criminal complaint.</a:t>
            </a:r>
          </a:p>
          <a:p>
            <a:pPr eaLnBrk="1" hangingPunct="1"/>
            <a:r>
              <a:rPr lang="en-US" altLang="en-US" dirty="0"/>
              <a:t>Now, the 28-year-old Orlando man is behind bars in a California jail, accused of one count of sex trafficking of children. Lawson, also known as "Christopher Young," "Christopher </a:t>
            </a:r>
            <a:r>
              <a:rPr lang="en-US" altLang="en-US" dirty="0" err="1"/>
              <a:t>Yoong</a:t>
            </a:r>
            <a:r>
              <a:rPr lang="en-US" altLang="en-US" dirty="0"/>
              <a:t>," and "</a:t>
            </a:r>
            <a:r>
              <a:rPr lang="en-US" altLang="en-US" dirty="0" err="1"/>
              <a:t>Staydown</a:t>
            </a:r>
            <a:r>
              <a:rPr lang="en-US" altLang="en-US" dirty="0"/>
              <a:t>," met the girl through her </a:t>
            </a:r>
            <a:r>
              <a:rPr lang="en-US" altLang="en-US" dirty="0" err="1"/>
              <a:t>MySpace</a:t>
            </a:r>
            <a:r>
              <a:rPr lang="en-US" altLang="en-US" dirty="0"/>
              <a:t> page in October, the complaint said.</a:t>
            </a:r>
          </a:p>
          <a:p>
            <a:pPr eaLnBrk="1" hangingPunct="1"/>
            <a:r>
              <a:rPr lang="en-US" altLang="en-US" dirty="0"/>
              <a:t>Lawson told the girl, identified in the complaint as "FM," he had a house, cars and money.</a:t>
            </a:r>
          </a:p>
          <a:p>
            <a:pPr eaLnBrk="1" hangingPunct="1"/>
            <a:r>
              <a:rPr lang="en-US" altLang="en-US" dirty="0"/>
              <a:t>FM thought she was going to be a star," the complaint said.   </a:t>
            </a:r>
          </a:p>
          <a:p>
            <a:pPr eaLnBrk="1" hangingPunct="1"/>
            <a:r>
              <a:rPr lang="en-US" altLang="en-US" dirty="0"/>
              <a:t>Lawson bought the teen a bus ticket and she traveled to Las Vegas, where she met up with him and an 18-year-old woman who had been working as a prostitute for Lawson for several years. From there, the complaint said, Lawson took the teen and unidentified woman to Orange County, Calif. Lawson told FM the rules -- like don't kiss men on the mouth -- and told her how much to charge.</a:t>
            </a:r>
          </a:p>
          <a:p>
            <a:pPr eaLnBrk="1" hangingPunct="1"/>
            <a:r>
              <a:rPr lang="en-US" altLang="en-US" dirty="0"/>
              <a:t>Lawson and the woman took nude photos of FM, posted them on Craigslist advertising sex in that area, and coached the teen on how to talk to "customers," the complaint said. After FM met with a customer, all of her money went to Lawson.</a:t>
            </a:r>
            <a:br>
              <a:rPr lang="en-US" altLang="en-US" dirty="0"/>
            </a:br>
            <a:r>
              <a:rPr lang="en-US" altLang="en-US" dirty="0"/>
              <a:t>Eventually, Lawson put FM "on the track" in California and Las Vegas. She was twice arrested on prostitution charges, providing a fake ID to law enforcement on both occasions, and was ticketed and released, the complaint said.</a:t>
            </a:r>
          </a:p>
          <a:p>
            <a:pPr eaLnBrk="1" hangingPunct="1"/>
            <a:endParaRPr lang="en-GB" altLang="en-US" dirty="0"/>
          </a:p>
        </p:txBody>
      </p:sp>
    </p:spTree>
    <p:extLst>
      <p:ext uri="{BB962C8B-B14F-4D97-AF65-F5344CB8AC3E}">
        <p14:creationId xmlns:p14="http://schemas.microsoft.com/office/powerpoint/2010/main" val="143822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Bell MT" panose="02020503060305020303" pitchFamily="18" charset="0"/>
                <a:cs typeface="Arial" panose="020B0604020202020204" pitchFamily="34" charset="0"/>
              </a:rPr>
              <a:t>Protective factors are characteristics associated with a lower likelihood of negative outcomes or that reduce a risk factor's impact. Protective factors may be seen as positive countering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Promoting Protective Factors Fact Sheet for Pregnant and Parenting Teens  https://www.childwelfare.gov/pubPDFs/guide_teen.pdf</a:t>
            </a:r>
          </a:p>
          <a:p>
            <a:endParaRPr lang="en-US" dirty="0"/>
          </a:p>
        </p:txBody>
      </p:sp>
      <p:sp>
        <p:nvSpPr>
          <p:cNvPr id="4" name="Slide Number Placeholder 3"/>
          <p:cNvSpPr>
            <a:spLocks noGrp="1"/>
          </p:cNvSpPr>
          <p:nvPr>
            <p:ph type="sldNum" sz="quarter" idx="5"/>
          </p:nvPr>
        </p:nvSpPr>
        <p:spPr/>
        <p:txBody>
          <a:bodyPr/>
          <a:lstStyle/>
          <a:p>
            <a:fld id="{5684B933-59DB-42E3-91E7-6D493778A6B8}" type="slidenum">
              <a:rPr lang="en-US" smtClean="0"/>
              <a:t>13</a:t>
            </a:fld>
            <a:endParaRPr lang="en-US"/>
          </a:p>
        </p:txBody>
      </p:sp>
    </p:spTree>
    <p:extLst>
      <p:ext uri="{BB962C8B-B14F-4D97-AF65-F5344CB8AC3E}">
        <p14:creationId xmlns:p14="http://schemas.microsoft.com/office/powerpoint/2010/main" val="271233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0B9184F-DB81-490B-8E44-BD7E34E890D8}"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878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98867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108093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0B9184F-DB81-490B-8E44-BD7E34E890D8}"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803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
        <p:nvSpPr>
          <p:cNvPr id="8" name="Title 3">
            <a:extLst>
              <a:ext uri="{FF2B5EF4-FFF2-40B4-BE49-F238E27FC236}">
                <a16:creationId xmlns:a16="http://schemas.microsoft.com/office/drawing/2014/main" id="{0A7D7ABE-6DBE-4BD6-82B9-800A4D9B6771}"/>
              </a:ext>
            </a:extLst>
          </p:cNvPr>
          <p:cNvSpPr txBox="1">
            <a:spLocks/>
          </p:cNvSpPr>
          <p:nvPr userDrawn="1"/>
        </p:nvSpPr>
        <p:spPr>
          <a:xfrm>
            <a:off x="0" y="0"/>
            <a:ext cx="12192000" cy="770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endParaRPr lang="en-US" sz="4000" b="1" cap="none" spc="0" dirty="0">
              <a:latin typeface="Bell MT" panose="02020503060305020303" pitchFamily="18" charset="0"/>
            </a:endParaRPr>
          </a:p>
        </p:txBody>
      </p:sp>
    </p:spTree>
    <p:extLst>
      <p:ext uri="{BB962C8B-B14F-4D97-AF65-F5344CB8AC3E}">
        <p14:creationId xmlns:p14="http://schemas.microsoft.com/office/powerpoint/2010/main" val="363857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0B9184F-DB81-490B-8E44-BD7E34E890D8}"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4471430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170219926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374852478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82488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295952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F63ADD8-3231-463C-980C-B89ACB32B31E}" type="datetimeFigureOut">
              <a:rPr lang="en-US" smtClean="0"/>
              <a:t>5/5/2025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90B9184F-DB81-490B-8E44-BD7E34E890D8}"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6773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359301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F63ADD8-3231-463C-980C-B89ACB32B31E}" type="datetimeFigureOut">
              <a:rPr lang="en-US" smtClean="0"/>
              <a:t>5/5/2025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2457465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286941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981404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E17D9-9B0C-42EB-8FDB-3746D397BC7A}" type="datetimeFigureOut">
              <a:rPr lang="en-US" smtClean="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2BBDA5-D8C3-406B-BB22-D4E7F13D3807}" type="slidenum">
              <a:rPr lang="en-US" smtClean="0"/>
              <a:t>‹#›</a:t>
            </a:fld>
            <a:endParaRPr lang="en-US" dirty="0"/>
          </a:p>
        </p:txBody>
      </p:sp>
    </p:spTree>
    <p:extLst>
      <p:ext uri="{BB962C8B-B14F-4D97-AF65-F5344CB8AC3E}">
        <p14:creationId xmlns:p14="http://schemas.microsoft.com/office/powerpoint/2010/main" val="3315325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46B235E-1D22-44F5-ABB1-2EA2DB90955B}" type="datetime1">
              <a:rPr lang="en-US" smtClean="0"/>
              <a:t>5/5/2025</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0B9184F-DB81-490B-8E44-BD7E34E890D8}"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6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BFAF6-1258-4CBA-A5BE-A1011AD5FDFB}"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a:p>
        </p:txBody>
      </p:sp>
      <p:sp>
        <p:nvSpPr>
          <p:cNvPr id="8" name="Title 3">
            <a:extLst>
              <a:ext uri="{FF2B5EF4-FFF2-40B4-BE49-F238E27FC236}">
                <a16:creationId xmlns:a16="http://schemas.microsoft.com/office/drawing/2014/main" id="{0A7D7ABE-6DBE-4BD6-82B9-800A4D9B6771}"/>
              </a:ext>
            </a:extLst>
          </p:cNvPr>
          <p:cNvSpPr txBox="1">
            <a:spLocks/>
          </p:cNvSpPr>
          <p:nvPr userDrawn="1"/>
        </p:nvSpPr>
        <p:spPr>
          <a:xfrm>
            <a:off x="0" y="0"/>
            <a:ext cx="12192000" cy="7705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endParaRPr lang="en-US" sz="4000" b="1" cap="none" spc="0" dirty="0">
              <a:latin typeface="Bell MT" panose="02020503060305020303" pitchFamily="18" charset="0"/>
            </a:endParaRPr>
          </a:p>
        </p:txBody>
      </p:sp>
    </p:spTree>
    <p:extLst>
      <p:ext uri="{BB962C8B-B14F-4D97-AF65-F5344CB8AC3E}">
        <p14:creationId xmlns:p14="http://schemas.microsoft.com/office/powerpoint/2010/main" val="156357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C891F84-48F0-4F0C-B583-22BE417A6E5B}" type="datetime1">
              <a:rPr lang="en-US" smtClean="0"/>
              <a:t>5/5/2025</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0B9184F-DB81-490B-8E44-BD7E34E890D8}"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9931577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40D875-D984-4073-9C2E-671E505804DB}" type="datetime1">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03699451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608CB0-D2EC-49E3-9CF6-B852C7A7344D}" type="datetime1">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9733932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8B659-8C27-46DF-ADB2-978D0FC8C2C6}" type="datetime1">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26443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F63ADD8-3231-463C-980C-B89ACB32B31E}" type="datetimeFigureOut">
              <a:rPr lang="en-US" smtClean="0"/>
              <a:t>5/5/2025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0B9184F-DB81-490B-8E44-BD7E34E890D8}"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3368842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DA4CA-0770-438C-BC11-2ABA386C9222}" type="datetime1">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729658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14876F8-94A1-4C4D-9CA4-68D0C2CDF6C5}" type="datetime1">
              <a:rPr lang="en-US" smtClean="0"/>
              <a:t>5/5/2025</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90B9184F-DB81-490B-8E44-BD7E34E890D8}"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27351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68F1B5D-FFDB-4713-AFD2-23A78CCBE676}" type="datetime1">
              <a:rPr lang="en-US" smtClean="0"/>
              <a:t>5/5/2025</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36139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FC00BD-AA42-4592-AB48-20FD84194D2C}"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3279235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8B03-CF42-4199-9D5F-E0B5C50C44AC}"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9184F-DB81-490B-8E44-BD7E34E890D8}" type="slidenum">
              <a:rPr lang="en-US" smtClean="0"/>
              <a:t>‹#›</a:t>
            </a:fld>
            <a:endParaRPr lang="en-US"/>
          </a:p>
        </p:txBody>
      </p:sp>
    </p:spTree>
    <p:extLst>
      <p:ext uri="{BB962C8B-B14F-4D97-AF65-F5344CB8AC3E}">
        <p14:creationId xmlns:p14="http://schemas.microsoft.com/office/powerpoint/2010/main" val="2397299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D82A3-17E5-4AFB-A2B3-6DD650EB7C37}"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BBDA5-D8C3-406B-BB22-D4E7F13D3807}" type="slidenum">
              <a:rPr lang="en-US" smtClean="0"/>
              <a:t>‹#›</a:t>
            </a:fld>
            <a:endParaRPr lang="en-US"/>
          </a:p>
        </p:txBody>
      </p:sp>
    </p:spTree>
    <p:extLst>
      <p:ext uri="{BB962C8B-B14F-4D97-AF65-F5344CB8AC3E}">
        <p14:creationId xmlns:p14="http://schemas.microsoft.com/office/powerpoint/2010/main" val="153566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5520792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41745795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2603220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3ADD8-3231-463C-980C-B89ACB32B31E}" type="datetimeFigureOut">
              <a:rPr lang="en-US" smtClean="0"/>
              <a:t>5/5/2025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385000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F63ADD8-3231-463C-980C-B89ACB32B31E}" type="datetimeFigureOut">
              <a:rPr lang="en-US" smtClean="0"/>
              <a:t>5/5/2025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90B9184F-DB81-490B-8E44-BD7E34E890D8}"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236222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F63ADD8-3231-463C-980C-B89ACB32B31E}" type="datetimeFigureOut">
              <a:rPr lang="en-US" smtClean="0"/>
              <a:t>5/5/2025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90B9184F-DB81-490B-8E44-BD7E34E890D8}" type="slidenum">
              <a:rPr lang="en-US" smtClean="0"/>
              <a:t>‹#›</a:t>
            </a:fld>
            <a:endParaRPr lang="en-US" dirty="0"/>
          </a:p>
        </p:txBody>
      </p:sp>
    </p:spTree>
    <p:extLst>
      <p:ext uri="{BB962C8B-B14F-4D97-AF65-F5344CB8AC3E}">
        <p14:creationId xmlns:p14="http://schemas.microsoft.com/office/powerpoint/2010/main" val="159889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F63ADD8-3231-463C-980C-B89ACB32B31E}" type="datetimeFigureOut">
              <a:rPr lang="en-US" smtClean="0"/>
              <a:t>5/5/2025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0B9184F-DB81-490B-8E44-BD7E34E890D8}"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625773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F63ADD8-3231-463C-980C-B89ACB32B31E}" type="datetimeFigureOut">
              <a:rPr lang="en-US" smtClean="0"/>
              <a:t>5/5/2025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0B9184F-DB81-490B-8E44-BD7E34E890D8}"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90682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B6EAF6B-89EF-47BA-9C8B-EBD3ADA275FC}" type="datetime1">
              <a:rPr lang="en-US" smtClean="0"/>
              <a:t>5/5/2025</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0B9184F-DB81-490B-8E44-BD7E34E890D8}"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602532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7.jpg"/><Relationship Id="rId4" Type="http://schemas.openxmlformats.org/officeDocument/2006/relationships/hyperlink" Target="https://www.youtube.com/watch?v=-4Ggr6g_Lqc&amp;feature=emb_logo"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hyperlink" Target="http://www.pngall.com/lgbt-png" TargetMode="Externa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0.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1.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youtu.be/Gng-dclTbq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Gng-dclTbqU?feature=oembed" TargetMode="External"/><Relationship Id="rId1" Type="http://schemas.openxmlformats.org/officeDocument/2006/relationships/tags" Target="../tags/tag7.xml"/><Relationship Id="rId5" Type="http://schemas.openxmlformats.org/officeDocument/2006/relationships/image" Target="../media/image12.jpeg"/><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pngimg.com/download/1895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6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slide" Target="slide61.xml"/><Relationship Id="rId4" Type="http://schemas.openxmlformats.org/officeDocument/2006/relationships/image" Target="../media/image18.tmp"/></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video" Target="https://www.youtube.com/embed/gcMCtOJCkCE?feature=oembed" TargetMode="External"/><Relationship Id="rId1" Type="http://schemas.openxmlformats.org/officeDocument/2006/relationships/themeOverride" Target="../theme/themeOverride5.xml"/><Relationship Id="rId6" Type="http://schemas.openxmlformats.org/officeDocument/2006/relationships/image" Target="../media/image3.jpg"/><Relationship Id="rId5" Type="http://schemas.openxmlformats.org/officeDocument/2006/relationships/hyperlink" Target="https://www.youtube.com/watch?v=gcMCtOJCkCE" TargetMode="Externa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title"/>
          </p:nvPr>
        </p:nvSpPr>
        <p:spPr>
          <a:xfrm>
            <a:off x="4646388" y="412569"/>
            <a:ext cx="4945107" cy="380839"/>
          </a:xfrm>
        </p:spPr>
        <p:txBody>
          <a:bodyPr>
            <a:noAutofit/>
          </a:bodyPr>
          <a:lstStyle/>
          <a:p>
            <a:r>
              <a:rPr lang="en-US" sz="4400" dirty="0"/>
              <a:t>Housekeeping</a:t>
            </a:r>
          </a:p>
        </p:txBody>
      </p:sp>
      <p:sp>
        <p:nvSpPr>
          <p:cNvPr id="5" name="Subtitle 4">
            <a:extLst>
              <a:ext uri="{FF2B5EF4-FFF2-40B4-BE49-F238E27FC236}">
                <a16:creationId xmlns:a16="http://schemas.microsoft.com/office/drawing/2014/main" id="{B0F6D6CF-8D73-6643-A348-53AAE29FD1C2}"/>
              </a:ext>
            </a:extLst>
          </p:cNvPr>
          <p:cNvSpPr>
            <a:spLocks noGrp="1"/>
          </p:cNvSpPr>
          <p:nvPr>
            <p:ph type="body" idx="1"/>
          </p:nvPr>
        </p:nvSpPr>
        <p:spPr>
          <a:xfrm>
            <a:off x="7223259" y="6138124"/>
            <a:ext cx="4690835" cy="518428"/>
          </a:xfrm>
        </p:spPr>
        <p:txBody>
          <a:bodyPr>
            <a:normAutofit/>
          </a:bodyPr>
          <a:lstStyle/>
          <a:p>
            <a:r>
              <a:rPr lang="en-US" sz="1600" dirty="0"/>
              <a:t>Thank you for joining!</a:t>
            </a:r>
          </a:p>
        </p:txBody>
      </p:sp>
      <p:sp>
        <p:nvSpPr>
          <p:cNvPr id="2" name="Rectangle 1">
            <a:extLst>
              <a:ext uri="{FF2B5EF4-FFF2-40B4-BE49-F238E27FC236}">
                <a16:creationId xmlns:a16="http://schemas.microsoft.com/office/drawing/2014/main" id="{BDFF6BA8-E9A1-490C-ADE7-6056D509A300}"/>
              </a:ext>
            </a:extLst>
          </p:cNvPr>
          <p:cNvSpPr/>
          <p:nvPr/>
        </p:nvSpPr>
        <p:spPr>
          <a:xfrm>
            <a:off x="2908641" y="793408"/>
            <a:ext cx="9005453" cy="5863144"/>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If you are using Internet Explorer, there are some known issues, and you may not be able to participate in Polls; please copy the URL and paste it into Firefox or Chrome. You can be logged in twice while you change browsers.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If you are having difficulty with audio, check your Audio settings in the GoToTraining control panel. Expand the Audio card and select Computer audio.  If you still have difficulties, you can select Phone call and the system will provide you with a telephone number and PIN.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Please use the Chat box for any questions. At the end of the presentation, we will answer as many questions as time permits.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Let's do a quick check to test the functionality of GoToTraining - find the Hand button and put your hand 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As mentioned earlier, this session has some interactive Polls; so please be sure to pay attention so you can participate.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Speaking of attention, GoToTraining has an Attention feature that lets the presenter know if you’ve clicked away; so if too many are not paying attention, we may create an interaction on the fly.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Times New Roman" panose="02020603050405020304" pitchFamily="18" charset="0"/>
                <a:cs typeface="+mn-cs"/>
              </a:rPr>
              <a:t>At the end of this session you will see a pop-up in your browser to complete a brief evaluation. You will also receive a follow-up email about an hour after the training for the same evaluation. You only need to take it once – however, please take a few moments to complete as this allows our team to monitor and improve the quality of our trainings. </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500" b="0" i="0" u="none" strike="noStrike" kern="1200" cap="none" spc="0" normalizeH="0" baseline="0" noProof="0" dirty="0">
              <a:ln>
                <a:noFill/>
              </a:ln>
              <a:solidFill>
                <a:prstClr val="white"/>
              </a:solidFill>
              <a:effectLst/>
              <a:uLnTx/>
              <a:uFillTx/>
              <a:latin typeface="Bell MT" panose="02020503060305020303" pitchFamily="18" charset="0"/>
              <a:ea typeface="Calibri" panose="020F0502020204030204" pitchFamily="34" charset="0"/>
              <a:cs typeface="+mn-cs"/>
            </a:endParaRPr>
          </a:p>
        </p:txBody>
      </p:sp>
    </p:spTree>
    <p:custDataLst>
      <p:tags r:id="rId1"/>
    </p:custDataLst>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Case Study: What Happened to Franny</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331320" y="1560811"/>
            <a:ext cx="10057289" cy="3970318"/>
          </a:xfrm>
          <a:prstGeom prst="rect">
            <a:avLst/>
          </a:prstGeom>
          <a:noFill/>
        </p:spPr>
        <p:txBody>
          <a:bodyPr wrap="square" rtlCol="0">
            <a:spAutoFit/>
          </a:bodyPr>
          <a:lstStyle/>
          <a:p>
            <a:r>
              <a:rPr lang="en-US" sz="2800" dirty="0">
                <a:solidFill>
                  <a:prstClr val="black"/>
                </a:solidFill>
                <a:latin typeface="Bell MT" panose="02020503060305020303" pitchFamily="18" charset="0"/>
                <a:cs typeface="Arial" panose="020B0604020202020204" pitchFamily="34" charset="0"/>
              </a:rPr>
              <a:t>ACM received a phone call from the staff at the Geneses House stating that Franny (FM) runaway. The group home took the children to the library at about 1pm today, and according to the report from Geneses House about 3:45pm when all the children return to the van, Franny was missing. They were loading the van when a staff notice that Franny was not present during head count. A client, Autumn informed the staff that “she stated today was the day.” Franny was wearing a white tank top with blue jeans and Sneakers.</a:t>
            </a:r>
          </a:p>
        </p:txBody>
      </p:sp>
    </p:spTree>
    <p:extLst>
      <p:ext uri="{BB962C8B-B14F-4D97-AF65-F5344CB8AC3E}">
        <p14:creationId xmlns:p14="http://schemas.microsoft.com/office/powerpoint/2010/main" val="331305450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133600" y="2286000"/>
            <a:ext cx="8037513"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b="1" dirty="0">
                <a:solidFill>
                  <a:srgbClr val="4C4C4C"/>
                </a:solidFill>
                <a:latin typeface="Arial" panose="020B0604020202020204" pitchFamily="34" charset="0"/>
              </a:rPr>
              <a:t>Feds: Man Promised To Make Girl A 'Star,' Instead Turned </a:t>
            </a:r>
          </a:p>
          <a:p>
            <a:r>
              <a:rPr lang="en-US" altLang="en-US" sz="2000" b="1" dirty="0">
                <a:solidFill>
                  <a:srgbClr val="4C4C4C"/>
                </a:solidFill>
                <a:latin typeface="Arial" panose="020B0604020202020204" pitchFamily="34" charset="0"/>
              </a:rPr>
              <a:t>Her Into A Prostitute </a:t>
            </a:r>
            <a:endParaRPr lang="en-US" altLang="en-US" sz="2000" b="1" dirty="0">
              <a:latin typeface="Arial" panose="020B0604020202020204" pitchFamily="34" charset="0"/>
            </a:endParaRPr>
          </a:p>
        </p:txBody>
      </p:sp>
      <p:sp>
        <p:nvSpPr>
          <p:cNvPr id="3076" name="Rectangle 4"/>
          <p:cNvSpPr>
            <a:spLocks noChangeArrowheads="1"/>
          </p:cNvSpPr>
          <p:nvPr/>
        </p:nvSpPr>
        <p:spPr bwMode="auto">
          <a:xfrm>
            <a:off x="2209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dirty="0"/>
          </a:p>
        </p:txBody>
      </p:sp>
      <p:sp>
        <p:nvSpPr>
          <p:cNvPr id="3077" name="Text Box 5"/>
          <p:cNvSpPr txBox="1">
            <a:spLocks noChangeArrowheads="1"/>
          </p:cNvSpPr>
          <p:nvPr/>
        </p:nvSpPr>
        <p:spPr bwMode="auto">
          <a:xfrm>
            <a:off x="6324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3078" name="Text Box 6"/>
          <p:cNvSpPr txBox="1">
            <a:spLocks noChangeArrowheads="1"/>
          </p:cNvSpPr>
          <p:nvPr/>
        </p:nvSpPr>
        <p:spPr bwMode="auto">
          <a:xfrm>
            <a:off x="6051551" y="2907402"/>
            <a:ext cx="2148681" cy="386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000" dirty="0">
                <a:latin typeface="Arial" panose="020B0604020202020204" pitchFamily="34" charset="0"/>
              </a:rPr>
              <a:t>When Dwayne Lawson befriended a 17-year-old Central Florida girl on </a:t>
            </a:r>
            <a:r>
              <a:rPr lang="en-US" altLang="en-US" sz="1000" dirty="0" err="1">
                <a:latin typeface="Arial" panose="020B0604020202020204" pitchFamily="34" charset="0"/>
              </a:rPr>
              <a:t>MySpace</a:t>
            </a:r>
            <a:r>
              <a:rPr lang="en-US" altLang="en-US" sz="1000" dirty="0">
                <a:latin typeface="Arial" panose="020B0604020202020204" pitchFamily="34" charset="0"/>
              </a:rPr>
              <a:t>, he promised to make her a "star.” Instead, he made her a prostitute -- pimping her out on streets thousands of miles from home, and selling her services on Craigslist, according to a federal criminal complaint.</a:t>
            </a:r>
          </a:p>
          <a:p>
            <a:pPr>
              <a:spcBef>
                <a:spcPct val="50000"/>
              </a:spcBef>
            </a:pPr>
            <a:r>
              <a:rPr lang="en-US" altLang="en-US" sz="1000" dirty="0">
                <a:latin typeface="Arial" panose="020B0604020202020204" pitchFamily="34" charset="0"/>
              </a:rPr>
              <a:t>Now, the 28-year-old Orlando man is behind bars in a California jail, accused of one count of sex trafficking of children. Lawson, also known as "Christopher Young," "Christopher </a:t>
            </a:r>
            <a:r>
              <a:rPr lang="en-US" altLang="en-US" sz="1000" dirty="0" err="1">
                <a:latin typeface="Arial" panose="020B0604020202020204" pitchFamily="34" charset="0"/>
              </a:rPr>
              <a:t>Yoong</a:t>
            </a:r>
            <a:r>
              <a:rPr lang="en-US" altLang="en-US" sz="1000" dirty="0">
                <a:latin typeface="Arial" panose="020B0604020202020204" pitchFamily="34" charset="0"/>
              </a:rPr>
              <a:t>," and "</a:t>
            </a:r>
            <a:r>
              <a:rPr lang="en-US" altLang="en-US" sz="1000" dirty="0" err="1">
                <a:latin typeface="Arial" panose="020B0604020202020204" pitchFamily="34" charset="0"/>
              </a:rPr>
              <a:t>Staydown</a:t>
            </a:r>
            <a:r>
              <a:rPr lang="en-US" altLang="en-US" sz="1000" dirty="0">
                <a:latin typeface="Arial" panose="020B0604020202020204" pitchFamily="34" charset="0"/>
              </a:rPr>
              <a:t>," met the girl through her </a:t>
            </a:r>
            <a:r>
              <a:rPr lang="en-US" altLang="en-US" sz="1000" dirty="0" err="1">
                <a:latin typeface="Arial" panose="020B0604020202020204" pitchFamily="34" charset="0"/>
              </a:rPr>
              <a:t>MySpace</a:t>
            </a:r>
            <a:r>
              <a:rPr lang="en-US" altLang="en-US" sz="1000" dirty="0">
                <a:latin typeface="Arial" panose="020B0604020202020204" pitchFamily="34" charset="0"/>
              </a:rPr>
              <a:t> page in October, the complaint said.</a:t>
            </a:r>
          </a:p>
          <a:p>
            <a:pPr>
              <a:spcBef>
                <a:spcPct val="50000"/>
              </a:spcBef>
            </a:pPr>
            <a:r>
              <a:rPr lang="en-US" altLang="en-US" sz="1000" dirty="0">
                <a:latin typeface="Arial" panose="020B0604020202020204" pitchFamily="34" charset="0"/>
              </a:rPr>
              <a:t>Lawson told the girl, identified in the complaint as "FM," he had a house, cars and money.</a:t>
            </a:r>
          </a:p>
          <a:p>
            <a:pPr>
              <a:spcBef>
                <a:spcPct val="50000"/>
              </a:spcBef>
            </a:pPr>
            <a:r>
              <a:rPr lang="en-US" altLang="en-US" sz="1000" dirty="0">
                <a:latin typeface="Arial" panose="020B0604020202020204" pitchFamily="34" charset="0"/>
              </a:rPr>
              <a:t>FM thought she was going to be a star," the complaint said.   </a:t>
            </a:r>
          </a:p>
        </p:txBody>
      </p:sp>
      <p:sp>
        <p:nvSpPr>
          <p:cNvPr id="3079" name="Text Box 7"/>
          <p:cNvSpPr txBox="1">
            <a:spLocks noChangeArrowheads="1"/>
          </p:cNvSpPr>
          <p:nvPr/>
        </p:nvSpPr>
        <p:spPr bwMode="auto">
          <a:xfrm>
            <a:off x="8199041" y="2906773"/>
            <a:ext cx="2451894" cy="417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000" dirty="0">
                <a:latin typeface="Arial" panose="020B0604020202020204" pitchFamily="34" charset="0"/>
              </a:rPr>
              <a:t>Lawson bought the teen a bus ticket and she traveled to Las Vegas, where she met up with him and an 18-year-old woman who had been working as a prostitute for Lawson for several years. From there, the complaint said, Lawson took the teen and unidentified woman to Orange County, Calif. Lawson told FM the rules -- like don't kiss men on the mouth -- and told her how much to charge.</a:t>
            </a:r>
          </a:p>
          <a:p>
            <a:pPr>
              <a:spcBef>
                <a:spcPct val="50000"/>
              </a:spcBef>
            </a:pPr>
            <a:r>
              <a:rPr lang="en-US" altLang="en-US" sz="1000" dirty="0">
                <a:latin typeface="Arial" panose="020B0604020202020204" pitchFamily="34" charset="0"/>
              </a:rPr>
              <a:t>Lawson and the woman took nude photos of FM, posted them on Craigslist advertising sex in that area, and coached the teen on how to talk to "customers," the complaint said. After FM met with a customer, all of her money went to Lawson.</a:t>
            </a:r>
            <a:br>
              <a:rPr lang="en-US" altLang="en-US" sz="1000" dirty="0">
                <a:latin typeface="Arial" panose="020B0604020202020204" pitchFamily="34" charset="0"/>
              </a:rPr>
            </a:br>
            <a:r>
              <a:rPr lang="en-US" altLang="en-US" sz="1000" dirty="0">
                <a:latin typeface="Arial" panose="020B0604020202020204" pitchFamily="34" charset="0"/>
              </a:rPr>
              <a:t>Eventually, Lawson put FM "on the track" in California and Las Vegas. She was twice arrested on prostitution charges, providing a fake ID to law enforcement on both occasions, and was ticketed and released, the complaint said. </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2225675" y="692151"/>
            <a:ext cx="794543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en-US" sz="6800" b="1" dirty="0">
                <a:solidFill>
                  <a:srgbClr val="4C4C4C"/>
                </a:solidFill>
              </a:rPr>
              <a:t>Orlando Sentinel</a:t>
            </a:r>
          </a:p>
        </p:txBody>
      </p:sp>
      <p:sp>
        <p:nvSpPr>
          <p:cNvPr id="3082" name="Text Box 11"/>
          <p:cNvSpPr txBox="1">
            <a:spLocks noChangeArrowheads="1"/>
          </p:cNvSpPr>
          <p:nvPr/>
        </p:nvSpPr>
        <p:spPr bwMode="auto">
          <a:xfrm>
            <a:off x="2187576" y="1893889"/>
            <a:ext cx="21034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a:solidFill>
                  <a:srgbClr val="4C4C4C"/>
                </a:solidFill>
                <a:latin typeface="Arial Black" panose="020B0A04020102020204" pitchFamily="34" charset="0"/>
              </a:rPr>
              <a:t>www. OrlandoSentinel.com</a:t>
            </a:r>
          </a:p>
        </p:txBody>
      </p:sp>
      <p:sp>
        <p:nvSpPr>
          <p:cNvPr id="3084" name="Text Box 13"/>
          <p:cNvSpPr txBox="1">
            <a:spLocks noChangeArrowheads="1"/>
          </p:cNvSpPr>
          <p:nvPr/>
        </p:nvSpPr>
        <p:spPr bwMode="auto">
          <a:xfrm>
            <a:off x="8229601" y="1903415"/>
            <a:ext cx="18986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r>
              <a:rPr lang="en-GB" altLang="en-US" sz="1000" b="1" dirty="0">
                <a:solidFill>
                  <a:srgbClr val="4C4C4C"/>
                </a:solidFill>
                <a:latin typeface="Arial Black" panose="020B0A04020102020204" pitchFamily="34" charset="0"/>
              </a:rPr>
              <a:t>June 11, 2009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712493" y="1208314"/>
            <a:ext cx="5900056"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At-Risk Children and Protective Factors  </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1194079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Risk Factors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61361" y="938791"/>
            <a:ext cx="10597208" cy="5262979"/>
          </a:xfrm>
          <a:prstGeom prst="rect">
            <a:avLst/>
          </a:prstGeom>
          <a:noFill/>
        </p:spPr>
        <p:txBody>
          <a:bodyPr wrap="square" rtlCol="0">
            <a:spAutoFit/>
          </a:bodyPr>
          <a:lstStyle/>
          <a:p>
            <a:r>
              <a:rPr lang="en-US" sz="2400" dirty="0">
                <a:solidFill>
                  <a:prstClr val="black"/>
                </a:solidFill>
                <a:latin typeface="Bell MT" panose="02020503060305020303" pitchFamily="18" charset="0"/>
                <a:cs typeface="Arial" panose="020B0604020202020204" pitchFamily="34" charset="0"/>
              </a:rPr>
              <a:t>Child or youth at risk of sex trafficking means an individual who has experienced trauma, such as abuse, neglect, and/or maltreatment, and presents with one or more of the accompanying risk factors:</a:t>
            </a:r>
          </a:p>
          <a:p>
            <a:endParaRPr lang="en-US" sz="2400" dirty="0">
              <a:solidFill>
                <a:prstClr val="black"/>
              </a:solidFill>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History of running away and/or homelessness</a:t>
            </a:r>
          </a:p>
          <a:p>
            <a:pPr marL="914400" indent="-347663">
              <a:buFont typeface="Wingdings" panose="05000000000000000000" pitchFamily="2" charset="2"/>
              <a:buChar char="Ø"/>
            </a:pPr>
            <a:endParaRPr lang="en-US" sz="24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History of sexual abuse and/or sexually acting out behavior</a:t>
            </a:r>
          </a:p>
          <a:p>
            <a:pPr marL="914400" indent="-347663">
              <a:buFont typeface="Wingdings" panose="05000000000000000000" pitchFamily="2" charset="2"/>
              <a:buChar char="Ø"/>
            </a:pPr>
            <a:endParaRPr lang="en-US" sz="24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Inappropriate interpersonal and/or social media boundaries</a:t>
            </a:r>
          </a:p>
          <a:p>
            <a:pPr marL="914400" indent="-347663">
              <a:buFont typeface="Wingdings" panose="05000000000000000000" pitchFamily="2" charset="2"/>
              <a:buChar char="Ø"/>
            </a:pPr>
            <a:endParaRPr lang="en-US" sz="24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Family history of or exposure to human trafficking</a:t>
            </a:r>
          </a:p>
          <a:p>
            <a:pPr marL="914400" indent="-347663">
              <a:buFont typeface="Wingdings" panose="05000000000000000000" pitchFamily="2" charset="2"/>
              <a:buChar char="Ø"/>
            </a:pPr>
            <a:endParaRPr lang="en-US" sz="24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400" dirty="0">
                <a:latin typeface="Bell MT" panose="02020503060305020303" pitchFamily="18" charset="0"/>
                <a:cs typeface="Arial" panose="020B0604020202020204" pitchFamily="34" charset="0"/>
              </a:rPr>
              <a:t>Out-of-home placement instability demonstrated by repeated moves from less restrictive levels of care</a:t>
            </a:r>
          </a:p>
        </p:txBody>
      </p:sp>
    </p:spTree>
    <p:extLst>
      <p:ext uri="{BB962C8B-B14F-4D97-AF65-F5344CB8AC3E}">
        <p14:creationId xmlns:p14="http://schemas.microsoft.com/office/powerpoint/2010/main" val="114257645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Protective Factors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524355" y="1228397"/>
            <a:ext cx="9143290" cy="4401205"/>
          </a:xfrm>
          <a:prstGeom prst="rect">
            <a:avLst/>
          </a:prstGeom>
          <a:noFill/>
        </p:spPr>
        <p:txBody>
          <a:bodyPr wrap="square" rtlCol="0">
            <a:spAutoFit/>
          </a:bodyPr>
          <a:lstStyle/>
          <a:p>
            <a:r>
              <a:rPr lang="en-US" sz="2800" dirty="0">
                <a:solidFill>
                  <a:prstClr val="black"/>
                </a:solidFill>
                <a:latin typeface="Bell MT" panose="02020503060305020303" pitchFamily="18" charset="0"/>
                <a:cs typeface="Arial" panose="020B0604020202020204" pitchFamily="34" charset="0"/>
              </a:rPr>
              <a:t>By fostering protective factors in youth you can reduce the risk of them falling victim to human trafficking: </a:t>
            </a:r>
          </a:p>
          <a:p>
            <a:endParaRPr lang="en-US" sz="2800" dirty="0">
              <a:solidFill>
                <a:prstClr val="black"/>
              </a:solidFill>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Education</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Family Stability</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Strong Social Support Networks</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Mental and Emotional Health</a:t>
            </a:r>
          </a:p>
        </p:txBody>
      </p:sp>
    </p:spTree>
    <p:extLst>
      <p:ext uri="{BB962C8B-B14F-4D97-AF65-F5344CB8AC3E}">
        <p14:creationId xmlns:p14="http://schemas.microsoft.com/office/powerpoint/2010/main" val="102465358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Education </a:t>
            </a:r>
            <a:endParaRPr lang="en-US" sz="2000" b="1" cap="none" dirty="0">
              <a:latin typeface="Bell MT" panose="02020503060305020303" pitchFamily="18" charset="0"/>
            </a:endParaRPr>
          </a:p>
        </p:txBody>
      </p:sp>
      <p:sp>
        <p:nvSpPr>
          <p:cNvPr id="3" name="TextBox 2">
            <a:extLst>
              <a:ext uri="{FF2B5EF4-FFF2-40B4-BE49-F238E27FC236}">
                <a16:creationId xmlns:a16="http://schemas.microsoft.com/office/drawing/2014/main" id="{584F54C2-198B-412B-8964-C32B0A172D39}"/>
              </a:ext>
            </a:extLst>
          </p:cNvPr>
          <p:cNvSpPr txBox="1"/>
          <p:nvPr/>
        </p:nvSpPr>
        <p:spPr>
          <a:xfrm>
            <a:off x="5558590" y="5065295"/>
            <a:ext cx="4957010" cy="646331"/>
          </a:xfrm>
          <a:prstGeom prst="rect">
            <a:avLst/>
          </a:prstGeom>
          <a:noFill/>
        </p:spPr>
        <p:txBody>
          <a:bodyPr wrap="square" rtlCol="0">
            <a:spAutoFit/>
          </a:bodyPr>
          <a:lstStyle/>
          <a:p>
            <a:r>
              <a:rPr lang="en-US" u="sng" dirty="0">
                <a:latin typeface="Bell MT" panose="02020503060305020303" pitchFamily="18" charset="0"/>
                <a:hlinkClick r:id="rId4"/>
              </a:rPr>
              <a:t>PROTECT</a:t>
            </a:r>
            <a:endParaRPr lang="en-US" u="sng" dirty="0">
              <a:latin typeface="Bell MT" panose="02020503060305020303" pitchFamily="18" charset="0"/>
            </a:endParaRPr>
          </a:p>
          <a:p>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03320DCE-39AD-426D-8D3A-2E5D512C4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012" y="1792705"/>
            <a:ext cx="5269080" cy="2971800"/>
          </a:xfrm>
          <a:prstGeom prst="rect">
            <a:avLst/>
          </a:prstGeom>
        </p:spPr>
      </p:pic>
    </p:spTree>
    <p:extLst>
      <p:ext uri="{BB962C8B-B14F-4D97-AF65-F5344CB8AC3E}">
        <p14:creationId xmlns:p14="http://schemas.microsoft.com/office/powerpoint/2010/main" val="342817464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Family Stability</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403691" y="1554684"/>
            <a:ext cx="9912547" cy="3108543"/>
          </a:xfrm>
          <a:prstGeom prst="rect">
            <a:avLst/>
          </a:prstGeom>
          <a:noFill/>
        </p:spPr>
        <p:txBody>
          <a:bodyPr wrap="square" rtlCol="0">
            <a:spAutoFit/>
          </a:bodyPr>
          <a:lstStyle/>
          <a:p>
            <a:r>
              <a:rPr lang="en-US" sz="2800" dirty="0">
                <a:solidFill>
                  <a:prstClr val="black"/>
                </a:solidFill>
                <a:latin typeface="Bell MT" panose="02020503060305020303" pitchFamily="18" charset="0"/>
                <a:cs typeface="Arial" panose="020B0604020202020204" pitchFamily="34" charset="0"/>
              </a:rPr>
              <a:t>We must remember family is more than the people we are connected to by birth</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Talk to youth about who they consider family</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Be creative on how you can engage a youth’s family in their development </a:t>
            </a:r>
          </a:p>
        </p:txBody>
      </p:sp>
    </p:spTree>
    <p:extLst>
      <p:ext uri="{BB962C8B-B14F-4D97-AF65-F5344CB8AC3E}">
        <p14:creationId xmlns:p14="http://schemas.microsoft.com/office/powerpoint/2010/main" val="190837314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Strong Social Support Networks</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403691" y="1228397"/>
            <a:ext cx="9912547"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Help youth to build positive peer relationships</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Support from positive friends is related to lower levels of substance use, antisocial behavior, and suicide, as well as academic performance among children exposed to abuse and neglect.</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Get youth involved in prosocial activities outside of the home.  See how you can partner with your local community organizations to find volunteer opportunities</a:t>
            </a:r>
          </a:p>
        </p:txBody>
      </p:sp>
    </p:spTree>
    <p:extLst>
      <p:ext uri="{BB962C8B-B14F-4D97-AF65-F5344CB8AC3E}">
        <p14:creationId xmlns:p14="http://schemas.microsoft.com/office/powerpoint/2010/main" val="300308890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Mental and Emotional Health</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903873" y="1443841"/>
            <a:ext cx="8384253"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Yoga</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Guided Meditation </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Equine Therapy </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Art Therapy </a:t>
            </a:r>
          </a:p>
          <a:p>
            <a:pPr marL="457200" indent="-457200">
              <a:buFont typeface="Wingdings" panose="05000000000000000000" pitchFamily="2" charset="2"/>
              <a:buChar char="Ø"/>
            </a:pPr>
            <a:endParaRPr lang="en-US" sz="2800" dirty="0">
              <a:solidFill>
                <a:prstClr val="black"/>
              </a:solidFill>
              <a:latin typeface="Bell MT" panose="02020503060305020303" pitchFamily="18" charset="0"/>
              <a:cs typeface="Arial" panose="020B0604020202020204" pitchFamily="34" charset="0"/>
            </a:endParaRPr>
          </a:p>
          <a:p>
            <a:pPr marL="457200" indent="-457200">
              <a:buFont typeface="Wingdings" panose="05000000000000000000" pitchFamily="2" charset="2"/>
              <a:buChar char="Ø"/>
            </a:pPr>
            <a:r>
              <a:rPr lang="en-US" sz="2800" dirty="0">
                <a:solidFill>
                  <a:prstClr val="black"/>
                </a:solidFill>
                <a:latin typeface="Bell MT" panose="02020503060305020303" pitchFamily="18" charset="0"/>
                <a:cs typeface="Arial" panose="020B0604020202020204" pitchFamily="34" charset="0"/>
              </a:rPr>
              <a:t>Creating a Memory Book </a:t>
            </a:r>
          </a:p>
        </p:txBody>
      </p:sp>
    </p:spTree>
    <p:extLst>
      <p:ext uri="{BB962C8B-B14F-4D97-AF65-F5344CB8AC3E}">
        <p14:creationId xmlns:p14="http://schemas.microsoft.com/office/powerpoint/2010/main" val="119901579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Teen Dating Violence</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225877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5"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txBody>
          <a:bodyPr/>
          <a:lstStyle/>
          <a:p>
            <a:endParaRPr lang="en-US"/>
          </a:p>
        </p:txBody>
      </p:sp>
      <p:sp>
        <p:nvSpPr>
          <p:cNvPr id="4" name="Title 3">
            <a:extLst>
              <a:ext uri="{FF2B5EF4-FFF2-40B4-BE49-F238E27FC236}">
                <a16:creationId xmlns:a16="http://schemas.microsoft.com/office/drawing/2014/main" id="{64C733D7-F858-4A29-9D7B-B48173B7A3AF}"/>
              </a:ext>
            </a:extLst>
          </p:cNvPr>
          <p:cNvSpPr>
            <a:spLocks noGrp="1"/>
          </p:cNvSpPr>
          <p:nvPr>
            <p:ph type="ctrTitle"/>
          </p:nvPr>
        </p:nvSpPr>
        <p:spPr>
          <a:xfrm>
            <a:off x="926927" y="1259411"/>
            <a:ext cx="5490143" cy="4339177"/>
          </a:xfrm>
        </p:spPr>
        <p:txBody>
          <a:bodyPr>
            <a:normAutofit/>
          </a:bodyPr>
          <a:lstStyle/>
          <a:p>
            <a:r>
              <a:rPr lang="en-US" sz="4400" b="1" cap="none" spc="0" dirty="0">
                <a:latin typeface="Bell MT" panose="02020503060305020303" pitchFamily="18" charset="0"/>
              </a:rPr>
              <a:t>Essentials of Service Delivery </a:t>
            </a:r>
          </a:p>
        </p:txBody>
      </p:sp>
      <p:sp>
        <p:nvSpPr>
          <p:cNvPr id="17" name="Rectangle 16">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Content Placeholder 6" descr="A close up of a logo&#10;&#10;Description automatically generated">
            <a:extLst>
              <a:ext uri="{FF2B5EF4-FFF2-40B4-BE49-F238E27FC236}">
                <a16:creationId xmlns:a16="http://schemas.microsoft.com/office/drawing/2014/main" id="{B6CD80A1-39E9-47AA-9A92-915E2F2C485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908796" y="1313136"/>
            <a:ext cx="5604936" cy="4231728"/>
          </a:xfrm>
          <a:prstGeom prst="rect">
            <a:avLst/>
          </a:prstGeom>
        </p:spPr>
      </p:pic>
    </p:spTree>
    <p:extLst>
      <p:ext uri="{BB962C8B-B14F-4D97-AF65-F5344CB8AC3E}">
        <p14:creationId xmlns:p14="http://schemas.microsoft.com/office/powerpoint/2010/main" val="324476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Teen Dating Violence</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83000" y="938791"/>
            <a:ext cx="10553929" cy="5029005"/>
          </a:xfrm>
          <a:prstGeom prst="rect">
            <a:avLst/>
          </a:prstGeom>
          <a:noFill/>
        </p:spPr>
        <p:txBody>
          <a:bodyPr wrap="square" rtlCol="0">
            <a:spAutoFit/>
          </a:bodyPr>
          <a:lstStyle/>
          <a:p>
            <a:pPr>
              <a:lnSpc>
                <a:spcPct val="150000"/>
              </a:lnSpc>
            </a:pPr>
            <a:r>
              <a:rPr lang="en-US" sz="2400" dirty="0">
                <a:solidFill>
                  <a:prstClr val="black"/>
                </a:solidFill>
                <a:latin typeface="Bell MT" panose="02020503060305020303" pitchFamily="18" charset="0"/>
                <a:cs typeface="Arial" panose="020B0604020202020204" pitchFamily="34" charset="0"/>
              </a:rPr>
              <a:t>Data from CDC's Youth Risk Behavior Survey and the National Intimate Partner and Sexual Violence Survey indicate that: </a:t>
            </a:r>
          </a:p>
          <a:p>
            <a:pPr marL="566738" indent="-334963">
              <a:lnSpc>
                <a:spcPct val="150000"/>
              </a:lnSpc>
              <a:buFont typeface="Wingdings" panose="05000000000000000000" pitchFamily="2" charset="2"/>
              <a:buChar char="Ø"/>
            </a:pPr>
            <a:r>
              <a:rPr lang="en-US" sz="2400" dirty="0">
                <a:solidFill>
                  <a:prstClr val="black"/>
                </a:solidFill>
                <a:latin typeface="Bell MT" panose="02020503060305020303" pitchFamily="18" charset="0"/>
                <a:cs typeface="Arial" panose="020B0604020202020204" pitchFamily="34" charset="0"/>
              </a:rPr>
              <a:t>Nearly 1 in 11 female and approximately 1 in 15 male high school students report having experienced </a:t>
            </a:r>
            <a:r>
              <a:rPr lang="en-US" sz="2400" u="sng" dirty="0">
                <a:solidFill>
                  <a:prstClr val="black"/>
                </a:solidFill>
                <a:latin typeface="Bell MT" panose="02020503060305020303" pitchFamily="18" charset="0"/>
                <a:cs typeface="Arial" panose="020B0604020202020204" pitchFamily="34" charset="0"/>
              </a:rPr>
              <a:t>physical dating violence </a:t>
            </a:r>
            <a:r>
              <a:rPr lang="en-US" sz="2400" dirty="0">
                <a:solidFill>
                  <a:prstClr val="black"/>
                </a:solidFill>
                <a:latin typeface="Bell MT" panose="02020503060305020303" pitchFamily="18" charset="0"/>
                <a:cs typeface="Arial" panose="020B0604020202020204" pitchFamily="34" charset="0"/>
              </a:rPr>
              <a:t>in 2019.</a:t>
            </a:r>
          </a:p>
          <a:p>
            <a:pPr marL="566738" indent="-334963">
              <a:lnSpc>
                <a:spcPct val="150000"/>
              </a:lnSpc>
              <a:buFont typeface="Wingdings" panose="05000000000000000000" pitchFamily="2" charset="2"/>
              <a:buChar char="Ø"/>
            </a:pPr>
            <a:r>
              <a:rPr lang="en-US" sz="2400" dirty="0">
                <a:solidFill>
                  <a:prstClr val="black"/>
                </a:solidFill>
                <a:latin typeface="Bell MT" panose="02020503060305020303" pitchFamily="18" charset="0"/>
                <a:cs typeface="Arial" panose="020B0604020202020204" pitchFamily="34" charset="0"/>
              </a:rPr>
              <a:t> About 1 in 9 female and 1 in 36 male high school students report having experienced </a:t>
            </a:r>
            <a:r>
              <a:rPr lang="en-US" sz="2400" u="sng" dirty="0">
                <a:solidFill>
                  <a:prstClr val="black"/>
                </a:solidFill>
                <a:latin typeface="Bell MT" panose="02020503060305020303" pitchFamily="18" charset="0"/>
                <a:cs typeface="Arial" panose="020B0604020202020204" pitchFamily="34" charset="0"/>
              </a:rPr>
              <a:t>sexual dating violence </a:t>
            </a:r>
            <a:r>
              <a:rPr lang="en-US" sz="2400" dirty="0">
                <a:solidFill>
                  <a:prstClr val="black"/>
                </a:solidFill>
                <a:latin typeface="Bell MT" panose="02020503060305020303" pitchFamily="18" charset="0"/>
                <a:cs typeface="Arial" panose="020B0604020202020204" pitchFamily="34" charset="0"/>
              </a:rPr>
              <a:t>in 2019.</a:t>
            </a:r>
          </a:p>
          <a:p>
            <a:pPr marL="566738" indent="-334963">
              <a:lnSpc>
                <a:spcPct val="150000"/>
              </a:lnSpc>
              <a:buFont typeface="Wingdings" panose="05000000000000000000" pitchFamily="2" charset="2"/>
              <a:buChar char="Ø"/>
            </a:pPr>
            <a:r>
              <a:rPr lang="en-US" sz="2400" dirty="0">
                <a:solidFill>
                  <a:prstClr val="black"/>
                </a:solidFill>
                <a:latin typeface="Bell MT" panose="02020503060305020303" pitchFamily="18" charset="0"/>
                <a:cs typeface="Arial" panose="020B0604020202020204" pitchFamily="34" charset="0"/>
              </a:rPr>
              <a:t>26% of women and 15% of men who were victims of contact sexual violence, physical violence, and/or stalking by an intimate partner in their lifetime first experienced these or other forms of violence by that partner before age 18.</a:t>
            </a:r>
          </a:p>
        </p:txBody>
      </p:sp>
    </p:spTree>
    <p:extLst>
      <p:ext uri="{BB962C8B-B14F-4D97-AF65-F5344CB8AC3E}">
        <p14:creationId xmlns:p14="http://schemas.microsoft.com/office/powerpoint/2010/main" val="143700927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821D6B9-FD44-4509-925C-46ED56193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609" y="283568"/>
            <a:ext cx="9746052" cy="6290864"/>
          </a:xfrm>
          <a:prstGeom prst="rect">
            <a:avLst/>
          </a:prstGeom>
        </p:spPr>
      </p:pic>
    </p:spTree>
    <p:extLst>
      <p:ext uri="{BB962C8B-B14F-4D97-AF65-F5344CB8AC3E}">
        <p14:creationId xmlns:p14="http://schemas.microsoft.com/office/powerpoint/2010/main" val="323770220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3 Guidelines for Teen Relationships</a:t>
            </a:r>
            <a:endParaRPr lang="en-US" sz="2000" b="1" cap="none" dirty="0">
              <a:latin typeface="Bell MT" panose="02020503060305020303" pitchFamily="18" charset="0"/>
            </a:endParaRPr>
          </a:p>
        </p:txBody>
      </p:sp>
      <p:grpSp>
        <p:nvGrpSpPr>
          <p:cNvPr id="4" name="Группа 2">
            <a:extLst>
              <a:ext uri="{FF2B5EF4-FFF2-40B4-BE49-F238E27FC236}">
                <a16:creationId xmlns:a16="http://schemas.microsoft.com/office/drawing/2014/main" id="{05D589DD-472C-4DD3-9871-FABBBBC4E938}"/>
              </a:ext>
            </a:extLst>
          </p:cNvPr>
          <p:cNvGrpSpPr/>
          <p:nvPr/>
        </p:nvGrpSpPr>
        <p:grpSpPr>
          <a:xfrm>
            <a:off x="842563" y="1113285"/>
            <a:ext cx="10847407" cy="5397910"/>
            <a:chOff x="1366638" y="2925007"/>
            <a:chExt cx="21694813" cy="10795820"/>
          </a:xfrm>
        </p:grpSpPr>
        <p:sp>
          <p:nvSpPr>
            <p:cNvPr id="5" name="Circle">
              <a:extLst>
                <a:ext uri="{FF2B5EF4-FFF2-40B4-BE49-F238E27FC236}">
                  <a16:creationId xmlns:a16="http://schemas.microsoft.com/office/drawing/2014/main" id="{348F7CD1-F749-4A19-B1FD-EAB60ADA9E15}"/>
                </a:ext>
              </a:extLst>
            </p:cNvPr>
            <p:cNvSpPr/>
            <p:nvPr/>
          </p:nvSpPr>
          <p:spPr>
            <a:xfrm>
              <a:off x="9506383" y="8236383"/>
              <a:ext cx="5371234" cy="5371234"/>
            </a:xfrm>
            <a:prstGeom prst="ellipse">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7" name="Line">
              <a:extLst>
                <a:ext uri="{FF2B5EF4-FFF2-40B4-BE49-F238E27FC236}">
                  <a16:creationId xmlns:a16="http://schemas.microsoft.com/office/drawing/2014/main" id="{B24789B8-9BC2-4214-89E8-F6A4FA5FFA46}"/>
                </a:ext>
              </a:extLst>
            </p:cNvPr>
            <p:cNvSpPr/>
            <p:nvPr/>
          </p:nvSpPr>
          <p:spPr>
            <a:xfrm>
              <a:off x="8497635" y="7236823"/>
              <a:ext cx="7388684" cy="6484004"/>
            </a:xfrm>
            <a:custGeom>
              <a:avLst/>
              <a:gdLst/>
              <a:ahLst/>
              <a:cxnLst>
                <a:cxn ang="0">
                  <a:pos x="wd2" y="hd2"/>
                </a:cxn>
                <a:cxn ang="5400000">
                  <a:pos x="wd2" y="hd2"/>
                </a:cxn>
                <a:cxn ang="10800000">
                  <a:pos x="wd2" y="hd2"/>
                </a:cxn>
                <a:cxn ang="16200000">
                  <a:pos x="wd2" y="hd2"/>
                </a:cxn>
              </a:cxnLst>
              <a:rect l="0" t="0" r="r" b="b"/>
              <a:pathLst>
                <a:path w="15971" h="21533" extrusionOk="0">
                  <a:moveTo>
                    <a:pt x="2790" y="21511"/>
                  </a:moveTo>
                  <a:cubicBezTo>
                    <a:pt x="-2797" y="14141"/>
                    <a:pt x="565" y="68"/>
                    <a:pt x="7929" y="1"/>
                  </a:cubicBezTo>
                  <a:cubicBezTo>
                    <a:pt x="15344" y="-67"/>
                    <a:pt x="18803" y="14087"/>
                    <a:pt x="13191" y="21533"/>
                  </a:cubicBezTo>
                </a:path>
              </a:pathLst>
            </a:custGeom>
            <a:ln w="25400">
              <a:solidFill>
                <a:srgbClr val="D5D8DA"/>
              </a:solidFill>
              <a:custDash>
                <a:ds d="200000" sp="200000"/>
              </a:custDash>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grpSp>
          <p:nvGrpSpPr>
            <p:cNvPr id="8" name="Группа 1">
              <a:extLst>
                <a:ext uri="{FF2B5EF4-FFF2-40B4-BE49-F238E27FC236}">
                  <a16:creationId xmlns:a16="http://schemas.microsoft.com/office/drawing/2014/main" id="{44E7A7C4-C802-4E13-B6DB-5CA45213667F}"/>
                </a:ext>
              </a:extLst>
            </p:cNvPr>
            <p:cNvGrpSpPr/>
            <p:nvPr/>
          </p:nvGrpSpPr>
          <p:grpSpPr>
            <a:xfrm>
              <a:off x="1366638" y="2925007"/>
              <a:ext cx="21694813" cy="10039026"/>
              <a:chOff x="1366638" y="2925007"/>
              <a:chExt cx="21694813" cy="10039026"/>
            </a:xfrm>
          </p:grpSpPr>
          <p:sp>
            <p:nvSpPr>
              <p:cNvPr id="9" name="ADKAR…">
                <a:extLst>
                  <a:ext uri="{FF2B5EF4-FFF2-40B4-BE49-F238E27FC236}">
                    <a16:creationId xmlns:a16="http://schemas.microsoft.com/office/drawing/2014/main" id="{ACA5B21E-B605-4ACC-B1F7-8CBD6D7FB7BE}"/>
                  </a:ext>
                </a:extLst>
              </p:cNvPr>
              <p:cNvSpPr txBox="1"/>
              <p:nvPr/>
            </p:nvSpPr>
            <p:spPr>
              <a:xfrm>
                <a:off x="9646492" y="9811749"/>
                <a:ext cx="5136764"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marL="0" marR="0" lvl="0" indent="0" algn="ctr" defTabSz="412750" eaLnBrk="1" fontAlgn="auto" latinLnBrk="0" hangingPunct="0">
                  <a:lnSpc>
                    <a:spcPct val="100000"/>
                  </a:lnSpc>
                  <a:spcBef>
                    <a:spcPts val="0"/>
                  </a:spcBef>
                  <a:spcAft>
                    <a:spcPts val="0"/>
                  </a:spcAft>
                  <a:buClrTx/>
                  <a:buSzTx/>
                  <a:buFontTx/>
                  <a:buNone/>
                  <a:tabLst/>
                  <a:defRPr sz="2800" b="0">
                    <a:solidFill>
                      <a:srgbClr val="2D3640"/>
                    </a:solidFill>
                    <a:latin typeface="Barlow SemiBold"/>
                    <a:ea typeface="Barlow SemiBold"/>
                    <a:cs typeface="Barlow SemiBold"/>
                    <a:sym typeface="Barlow SemiBold"/>
                  </a:defRPr>
                </a:pPr>
                <a:r>
                  <a:rPr kumimoji="0" lang="en-US" sz="2400" b="0" i="0" u="none" strike="noStrike" kern="0" cap="none" spc="0" normalizeH="0" baseline="0" noProof="0" dirty="0">
                    <a:ln>
                      <a:noFill/>
                    </a:ln>
                    <a:solidFill>
                      <a:srgbClr val="2A363E"/>
                    </a:solidFill>
                    <a:effectLst/>
                    <a:uLnTx/>
                    <a:uFillTx/>
                    <a:latin typeface="Bell MT" panose="02020503060305020303" pitchFamily="18" charset="0"/>
                    <a:ea typeface="Barlow SemiBold"/>
                    <a:cs typeface="Barlow SemiBold"/>
                    <a:sym typeface="Barlow SemiBold"/>
                  </a:rPr>
                  <a:t>3 Guidelines for Teen Relationships</a:t>
                </a:r>
                <a:endParaRPr kumimoji="0" sz="2400" b="0" i="0" u="none" strike="noStrike" kern="0" cap="none" spc="0" normalizeH="0" baseline="0" noProof="0" dirty="0">
                  <a:ln>
                    <a:noFill/>
                  </a:ln>
                  <a:solidFill>
                    <a:srgbClr val="2A363E"/>
                  </a:solidFill>
                  <a:effectLst/>
                  <a:uLnTx/>
                  <a:uFillTx/>
                  <a:latin typeface="Bell MT" panose="02020503060305020303" pitchFamily="18" charset="0"/>
                  <a:ea typeface="Barlow SemiBold"/>
                  <a:cs typeface="Barlow SemiBold"/>
                  <a:sym typeface="Barlow SemiBold"/>
                </a:endParaRPr>
              </a:p>
            </p:txBody>
          </p:sp>
          <p:sp>
            <p:nvSpPr>
              <p:cNvPr id="11" name="Circle">
                <a:extLst>
                  <a:ext uri="{FF2B5EF4-FFF2-40B4-BE49-F238E27FC236}">
                    <a16:creationId xmlns:a16="http://schemas.microsoft.com/office/drawing/2014/main" id="{8EA047B4-0007-440B-9F7E-2C672AD2CC31}"/>
                  </a:ext>
                </a:extLst>
              </p:cNvPr>
              <p:cNvSpPr/>
              <p:nvPr/>
            </p:nvSpPr>
            <p:spPr>
              <a:xfrm>
                <a:off x="11295843" y="11770849"/>
                <a:ext cx="174466" cy="174468"/>
              </a:xfrm>
              <a:prstGeom prst="ellipse">
                <a:avLst/>
              </a:prstGeom>
              <a:solidFill>
                <a:srgbClr val="FECC42"/>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 name="Circle">
                <a:extLst>
                  <a:ext uri="{FF2B5EF4-FFF2-40B4-BE49-F238E27FC236}">
                    <a16:creationId xmlns:a16="http://schemas.microsoft.com/office/drawing/2014/main" id="{C4302532-48FA-4BCB-A393-20E420B96C69}"/>
                  </a:ext>
                </a:extLst>
              </p:cNvPr>
              <p:cNvSpPr/>
              <p:nvPr/>
            </p:nvSpPr>
            <p:spPr>
              <a:xfrm>
                <a:off x="11700305" y="11770849"/>
                <a:ext cx="174466" cy="174468"/>
              </a:xfrm>
              <a:prstGeom prst="ellipse">
                <a:avLst/>
              </a:prstGeom>
              <a:solidFill>
                <a:srgbClr val="FA7571"/>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3" name="Circle">
                <a:extLst>
                  <a:ext uri="{FF2B5EF4-FFF2-40B4-BE49-F238E27FC236}">
                    <a16:creationId xmlns:a16="http://schemas.microsoft.com/office/drawing/2014/main" id="{B8031DBE-1612-4AFC-93B4-78D9CB867CC8}"/>
                  </a:ext>
                </a:extLst>
              </p:cNvPr>
              <p:cNvSpPr/>
              <p:nvPr/>
            </p:nvSpPr>
            <p:spPr>
              <a:xfrm>
                <a:off x="12104767" y="11770849"/>
                <a:ext cx="174467" cy="174468"/>
              </a:xfrm>
              <a:prstGeom prst="ellipse">
                <a:avLst/>
              </a:prstGeom>
              <a:solidFill>
                <a:srgbClr val="2598F5"/>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4" name="Circle">
                <a:extLst>
                  <a:ext uri="{FF2B5EF4-FFF2-40B4-BE49-F238E27FC236}">
                    <a16:creationId xmlns:a16="http://schemas.microsoft.com/office/drawing/2014/main" id="{30EB98A3-1EAB-4AC7-B4C8-CB31670D050A}"/>
                  </a:ext>
                </a:extLst>
              </p:cNvPr>
              <p:cNvSpPr/>
              <p:nvPr/>
            </p:nvSpPr>
            <p:spPr>
              <a:xfrm>
                <a:off x="12509229" y="11770849"/>
                <a:ext cx="174467" cy="174468"/>
              </a:xfrm>
              <a:prstGeom prst="ellipse">
                <a:avLst/>
              </a:prstGeom>
              <a:solidFill>
                <a:srgbClr val="924883"/>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5" name="Circle">
                <a:extLst>
                  <a:ext uri="{FF2B5EF4-FFF2-40B4-BE49-F238E27FC236}">
                    <a16:creationId xmlns:a16="http://schemas.microsoft.com/office/drawing/2014/main" id="{1478A930-8367-4D3F-89FD-07C365DD7E93}"/>
                  </a:ext>
                </a:extLst>
              </p:cNvPr>
              <p:cNvSpPr/>
              <p:nvPr/>
            </p:nvSpPr>
            <p:spPr>
              <a:xfrm>
                <a:off x="12913691" y="11770849"/>
                <a:ext cx="174467" cy="174468"/>
              </a:xfrm>
              <a:prstGeom prst="ellipse">
                <a:avLst/>
              </a:prstGeom>
              <a:solidFill>
                <a:srgbClr val="FECC42"/>
              </a:solidFill>
              <a:ln w="12700" cap="flat">
                <a:noFill/>
                <a:miter lim="400000"/>
              </a:ln>
              <a:effectLst/>
            </p:spPr>
            <p:txBody>
              <a:bodyPr wrap="square" lIns="0" tIns="0" rIns="0" bIns="0" numCol="1" anchor="ctr">
                <a:noAutofit/>
              </a:bodyP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6" name="Awareness">
                <a:extLst>
                  <a:ext uri="{FF2B5EF4-FFF2-40B4-BE49-F238E27FC236}">
                    <a16:creationId xmlns:a16="http://schemas.microsoft.com/office/drawing/2014/main" id="{A74C8FAA-08D7-4F4B-8D39-D1DE285DD1A0}"/>
                  </a:ext>
                </a:extLst>
              </p:cNvPr>
              <p:cNvSpPr txBox="1"/>
              <p:nvPr/>
            </p:nvSpPr>
            <p:spPr>
              <a:xfrm>
                <a:off x="1366638" y="8236383"/>
                <a:ext cx="5714912"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defPPr>
                  <a:defRPr lang="en-US"/>
                </a:defPPr>
                <a:lvl1pPr algn="ctr" defTabSz="412750" hangingPunct="0">
                  <a:defRPr b="1">
                    <a:solidFill>
                      <a:prstClr val="black"/>
                    </a:solidFill>
                    <a:latin typeface="Bell MT" panose="02020503060305020303" pitchFamily="18" charset="0"/>
                    <a:cs typeface="Arial" panose="020B0604020202020204" pitchFamily="34" charset="0"/>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rPr>
                  <a:t>Emotional Boundaries</a:t>
                </a:r>
                <a:endParaRPr kumimoji="0" sz="1800" b="1"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endParaRPr>
              </a:p>
            </p:txBody>
          </p:sp>
          <p:sp>
            <p:nvSpPr>
              <p:cNvPr id="17" name="Lorem Ipsum is simply dummy text of the printing and typesetting">
                <a:extLst>
                  <a:ext uri="{FF2B5EF4-FFF2-40B4-BE49-F238E27FC236}">
                    <a16:creationId xmlns:a16="http://schemas.microsoft.com/office/drawing/2014/main" id="{3FF57260-544D-43C0-9D9F-D1A2EB59C507}"/>
                  </a:ext>
                </a:extLst>
              </p:cNvPr>
              <p:cNvSpPr txBox="1"/>
              <p:nvPr/>
            </p:nvSpPr>
            <p:spPr>
              <a:xfrm>
                <a:off x="1373460" y="8983457"/>
                <a:ext cx="5708090" cy="39805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sz="2500" b="0">
                    <a:solidFill>
                      <a:srgbClr val="8C8F98"/>
                    </a:solidFill>
                    <a:latin typeface="Barlow Medium"/>
                    <a:ea typeface="Barlow Medium"/>
                    <a:cs typeface="Barlow Medium"/>
                    <a:sym typeface="Barlow Medium"/>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363E"/>
                    </a:solidFill>
                    <a:effectLst/>
                    <a:uLnTx/>
                    <a:uFillTx/>
                    <a:latin typeface="Bell MT" panose="02020503060305020303" pitchFamily="18" charset="0"/>
                    <a:sym typeface="Barlow Medium"/>
                  </a:rPr>
                  <a:t>Discuss the when, how, and why the youth should talk about their feelings, how they communicate their need for space, and how they prefer to be treated in words and action</a:t>
                </a:r>
              </a:p>
            </p:txBody>
          </p:sp>
          <p:sp>
            <p:nvSpPr>
              <p:cNvPr id="18" name="Knowledge">
                <a:extLst>
                  <a:ext uri="{FF2B5EF4-FFF2-40B4-BE49-F238E27FC236}">
                    <a16:creationId xmlns:a16="http://schemas.microsoft.com/office/drawing/2014/main" id="{212F255B-9479-4639-BE5E-26BBF18C797D}"/>
                  </a:ext>
                </a:extLst>
              </p:cNvPr>
              <p:cNvSpPr txBox="1"/>
              <p:nvPr/>
            </p:nvSpPr>
            <p:spPr>
              <a:xfrm>
                <a:off x="10161364" y="2925007"/>
                <a:ext cx="4302812"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sz="2800" b="0">
                    <a:solidFill>
                      <a:srgbClr val="2D3640"/>
                    </a:solidFill>
                    <a:latin typeface="Barlow SemiBold"/>
                    <a:ea typeface="Barlow SemiBold"/>
                    <a:cs typeface="Barlow SemiBold"/>
                    <a:sym typeface="Barlow SemiBold"/>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Barlow SemiBold"/>
                  </a:rPr>
                  <a:t>Physical Boundaries</a:t>
                </a:r>
                <a:endParaRPr kumimoji="0" sz="1800" b="0" i="0" u="none" strike="noStrike" kern="0" cap="none" spc="0" normalizeH="0" baseline="0" noProof="0" dirty="0">
                  <a:ln>
                    <a:noFill/>
                  </a:ln>
                  <a:solidFill>
                    <a:srgbClr val="2A363E"/>
                  </a:solidFill>
                  <a:effectLst/>
                  <a:uLnTx/>
                  <a:uFillTx/>
                  <a:latin typeface="Barlow SemiBold"/>
                  <a:sym typeface="Barlow SemiBold"/>
                </a:endParaRPr>
              </a:p>
            </p:txBody>
          </p:sp>
          <p:sp>
            <p:nvSpPr>
              <p:cNvPr id="19" name="Lorem Ipsum is simply dummy text of the printing and typesetting">
                <a:extLst>
                  <a:ext uri="{FF2B5EF4-FFF2-40B4-BE49-F238E27FC236}">
                    <a16:creationId xmlns:a16="http://schemas.microsoft.com/office/drawing/2014/main" id="{E8BD23D1-1B36-4A8C-80C1-768A78E6B2A5}"/>
                  </a:ext>
                </a:extLst>
              </p:cNvPr>
              <p:cNvSpPr txBox="1"/>
              <p:nvPr/>
            </p:nvSpPr>
            <p:spPr>
              <a:xfrm>
                <a:off x="8773484" y="3598997"/>
                <a:ext cx="6836988" cy="23185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sz="2500" b="0">
                    <a:solidFill>
                      <a:srgbClr val="8C8F98"/>
                    </a:solidFill>
                    <a:latin typeface="Barlow Medium"/>
                    <a:ea typeface="Barlow Medium"/>
                    <a:cs typeface="Barlow Medium"/>
                    <a:sym typeface="Barlow Medium"/>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A363E"/>
                    </a:solidFill>
                    <a:effectLst/>
                    <a:uLnTx/>
                    <a:uFillTx/>
                    <a:latin typeface="Bell MT" panose="02020503060305020303" pitchFamily="18" charset="0"/>
                    <a:sym typeface="Barlow Medium"/>
                  </a:rPr>
                  <a:t>Talk to the youth about respecting their  personal space and to discuss their boundaries to their girlfriend/boyfriend </a:t>
                </a:r>
              </a:p>
            </p:txBody>
          </p:sp>
          <p:sp>
            <p:nvSpPr>
              <p:cNvPr id="20" name="Reinforcement">
                <a:extLst>
                  <a:ext uri="{FF2B5EF4-FFF2-40B4-BE49-F238E27FC236}">
                    <a16:creationId xmlns:a16="http://schemas.microsoft.com/office/drawing/2014/main" id="{0EF0BE07-610B-4534-846A-09BF652D302B}"/>
                  </a:ext>
                </a:extLst>
              </p:cNvPr>
              <p:cNvSpPr txBox="1"/>
              <p:nvPr/>
            </p:nvSpPr>
            <p:spPr>
              <a:xfrm>
                <a:off x="17926989" y="8670901"/>
                <a:ext cx="4582496"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sz="2800" b="0">
                    <a:solidFill>
                      <a:srgbClr val="2D3640"/>
                    </a:solidFill>
                    <a:latin typeface="Barlow SemiBold"/>
                    <a:ea typeface="Barlow SemiBold"/>
                    <a:cs typeface="Barlow SemiBold"/>
                    <a:sym typeface="Barlow SemiBold"/>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SemiBold"/>
                  </a:rPr>
                  <a:t>Digital Boundaries</a:t>
                </a:r>
                <a:endParaRPr kumimoji="0" sz="1800" b="0" i="0" u="none" strike="noStrike" kern="0" cap="none" spc="0" normalizeH="0" baseline="0" noProof="0" dirty="0">
                  <a:ln>
                    <a:noFill/>
                  </a:ln>
                  <a:solidFill>
                    <a:srgbClr val="2A363E"/>
                  </a:solidFill>
                  <a:effectLst/>
                  <a:uLnTx/>
                  <a:uFillTx/>
                  <a:latin typeface="Barlow SemiBold"/>
                  <a:sym typeface="Barlow SemiBold"/>
                </a:endParaRPr>
              </a:p>
            </p:txBody>
          </p:sp>
          <p:sp>
            <p:nvSpPr>
              <p:cNvPr id="21" name="Lorem Ipsum is simply dummy text of the printing and typesetting">
                <a:extLst>
                  <a:ext uri="{FF2B5EF4-FFF2-40B4-BE49-F238E27FC236}">
                    <a16:creationId xmlns:a16="http://schemas.microsoft.com/office/drawing/2014/main" id="{59EE973E-2155-4CD5-A9A8-BCD6B6F2A541}"/>
                  </a:ext>
                </a:extLst>
              </p:cNvPr>
              <p:cNvSpPr txBox="1"/>
              <p:nvPr/>
            </p:nvSpPr>
            <p:spPr>
              <a:xfrm>
                <a:off x="17375023" y="9260455"/>
                <a:ext cx="5686428" cy="34265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sz="2500" b="0">
                    <a:solidFill>
                      <a:srgbClr val="8C8F98"/>
                    </a:solidFill>
                    <a:latin typeface="Barlow Medium"/>
                    <a:ea typeface="Barlow Medium"/>
                    <a:cs typeface="Barlow Medium"/>
                    <a:sym typeface="Barlow Medium"/>
                  </a:defRPr>
                </a:lvl1p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Discuss social media, gaming and other electronics rules. Have open conversations regarding texting, sexting, sending pictures, social media posts, emails, and phone calls</a:t>
                </a:r>
                <a:endParaRPr kumimoji="0" sz="1600" b="0" i="0" u="none" strike="noStrike" kern="0" cap="none" spc="0" normalizeH="0" baseline="0" noProof="0" dirty="0">
                  <a:ln>
                    <a:noFill/>
                  </a:ln>
                  <a:solidFill>
                    <a:srgbClr val="8B909B"/>
                  </a:solidFill>
                  <a:effectLst/>
                  <a:uLnTx/>
                  <a:uFillTx/>
                  <a:latin typeface="Barlow Medium"/>
                  <a:sym typeface="Barlow Medium"/>
                </a:endParaRPr>
              </a:p>
            </p:txBody>
          </p:sp>
          <p:sp>
            <p:nvSpPr>
              <p:cNvPr id="22" name="Shape">
                <a:extLst>
                  <a:ext uri="{FF2B5EF4-FFF2-40B4-BE49-F238E27FC236}">
                    <a16:creationId xmlns:a16="http://schemas.microsoft.com/office/drawing/2014/main" id="{8A3F05B5-65C5-4A8E-9F72-A2F2389B55F6}"/>
                  </a:ext>
                </a:extLst>
              </p:cNvPr>
              <p:cNvSpPr/>
              <p:nvPr/>
            </p:nvSpPr>
            <p:spPr>
              <a:xfrm rot="16200000">
                <a:off x="11275468" y="6816806"/>
                <a:ext cx="1833064" cy="640583"/>
              </a:xfrm>
              <a:custGeom>
                <a:avLst/>
                <a:gdLst/>
                <a:ahLst/>
                <a:cxnLst>
                  <a:cxn ang="0">
                    <a:pos x="wd2" y="hd2"/>
                  </a:cxn>
                  <a:cxn ang="5400000">
                    <a:pos x="wd2" y="hd2"/>
                  </a:cxn>
                  <a:cxn ang="10800000">
                    <a:pos x="wd2" y="hd2"/>
                  </a:cxn>
                  <a:cxn ang="16200000">
                    <a:pos x="wd2" y="hd2"/>
                  </a:cxn>
                </a:cxnLst>
                <a:rect l="0" t="0" r="r" b="b"/>
                <a:pathLst>
                  <a:path w="21490" h="21506" extrusionOk="0">
                    <a:moveTo>
                      <a:pt x="17771" y="0"/>
                    </a:moveTo>
                    <a:cubicBezTo>
                      <a:pt x="17619" y="1"/>
                      <a:pt x="17469" y="94"/>
                      <a:pt x="17329" y="280"/>
                    </a:cubicBezTo>
                    <a:cubicBezTo>
                      <a:pt x="17219" y="426"/>
                      <a:pt x="17117" y="621"/>
                      <a:pt x="17031" y="866"/>
                    </a:cubicBezTo>
                    <a:cubicBezTo>
                      <a:pt x="16944" y="1114"/>
                      <a:pt x="16878" y="1413"/>
                      <a:pt x="16827" y="1732"/>
                    </a:cubicBezTo>
                    <a:cubicBezTo>
                      <a:pt x="16698" y="2532"/>
                      <a:pt x="16696" y="3449"/>
                      <a:pt x="16827" y="4250"/>
                    </a:cubicBezTo>
                    <a:cubicBezTo>
                      <a:pt x="16869" y="4498"/>
                      <a:pt x="16937" y="4762"/>
                      <a:pt x="17036" y="5076"/>
                    </a:cubicBezTo>
                    <a:cubicBezTo>
                      <a:pt x="17135" y="5391"/>
                      <a:pt x="17261" y="5749"/>
                      <a:pt x="17422" y="6209"/>
                    </a:cubicBezTo>
                    <a:lnTo>
                      <a:pt x="17962" y="7768"/>
                    </a:lnTo>
                    <a:lnTo>
                      <a:pt x="4734" y="7768"/>
                    </a:lnTo>
                    <a:cubicBezTo>
                      <a:pt x="4507" y="7768"/>
                      <a:pt x="4328" y="7759"/>
                      <a:pt x="4181" y="7781"/>
                    </a:cubicBezTo>
                    <a:cubicBezTo>
                      <a:pt x="4033" y="7804"/>
                      <a:pt x="3918" y="7851"/>
                      <a:pt x="3827" y="7941"/>
                    </a:cubicBezTo>
                    <a:cubicBezTo>
                      <a:pt x="3537" y="8244"/>
                      <a:pt x="3309" y="8897"/>
                      <a:pt x="3203" y="9726"/>
                    </a:cubicBezTo>
                    <a:cubicBezTo>
                      <a:pt x="3162" y="10054"/>
                      <a:pt x="3143" y="10403"/>
                      <a:pt x="3143" y="10752"/>
                    </a:cubicBezTo>
                    <a:cubicBezTo>
                      <a:pt x="3143" y="11101"/>
                      <a:pt x="3162" y="11451"/>
                      <a:pt x="3203" y="11778"/>
                    </a:cubicBezTo>
                    <a:cubicBezTo>
                      <a:pt x="3309" y="12608"/>
                      <a:pt x="3537" y="13260"/>
                      <a:pt x="3827" y="13564"/>
                    </a:cubicBezTo>
                    <a:cubicBezTo>
                      <a:pt x="3918" y="13654"/>
                      <a:pt x="4033" y="13701"/>
                      <a:pt x="4181" y="13723"/>
                    </a:cubicBezTo>
                    <a:cubicBezTo>
                      <a:pt x="4328" y="13746"/>
                      <a:pt x="4507" y="13737"/>
                      <a:pt x="4734" y="13737"/>
                    </a:cubicBezTo>
                    <a:lnTo>
                      <a:pt x="17957" y="13737"/>
                    </a:lnTo>
                    <a:lnTo>
                      <a:pt x="17422" y="15282"/>
                    </a:lnTo>
                    <a:cubicBezTo>
                      <a:pt x="17261" y="15742"/>
                      <a:pt x="17135" y="16100"/>
                      <a:pt x="17036" y="16415"/>
                    </a:cubicBezTo>
                    <a:cubicBezTo>
                      <a:pt x="16937" y="16729"/>
                      <a:pt x="16869" y="16993"/>
                      <a:pt x="16827" y="17241"/>
                    </a:cubicBezTo>
                    <a:cubicBezTo>
                      <a:pt x="16696" y="18042"/>
                      <a:pt x="16696" y="18971"/>
                      <a:pt x="16827" y="19772"/>
                    </a:cubicBezTo>
                    <a:cubicBezTo>
                      <a:pt x="16878" y="20089"/>
                      <a:pt x="16945" y="20378"/>
                      <a:pt x="17031" y="20625"/>
                    </a:cubicBezTo>
                    <a:cubicBezTo>
                      <a:pt x="17117" y="20872"/>
                      <a:pt x="17219" y="21077"/>
                      <a:pt x="17329" y="21225"/>
                    </a:cubicBezTo>
                    <a:cubicBezTo>
                      <a:pt x="17609" y="21599"/>
                      <a:pt x="17933" y="21599"/>
                      <a:pt x="18213" y="21225"/>
                    </a:cubicBezTo>
                    <a:cubicBezTo>
                      <a:pt x="18300" y="21104"/>
                      <a:pt x="18392" y="20895"/>
                      <a:pt x="18502" y="20612"/>
                    </a:cubicBezTo>
                    <a:cubicBezTo>
                      <a:pt x="18611" y="20328"/>
                      <a:pt x="18741" y="19966"/>
                      <a:pt x="18902" y="19506"/>
                    </a:cubicBezTo>
                    <a:lnTo>
                      <a:pt x="20795" y="14070"/>
                    </a:lnTo>
                    <a:cubicBezTo>
                      <a:pt x="20956" y="13610"/>
                      <a:pt x="21087" y="13239"/>
                      <a:pt x="21186" y="12924"/>
                    </a:cubicBezTo>
                    <a:cubicBezTo>
                      <a:pt x="21285" y="12609"/>
                      <a:pt x="21353" y="12359"/>
                      <a:pt x="21395" y="12111"/>
                    </a:cubicBezTo>
                    <a:cubicBezTo>
                      <a:pt x="21430" y="11898"/>
                      <a:pt x="21454" y="11662"/>
                      <a:pt x="21470" y="11432"/>
                    </a:cubicBezTo>
                    <a:cubicBezTo>
                      <a:pt x="21485" y="11204"/>
                      <a:pt x="21492" y="10971"/>
                      <a:pt x="21489" y="10739"/>
                    </a:cubicBezTo>
                    <a:cubicBezTo>
                      <a:pt x="21492" y="10508"/>
                      <a:pt x="21485" y="10286"/>
                      <a:pt x="21470" y="10059"/>
                    </a:cubicBezTo>
                    <a:cubicBezTo>
                      <a:pt x="21454" y="9830"/>
                      <a:pt x="21429" y="9606"/>
                      <a:pt x="21395" y="9393"/>
                    </a:cubicBezTo>
                    <a:cubicBezTo>
                      <a:pt x="21353" y="9145"/>
                      <a:pt x="21285" y="8884"/>
                      <a:pt x="21186" y="8567"/>
                    </a:cubicBezTo>
                    <a:cubicBezTo>
                      <a:pt x="21087" y="8251"/>
                      <a:pt x="20956" y="7881"/>
                      <a:pt x="20795" y="7421"/>
                    </a:cubicBezTo>
                    <a:lnTo>
                      <a:pt x="18902" y="1999"/>
                    </a:lnTo>
                    <a:cubicBezTo>
                      <a:pt x="18741" y="1538"/>
                      <a:pt x="18611" y="1163"/>
                      <a:pt x="18502" y="879"/>
                    </a:cubicBezTo>
                    <a:cubicBezTo>
                      <a:pt x="18392" y="596"/>
                      <a:pt x="18300" y="400"/>
                      <a:pt x="18213" y="280"/>
                    </a:cubicBezTo>
                    <a:cubicBezTo>
                      <a:pt x="18075" y="94"/>
                      <a:pt x="17922" y="-1"/>
                      <a:pt x="17771" y="0"/>
                    </a:cubicBezTo>
                    <a:close/>
                    <a:moveTo>
                      <a:pt x="1105" y="7581"/>
                    </a:moveTo>
                    <a:cubicBezTo>
                      <a:pt x="822" y="7581"/>
                      <a:pt x="539" y="7896"/>
                      <a:pt x="323" y="8514"/>
                    </a:cubicBezTo>
                    <a:cubicBezTo>
                      <a:pt x="-108" y="9749"/>
                      <a:pt x="-108" y="11755"/>
                      <a:pt x="323" y="12991"/>
                    </a:cubicBezTo>
                    <a:cubicBezTo>
                      <a:pt x="755" y="14226"/>
                      <a:pt x="1455" y="14226"/>
                      <a:pt x="1887" y="12991"/>
                    </a:cubicBezTo>
                    <a:cubicBezTo>
                      <a:pt x="2318" y="11755"/>
                      <a:pt x="2318" y="9749"/>
                      <a:pt x="1887" y="8514"/>
                    </a:cubicBezTo>
                    <a:cubicBezTo>
                      <a:pt x="1671" y="7896"/>
                      <a:pt x="1388" y="7581"/>
                      <a:pt x="1105" y="7581"/>
                    </a:cubicBezTo>
                    <a:close/>
                  </a:path>
                </a:pathLst>
              </a:custGeom>
              <a:solidFill>
                <a:srgbClr val="2598F5">
                  <a:lumMod val="40000"/>
                  <a:lumOff val="60000"/>
                </a:srgbClr>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3" name="Shape">
                <a:extLst>
                  <a:ext uri="{FF2B5EF4-FFF2-40B4-BE49-F238E27FC236}">
                    <a16:creationId xmlns:a16="http://schemas.microsoft.com/office/drawing/2014/main" id="{CD4FC7BF-AF05-42DD-9403-5EAF91359D34}"/>
                  </a:ext>
                </a:extLst>
              </p:cNvPr>
              <p:cNvSpPr/>
              <p:nvPr/>
            </p:nvSpPr>
            <p:spPr>
              <a:xfrm>
                <a:off x="15162607" y="10601708"/>
                <a:ext cx="1833064" cy="640584"/>
              </a:xfrm>
              <a:custGeom>
                <a:avLst/>
                <a:gdLst/>
                <a:ahLst/>
                <a:cxnLst>
                  <a:cxn ang="0">
                    <a:pos x="wd2" y="hd2"/>
                  </a:cxn>
                  <a:cxn ang="5400000">
                    <a:pos x="wd2" y="hd2"/>
                  </a:cxn>
                  <a:cxn ang="10800000">
                    <a:pos x="wd2" y="hd2"/>
                  </a:cxn>
                  <a:cxn ang="16200000">
                    <a:pos x="wd2" y="hd2"/>
                  </a:cxn>
                </a:cxnLst>
                <a:rect l="0" t="0" r="r" b="b"/>
                <a:pathLst>
                  <a:path w="21490" h="21506" extrusionOk="0">
                    <a:moveTo>
                      <a:pt x="17771" y="0"/>
                    </a:moveTo>
                    <a:cubicBezTo>
                      <a:pt x="17619" y="1"/>
                      <a:pt x="17469" y="94"/>
                      <a:pt x="17329" y="280"/>
                    </a:cubicBezTo>
                    <a:cubicBezTo>
                      <a:pt x="17219" y="426"/>
                      <a:pt x="17117" y="621"/>
                      <a:pt x="17031" y="866"/>
                    </a:cubicBezTo>
                    <a:cubicBezTo>
                      <a:pt x="16944" y="1114"/>
                      <a:pt x="16878" y="1413"/>
                      <a:pt x="16827" y="1732"/>
                    </a:cubicBezTo>
                    <a:cubicBezTo>
                      <a:pt x="16698" y="2532"/>
                      <a:pt x="16696" y="3449"/>
                      <a:pt x="16827" y="4250"/>
                    </a:cubicBezTo>
                    <a:cubicBezTo>
                      <a:pt x="16869" y="4498"/>
                      <a:pt x="16937" y="4762"/>
                      <a:pt x="17036" y="5076"/>
                    </a:cubicBezTo>
                    <a:cubicBezTo>
                      <a:pt x="17135" y="5391"/>
                      <a:pt x="17261" y="5749"/>
                      <a:pt x="17422" y="6209"/>
                    </a:cubicBezTo>
                    <a:lnTo>
                      <a:pt x="17962" y="7768"/>
                    </a:lnTo>
                    <a:lnTo>
                      <a:pt x="4734" y="7768"/>
                    </a:lnTo>
                    <a:cubicBezTo>
                      <a:pt x="4507" y="7768"/>
                      <a:pt x="4328" y="7759"/>
                      <a:pt x="4181" y="7781"/>
                    </a:cubicBezTo>
                    <a:cubicBezTo>
                      <a:pt x="4033" y="7804"/>
                      <a:pt x="3918" y="7851"/>
                      <a:pt x="3827" y="7941"/>
                    </a:cubicBezTo>
                    <a:cubicBezTo>
                      <a:pt x="3537" y="8244"/>
                      <a:pt x="3309" y="8897"/>
                      <a:pt x="3203" y="9726"/>
                    </a:cubicBezTo>
                    <a:cubicBezTo>
                      <a:pt x="3162" y="10054"/>
                      <a:pt x="3143" y="10403"/>
                      <a:pt x="3143" y="10752"/>
                    </a:cubicBezTo>
                    <a:cubicBezTo>
                      <a:pt x="3143" y="11101"/>
                      <a:pt x="3162" y="11451"/>
                      <a:pt x="3203" y="11778"/>
                    </a:cubicBezTo>
                    <a:cubicBezTo>
                      <a:pt x="3309" y="12608"/>
                      <a:pt x="3537" y="13260"/>
                      <a:pt x="3827" y="13564"/>
                    </a:cubicBezTo>
                    <a:cubicBezTo>
                      <a:pt x="3918" y="13654"/>
                      <a:pt x="4033" y="13701"/>
                      <a:pt x="4181" y="13723"/>
                    </a:cubicBezTo>
                    <a:cubicBezTo>
                      <a:pt x="4328" y="13746"/>
                      <a:pt x="4507" y="13737"/>
                      <a:pt x="4734" y="13737"/>
                    </a:cubicBezTo>
                    <a:lnTo>
                      <a:pt x="17957" y="13737"/>
                    </a:lnTo>
                    <a:lnTo>
                      <a:pt x="17422" y="15282"/>
                    </a:lnTo>
                    <a:cubicBezTo>
                      <a:pt x="17261" y="15742"/>
                      <a:pt x="17135" y="16100"/>
                      <a:pt x="17036" y="16415"/>
                    </a:cubicBezTo>
                    <a:cubicBezTo>
                      <a:pt x="16937" y="16729"/>
                      <a:pt x="16869" y="16993"/>
                      <a:pt x="16827" y="17241"/>
                    </a:cubicBezTo>
                    <a:cubicBezTo>
                      <a:pt x="16696" y="18042"/>
                      <a:pt x="16696" y="18971"/>
                      <a:pt x="16827" y="19772"/>
                    </a:cubicBezTo>
                    <a:cubicBezTo>
                      <a:pt x="16878" y="20089"/>
                      <a:pt x="16945" y="20378"/>
                      <a:pt x="17031" y="20625"/>
                    </a:cubicBezTo>
                    <a:cubicBezTo>
                      <a:pt x="17117" y="20872"/>
                      <a:pt x="17219" y="21077"/>
                      <a:pt x="17329" y="21225"/>
                    </a:cubicBezTo>
                    <a:cubicBezTo>
                      <a:pt x="17609" y="21599"/>
                      <a:pt x="17933" y="21599"/>
                      <a:pt x="18213" y="21225"/>
                    </a:cubicBezTo>
                    <a:cubicBezTo>
                      <a:pt x="18300" y="21104"/>
                      <a:pt x="18392" y="20895"/>
                      <a:pt x="18502" y="20612"/>
                    </a:cubicBezTo>
                    <a:cubicBezTo>
                      <a:pt x="18611" y="20328"/>
                      <a:pt x="18741" y="19966"/>
                      <a:pt x="18902" y="19506"/>
                    </a:cubicBezTo>
                    <a:lnTo>
                      <a:pt x="20795" y="14070"/>
                    </a:lnTo>
                    <a:cubicBezTo>
                      <a:pt x="20956" y="13610"/>
                      <a:pt x="21087" y="13239"/>
                      <a:pt x="21186" y="12924"/>
                    </a:cubicBezTo>
                    <a:cubicBezTo>
                      <a:pt x="21285" y="12609"/>
                      <a:pt x="21353" y="12359"/>
                      <a:pt x="21395" y="12111"/>
                    </a:cubicBezTo>
                    <a:cubicBezTo>
                      <a:pt x="21430" y="11898"/>
                      <a:pt x="21454" y="11662"/>
                      <a:pt x="21470" y="11432"/>
                    </a:cubicBezTo>
                    <a:cubicBezTo>
                      <a:pt x="21485" y="11204"/>
                      <a:pt x="21492" y="10971"/>
                      <a:pt x="21489" y="10739"/>
                    </a:cubicBezTo>
                    <a:cubicBezTo>
                      <a:pt x="21492" y="10508"/>
                      <a:pt x="21485" y="10286"/>
                      <a:pt x="21470" y="10059"/>
                    </a:cubicBezTo>
                    <a:cubicBezTo>
                      <a:pt x="21454" y="9830"/>
                      <a:pt x="21429" y="9606"/>
                      <a:pt x="21395" y="9393"/>
                    </a:cubicBezTo>
                    <a:cubicBezTo>
                      <a:pt x="21353" y="9145"/>
                      <a:pt x="21285" y="8884"/>
                      <a:pt x="21186" y="8567"/>
                    </a:cubicBezTo>
                    <a:cubicBezTo>
                      <a:pt x="21087" y="8251"/>
                      <a:pt x="20956" y="7881"/>
                      <a:pt x="20795" y="7421"/>
                    </a:cubicBezTo>
                    <a:lnTo>
                      <a:pt x="18902" y="1999"/>
                    </a:lnTo>
                    <a:cubicBezTo>
                      <a:pt x="18741" y="1538"/>
                      <a:pt x="18611" y="1163"/>
                      <a:pt x="18502" y="879"/>
                    </a:cubicBezTo>
                    <a:cubicBezTo>
                      <a:pt x="18392" y="596"/>
                      <a:pt x="18300" y="400"/>
                      <a:pt x="18213" y="280"/>
                    </a:cubicBezTo>
                    <a:cubicBezTo>
                      <a:pt x="18075" y="94"/>
                      <a:pt x="17922" y="-1"/>
                      <a:pt x="17771" y="0"/>
                    </a:cubicBezTo>
                    <a:close/>
                    <a:moveTo>
                      <a:pt x="1105" y="7581"/>
                    </a:moveTo>
                    <a:cubicBezTo>
                      <a:pt x="822" y="7581"/>
                      <a:pt x="539" y="7896"/>
                      <a:pt x="323" y="8514"/>
                    </a:cubicBezTo>
                    <a:cubicBezTo>
                      <a:pt x="-108" y="9749"/>
                      <a:pt x="-108" y="11755"/>
                      <a:pt x="323" y="12991"/>
                    </a:cubicBezTo>
                    <a:cubicBezTo>
                      <a:pt x="755" y="14226"/>
                      <a:pt x="1455" y="14226"/>
                      <a:pt x="1887" y="12991"/>
                    </a:cubicBezTo>
                    <a:cubicBezTo>
                      <a:pt x="2318" y="11755"/>
                      <a:pt x="2318" y="9749"/>
                      <a:pt x="1887" y="8514"/>
                    </a:cubicBezTo>
                    <a:cubicBezTo>
                      <a:pt x="1671" y="7896"/>
                      <a:pt x="1388" y="7581"/>
                      <a:pt x="1105" y="7581"/>
                    </a:cubicBezTo>
                    <a:close/>
                  </a:path>
                </a:pathLst>
              </a:custGeom>
              <a:solidFill>
                <a:srgbClr val="FECC42">
                  <a:lumMod val="40000"/>
                  <a:lumOff val="60000"/>
                </a:srgbClr>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24" name="Shape">
                <a:extLst>
                  <a:ext uri="{FF2B5EF4-FFF2-40B4-BE49-F238E27FC236}">
                    <a16:creationId xmlns:a16="http://schemas.microsoft.com/office/drawing/2014/main" id="{227C6DE7-87D9-4183-BC8E-720BAA8F7207}"/>
                  </a:ext>
                </a:extLst>
              </p:cNvPr>
              <p:cNvSpPr/>
              <p:nvPr/>
            </p:nvSpPr>
            <p:spPr>
              <a:xfrm rot="10800000">
                <a:off x="7366541" y="10601708"/>
                <a:ext cx="1833064" cy="640584"/>
              </a:xfrm>
              <a:custGeom>
                <a:avLst/>
                <a:gdLst/>
                <a:ahLst/>
                <a:cxnLst>
                  <a:cxn ang="0">
                    <a:pos x="wd2" y="hd2"/>
                  </a:cxn>
                  <a:cxn ang="5400000">
                    <a:pos x="wd2" y="hd2"/>
                  </a:cxn>
                  <a:cxn ang="10800000">
                    <a:pos x="wd2" y="hd2"/>
                  </a:cxn>
                  <a:cxn ang="16200000">
                    <a:pos x="wd2" y="hd2"/>
                  </a:cxn>
                </a:cxnLst>
                <a:rect l="0" t="0" r="r" b="b"/>
                <a:pathLst>
                  <a:path w="21490" h="21506" extrusionOk="0">
                    <a:moveTo>
                      <a:pt x="17771" y="0"/>
                    </a:moveTo>
                    <a:cubicBezTo>
                      <a:pt x="17619" y="1"/>
                      <a:pt x="17469" y="94"/>
                      <a:pt x="17329" y="280"/>
                    </a:cubicBezTo>
                    <a:cubicBezTo>
                      <a:pt x="17219" y="426"/>
                      <a:pt x="17117" y="621"/>
                      <a:pt x="17031" y="866"/>
                    </a:cubicBezTo>
                    <a:cubicBezTo>
                      <a:pt x="16944" y="1114"/>
                      <a:pt x="16878" y="1413"/>
                      <a:pt x="16827" y="1732"/>
                    </a:cubicBezTo>
                    <a:cubicBezTo>
                      <a:pt x="16698" y="2532"/>
                      <a:pt x="16696" y="3449"/>
                      <a:pt x="16827" y="4250"/>
                    </a:cubicBezTo>
                    <a:cubicBezTo>
                      <a:pt x="16869" y="4498"/>
                      <a:pt x="16937" y="4762"/>
                      <a:pt x="17036" y="5076"/>
                    </a:cubicBezTo>
                    <a:cubicBezTo>
                      <a:pt x="17135" y="5391"/>
                      <a:pt x="17261" y="5749"/>
                      <a:pt x="17422" y="6209"/>
                    </a:cubicBezTo>
                    <a:lnTo>
                      <a:pt x="17962" y="7768"/>
                    </a:lnTo>
                    <a:lnTo>
                      <a:pt x="4734" y="7768"/>
                    </a:lnTo>
                    <a:cubicBezTo>
                      <a:pt x="4507" y="7768"/>
                      <a:pt x="4328" y="7759"/>
                      <a:pt x="4181" y="7781"/>
                    </a:cubicBezTo>
                    <a:cubicBezTo>
                      <a:pt x="4033" y="7804"/>
                      <a:pt x="3918" y="7851"/>
                      <a:pt x="3827" y="7941"/>
                    </a:cubicBezTo>
                    <a:cubicBezTo>
                      <a:pt x="3537" y="8244"/>
                      <a:pt x="3309" y="8897"/>
                      <a:pt x="3203" y="9726"/>
                    </a:cubicBezTo>
                    <a:cubicBezTo>
                      <a:pt x="3162" y="10054"/>
                      <a:pt x="3143" y="10403"/>
                      <a:pt x="3143" y="10752"/>
                    </a:cubicBezTo>
                    <a:cubicBezTo>
                      <a:pt x="3143" y="11101"/>
                      <a:pt x="3162" y="11451"/>
                      <a:pt x="3203" y="11778"/>
                    </a:cubicBezTo>
                    <a:cubicBezTo>
                      <a:pt x="3309" y="12608"/>
                      <a:pt x="3537" y="13260"/>
                      <a:pt x="3827" y="13564"/>
                    </a:cubicBezTo>
                    <a:cubicBezTo>
                      <a:pt x="3918" y="13654"/>
                      <a:pt x="4033" y="13701"/>
                      <a:pt x="4181" y="13723"/>
                    </a:cubicBezTo>
                    <a:cubicBezTo>
                      <a:pt x="4328" y="13746"/>
                      <a:pt x="4507" y="13737"/>
                      <a:pt x="4734" y="13737"/>
                    </a:cubicBezTo>
                    <a:lnTo>
                      <a:pt x="17957" y="13737"/>
                    </a:lnTo>
                    <a:lnTo>
                      <a:pt x="17422" y="15282"/>
                    </a:lnTo>
                    <a:cubicBezTo>
                      <a:pt x="17261" y="15742"/>
                      <a:pt x="17135" y="16100"/>
                      <a:pt x="17036" y="16415"/>
                    </a:cubicBezTo>
                    <a:cubicBezTo>
                      <a:pt x="16937" y="16729"/>
                      <a:pt x="16869" y="16993"/>
                      <a:pt x="16827" y="17241"/>
                    </a:cubicBezTo>
                    <a:cubicBezTo>
                      <a:pt x="16696" y="18042"/>
                      <a:pt x="16696" y="18971"/>
                      <a:pt x="16827" y="19772"/>
                    </a:cubicBezTo>
                    <a:cubicBezTo>
                      <a:pt x="16878" y="20089"/>
                      <a:pt x="16945" y="20378"/>
                      <a:pt x="17031" y="20625"/>
                    </a:cubicBezTo>
                    <a:cubicBezTo>
                      <a:pt x="17117" y="20872"/>
                      <a:pt x="17219" y="21077"/>
                      <a:pt x="17329" y="21225"/>
                    </a:cubicBezTo>
                    <a:cubicBezTo>
                      <a:pt x="17609" y="21599"/>
                      <a:pt x="17933" y="21599"/>
                      <a:pt x="18213" y="21225"/>
                    </a:cubicBezTo>
                    <a:cubicBezTo>
                      <a:pt x="18300" y="21104"/>
                      <a:pt x="18392" y="20895"/>
                      <a:pt x="18502" y="20612"/>
                    </a:cubicBezTo>
                    <a:cubicBezTo>
                      <a:pt x="18611" y="20328"/>
                      <a:pt x="18741" y="19966"/>
                      <a:pt x="18902" y="19506"/>
                    </a:cubicBezTo>
                    <a:lnTo>
                      <a:pt x="20795" y="14070"/>
                    </a:lnTo>
                    <a:cubicBezTo>
                      <a:pt x="20956" y="13610"/>
                      <a:pt x="21087" y="13239"/>
                      <a:pt x="21186" y="12924"/>
                    </a:cubicBezTo>
                    <a:cubicBezTo>
                      <a:pt x="21285" y="12609"/>
                      <a:pt x="21353" y="12359"/>
                      <a:pt x="21395" y="12111"/>
                    </a:cubicBezTo>
                    <a:cubicBezTo>
                      <a:pt x="21430" y="11898"/>
                      <a:pt x="21454" y="11662"/>
                      <a:pt x="21470" y="11432"/>
                    </a:cubicBezTo>
                    <a:cubicBezTo>
                      <a:pt x="21485" y="11204"/>
                      <a:pt x="21492" y="10971"/>
                      <a:pt x="21489" y="10739"/>
                    </a:cubicBezTo>
                    <a:cubicBezTo>
                      <a:pt x="21492" y="10508"/>
                      <a:pt x="21485" y="10286"/>
                      <a:pt x="21470" y="10059"/>
                    </a:cubicBezTo>
                    <a:cubicBezTo>
                      <a:pt x="21454" y="9830"/>
                      <a:pt x="21429" y="9606"/>
                      <a:pt x="21395" y="9393"/>
                    </a:cubicBezTo>
                    <a:cubicBezTo>
                      <a:pt x="21353" y="9145"/>
                      <a:pt x="21285" y="8884"/>
                      <a:pt x="21186" y="8567"/>
                    </a:cubicBezTo>
                    <a:cubicBezTo>
                      <a:pt x="21087" y="8251"/>
                      <a:pt x="20956" y="7881"/>
                      <a:pt x="20795" y="7421"/>
                    </a:cubicBezTo>
                    <a:lnTo>
                      <a:pt x="18902" y="1999"/>
                    </a:lnTo>
                    <a:cubicBezTo>
                      <a:pt x="18741" y="1538"/>
                      <a:pt x="18611" y="1163"/>
                      <a:pt x="18502" y="879"/>
                    </a:cubicBezTo>
                    <a:cubicBezTo>
                      <a:pt x="18392" y="596"/>
                      <a:pt x="18300" y="400"/>
                      <a:pt x="18213" y="280"/>
                    </a:cubicBezTo>
                    <a:cubicBezTo>
                      <a:pt x="18075" y="94"/>
                      <a:pt x="17922" y="-1"/>
                      <a:pt x="17771" y="0"/>
                    </a:cubicBezTo>
                    <a:close/>
                    <a:moveTo>
                      <a:pt x="1105" y="7581"/>
                    </a:moveTo>
                    <a:cubicBezTo>
                      <a:pt x="822" y="7581"/>
                      <a:pt x="539" y="7896"/>
                      <a:pt x="323" y="8514"/>
                    </a:cubicBezTo>
                    <a:cubicBezTo>
                      <a:pt x="-108" y="9749"/>
                      <a:pt x="-108" y="11755"/>
                      <a:pt x="323" y="12991"/>
                    </a:cubicBezTo>
                    <a:cubicBezTo>
                      <a:pt x="755" y="14226"/>
                      <a:pt x="1455" y="14226"/>
                      <a:pt x="1887" y="12991"/>
                    </a:cubicBezTo>
                    <a:cubicBezTo>
                      <a:pt x="2318" y="11755"/>
                      <a:pt x="2318" y="9749"/>
                      <a:pt x="1887" y="8514"/>
                    </a:cubicBezTo>
                    <a:cubicBezTo>
                      <a:pt x="1671" y="7896"/>
                      <a:pt x="1388" y="7581"/>
                      <a:pt x="1105" y="7581"/>
                    </a:cubicBezTo>
                    <a:close/>
                  </a:path>
                </a:pathLst>
              </a:custGeom>
              <a:solidFill>
                <a:srgbClr val="FECC42">
                  <a:lumMod val="40000"/>
                  <a:lumOff val="60000"/>
                </a:srgbClr>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grpSp>
      </p:grpSp>
    </p:spTree>
    <p:extLst>
      <p:ext uri="{BB962C8B-B14F-4D97-AF65-F5344CB8AC3E}">
        <p14:creationId xmlns:p14="http://schemas.microsoft.com/office/powerpoint/2010/main" val="389321897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Healthy Relationship</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229532" y="938791"/>
            <a:ext cx="10260866" cy="461665"/>
          </a:xfrm>
          <a:prstGeom prst="rect">
            <a:avLst/>
          </a:prstGeom>
          <a:noFill/>
        </p:spPr>
        <p:txBody>
          <a:bodyPr wrap="square" rtlCol="0">
            <a:spAutoFit/>
          </a:bodyPr>
          <a:lstStyle/>
          <a:p>
            <a:r>
              <a:rPr lang="en-US" sz="2400" b="1" dirty="0">
                <a:solidFill>
                  <a:prstClr val="black"/>
                </a:solidFill>
                <a:latin typeface="Bell MT" panose="02020503060305020303" pitchFamily="18" charset="0"/>
                <a:cs typeface="Arial" panose="020B0604020202020204" pitchFamily="34" charset="0"/>
              </a:rPr>
              <a:t>In a healthy/respectful relationship, your significant other:</a:t>
            </a:r>
            <a:endParaRPr lang="en-US" sz="2400" dirty="0">
              <a:solidFill>
                <a:prstClr val="black"/>
              </a:solidFill>
              <a:latin typeface="Bell MT" panose="02020503060305020303" pitchFamily="18" charset="0"/>
              <a:cs typeface="Arial" panose="020B0604020202020204" pitchFamily="34" charset="0"/>
            </a:endParaRPr>
          </a:p>
        </p:txBody>
      </p:sp>
      <p:grpSp>
        <p:nvGrpSpPr>
          <p:cNvPr id="4" name="Group 3">
            <a:extLst>
              <a:ext uri="{FF2B5EF4-FFF2-40B4-BE49-F238E27FC236}">
                <a16:creationId xmlns:a16="http://schemas.microsoft.com/office/drawing/2014/main" id="{D829522D-4884-42AF-B2A6-7AA8F30F8F84}"/>
              </a:ext>
            </a:extLst>
          </p:cNvPr>
          <p:cNvGrpSpPr/>
          <p:nvPr/>
        </p:nvGrpSpPr>
        <p:grpSpPr>
          <a:xfrm>
            <a:off x="2729753" y="1645762"/>
            <a:ext cx="6732493" cy="4711131"/>
            <a:chOff x="2836054" y="1790254"/>
            <a:chExt cx="5184326" cy="4711131"/>
          </a:xfrm>
        </p:grpSpPr>
        <p:grpSp>
          <p:nvGrpSpPr>
            <p:cNvPr id="5" name="Group 4">
              <a:extLst>
                <a:ext uri="{FF2B5EF4-FFF2-40B4-BE49-F238E27FC236}">
                  <a16:creationId xmlns:a16="http://schemas.microsoft.com/office/drawing/2014/main" id="{99F333D2-08FA-4F70-9CFA-3941DEA42926}"/>
                </a:ext>
              </a:extLst>
            </p:cNvPr>
            <p:cNvGrpSpPr/>
            <p:nvPr/>
          </p:nvGrpSpPr>
          <p:grpSpPr>
            <a:xfrm>
              <a:off x="2836054" y="1790254"/>
              <a:ext cx="5184326" cy="4711131"/>
              <a:chOff x="1756049" y="3497812"/>
              <a:chExt cx="10368652" cy="9422261"/>
            </a:xfrm>
          </p:grpSpPr>
          <p:sp>
            <p:nvSpPr>
              <p:cNvPr id="15" name="Rounded Rectangle">
                <a:extLst>
                  <a:ext uri="{FF2B5EF4-FFF2-40B4-BE49-F238E27FC236}">
                    <a16:creationId xmlns:a16="http://schemas.microsoft.com/office/drawing/2014/main" id="{8FA74E05-7642-4068-B417-696C2A51B4B3}"/>
                  </a:ext>
                </a:extLst>
              </p:cNvPr>
              <p:cNvSpPr/>
              <p:nvPr/>
            </p:nvSpPr>
            <p:spPr>
              <a:xfrm>
                <a:off x="1756049" y="3497812"/>
                <a:ext cx="10368652" cy="3912272"/>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6" name="Rounded Rectangle">
                <a:extLst>
                  <a:ext uri="{FF2B5EF4-FFF2-40B4-BE49-F238E27FC236}">
                    <a16:creationId xmlns:a16="http://schemas.microsoft.com/office/drawing/2014/main" id="{CBBBA7FE-49E9-4C86-BA60-825A96050DF2}"/>
                  </a:ext>
                </a:extLst>
              </p:cNvPr>
              <p:cNvSpPr/>
              <p:nvPr/>
            </p:nvSpPr>
            <p:spPr>
              <a:xfrm>
                <a:off x="1919906" y="3678273"/>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7" name="Graphic 62">
                <a:extLst>
                  <a:ext uri="{FF2B5EF4-FFF2-40B4-BE49-F238E27FC236}">
                    <a16:creationId xmlns:a16="http://schemas.microsoft.com/office/drawing/2014/main" id="{FBB38251-58F5-439C-9963-9FF0E3073AC8}"/>
                  </a:ext>
                </a:extLst>
              </p:cNvPr>
              <p:cNvSpPr/>
              <p:nvPr/>
            </p:nvSpPr>
            <p:spPr>
              <a:xfrm>
                <a:off x="11324898" y="386898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8" name="Placeholder text type here">
                <a:extLst>
                  <a:ext uri="{FF2B5EF4-FFF2-40B4-BE49-F238E27FC236}">
                    <a16:creationId xmlns:a16="http://schemas.microsoft.com/office/drawing/2014/main" id="{9135524A-8855-4A46-8A8A-9F05A01D560D}"/>
                  </a:ext>
                </a:extLst>
              </p:cNvPr>
              <p:cNvSpPr txBox="1"/>
              <p:nvPr/>
            </p:nvSpPr>
            <p:spPr>
              <a:xfrm>
                <a:off x="2151947" y="3819714"/>
                <a:ext cx="3823340" cy="595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Tells the truth</a:t>
                </a:r>
              </a:p>
            </p:txBody>
          </p:sp>
          <p:sp>
            <p:nvSpPr>
              <p:cNvPr id="19" name="Rounded Rectangle">
                <a:extLst>
                  <a:ext uri="{FF2B5EF4-FFF2-40B4-BE49-F238E27FC236}">
                    <a16:creationId xmlns:a16="http://schemas.microsoft.com/office/drawing/2014/main" id="{75AD6F2F-D0D1-4B26-9DE0-5F3DA891A3E2}"/>
                  </a:ext>
                </a:extLst>
              </p:cNvPr>
              <p:cNvSpPr/>
              <p:nvPr/>
            </p:nvSpPr>
            <p:spPr>
              <a:xfrm>
                <a:off x="1919906" y="458830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0" name="Graphic 62">
                <a:extLst>
                  <a:ext uri="{FF2B5EF4-FFF2-40B4-BE49-F238E27FC236}">
                    <a16:creationId xmlns:a16="http://schemas.microsoft.com/office/drawing/2014/main" id="{88D90CB3-E47C-422E-B4EE-F27A0E4F5D49}"/>
                  </a:ext>
                </a:extLst>
              </p:cNvPr>
              <p:cNvSpPr/>
              <p:nvPr/>
            </p:nvSpPr>
            <p:spPr>
              <a:xfrm>
                <a:off x="11324898" y="477902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1" name="Placeholder text type here">
                <a:extLst>
                  <a:ext uri="{FF2B5EF4-FFF2-40B4-BE49-F238E27FC236}">
                    <a16:creationId xmlns:a16="http://schemas.microsoft.com/office/drawing/2014/main" id="{221DFDC9-1668-4FD5-AE3F-2FC47933552B}"/>
                  </a:ext>
                </a:extLst>
              </p:cNvPr>
              <p:cNvSpPr txBox="1"/>
              <p:nvPr/>
            </p:nvSpPr>
            <p:spPr>
              <a:xfrm>
                <a:off x="2151947" y="4735872"/>
                <a:ext cx="3823342" cy="595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Compromises</a:t>
                </a:r>
                <a:endParaRPr kumimoji="0" lang="en-US" sz="14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endParaRPr>
              </a:p>
            </p:txBody>
          </p:sp>
          <p:sp>
            <p:nvSpPr>
              <p:cNvPr id="22" name="Rounded Rectangle">
                <a:extLst>
                  <a:ext uri="{FF2B5EF4-FFF2-40B4-BE49-F238E27FC236}">
                    <a16:creationId xmlns:a16="http://schemas.microsoft.com/office/drawing/2014/main" id="{25E6228F-DDA4-480E-87A7-02F36FF38263}"/>
                  </a:ext>
                </a:extLst>
              </p:cNvPr>
              <p:cNvSpPr/>
              <p:nvPr/>
            </p:nvSpPr>
            <p:spPr>
              <a:xfrm>
                <a:off x="1919906" y="5498335"/>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3" name="Graphic 62">
                <a:extLst>
                  <a:ext uri="{FF2B5EF4-FFF2-40B4-BE49-F238E27FC236}">
                    <a16:creationId xmlns:a16="http://schemas.microsoft.com/office/drawing/2014/main" id="{94648415-DF17-41EB-AB28-BD62D7205464}"/>
                  </a:ext>
                </a:extLst>
              </p:cNvPr>
              <p:cNvSpPr/>
              <p:nvPr/>
            </p:nvSpPr>
            <p:spPr>
              <a:xfrm>
                <a:off x="11324898" y="5689051"/>
                <a:ext cx="450234" cy="450235"/>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4" name="Placeholder text type here">
                <a:extLst>
                  <a:ext uri="{FF2B5EF4-FFF2-40B4-BE49-F238E27FC236}">
                    <a16:creationId xmlns:a16="http://schemas.microsoft.com/office/drawing/2014/main" id="{7F55B270-1A7A-46D2-B483-28CBF95FAE47}"/>
                  </a:ext>
                </a:extLst>
              </p:cNvPr>
              <p:cNvSpPr txBox="1"/>
              <p:nvPr/>
            </p:nvSpPr>
            <p:spPr>
              <a:xfrm>
                <a:off x="2151947" y="5583562"/>
                <a:ext cx="5510726" cy="595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500" b="0">
                    <a:solidFill>
                      <a:srgbClr val="8C8F98"/>
                    </a:solidFill>
                    <a:latin typeface="Barlow Medium"/>
                    <a:ea typeface="Barlow Medium"/>
                    <a:cs typeface="Barlow Medium"/>
                  </a:defRPr>
                </a:lvl1pPr>
                <a:lvl2pPr lvl="1" indent="0" algn="l" defTabSz="914400" hangingPunct="1">
                  <a:defRPr sz="2400" b="0" kern="1200">
                    <a:solidFill>
                      <a:prstClr val="black"/>
                    </a:solidFill>
                    <a:latin typeface="Bell MT" panose="02020503060305020303" pitchFamily="18" charset="0"/>
                    <a:ea typeface="+mn-ea"/>
                    <a:cs typeface="Arial" panose="020B0604020202020204" pitchFamily="34" charset="0"/>
                  </a:defRPr>
                </a:lvl2pPr>
              </a:lstStyle>
              <a:p>
                <a:pPr marL="0" marR="0" lvl="1" indent="0" algn="l" defTabSz="4572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Gives you space to be yourself</a:t>
                </a:r>
              </a:p>
            </p:txBody>
          </p:sp>
          <p:sp>
            <p:nvSpPr>
              <p:cNvPr id="25" name="Rounded Rectangle">
                <a:extLst>
                  <a:ext uri="{FF2B5EF4-FFF2-40B4-BE49-F238E27FC236}">
                    <a16:creationId xmlns:a16="http://schemas.microsoft.com/office/drawing/2014/main" id="{BC375961-A2C5-4312-90AC-E8D7129A8704}"/>
                  </a:ext>
                </a:extLst>
              </p:cNvPr>
              <p:cNvSpPr/>
              <p:nvPr/>
            </p:nvSpPr>
            <p:spPr>
              <a:xfrm>
                <a:off x="1919906" y="640836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Bell MT" panose="02020503060305020303" pitchFamily="18" charset="0"/>
                  <a:sym typeface="Helvetica Neue Medium"/>
                </a:endParaRPr>
              </a:p>
            </p:txBody>
          </p:sp>
          <p:sp>
            <p:nvSpPr>
              <p:cNvPr id="26" name="Placeholder text type here">
                <a:extLst>
                  <a:ext uri="{FF2B5EF4-FFF2-40B4-BE49-F238E27FC236}">
                    <a16:creationId xmlns:a16="http://schemas.microsoft.com/office/drawing/2014/main" id="{725803FB-D612-482D-A5BB-458586EDA721}"/>
                  </a:ext>
                </a:extLst>
              </p:cNvPr>
              <p:cNvSpPr txBox="1"/>
              <p:nvPr/>
            </p:nvSpPr>
            <p:spPr>
              <a:xfrm>
                <a:off x="2151947" y="6549808"/>
                <a:ext cx="5166338" cy="595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Admits when they’re wrong</a:t>
                </a:r>
              </a:p>
            </p:txBody>
          </p:sp>
          <p:sp>
            <p:nvSpPr>
              <p:cNvPr id="27" name="Rounded Rectangle">
                <a:extLst>
                  <a:ext uri="{FF2B5EF4-FFF2-40B4-BE49-F238E27FC236}">
                    <a16:creationId xmlns:a16="http://schemas.microsoft.com/office/drawing/2014/main" id="{A164C41B-6579-471B-B872-8FABCB8F5AC7}"/>
                  </a:ext>
                </a:extLst>
              </p:cNvPr>
              <p:cNvSpPr/>
              <p:nvPr/>
            </p:nvSpPr>
            <p:spPr>
              <a:xfrm>
                <a:off x="1756049" y="7575474"/>
                <a:ext cx="10368652" cy="5344599"/>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FFFFFF"/>
                  </a:solidFill>
                  <a:effectLst/>
                  <a:uLnTx/>
                  <a:uFillTx/>
                  <a:latin typeface="Bell MT" panose="02020503060305020303" pitchFamily="18" charset="0"/>
                  <a:sym typeface="Helvetica Neue Medium"/>
                </a:endParaRPr>
              </a:p>
            </p:txBody>
          </p:sp>
          <p:sp>
            <p:nvSpPr>
              <p:cNvPr id="28" name="Rounded Rectangle">
                <a:extLst>
                  <a:ext uri="{FF2B5EF4-FFF2-40B4-BE49-F238E27FC236}">
                    <a16:creationId xmlns:a16="http://schemas.microsoft.com/office/drawing/2014/main" id="{D2F4A43C-4F33-4C78-AF1F-1CB8F7DEE00A}"/>
                  </a:ext>
                </a:extLst>
              </p:cNvPr>
              <p:cNvSpPr/>
              <p:nvPr/>
            </p:nvSpPr>
            <p:spPr>
              <a:xfrm>
                <a:off x="1919906" y="775593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9" name="Graphic 62">
                <a:extLst>
                  <a:ext uri="{FF2B5EF4-FFF2-40B4-BE49-F238E27FC236}">
                    <a16:creationId xmlns:a16="http://schemas.microsoft.com/office/drawing/2014/main" id="{B8AAA7C6-2120-42A6-AE11-87E67FBDD1FE}"/>
                  </a:ext>
                </a:extLst>
              </p:cNvPr>
              <p:cNvSpPr/>
              <p:nvPr/>
            </p:nvSpPr>
            <p:spPr>
              <a:xfrm>
                <a:off x="11324898" y="794665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0" name="Placeholder text type here">
                <a:extLst>
                  <a:ext uri="{FF2B5EF4-FFF2-40B4-BE49-F238E27FC236}">
                    <a16:creationId xmlns:a16="http://schemas.microsoft.com/office/drawing/2014/main" id="{C8754E26-2A53-4990-AAB0-8001D927D54C}"/>
                  </a:ext>
                </a:extLst>
              </p:cNvPr>
              <p:cNvSpPr txBox="1"/>
              <p:nvPr/>
            </p:nvSpPr>
            <p:spPr>
              <a:xfrm>
                <a:off x="2151947" y="7897376"/>
                <a:ext cx="7995468" cy="595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Talks through conflict in a productive manner</a:t>
                </a:r>
              </a:p>
            </p:txBody>
          </p:sp>
          <p:sp>
            <p:nvSpPr>
              <p:cNvPr id="31" name="Rounded Rectangle">
                <a:extLst>
                  <a:ext uri="{FF2B5EF4-FFF2-40B4-BE49-F238E27FC236}">
                    <a16:creationId xmlns:a16="http://schemas.microsoft.com/office/drawing/2014/main" id="{1391DF9C-489C-4273-96B8-052A121CDBE4}"/>
                  </a:ext>
                </a:extLst>
              </p:cNvPr>
              <p:cNvSpPr/>
              <p:nvPr/>
            </p:nvSpPr>
            <p:spPr>
              <a:xfrm>
                <a:off x="1919906" y="8665965"/>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2" name="Placeholder text type here">
                <a:extLst>
                  <a:ext uri="{FF2B5EF4-FFF2-40B4-BE49-F238E27FC236}">
                    <a16:creationId xmlns:a16="http://schemas.microsoft.com/office/drawing/2014/main" id="{EC98BD51-5B7D-4B37-9703-BC1E239BB7DA}"/>
                  </a:ext>
                </a:extLst>
              </p:cNvPr>
              <p:cNvSpPr txBox="1"/>
              <p:nvPr/>
            </p:nvSpPr>
            <p:spPr>
              <a:xfrm>
                <a:off x="2151947" y="8807407"/>
                <a:ext cx="8123484" cy="1087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Honors your boundaries, emotions, and point of view</a:t>
                </a:r>
              </a:p>
            </p:txBody>
          </p:sp>
          <p:sp>
            <p:nvSpPr>
              <p:cNvPr id="33" name="Rounded Rectangle">
                <a:extLst>
                  <a:ext uri="{FF2B5EF4-FFF2-40B4-BE49-F238E27FC236}">
                    <a16:creationId xmlns:a16="http://schemas.microsoft.com/office/drawing/2014/main" id="{3FC3F9B1-A770-4CDA-A3BC-56F73B2F45DE}"/>
                  </a:ext>
                </a:extLst>
              </p:cNvPr>
              <p:cNvSpPr/>
              <p:nvPr/>
            </p:nvSpPr>
            <p:spPr>
              <a:xfrm>
                <a:off x="1919906" y="957599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4" name="Placeholder text type here">
                <a:extLst>
                  <a:ext uri="{FF2B5EF4-FFF2-40B4-BE49-F238E27FC236}">
                    <a16:creationId xmlns:a16="http://schemas.microsoft.com/office/drawing/2014/main" id="{B6423284-7B82-493A-A0C2-7A3EEC487F86}"/>
                  </a:ext>
                </a:extLst>
              </p:cNvPr>
              <p:cNvSpPr txBox="1"/>
              <p:nvPr/>
            </p:nvSpPr>
            <p:spPr>
              <a:xfrm>
                <a:off x="2151947" y="9717437"/>
                <a:ext cx="8251500" cy="595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Values your family and friends</a:t>
                </a:r>
              </a:p>
            </p:txBody>
          </p:sp>
          <p:sp>
            <p:nvSpPr>
              <p:cNvPr id="35" name="Rounded Rectangle">
                <a:extLst>
                  <a:ext uri="{FF2B5EF4-FFF2-40B4-BE49-F238E27FC236}">
                    <a16:creationId xmlns:a16="http://schemas.microsoft.com/office/drawing/2014/main" id="{DCF84D2A-F1E9-4A14-9705-0C900318648D}"/>
                  </a:ext>
                </a:extLst>
              </p:cNvPr>
              <p:cNvSpPr/>
              <p:nvPr/>
            </p:nvSpPr>
            <p:spPr>
              <a:xfrm>
                <a:off x="1919906" y="10486028"/>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6" name="Placeholder text type here">
                <a:extLst>
                  <a:ext uri="{FF2B5EF4-FFF2-40B4-BE49-F238E27FC236}">
                    <a16:creationId xmlns:a16="http://schemas.microsoft.com/office/drawing/2014/main" id="{A53B9E29-D14A-464C-8599-9D35C60616E2}"/>
                  </a:ext>
                </a:extLst>
              </p:cNvPr>
              <p:cNvSpPr txBox="1"/>
              <p:nvPr/>
            </p:nvSpPr>
            <p:spPr>
              <a:xfrm>
                <a:off x="2151947" y="10627469"/>
                <a:ext cx="5133026" cy="595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Listens when you say “No”</a:t>
                </a:r>
              </a:p>
            </p:txBody>
          </p:sp>
          <p:sp>
            <p:nvSpPr>
              <p:cNvPr id="40" name="Graphic 54">
                <a:extLst>
                  <a:ext uri="{FF2B5EF4-FFF2-40B4-BE49-F238E27FC236}">
                    <a16:creationId xmlns:a16="http://schemas.microsoft.com/office/drawing/2014/main" id="{051E363B-8572-4C65-8FA1-52FE6ABD192E}"/>
                  </a:ext>
                </a:extLst>
              </p:cNvPr>
              <p:cNvSpPr/>
              <p:nvPr/>
            </p:nvSpPr>
            <p:spPr>
              <a:xfrm>
                <a:off x="11324898" y="10658652"/>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grpSp>
        <p:sp>
          <p:nvSpPr>
            <p:cNvPr id="7" name="Rounded Rectangle">
              <a:extLst>
                <a:ext uri="{FF2B5EF4-FFF2-40B4-BE49-F238E27FC236}">
                  <a16:creationId xmlns:a16="http://schemas.microsoft.com/office/drawing/2014/main" id="{EB28A908-F963-41B1-86D3-4B4DD6AB4F69}"/>
                </a:ext>
              </a:extLst>
            </p:cNvPr>
            <p:cNvSpPr/>
            <p:nvPr/>
          </p:nvSpPr>
          <p:spPr>
            <a:xfrm>
              <a:off x="2901326" y="5738079"/>
              <a:ext cx="5020469" cy="644433"/>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8" name="Graphic 62">
              <a:extLst>
                <a:ext uri="{FF2B5EF4-FFF2-40B4-BE49-F238E27FC236}">
                  <a16:creationId xmlns:a16="http://schemas.microsoft.com/office/drawing/2014/main" id="{82C63034-FE61-4FE1-9C5D-95CD622494D5}"/>
                </a:ext>
              </a:extLst>
            </p:cNvPr>
            <p:cNvSpPr/>
            <p:nvPr/>
          </p:nvSpPr>
          <p:spPr>
            <a:xfrm>
              <a:off x="7603822" y="5947737"/>
              <a:ext cx="225117" cy="225117"/>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9" name="Placeholder text type here">
              <a:extLst>
                <a:ext uri="{FF2B5EF4-FFF2-40B4-BE49-F238E27FC236}">
                  <a16:creationId xmlns:a16="http://schemas.microsoft.com/office/drawing/2014/main" id="{ECC60CE1-000F-4A2F-ABDB-699F743614D0}"/>
                </a:ext>
              </a:extLst>
            </p:cNvPr>
            <p:cNvSpPr txBox="1"/>
            <p:nvPr/>
          </p:nvSpPr>
          <p:spPr>
            <a:xfrm>
              <a:off x="3017346" y="5808800"/>
              <a:ext cx="4493620"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Accepts it when you change your mind – especially if/when you want to break up</a:t>
              </a:r>
            </a:p>
          </p:txBody>
        </p:sp>
        <p:sp>
          <p:nvSpPr>
            <p:cNvPr id="11" name="Graphic 62">
              <a:extLst>
                <a:ext uri="{FF2B5EF4-FFF2-40B4-BE49-F238E27FC236}">
                  <a16:creationId xmlns:a16="http://schemas.microsoft.com/office/drawing/2014/main" id="{1912D22A-9102-4443-AE35-0F1AB6D36A3E}"/>
                </a:ext>
              </a:extLst>
            </p:cNvPr>
            <p:cNvSpPr/>
            <p:nvPr/>
          </p:nvSpPr>
          <p:spPr>
            <a:xfrm>
              <a:off x="7620478" y="4448514"/>
              <a:ext cx="225117" cy="225117"/>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2" name="Graphic 62">
              <a:extLst>
                <a:ext uri="{FF2B5EF4-FFF2-40B4-BE49-F238E27FC236}">
                  <a16:creationId xmlns:a16="http://schemas.microsoft.com/office/drawing/2014/main" id="{3561A67B-64B2-4DF9-8302-1865ED0B66B0}"/>
                </a:ext>
              </a:extLst>
            </p:cNvPr>
            <p:cNvSpPr/>
            <p:nvPr/>
          </p:nvSpPr>
          <p:spPr>
            <a:xfrm>
              <a:off x="7620478" y="4931131"/>
              <a:ext cx="225117" cy="225117"/>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3" name="Graphic 62">
              <a:extLst>
                <a:ext uri="{FF2B5EF4-FFF2-40B4-BE49-F238E27FC236}">
                  <a16:creationId xmlns:a16="http://schemas.microsoft.com/office/drawing/2014/main" id="{8ED7A2A7-1819-4C1E-BF0E-32D9853CCFFD}"/>
                </a:ext>
              </a:extLst>
            </p:cNvPr>
            <p:cNvSpPr/>
            <p:nvPr/>
          </p:nvSpPr>
          <p:spPr>
            <a:xfrm>
              <a:off x="7622153" y="5370674"/>
              <a:ext cx="225117" cy="225117"/>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4" name="Graphic 62">
              <a:extLst>
                <a:ext uri="{FF2B5EF4-FFF2-40B4-BE49-F238E27FC236}">
                  <a16:creationId xmlns:a16="http://schemas.microsoft.com/office/drawing/2014/main" id="{CDBAD6ED-CF10-4384-AB8D-E3BC2793F633}"/>
                </a:ext>
              </a:extLst>
            </p:cNvPr>
            <p:cNvSpPr/>
            <p:nvPr/>
          </p:nvSpPr>
          <p:spPr>
            <a:xfrm>
              <a:off x="7620478" y="3339097"/>
              <a:ext cx="225117" cy="225118"/>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grpSp>
    </p:spTree>
    <p:extLst>
      <p:ext uri="{BB962C8B-B14F-4D97-AF65-F5344CB8AC3E}">
        <p14:creationId xmlns:p14="http://schemas.microsoft.com/office/powerpoint/2010/main" val="220746002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Unhealthy Relationship</a:t>
            </a:r>
            <a:endParaRPr lang="en-US" sz="2000" b="1" cap="none" dirty="0">
              <a:latin typeface="Bell MT" panose="02020503060305020303" pitchFamily="18" charset="0"/>
            </a:endParaRPr>
          </a:p>
        </p:txBody>
      </p:sp>
      <p:sp>
        <p:nvSpPr>
          <p:cNvPr id="5" name="Content Placeholder 3">
            <a:extLst>
              <a:ext uri="{FF2B5EF4-FFF2-40B4-BE49-F238E27FC236}">
                <a16:creationId xmlns:a16="http://schemas.microsoft.com/office/drawing/2014/main" id="{12BF2A65-AD3B-4915-89DF-AC71DB025CBC}"/>
              </a:ext>
            </a:extLst>
          </p:cNvPr>
          <p:cNvSpPr txBox="1">
            <a:spLocks/>
          </p:cNvSpPr>
          <p:nvPr/>
        </p:nvSpPr>
        <p:spPr>
          <a:xfrm>
            <a:off x="6540690" y="938790"/>
            <a:ext cx="5181600" cy="5434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Bell MT" panose="02020503060305020303" pitchFamily="18" charset="0"/>
            </a:endParaRPr>
          </a:p>
        </p:txBody>
      </p:sp>
      <p:grpSp>
        <p:nvGrpSpPr>
          <p:cNvPr id="6" name="Group 5">
            <a:extLst>
              <a:ext uri="{FF2B5EF4-FFF2-40B4-BE49-F238E27FC236}">
                <a16:creationId xmlns:a16="http://schemas.microsoft.com/office/drawing/2014/main" id="{FF78A390-E4D7-40AC-B9DE-359A6932053B}"/>
              </a:ext>
            </a:extLst>
          </p:cNvPr>
          <p:cNvGrpSpPr/>
          <p:nvPr/>
        </p:nvGrpSpPr>
        <p:grpSpPr>
          <a:xfrm>
            <a:off x="1279989" y="1658031"/>
            <a:ext cx="10442301" cy="3996231"/>
            <a:chOff x="1756049" y="3495283"/>
            <a:chExt cx="20884602" cy="7992462"/>
          </a:xfrm>
        </p:grpSpPr>
        <p:grpSp>
          <p:nvGrpSpPr>
            <p:cNvPr id="7" name="Group 6">
              <a:extLst>
                <a:ext uri="{FF2B5EF4-FFF2-40B4-BE49-F238E27FC236}">
                  <a16:creationId xmlns:a16="http://schemas.microsoft.com/office/drawing/2014/main" id="{1342FA25-3B08-4F71-A1AA-73CE3828341C}"/>
                </a:ext>
              </a:extLst>
            </p:cNvPr>
            <p:cNvGrpSpPr/>
            <p:nvPr/>
          </p:nvGrpSpPr>
          <p:grpSpPr>
            <a:xfrm>
              <a:off x="1756049" y="3495283"/>
              <a:ext cx="20884602" cy="7992462"/>
              <a:chOff x="1756049" y="3495283"/>
              <a:chExt cx="20884602" cy="7992462"/>
            </a:xfrm>
          </p:grpSpPr>
          <p:sp>
            <p:nvSpPr>
              <p:cNvPr id="16" name="Rounded Rectangle">
                <a:extLst>
                  <a:ext uri="{FF2B5EF4-FFF2-40B4-BE49-F238E27FC236}">
                    <a16:creationId xmlns:a16="http://schemas.microsoft.com/office/drawing/2014/main" id="{FF68FF2A-2497-43EF-9D82-42E5531C2852}"/>
                  </a:ext>
                </a:extLst>
              </p:cNvPr>
              <p:cNvSpPr/>
              <p:nvPr/>
            </p:nvSpPr>
            <p:spPr>
              <a:xfrm>
                <a:off x="1756049" y="3497812"/>
                <a:ext cx="10368652" cy="3912272"/>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7" name="Rounded Rectangle">
                <a:extLst>
                  <a:ext uri="{FF2B5EF4-FFF2-40B4-BE49-F238E27FC236}">
                    <a16:creationId xmlns:a16="http://schemas.microsoft.com/office/drawing/2014/main" id="{11C21F3F-EF00-4F35-800D-7D95D18A5390}"/>
                  </a:ext>
                </a:extLst>
              </p:cNvPr>
              <p:cNvSpPr/>
              <p:nvPr/>
            </p:nvSpPr>
            <p:spPr>
              <a:xfrm>
                <a:off x="1919906" y="3678273"/>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8" name="Graphic 62">
                <a:extLst>
                  <a:ext uri="{FF2B5EF4-FFF2-40B4-BE49-F238E27FC236}">
                    <a16:creationId xmlns:a16="http://schemas.microsoft.com/office/drawing/2014/main" id="{B6BE963B-1469-4023-9F6D-8E4DB30B6677}"/>
                  </a:ext>
                </a:extLst>
              </p:cNvPr>
              <p:cNvSpPr/>
              <p:nvPr/>
            </p:nvSpPr>
            <p:spPr>
              <a:xfrm>
                <a:off x="11324898" y="386898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9" name="Placeholder text type here">
                <a:extLst>
                  <a:ext uri="{FF2B5EF4-FFF2-40B4-BE49-F238E27FC236}">
                    <a16:creationId xmlns:a16="http://schemas.microsoft.com/office/drawing/2014/main" id="{0CD69B4B-02AF-4D50-95B9-FDFCD96B3762}"/>
                  </a:ext>
                </a:extLst>
              </p:cNvPr>
              <p:cNvSpPr txBox="1"/>
              <p:nvPr/>
            </p:nvSpPr>
            <p:spPr>
              <a:xfrm>
                <a:off x="2151947" y="3819715"/>
                <a:ext cx="7449254"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Humiliates you OR belittles your opinion </a:t>
                </a:r>
              </a:p>
            </p:txBody>
          </p:sp>
          <p:sp>
            <p:nvSpPr>
              <p:cNvPr id="20" name="Rounded Rectangle">
                <a:extLst>
                  <a:ext uri="{FF2B5EF4-FFF2-40B4-BE49-F238E27FC236}">
                    <a16:creationId xmlns:a16="http://schemas.microsoft.com/office/drawing/2014/main" id="{BC9E7AFA-E516-4591-8D0C-DC7246263878}"/>
                  </a:ext>
                </a:extLst>
              </p:cNvPr>
              <p:cNvSpPr/>
              <p:nvPr/>
            </p:nvSpPr>
            <p:spPr>
              <a:xfrm>
                <a:off x="1919906" y="458830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1" name="Graphic 62">
                <a:extLst>
                  <a:ext uri="{FF2B5EF4-FFF2-40B4-BE49-F238E27FC236}">
                    <a16:creationId xmlns:a16="http://schemas.microsoft.com/office/drawing/2014/main" id="{5D98699A-8762-4238-A0C3-DCC4B5E0F89C}"/>
                  </a:ext>
                </a:extLst>
              </p:cNvPr>
              <p:cNvSpPr/>
              <p:nvPr/>
            </p:nvSpPr>
            <p:spPr>
              <a:xfrm>
                <a:off x="11324898" y="477902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2" name="Placeholder text type here">
                <a:extLst>
                  <a:ext uri="{FF2B5EF4-FFF2-40B4-BE49-F238E27FC236}">
                    <a16:creationId xmlns:a16="http://schemas.microsoft.com/office/drawing/2014/main" id="{FF1190EB-0495-435C-9899-45681508BE52}"/>
                  </a:ext>
                </a:extLst>
              </p:cNvPr>
              <p:cNvSpPr txBox="1"/>
              <p:nvPr/>
            </p:nvSpPr>
            <p:spPr>
              <a:xfrm>
                <a:off x="2151947" y="4551205"/>
                <a:ext cx="9332918" cy="964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Tries to get serious too quickly-pressure you into doing things you are not ready</a:t>
                </a:r>
              </a:p>
            </p:txBody>
          </p:sp>
          <p:sp>
            <p:nvSpPr>
              <p:cNvPr id="23" name="Rounded Rectangle">
                <a:extLst>
                  <a:ext uri="{FF2B5EF4-FFF2-40B4-BE49-F238E27FC236}">
                    <a16:creationId xmlns:a16="http://schemas.microsoft.com/office/drawing/2014/main" id="{CE079D6E-2F02-42D1-9220-A89C817EA1E0}"/>
                  </a:ext>
                </a:extLst>
              </p:cNvPr>
              <p:cNvSpPr/>
              <p:nvPr/>
            </p:nvSpPr>
            <p:spPr>
              <a:xfrm>
                <a:off x="1919906" y="5498335"/>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4" name="Graphic 62">
                <a:extLst>
                  <a:ext uri="{FF2B5EF4-FFF2-40B4-BE49-F238E27FC236}">
                    <a16:creationId xmlns:a16="http://schemas.microsoft.com/office/drawing/2014/main" id="{61F0AED6-A271-40A9-BFD0-EE0EE99307D9}"/>
                  </a:ext>
                </a:extLst>
              </p:cNvPr>
              <p:cNvSpPr/>
              <p:nvPr/>
            </p:nvSpPr>
            <p:spPr>
              <a:xfrm>
                <a:off x="11324898" y="5689051"/>
                <a:ext cx="450234" cy="450235"/>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5" name="Placeholder text type here">
                <a:extLst>
                  <a:ext uri="{FF2B5EF4-FFF2-40B4-BE49-F238E27FC236}">
                    <a16:creationId xmlns:a16="http://schemas.microsoft.com/office/drawing/2014/main" id="{7DBF0B9A-D126-4A41-BD8F-9E0C9E7A7967}"/>
                  </a:ext>
                </a:extLst>
              </p:cNvPr>
              <p:cNvSpPr txBox="1"/>
              <p:nvPr/>
            </p:nvSpPr>
            <p:spPr>
              <a:xfrm>
                <a:off x="2151947" y="5614337"/>
                <a:ext cx="5510726"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500" b="0">
                    <a:solidFill>
                      <a:srgbClr val="8C8F98"/>
                    </a:solidFill>
                    <a:latin typeface="Barlow Medium"/>
                    <a:ea typeface="Barlow Medium"/>
                    <a:cs typeface="Barlow Medium"/>
                  </a:defRPr>
                </a:lvl1pPr>
                <a:lvl2pPr lvl="1" indent="0" algn="l" defTabSz="914400" hangingPunct="1">
                  <a:defRPr sz="2400" b="0" kern="1200">
                    <a:solidFill>
                      <a:prstClr val="black"/>
                    </a:solidFill>
                    <a:latin typeface="Bell MT" panose="02020503060305020303" pitchFamily="18" charset="0"/>
                    <a:ea typeface="+mn-ea"/>
                    <a:cs typeface="Arial" panose="020B0604020202020204" pitchFamily="34" charset="0"/>
                  </a:defRPr>
                </a:lvl2pPr>
              </a:lstStyle>
              <a:p>
                <a:pPr marL="0" marR="0" lvl="1" indent="0" algn="l" defTabSz="4572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Breaks things to intimidate you</a:t>
                </a:r>
              </a:p>
            </p:txBody>
          </p:sp>
          <p:sp>
            <p:nvSpPr>
              <p:cNvPr id="26" name="Rounded Rectangle">
                <a:extLst>
                  <a:ext uri="{FF2B5EF4-FFF2-40B4-BE49-F238E27FC236}">
                    <a16:creationId xmlns:a16="http://schemas.microsoft.com/office/drawing/2014/main" id="{88FCA95C-0A7E-4B9B-A56C-E889DD40EEBC}"/>
                  </a:ext>
                </a:extLst>
              </p:cNvPr>
              <p:cNvSpPr/>
              <p:nvPr/>
            </p:nvSpPr>
            <p:spPr>
              <a:xfrm>
                <a:off x="1919906" y="640836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7" name="Placeholder text type here">
                <a:extLst>
                  <a:ext uri="{FF2B5EF4-FFF2-40B4-BE49-F238E27FC236}">
                    <a16:creationId xmlns:a16="http://schemas.microsoft.com/office/drawing/2014/main" id="{B0D18B46-36D8-4C86-A18F-559BA84DD904}"/>
                  </a:ext>
                </a:extLst>
              </p:cNvPr>
              <p:cNvSpPr txBox="1"/>
              <p:nvPr/>
            </p:nvSpPr>
            <p:spPr>
              <a:xfrm>
                <a:off x="2151947" y="6549809"/>
                <a:ext cx="8820854"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1"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a:rPr>
                  <a:t>Threatens to hurt themselves if you break up with them</a:t>
                </a:r>
              </a:p>
            </p:txBody>
          </p:sp>
          <p:sp>
            <p:nvSpPr>
              <p:cNvPr id="28" name="Rounded Rectangle">
                <a:extLst>
                  <a:ext uri="{FF2B5EF4-FFF2-40B4-BE49-F238E27FC236}">
                    <a16:creationId xmlns:a16="http://schemas.microsoft.com/office/drawing/2014/main" id="{1F6563BE-FEB1-4FF1-998B-37B3370B9C24}"/>
                  </a:ext>
                </a:extLst>
              </p:cNvPr>
              <p:cNvSpPr/>
              <p:nvPr/>
            </p:nvSpPr>
            <p:spPr>
              <a:xfrm>
                <a:off x="1756049" y="7575474"/>
                <a:ext cx="10368652" cy="3912271"/>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29" name="Rounded Rectangle">
                <a:extLst>
                  <a:ext uri="{FF2B5EF4-FFF2-40B4-BE49-F238E27FC236}">
                    <a16:creationId xmlns:a16="http://schemas.microsoft.com/office/drawing/2014/main" id="{DAF625D6-E7E5-4CE1-95C6-64EFC4F35F06}"/>
                  </a:ext>
                </a:extLst>
              </p:cNvPr>
              <p:cNvSpPr/>
              <p:nvPr/>
            </p:nvSpPr>
            <p:spPr>
              <a:xfrm>
                <a:off x="1919906" y="775593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0" name="Graphic 62">
                <a:extLst>
                  <a:ext uri="{FF2B5EF4-FFF2-40B4-BE49-F238E27FC236}">
                    <a16:creationId xmlns:a16="http://schemas.microsoft.com/office/drawing/2014/main" id="{5A478CD3-54D5-43D6-95AB-A398EE5F3DB6}"/>
                  </a:ext>
                </a:extLst>
              </p:cNvPr>
              <p:cNvSpPr/>
              <p:nvPr/>
            </p:nvSpPr>
            <p:spPr>
              <a:xfrm>
                <a:off x="11324898" y="794665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1" name="Placeholder text type here">
                <a:extLst>
                  <a:ext uri="{FF2B5EF4-FFF2-40B4-BE49-F238E27FC236}">
                    <a16:creationId xmlns:a16="http://schemas.microsoft.com/office/drawing/2014/main" id="{7BF4AE02-9496-449E-9AF5-2795D24E7CA0}"/>
                  </a:ext>
                </a:extLst>
              </p:cNvPr>
              <p:cNvSpPr txBox="1"/>
              <p:nvPr/>
            </p:nvSpPr>
            <p:spPr>
              <a:xfrm>
                <a:off x="2151947" y="7897377"/>
                <a:ext cx="8554158"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Asks you to choose between them and family/friends</a:t>
                </a:r>
              </a:p>
            </p:txBody>
          </p:sp>
          <p:sp>
            <p:nvSpPr>
              <p:cNvPr id="32" name="Rounded Rectangle">
                <a:extLst>
                  <a:ext uri="{FF2B5EF4-FFF2-40B4-BE49-F238E27FC236}">
                    <a16:creationId xmlns:a16="http://schemas.microsoft.com/office/drawing/2014/main" id="{BD04A1DD-45F5-4B66-B066-95FF41AA9DB9}"/>
                  </a:ext>
                </a:extLst>
              </p:cNvPr>
              <p:cNvSpPr/>
              <p:nvPr/>
            </p:nvSpPr>
            <p:spPr>
              <a:xfrm>
                <a:off x="1919906" y="8665965"/>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3" name="Placeholder text type here">
                <a:extLst>
                  <a:ext uri="{FF2B5EF4-FFF2-40B4-BE49-F238E27FC236}">
                    <a16:creationId xmlns:a16="http://schemas.microsoft.com/office/drawing/2014/main" id="{4C431971-0579-499F-92F6-B16181FFACFD}"/>
                  </a:ext>
                </a:extLst>
              </p:cNvPr>
              <p:cNvSpPr txBox="1"/>
              <p:nvPr/>
            </p:nvSpPr>
            <p:spPr>
              <a:xfrm>
                <a:off x="2151945" y="8615759"/>
                <a:ext cx="9172954" cy="964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Pressures you into sexual behavior by saying “If you love me, you’ll…”</a:t>
                </a:r>
              </a:p>
            </p:txBody>
          </p:sp>
          <p:sp>
            <p:nvSpPr>
              <p:cNvPr id="34" name="Rounded Rectangle">
                <a:extLst>
                  <a:ext uri="{FF2B5EF4-FFF2-40B4-BE49-F238E27FC236}">
                    <a16:creationId xmlns:a16="http://schemas.microsoft.com/office/drawing/2014/main" id="{644DD0BD-E48B-43E9-AE6F-240ADBC55104}"/>
                  </a:ext>
                </a:extLst>
              </p:cNvPr>
              <p:cNvSpPr/>
              <p:nvPr/>
            </p:nvSpPr>
            <p:spPr>
              <a:xfrm>
                <a:off x="1919906" y="957599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5" name="Placeholder text type here">
                <a:extLst>
                  <a:ext uri="{FF2B5EF4-FFF2-40B4-BE49-F238E27FC236}">
                    <a16:creationId xmlns:a16="http://schemas.microsoft.com/office/drawing/2014/main" id="{A76AE959-E110-462D-92AF-68AEC75164AB}"/>
                  </a:ext>
                </a:extLst>
              </p:cNvPr>
              <p:cNvSpPr txBox="1"/>
              <p:nvPr/>
            </p:nvSpPr>
            <p:spPr>
              <a:xfrm>
                <a:off x="2151947" y="9717439"/>
                <a:ext cx="8987240"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Demands you be on call for them 24/7 no matter what</a:t>
                </a:r>
              </a:p>
            </p:txBody>
          </p:sp>
          <p:sp>
            <p:nvSpPr>
              <p:cNvPr id="36" name="Rounded Rectangle">
                <a:extLst>
                  <a:ext uri="{FF2B5EF4-FFF2-40B4-BE49-F238E27FC236}">
                    <a16:creationId xmlns:a16="http://schemas.microsoft.com/office/drawing/2014/main" id="{4B40F4B4-E6D5-4331-8DD1-DE9C00C907E1}"/>
                  </a:ext>
                </a:extLst>
              </p:cNvPr>
              <p:cNvSpPr/>
              <p:nvPr/>
            </p:nvSpPr>
            <p:spPr>
              <a:xfrm>
                <a:off x="1919906" y="10486028"/>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7" name="Placeholder text type here">
                <a:extLst>
                  <a:ext uri="{FF2B5EF4-FFF2-40B4-BE49-F238E27FC236}">
                    <a16:creationId xmlns:a16="http://schemas.microsoft.com/office/drawing/2014/main" id="{3FB217FF-E4AC-4B4C-8AAA-2BAA70E5426C}"/>
                  </a:ext>
                </a:extLst>
              </p:cNvPr>
              <p:cNvSpPr txBox="1"/>
              <p:nvPr/>
            </p:nvSpPr>
            <p:spPr>
              <a:xfrm>
                <a:off x="2151947" y="10627469"/>
                <a:ext cx="8987240"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Makes you afraid of how they’ll react to bad news</a:t>
                </a:r>
              </a:p>
            </p:txBody>
          </p:sp>
          <p:sp>
            <p:nvSpPr>
              <p:cNvPr id="38" name="Rounded Rectangle">
                <a:extLst>
                  <a:ext uri="{FF2B5EF4-FFF2-40B4-BE49-F238E27FC236}">
                    <a16:creationId xmlns:a16="http://schemas.microsoft.com/office/drawing/2014/main" id="{76B0DF01-E139-439A-8099-3958D56BD3FA}"/>
                  </a:ext>
                </a:extLst>
              </p:cNvPr>
              <p:cNvSpPr/>
              <p:nvPr/>
            </p:nvSpPr>
            <p:spPr>
              <a:xfrm>
                <a:off x="12271998" y="3495283"/>
                <a:ext cx="10368653" cy="3912271"/>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39" name="Rounded Rectangle">
                <a:extLst>
                  <a:ext uri="{FF2B5EF4-FFF2-40B4-BE49-F238E27FC236}">
                    <a16:creationId xmlns:a16="http://schemas.microsoft.com/office/drawing/2014/main" id="{0A619C48-C1AE-46BC-9793-142D8D85167C}"/>
                  </a:ext>
                </a:extLst>
              </p:cNvPr>
              <p:cNvSpPr/>
              <p:nvPr/>
            </p:nvSpPr>
            <p:spPr>
              <a:xfrm>
                <a:off x="12435856" y="3675743"/>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0" name="Graphic 62">
                <a:extLst>
                  <a:ext uri="{FF2B5EF4-FFF2-40B4-BE49-F238E27FC236}">
                    <a16:creationId xmlns:a16="http://schemas.microsoft.com/office/drawing/2014/main" id="{40357FF5-78A8-4FD0-A84D-171BAC46810D}"/>
                  </a:ext>
                </a:extLst>
              </p:cNvPr>
              <p:cNvSpPr/>
              <p:nvPr/>
            </p:nvSpPr>
            <p:spPr>
              <a:xfrm>
                <a:off x="21840848" y="386645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2598F5"/>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1" name="Placeholder text type here">
                <a:extLst>
                  <a:ext uri="{FF2B5EF4-FFF2-40B4-BE49-F238E27FC236}">
                    <a16:creationId xmlns:a16="http://schemas.microsoft.com/office/drawing/2014/main" id="{505D3200-D9F8-4C76-BFCF-30E5D212CFB1}"/>
                  </a:ext>
                </a:extLst>
              </p:cNvPr>
              <p:cNvSpPr txBox="1"/>
              <p:nvPr/>
            </p:nvSpPr>
            <p:spPr>
              <a:xfrm>
                <a:off x="12707455" y="3618407"/>
                <a:ext cx="8861798" cy="964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Calls you names – i.e. insults – during arguments or when angry</a:t>
                </a:r>
              </a:p>
            </p:txBody>
          </p:sp>
          <p:sp>
            <p:nvSpPr>
              <p:cNvPr id="42" name="Rounded Rectangle">
                <a:extLst>
                  <a:ext uri="{FF2B5EF4-FFF2-40B4-BE49-F238E27FC236}">
                    <a16:creationId xmlns:a16="http://schemas.microsoft.com/office/drawing/2014/main" id="{C8121533-C06D-4F4F-BCC1-53442410A31E}"/>
                  </a:ext>
                </a:extLst>
              </p:cNvPr>
              <p:cNvSpPr/>
              <p:nvPr/>
            </p:nvSpPr>
            <p:spPr>
              <a:xfrm>
                <a:off x="12435856" y="4585774"/>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3" name="Graphic 62">
                <a:extLst>
                  <a:ext uri="{FF2B5EF4-FFF2-40B4-BE49-F238E27FC236}">
                    <a16:creationId xmlns:a16="http://schemas.microsoft.com/office/drawing/2014/main" id="{2A245CBC-D2EA-46F4-9EB3-E61D1158E074}"/>
                  </a:ext>
                </a:extLst>
              </p:cNvPr>
              <p:cNvSpPr/>
              <p:nvPr/>
            </p:nvSpPr>
            <p:spPr>
              <a:xfrm>
                <a:off x="21840848" y="4776491"/>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2598F5"/>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4" name="Placeholder text type here">
                <a:extLst>
                  <a:ext uri="{FF2B5EF4-FFF2-40B4-BE49-F238E27FC236}">
                    <a16:creationId xmlns:a16="http://schemas.microsoft.com/office/drawing/2014/main" id="{13A54136-8447-42EE-9D6E-6B92941F11DB}"/>
                  </a:ext>
                </a:extLst>
              </p:cNvPr>
              <p:cNvSpPr txBox="1"/>
              <p:nvPr/>
            </p:nvSpPr>
            <p:spPr>
              <a:xfrm>
                <a:off x="12667897" y="4727217"/>
                <a:ext cx="8697940"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Barlow Medium"/>
                  </a:rPr>
                  <a:t>Makes you afraid to express your thoughts or feelings</a:t>
                </a:r>
              </a:p>
            </p:txBody>
          </p:sp>
          <p:sp>
            <p:nvSpPr>
              <p:cNvPr id="45" name="Rounded Rectangle">
                <a:extLst>
                  <a:ext uri="{FF2B5EF4-FFF2-40B4-BE49-F238E27FC236}">
                    <a16:creationId xmlns:a16="http://schemas.microsoft.com/office/drawing/2014/main" id="{40301EEA-A743-42F6-BD4C-DE7A9656D2BE}"/>
                  </a:ext>
                </a:extLst>
              </p:cNvPr>
              <p:cNvSpPr/>
              <p:nvPr/>
            </p:nvSpPr>
            <p:spPr>
              <a:xfrm>
                <a:off x="12435856" y="5495806"/>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6" name="Placeholder text type here">
                <a:extLst>
                  <a:ext uri="{FF2B5EF4-FFF2-40B4-BE49-F238E27FC236}">
                    <a16:creationId xmlns:a16="http://schemas.microsoft.com/office/drawing/2014/main" id="{6128F72D-10BC-4187-A3CE-3691208F7DF1}"/>
                  </a:ext>
                </a:extLst>
              </p:cNvPr>
              <p:cNvSpPr txBox="1"/>
              <p:nvPr/>
            </p:nvSpPr>
            <p:spPr>
              <a:xfrm>
                <a:off x="12667897" y="5637247"/>
                <a:ext cx="6516216"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Threatens to break up all the time</a:t>
                </a:r>
              </a:p>
            </p:txBody>
          </p:sp>
          <p:sp>
            <p:nvSpPr>
              <p:cNvPr id="47" name="Rounded Rectangle">
                <a:extLst>
                  <a:ext uri="{FF2B5EF4-FFF2-40B4-BE49-F238E27FC236}">
                    <a16:creationId xmlns:a16="http://schemas.microsoft.com/office/drawing/2014/main" id="{D4B27AB5-A486-463E-BBBD-B277EB36DD46}"/>
                  </a:ext>
                </a:extLst>
              </p:cNvPr>
              <p:cNvSpPr/>
              <p:nvPr/>
            </p:nvSpPr>
            <p:spPr>
              <a:xfrm>
                <a:off x="12435856" y="6405837"/>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48" name="Placeholder text type here">
                <a:extLst>
                  <a:ext uri="{FF2B5EF4-FFF2-40B4-BE49-F238E27FC236}">
                    <a16:creationId xmlns:a16="http://schemas.microsoft.com/office/drawing/2014/main" id="{6F992913-2679-44E0-89A2-FD1386F9E367}"/>
                  </a:ext>
                </a:extLst>
              </p:cNvPr>
              <p:cNvSpPr txBox="1"/>
              <p:nvPr/>
            </p:nvSpPr>
            <p:spPr>
              <a:xfrm>
                <a:off x="12594249" y="6424299"/>
                <a:ext cx="9172952" cy="964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Fails to respect your emotional, physical, and digital boundaries</a:t>
                </a:r>
              </a:p>
            </p:txBody>
          </p:sp>
          <p:sp>
            <p:nvSpPr>
              <p:cNvPr id="49" name="Rounded Rectangle">
                <a:extLst>
                  <a:ext uri="{FF2B5EF4-FFF2-40B4-BE49-F238E27FC236}">
                    <a16:creationId xmlns:a16="http://schemas.microsoft.com/office/drawing/2014/main" id="{84F49D12-080A-4D71-8D4D-060A7360FDA8}"/>
                  </a:ext>
                </a:extLst>
              </p:cNvPr>
              <p:cNvSpPr/>
              <p:nvPr/>
            </p:nvSpPr>
            <p:spPr>
              <a:xfrm>
                <a:off x="12271998" y="7572943"/>
                <a:ext cx="10368653" cy="3912272"/>
              </a:xfrm>
              <a:prstGeom prst="roundRect">
                <a:avLst>
                  <a:gd name="adj" fmla="val 3343"/>
                </a:avLst>
              </a:prstGeom>
              <a:solidFill>
                <a:srgbClr val="F3F4F5"/>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0" name="Rounded Rectangle">
                <a:extLst>
                  <a:ext uri="{FF2B5EF4-FFF2-40B4-BE49-F238E27FC236}">
                    <a16:creationId xmlns:a16="http://schemas.microsoft.com/office/drawing/2014/main" id="{563DC1CC-EDF0-451A-9B52-ABA292277BAE}"/>
                  </a:ext>
                </a:extLst>
              </p:cNvPr>
              <p:cNvSpPr/>
              <p:nvPr/>
            </p:nvSpPr>
            <p:spPr>
              <a:xfrm>
                <a:off x="12435856" y="7753404"/>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1" name="Graphic 62">
                <a:extLst>
                  <a:ext uri="{FF2B5EF4-FFF2-40B4-BE49-F238E27FC236}">
                    <a16:creationId xmlns:a16="http://schemas.microsoft.com/office/drawing/2014/main" id="{8FEB04EF-E598-4085-B363-C511CD715D61}"/>
                  </a:ext>
                </a:extLst>
              </p:cNvPr>
              <p:cNvSpPr/>
              <p:nvPr/>
            </p:nvSpPr>
            <p:spPr>
              <a:xfrm>
                <a:off x="21840848" y="7944120"/>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924883"/>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2" name="Placeholder text type here">
                <a:extLst>
                  <a:ext uri="{FF2B5EF4-FFF2-40B4-BE49-F238E27FC236}">
                    <a16:creationId xmlns:a16="http://schemas.microsoft.com/office/drawing/2014/main" id="{82F869D8-A9C7-4F35-8A4A-448AF7BBACE7}"/>
                  </a:ext>
                </a:extLst>
              </p:cNvPr>
              <p:cNvSpPr txBox="1"/>
              <p:nvPr/>
            </p:nvSpPr>
            <p:spPr>
              <a:xfrm>
                <a:off x="12577687" y="7628347"/>
                <a:ext cx="9099304" cy="964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Pressures you into using drugs, drinking, or other risky/illegal behavior</a:t>
                </a:r>
              </a:p>
            </p:txBody>
          </p:sp>
          <p:sp>
            <p:nvSpPr>
              <p:cNvPr id="53" name="Rounded Rectangle">
                <a:extLst>
                  <a:ext uri="{FF2B5EF4-FFF2-40B4-BE49-F238E27FC236}">
                    <a16:creationId xmlns:a16="http://schemas.microsoft.com/office/drawing/2014/main" id="{ABE979FA-8C6E-4F63-A878-043492541975}"/>
                  </a:ext>
                </a:extLst>
              </p:cNvPr>
              <p:cNvSpPr/>
              <p:nvPr/>
            </p:nvSpPr>
            <p:spPr>
              <a:xfrm>
                <a:off x="12435856" y="8663435"/>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4" name="Graphic 62">
                <a:extLst>
                  <a:ext uri="{FF2B5EF4-FFF2-40B4-BE49-F238E27FC236}">
                    <a16:creationId xmlns:a16="http://schemas.microsoft.com/office/drawing/2014/main" id="{ED6C9C8B-6C1D-4D2A-BE45-973D76D447FA}"/>
                  </a:ext>
                </a:extLst>
              </p:cNvPr>
              <p:cNvSpPr/>
              <p:nvPr/>
            </p:nvSpPr>
            <p:spPr>
              <a:xfrm>
                <a:off x="21840848" y="8854151"/>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924883"/>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5" name="Placeholder text type here">
                <a:extLst>
                  <a:ext uri="{FF2B5EF4-FFF2-40B4-BE49-F238E27FC236}">
                    <a16:creationId xmlns:a16="http://schemas.microsoft.com/office/drawing/2014/main" id="{03D6575C-AE22-40AE-A563-D8113C2DC15A}"/>
                  </a:ext>
                </a:extLst>
              </p:cNvPr>
              <p:cNvSpPr txBox="1"/>
              <p:nvPr/>
            </p:nvSpPr>
            <p:spPr>
              <a:xfrm>
                <a:off x="12667897" y="8804877"/>
                <a:ext cx="5492088"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Hurts you physically</a:t>
                </a:r>
              </a:p>
            </p:txBody>
          </p:sp>
          <p:sp>
            <p:nvSpPr>
              <p:cNvPr id="56" name="Rounded Rectangle">
                <a:extLst>
                  <a:ext uri="{FF2B5EF4-FFF2-40B4-BE49-F238E27FC236}">
                    <a16:creationId xmlns:a16="http://schemas.microsoft.com/office/drawing/2014/main" id="{627B2992-BBFD-4644-9FDC-FF7A3195B315}"/>
                  </a:ext>
                </a:extLst>
              </p:cNvPr>
              <p:cNvSpPr/>
              <p:nvPr/>
            </p:nvSpPr>
            <p:spPr>
              <a:xfrm>
                <a:off x="12435856" y="9573466"/>
                <a:ext cx="10040938" cy="831667"/>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7" name="Graphic 62">
                <a:extLst>
                  <a:ext uri="{FF2B5EF4-FFF2-40B4-BE49-F238E27FC236}">
                    <a16:creationId xmlns:a16="http://schemas.microsoft.com/office/drawing/2014/main" id="{399F569C-7CE7-4282-927E-4C27C104F130}"/>
                  </a:ext>
                </a:extLst>
              </p:cNvPr>
              <p:cNvSpPr/>
              <p:nvPr/>
            </p:nvSpPr>
            <p:spPr>
              <a:xfrm>
                <a:off x="21840848" y="9764183"/>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924883"/>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58" name="Placeholder text type here">
                <a:extLst>
                  <a:ext uri="{FF2B5EF4-FFF2-40B4-BE49-F238E27FC236}">
                    <a16:creationId xmlns:a16="http://schemas.microsoft.com/office/drawing/2014/main" id="{D8606939-3889-43DA-961A-0432B90DAB22}"/>
                  </a:ext>
                </a:extLst>
              </p:cNvPr>
              <p:cNvSpPr txBox="1"/>
              <p:nvPr/>
            </p:nvSpPr>
            <p:spPr>
              <a:xfrm>
                <a:off x="12667897" y="9714909"/>
                <a:ext cx="5729832"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8C8F98"/>
                    </a:solidFill>
                    <a:latin typeface="Barlow Medium"/>
                    <a:ea typeface="Barlow Medium"/>
                    <a:cs typeface="Barlow Medium"/>
                    <a:sym typeface="Barlow Medium"/>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sym typeface="Helvetica Neue"/>
                  </a:rPr>
                  <a:t>Says they can’t live without you</a:t>
                </a:r>
              </a:p>
            </p:txBody>
          </p:sp>
          <p:sp>
            <p:nvSpPr>
              <p:cNvPr id="59" name="Rounded Rectangle">
                <a:extLst>
                  <a:ext uri="{FF2B5EF4-FFF2-40B4-BE49-F238E27FC236}">
                    <a16:creationId xmlns:a16="http://schemas.microsoft.com/office/drawing/2014/main" id="{992B6E77-638F-4390-9642-C2E4F9AC412C}"/>
                  </a:ext>
                </a:extLst>
              </p:cNvPr>
              <p:cNvSpPr/>
              <p:nvPr/>
            </p:nvSpPr>
            <p:spPr>
              <a:xfrm>
                <a:off x="12435856" y="10483498"/>
                <a:ext cx="10040938" cy="831666"/>
              </a:xfrm>
              <a:prstGeom prst="roundRect">
                <a:avLst>
                  <a:gd name="adj" fmla="val 8819"/>
                </a:avLst>
              </a:prstGeom>
              <a:solidFill>
                <a:srgbClr val="FFFFFF"/>
              </a:solidFill>
              <a:ln w="12700">
                <a:miter lim="400000"/>
              </a:ln>
            </p:spPr>
            <p:txBody>
              <a:bodyPr lIns="0" tIns="0" rIns="0" bIns="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60" name="Placeholder text type here">
                <a:extLst>
                  <a:ext uri="{FF2B5EF4-FFF2-40B4-BE49-F238E27FC236}">
                    <a16:creationId xmlns:a16="http://schemas.microsoft.com/office/drawing/2014/main" id="{A8B9D030-6E1A-41B4-9E09-1EA0C1A4FB36}"/>
                  </a:ext>
                </a:extLst>
              </p:cNvPr>
              <p:cNvSpPr txBox="1"/>
              <p:nvPr/>
            </p:nvSpPr>
            <p:spPr>
              <a:xfrm>
                <a:off x="12667897" y="10624939"/>
                <a:ext cx="6516216" cy="533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2800" b="0" kern="1200">
                    <a:solidFill>
                      <a:prstClr val="black"/>
                    </a:solidFill>
                    <a:latin typeface="Bell MT" panose="02020503060305020303" pitchFamily="18" charset="0"/>
                    <a:ea typeface="+mn-ea"/>
                    <a:cs typeface="Arial" panose="020B0604020202020204" pitchFamily="34" charset="0"/>
                  </a:defRPr>
                </a:lvl1pPr>
              </a:lstStyle>
              <a:p>
                <a:pPr marL="0" marR="0" lvl="0" indent="0" algn="l" defTabSz="41275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sym typeface="Helvetica Neue"/>
                  </a:rPr>
                  <a:t>Checks up on you, texts or calls incessantly</a:t>
                </a:r>
                <a:endParaRPr kumimoji="0" sz="1400" b="0" i="0" u="none" strike="noStrike" kern="1200" cap="none" spc="0" normalizeH="0" baseline="0" noProof="0" dirty="0">
                  <a:ln>
                    <a:noFill/>
                  </a:ln>
                  <a:solidFill>
                    <a:prstClr val="black"/>
                  </a:solidFill>
                  <a:effectLst/>
                  <a:uLnTx/>
                  <a:uFillTx/>
                  <a:sym typeface="Helvetica Neue"/>
                </a:endParaRPr>
              </a:p>
            </p:txBody>
          </p:sp>
        </p:grpSp>
        <p:sp>
          <p:nvSpPr>
            <p:cNvPr id="8" name="Graphic 62">
              <a:extLst>
                <a:ext uri="{FF2B5EF4-FFF2-40B4-BE49-F238E27FC236}">
                  <a16:creationId xmlns:a16="http://schemas.microsoft.com/office/drawing/2014/main" id="{DE96ABF7-B68D-4417-B0E2-29661F07128D}"/>
                </a:ext>
              </a:extLst>
            </p:cNvPr>
            <p:cNvSpPr/>
            <p:nvPr/>
          </p:nvSpPr>
          <p:spPr>
            <a:xfrm>
              <a:off x="21840848" y="6507933"/>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2598F5"/>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9" name="Graphic 62">
              <a:extLst>
                <a:ext uri="{FF2B5EF4-FFF2-40B4-BE49-F238E27FC236}">
                  <a16:creationId xmlns:a16="http://schemas.microsoft.com/office/drawing/2014/main" id="{CB5B4B12-D5E4-45AA-BF14-76A3919E62B7}"/>
                </a:ext>
              </a:extLst>
            </p:cNvPr>
            <p:cNvSpPr/>
            <p:nvPr/>
          </p:nvSpPr>
          <p:spPr>
            <a:xfrm>
              <a:off x="21840848" y="567886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2598F5"/>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1" name="Graphic 62">
              <a:extLst>
                <a:ext uri="{FF2B5EF4-FFF2-40B4-BE49-F238E27FC236}">
                  <a16:creationId xmlns:a16="http://schemas.microsoft.com/office/drawing/2014/main" id="{BFDB6A5A-CA43-4A8D-98CD-F1AC048C5779}"/>
                </a:ext>
              </a:extLst>
            </p:cNvPr>
            <p:cNvSpPr/>
            <p:nvPr/>
          </p:nvSpPr>
          <p:spPr>
            <a:xfrm>
              <a:off x="11275941" y="6591429"/>
              <a:ext cx="450234" cy="450235"/>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ECC42"/>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2" name="Graphic 62">
              <a:extLst>
                <a:ext uri="{FF2B5EF4-FFF2-40B4-BE49-F238E27FC236}">
                  <a16:creationId xmlns:a16="http://schemas.microsoft.com/office/drawing/2014/main" id="{7A6BE0C9-1131-46D8-9C3B-3ACABE944285}"/>
                </a:ext>
              </a:extLst>
            </p:cNvPr>
            <p:cNvSpPr/>
            <p:nvPr/>
          </p:nvSpPr>
          <p:spPr>
            <a:xfrm>
              <a:off x="11324898" y="9677804"/>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3" name="Graphic 62">
              <a:extLst>
                <a:ext uri="{FF2B5EF4-FFF2-40B4-BE49-F238E27FC236}">
                  <a16:creationId xmlns:a16="http://schemas.microsoft.com/office/drawing/2014/main" id="{874F301F-9221-430E-81A3-66C01B0B7D06}"/>
                </a:ext>
              </a:extLst>
            </p:cNvPr>
            <p:cNvSpPr/>
            <p:nvPr/>
          </p:nvSpPr>
          <p:spPr>
            <a:xfrm>
              <a:off x="11324898" y="8869359"/>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4" name="Graphic 62">
              <a:extLst>
                <a:ext uri="{FF2B5EF4-FFF2-40B4-BE49-F238E27FC236}">
                  <a16:creationId xmlns:a16="http://schemas.microsoft.com/office/drawing/2014/main" id="{C1F238BB-422B-4F91-8F73-273F329A6E7B}"/>
                </a:ext>
              </a:extLst>
            </p:cNvPr>
            <p:cNvSpPr/>
            <p:nvPr/>
          </p:nvSpPr>
          <p:spPr>
            <a:xfrm>
              <a:off x="11259747" y="10573053"/>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FA7571"/>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sp>
          <p:nvSpPr>
            <p:cNvPr id="15" name="Graphic 62">
              <a:extLst>
                <a:ext uri="{FF2B5EF4-FFF2-40B4-BE49-F238E27FC236}">
                  <a16:creationId xmlns:a16="http://schemas.microsoft.com/office/drawing/2014/main" id="{22F65C28-CAD6-4082-A245-B2698596A1E7}"/>
                </a:ext>
              </a:extLst>
            </p:cNvPr>
            <p:cNvSpPr/>
            <p:nvPr/>
          </p:nvSpPr>
          <p:spPr>
            <a:xfrm>
              <a:off x="21840848" y="10610624"/>
              <a:ext cx="450234" cy="450234"/>
            </a:xfrm>
            <a:custGeom>
              <a:avLst/>
              <a:gdLst/>
              <a:ahLst/>
              <a:cxnLst>
                <a:cxn ang="0">
                  <a:pos x="wd2" y="hd2"/>
                </a:cxn>
                <a:cxn ang="5400000">
                  <a:pos x="wd2" y="hd2"/>
                </a:cxn>
                <a:cxn ang="10800000">
                  <a:pos x="wd2" y="hd2"/>
                </a:cxn>
                <a:cxn ang="16200000">
                  <a:pos x="wd2" y="hd2"/>
                </a:cxn>
              </a:cxnLst>
              <a:rect l="0" t="0" r="r" b="b"/>
              <a:pathLst>
                <a:path w="21600" h="21600" extrusionOk="0">
                  <a:moveTo>
                    <a:pt x="19895" y="21600"/>
                  </a:moveTo>
                  <a:lnTo>
                    <a:pt x="1705" y="21600"/>
                  </a:lnTo>
                  <a:cubicBezTo>
                    <a:pt x="764" y="21600"/>
                    <a:pt x="0" y="20836"/>
                    <a:pt x="0" y="19895"/>
                  </a:cubicBezTo>
                  <a:lnTo>
                    <a:pt x="0" y="1705"/>
                  </a:lnTo>
                  <a:cubicBezTo>
                    <a:pt x="0" y="764"/>
                    <a:pt x="764" y="0"/>
                    <a:pt x="1705" y="0"/>
                  </a:cubicBezTo>
                  <a:lnTo>
                    <a:pt x="19895" y="0"/>
                  </a:lnTo>
                  <a:cubicBezTo>
                    <a:pt x="20836" y="0"/>
                    <a:pt x="21600" y="764"/>
                    <a:pt x="21600" y="1705"/>
                  </a:cubicBezTo>
                  <a:lnTo>
                    <a:pt x="21600" y="19895"/>
                  </a:lnTo>
                  <a:cubicBezTo>
                    <a:pt x="21600" y="20836"/>
                    <a:pt x="20836" y="21600"/>
                    <a:pt x="19895" y="21600"/>
                  </a:cubicBezTo>
                  <a:close/>
                  <a:moveTo>
                    <a:pt x="3411" y="18189"/>
                  </a:moveTo>
                  <a:lnTo>
                    <a:pt x="18189" y="18189"/>
                  </a:lnTo>
                  <a:lnTo>
                    <a:pt x="18189" y="3411"/>
                  </a:lnTo>
                  <a:lnTo>
                    <a:pt x="3411" y="3411"/>
                  </a:lnTo>
                  <a:close/>
                  <a:moveTo>
                    <a:pt x="10869" y="14280"/>
                  </a:moveTo>
                  <a:lnTo>
                    <a:pt x="15417" y="9733"/>
                  </a:lnTo>
                  <a:cubicBezTo>
                    <a:pt x="16083" y="9066"/>
                    <a:pt x="16083" y="7986"/>
                    <a:pt x="15417" y="7320"/>
                  </a:cubicBezTo>
                  <a:cubicBezTo>
                    <a:pt x="14751" y="6654"/>
                    <a:pt x="13671" y="6654"/>
                    <a:pt x="13004" y="7320"/>
                  </a:cubicBezTo>
                  <a:lnTo>
                    <a:pt x="9663" y="10662"/>
                  </a:lnTo>
                  <a:lnTo>
                    <a:pt x="8596" y="9594"/>
                  </a:lnTo>
                  <a:cubicBezTo>
                    <a:pt x="7929" y="8928"/>
                    <a:pt x="6849" y="8928"/>
                    <a:pt x="6183" y="9594"/>
                  </a:cubicBezTo>
                  <a:cubicBezTo>
                    <a:pt x="5517" y="10260"/>
                    <a:pt x="5517" y="11340"/>
                    <a:pt x="6183" y="12006"/>
                  </a:cubicBezTo>
                  <a:lnTo>
                    <a:pt x="8457" y="14280"/>
                  </a:lnTo>
                  <a:cubicBezTo>
                    <a:pt x="9123" y="14946"/>
                    <a:pt x="10202" y="14946"/>
                    <a:pt x="10869" y="14281"/>
                  </a:cubicBezTo>
                  <a:cubicBezTo>
                    <a:pt x="10869" y="14280"/>
                    <a:pt x="10869" y="14280"/>
                    <a:pt x="10869" y="14280"/>
                  </a:cubicBezTo>
                  <a:close/>
                </a:path>
              </a:pathLst>
            </a:custGeom>
            <a:solidFill>
              <a:srgbClr val="924883"/>
            </a:solidFill>
            <a:ln w="12700">
              <a:miter lim="400000"/>
            </a:ln>
          </p:spPr>
          <p:txBody>
            <a:bodyPr lIns="22860" rIns="22860" anchor="ctr"/>
            <a:lstStyle/>
            <a:p>
              <a:pPr marL="0" marR="0" lvl="0" indent="0" algn="ctr" defTabSz="41275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Bell MT" panose="02020503060305020303" pitchFamily="18" charset="0"/>
                <a:sym typeface="Helvetica Neue Medium"/>
              </a:endParaRPr>
            </a:p>
          </p:txBody>
        </p:sp>
      </p:grpSp>
    </p:spTree>
    <p:extLst>
      <p:ext uri="{BB962C8B-B14F-4D97-AF65-F5344CB8AC3E}">
        <p14:creationId xmlns:p14="http://schemas.microsoft.com/office/powerpoint/2010/main" val="116540582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Recognizing Early Signs</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209668" y="1166842"/>
            <a:ext cx="9772664"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boyfriend/girlfriend:</a:t>
            </a:r>
          </a:p>
        </p:txBody>
      </p:sp>
      <p:grpSp>
        <p:nvGrpSpPr>
          <p:cNvPr id="16" name="Group 15">
            <a:extLst>
              <a:ext uri="{FF2B5EF4-FFF2-40B4-BE49-F238E27FC236}">
                <a16:creationId xmlns:a16="http://schemas.microsoft.com/office/drawing/2014/main" id="{A64B5EF0-9CC1-47AD-993A-CF986145406F}"/>
              </a:ext>
            </a:extLst>
          </p:cNvPr>
          <p:cNvGrpSpPr/>
          <p:nvPr/>
        </p:nvGrpSpPr>
        <p:grpSpPr>
          <a:xfrm>
            <a:off x="1451107" y="1847334"/>
            <a:ext cx="9531225" cy="4820900"/>
            <a:chOff x="3372549" y="2585069"/>
            <a:chExt cx="19062450" cy="9641799"/>
          </a:xfrm>
        </p:grpSpPr>
        <p:grpSp>
          <p:nvGrpSpPr>
            <p:cNvPr id="17" name="Group 1">
              <a:extLst>
                <a:ext uri="{FF2B5EF4-FFF2-40B4-BE49-F238E27FC236}">
                  <a16:creationId xmlns:a16="http://schemas.microsoft.com/office/drawing/2014/main" id="{FF178F27-DB90-40A0-A191-DB037B6CD948}"/>
                </a:ext>
              </a:extLst>
            </p:cNvPr>
            <p:cNvGrpSpPr>
              <a:grpSpLocks/>
            </p:cNvGrpSpPr>
            <p:nvPr/>
          </p:nvGrpSpPr>
          <p:grpSpPr bwMode="auto">
            <a:xfrm>
              <a:off x="3372549" y="2585069"/>
              <a:ext cx="19062450" cy="7471131"/>
              <a:chOff x="13028613" y="2591419"/>
              <a:chExt cx="19062450" cy="7471131"/>
            </a:xfrm>
          </p:grpSpPr>
          <p:sp>
            <p:nvSpPr>
              <p:cNvPr id="20" name="Shape 360">
                <a:extLst>
                  <a:ext uri="{FF2B5EF4-FFF2-40B4-BE49-F238E27FC236}">
                    <a16:creationId xmlns:a16="http://schemas.microsoft.com/office/drawing/2014/main" id="{C7493026-4362-4C83-B408-2182749B09F6}"/>
                  </a:ext>
                </a:extLst>
              </p:cNvPr>
              <p:cNvSpPr>
                <a:spLocks/>
              </p:cNvSpPr>
              <p:nvPr/>
            </p:nvSpPr>
            <p:spPr bwMode="auto">
              <a:xfrm>
                <a:off x="13028613" y="3216275"/>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21" name="Shape 361">
                <a:extLst>
                  <a:ext uri="{FF2B5EF4-FFF2-40B4-BE49-F238E27FC236}">
                    <a16:creationId xmlns:a16="http://schemas.microsoft.com/office/drawing/2014/main" id="{A5EC06E4-9AA0-436A-8171-F5CE55962F7F}"/>
                  </a:ext>
                </a:extLst>
              </p:cNvPr>
              <p:cNvSpPr>
                <a:spLocks/>
              </p:cNvSpPr>
              <p:nvPr/>
            </p:nvSpPr>
            <p:spPr bwMode="auto">
              <a:xfrm>
                <a:off x="13028613" y="616108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22" name="Shape 362">
                <a:extLst>
                  <a:ext uri="{FF2B5EF4-FFF2-40B4-BE49-F238E27FC236}">
                    <a16:creationId xmlns:a16="http://schemas.microsoft.com/office/drawing/2014/main" id="{82BDD79C-1E98-4E30-8CD5-401650643E06}"/>
                  </a:ext>
                </a:extLst>
              </p:cNvPr>
              <p:cNvSpPr>
                <a:spLocks/>
              </p:cNvSpPr>
              <p:nvPr/>
            </p:nvSpPr>
            <p:spPr bwMode="auto">
              <a:xfrm>
                <a:off x="13028613" y="910748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23" name="Shape 390">
                <a:extLst>
                  <a:ext uri="{FF2B5EF4-FFF2-40B4-BE49-F238E27FC236}">
                    <a16:creationId xmlns:a16="http://schemas.microsoft.com/office/drawing/2014/main" id="{CFA33911-F75D-428F-BE20-B0D8E61436A2}"/>
                  </a:ext>
                </a:extLst>
              </p:cNvPr>
              <p:cNvSpPr>
                <a:spLocks noChangeArrowheads="1"/>
              </p:cNvSpPr>
              <p:nvPr/>
            </p:nvSpPr>
            <p:spPr bwMode="auto">
              <a:xfrm>
                <a:off x="13728701" y="2591419"/>
                <a:ext cx="14653244"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Pressures the youth to make the relationship serious or to have sex early in the relationship</a:t>
                </a:r>
              </a:p>
            </p:txBody>
          </p:sp>
          <p:sp>
            <p:nvSpPr>
              <p:cNvPr id="24" name="Shape 392">
                <a:extLst>
                  <a:ext uri="{FF2B5EF4-FFF2-40B4-BE49-F238E27FC236}">
                    <a16:creationId xmlns:a16="http://schemas.microsoft.com/office/drawing/2014/main" id="{071FBA83-F6D5-490F-BF57-BEF5F438C009}"/>
                  </a:ext>
                </a:extLst>
              </p:cNvPr>
              <p:cNvSpPr>
                <a:spLocks noChangeArrowheads="1"/>
              </p:cNvSpPr>
              <p:nvPr/>
            </p:nvSpPr>
            <p:spPr bwMode="auto">
              <a:xfrm>
                <a:off x="13728701" y="5905563"/>
                <a:ext cx="10403216"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defTabSz="412750" fontAlgn="base" hangingPunct="0">
                  <a:spcBef>
                    <a:spcPts val="2950"/>
                  </a:spcBef>
                  <a:spcAft>
                    <a:spcPct val="0"/>
                  </a:spcAft>
                </a:pPr>
                <a:r>
                  <a:rPr lang="en-US" altLang="en-US" sz="2400" dirty="0">
                    <a:solidFill>
                      <a:srgbClr val="000000"/>
                    </a:solidFill>
                    <a:latin typeface="Bell MT" panose="02020503060305020303" pitchFamily="18" charset="0"/>
                    <a:sym typeface="Helvetica" panose="020B0604020202020204" pitchFamily="34" charset="0"/>
                  </a:rPr>
                  <a:t>Is extremely jealous and possessive</a:t>
                </a:r>
              </a:p>
            </p:txBody>
          </p:sp>
          <p:sp>
            <p:nvSpPr>
              <p:cNvPr id="25" name="Shape 394">
                <a:extLst>
                  <a:ext uri="{FF2B5EF4-FFF2-40B4-BE49-F238E27FC236}">
                    <a16:creationId xmlns:a16="http://schemas.microsoft.com/office/drawing/2014/main" id="{4CB9B802-57E1-4615-9C41-0846D4DDDE54}"/>
                  </a:ext>
                </a:extLst>
              </p:cNvPr>
              <p:cNvSpPr>
                <a:spLocks noChangeArrowheads="1"/>
              </p:cNvSpPr>
              <p:nvPr/>
            </p:nvSpPr>
            <p:spPr bwMode="auto">
              <a:xfrm>
                <a:off x="13728703" y="8482630"/>
                <a:ext cx="18362360"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Exhibits controlling behaviors and will not allow the youth to make their own decisions</a:t>
                </a:r>
              </a:p>
            </p:txBody>
          </p:sp>
        </p:grpSp>
        <p:sp>
          <p:nvSpPr>
            <p:cNvPr id="18" name="Shape 361">
              <a:extLst>
                <a:ext uri="{FF2B5EF4-FFF2-40B4-BE49-F238E27FC236}">
                  <a16:creationId xmlns:a16="http://schemas.microsoft.com/office/drawing/2014/main" id="{F9D5E375-DE10-4E8F-83CB-6F9C6EBA165C}"/>
                </a:ext>
              </a:extLst>
            </p:cNvPr>
            <p:cNvSpPr>
              <a:spLocks/>
            </p:cNvSpPr>
            <p:nvPr/>
          </p:nvSpPr>
          <p:spPr bwMode="auto">
            <a:xfrm>
              <a:off x="3372549" y="1164113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19" name="Shape 392">
              <a:extLst>
                <a:ext uri="{FF2B5EF4-FFF2-40B4-BE49-F238E27FC236}">
                  <a16:creationId xmlns:a16="http://schemas.microsoft.com/office/drawing/2014/main" id="{64C42850-8E96-40FA-9944-50C296514D89}"/>
                </a:ext>
              </a:extLst>
            </p:cNvPr>
            <p:cNvSpPr>
              <a:spLocks noChangeArrowheads="1"/>
            </p:cNvSpPr>
            <p:nvPr/>
          </p:nvSpPr>
          <p:spPr bwMode="auto">
            <a:xfrm>
              <a:off x="4072637" y="11385612"/>
              <a:ext cx="12637692"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Refuses to see the youth’s point of view or desires</a:t>
              </a:r>
            </a:p>
          </p:txBody>
        </p:sp>
      </p:grpSp>
    </p:spTree>
    <p:extLst>
      <p:ext uri="{BB962C8B-B14F-4D97-AF65-F5344CB8AC3E}">
        <p14:creationId xmlns:p14="http://schemas.microsoft.com/office/powerpoint/2010/main" val="384710191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Recognizing Early Signs</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98536" y="1166842"/>
            <a:ext cx="10778832" cy="46166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boyfriend/girlfriend:  </a:t>
            </a:r>
          </a:p>
        </p:txBody>
      </p:sp>
      <p:grpSp>
        <p:nvGrpSpPr>
          <p:cNvPr id="4" name="Group 3">
            <a:extLst>
              <a:ext uri="{FF2B5EF4-FFF2-40B4-BE49-F238E27FC236}">
                <a16:creationId xmlns:a16="http://schemas.microsoft.com/office/drawing/2014/main" id="{E6074C41-109B-45A6-A405-0A7065EC77CF}"/>
              </a:ext>
            </a:extLst>
          </p:cNvPr>
          <p:cNvGrpSpPr/>
          <p:nvPr/>
        </p:nvGrpSpPr>
        <p:grpSpPr>
          <a:xfrm>
            <a:off x="1195108" y="1856558"/>
            <a:ext cx="10329714" cy="4820900"/>
            <a:chOff x="3372549" y="2585069"/>
            <a:chExt cx="20659428" cy="9641799"/>
          </a:xfrm>
        </p:grpSpPr>
        <p:grpSp>
          <p:nvGrpSpPr>
            <p:cNvPr id="5" name="Group 1">
              <a:extLst>
                <a:ext uri="{FF2B5EF4-FFF2-40B4-BE49-F238E27FC236}">
                  <a16:creationId xmlns:a16="http://schemas.microsoft.com/office/drawing/2014/main" id="{F80354F9-7B4A-444F-8C18-C874A50588D1}"/>
                </a:ext>
              </a:extLst>
            </p:cNvPr>
            <p:cNvGrpSpPr>
              <a:grpSpLocks/>
            </p:cNvGrpSpPr>
            <p:nvPr/>
          </p:nvGrpSpPr>
          <p:grpSpPr bwMode="auto">
            <a:xfrm>
              <a:off x="3372549" y="2585069"/>
              <a:ext cx="20659428" cy="7101799"/>
              <a:chOff x="13028613" y="2591419"/>
              <a:chExt cx="20659428" cy="7101799"/>
            </a:xfrm>
          </p:grpSpPr>
          <p:sp>
            <p:nvSpPr>
              <p:cNvPr id="9" name="Shape 360">
                <a:extLst>
                  <a:ext uri="{FF2B5EF4-FFF2-40B4-BE49-F238E27FC236}">
                    <a16:creationId xmlns:a16="http://schemas.microsoft.com/office/drawing/2014/main" id="{D02E4B72-363D-4B77-8BE8-D408DD4AB20D}"/>
                  </a:ext>
                </a:extLst>
              </p:cNvPr>
              <p:cNvSpPr>
                <a:spLocks/>
              </p:cNvSpPr>
              <p:nvPr/>
            </p:nvSpPr>
            <p:spPr bwMode="auto">
              <a:xfrm>
                <a:off x="13028613" y="3216275"/>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11" name="Shape 361">
                <a:extLst>
                  <a:ext uri="{FF2B5EF4-FFF2-40B4-BE49-F238E27FC236}">
                    <a16:creationId xmlns:a16="http://schemas.microsoft.com/office/drawing/2014/main" id="{6B502CBA-A326-45AA-A613-98F78CC73D79}"/>
                  </a:ext>
                </a:extLst>
              </p:cNvPr>
              <p:cNvSpPr>
                <a:spLocks/>
              </p:cNvSpPr>
              <p:nvPr/>
            </p:nvSpPr>
            <p:spPr bwMode="auto">
              <a:xfrm>
                <a:off x="13028613" y="616108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12" name="Shape 362">
                <a:extLst>
                  <a:ext uri="{FF2B5EF4-FFF2-40B4-BE49-F238E27FC236}">
                    <a16:creationId xmlns:a16="http://schemas.microsoft.com/office/drawing/2014/main" id="{7F808E3C-423C-4C2E-BDFB-460F5ADE52F6}"/>
                  </a:ext>
                </a:extLst>
              </p:cNvPr>
              <p:cNvSpPr>
                <a:spLocks/>
              </p:cNvSpPr>
              <p:nvPr/>
            </p:nvSpPr>
            <p:spPr bwMode="auto">
              <a:xfrm>
                <a:off x="13028613" y="910748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13" name="Shape 390">
                <a:extLst>
                  <a:ext uri="{FF2B5EF4-FFF2-40B4-BE49-F238E27FC236}">
                    <a16:creationId xmlns:a16="http://schemas.microsoft.com/office/drawing/2014/main" id="{81E49742-4953-4CDD-96A1-FBCF9B364AFC}"/>
                  </a:ext>
                </a:extLst>
              </p:cNvPr>
              <p:cNvSpPr>
                <a:spLocks noChangeArrowheads="1"/>
              </p:cNvSpPr>
              <p:nvPr/>
            </p:nvSpPr>
            <p:spPr bwMode="auto">
              <a:xfrm>
                <a:off x="13728701" y="2591419"/>
                <a:ext cx="17898720"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Keeps the youth from spending time with friends or participating in positive extracurricular activities</a:t>
                </a:r>
              </a:p>
            </p:txBody>
          </p:sp>
          <p:sp>
            <p:nvSpPr>
              <p:cNvPr id="14" name="Shape 392">
                <a:extLst>
                  <a:ext uri="{FF2B5EF4-FFF2-40B4-BE49-F238E27FC236}">
                    <a16:creationId xmlns:a16="http://schemas.microsoft.com/office/drawing/2014/main" id="{B0A937F3-1098-4D38-861E-7168AF845DAC}"/>
                  </a:ext>
                </a:extLst>
              </p:cNvPr>
              <p:cNvSpPr>
                <a:spLocks noChangeArrowheads="1"/>
              </p:cNvSpPr>
              <p:nvPr/>
            </p:nvSpPr>
            <p:spPr bwMode="auto">
              <a:xfrm>
                <a:off x="13728701" y="5536231"/>
                <a:ext cx="19959340"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p>
                <a:pPr defTabSz="412750" fontAlgn="base" hangingPunct="0">
                  <a:spcBef>
                    <a:spcPts val="2950"/>
                  </a:spcBef>
                  <a:spcAft>
                    <a:spcPct val="0"/>
                  </a:spcAft>
                </a:pPr>
                <a:r>
                  <a:rPr lang="en-US" altLang="en-US" sz="2400" dirty="0">
                    <a:solidFill>
                      <a:srgbClr val="000000"/>
                    </a:solidFill>
                    <a:latin typeface="Bell MT" panose="02020503060305020303" pitchFamily="18" charset="0"/>
                    <a:sym typeface="Helvetica" panose="020B0604020202020204" pitchFamily="34" charset="0"/>
                  </a:rPr>
                  <a:t>Is verbally abusive which may include yelling, cussing, manipulation, spreading rumors and/or making the youth feel guilty</a:t>
                </a:r>
              </a:p>
            </p:txBody>
          </p:sp>
          <p:sp>
            <p:nvSpPr>
              <p:cNvPr id="15" name="Shape 394">
                <a:extLst>
                  <a:ext uri="{FF2B5EF4-FFF2-40B4-BE49-F238E27FC236}">
                    <a16:creationId xmlns:a16="http://schemas.microsoft.com/office/drawing/2014/main" id="{7E403D7A-BF76-4FE2-B245-6B64FAAFBB52}"/>
                  </a:ext>
                </a:extLst>
              </p:cNvPr>
              <p:cNvSpPr>
                <a:spLocks noChangeArrowheads="1"/>
              </p:cNvSpPr>
              <p:nvPr/>
            </p:nvSpPr>
            <p:spPr bwMode="auto">
              <a:xfrm>
                <a:off x="13728703" y="8851962"/>
                <a:ext cx="18362360"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Encourages the youth to drink alcohol and/or using drugs </a:t>
                </a:r>
              </a:p>
            </p:txBody>
          </p:sp>
        </p:grpSp>
        <p:sp>
          <p:nvSpPr>
            <p:cNvPr id="7" name="Shape 361">
              <a:extLst>
                <a:ext uri="{FF2B5EF4-FFF2-40B4-BE49-F238E27FC236}">
                  <a16:creationId xmlns:a16="http://schemas.microsoft.com/office/drawing/2014/main" id="{4878144E-5A3D-413B-A409-7C6F25096ED7}"/>
                </a:ext>
              </a:extLst>
            </p:cNvPr>
            <p:cNvSpPr>
              <a:spLocks/>
            </p:cNvSpPr>
            <p:nvPr/>
          </p:nvSpPr>
          <p:spPr bwMode="auto">
            <a:xfrm>
              <a:off x="3372549" y="11641138"/>
              <a:ext cx="525462" cy="482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99" y="0"/>
                  </a:moveTo>
                  <a:lnTo>
                    <a:pt x="4893" y="0"/>
                  </a:lnTo>
                  <a:cubicBezTo>
                    <a:pt x="4132" y="0"/>
                    <a:pt x="3370" y="596"/>
                    <a:pt x="3189" y="1231"/>
                  </a:cubicBezTo>
                  <a:lnTo>
                    <a:pt x="181" y="9053"/>
                  </a:lnTo>
                  <a:cubicBezTo>
                    <a:pt x="181" y="9251"/>
                    <a:pt x="0" y="9450"/>
                    <a:pt x="0" y="9649"/>
                  </a:cubicBezTo>
                  <a:lnTo>
                    <a:pt x="0" y="11912"/>
                  </a:lnTo>
                  <a:cubicBezTo>
                    <a:pt x="0" y="13182"/>
                    <a:pt x="942" y="13976"/>
                    <a:pt x="2066" y="13976"/>
                  </a:cubicBezTo>
                  <a:lnTo>
                    <a:pt x="8082" y="13976"/>
                  </a:lnTo>
                  <a:lnTo>
                    <a:pt x="7140" y="18940"/>
                  </a:lnTo>
                  <a:lnTo>
                    <a:pt x="7140" y="19337"/>
                  </a:lnTo>
                  <a:cubicBezTo>
                    <a:pt x="7140" y="19734"/>
                    <a:pt x="7321" y="20171"/>
                    <a:pt x="7502" y="20568"/>
                  </a:cubicBezTo>
                  <a:lnTo>
                    <a:pt x="8626" y="21600"/>
                  </a:lnTo>
                  <a:lnTo>
                    <a:pt x="15221" y="14413"/>
                  </a:lnTo>
                  <a:cubicBezTo>
                    <a:pt x="15584" y="13976"/>
                    <a:pt x="15765" y="13579"/>
                    <a:pt x="15765" y="12944"/>
                  </a:cubicBezTo>
                  <a:lnTo>
                    <a:pt x="15765" y="2263"/>
                  </a:lnTo>
                  <a:cubicBezTo>
                    <a:pt x="15765" y="1032"/>
                    <a:pt x="14823" y="0"/>
                    <a:pt x="13699" y="0"/>
                  </a:cubicBezTo>
                  <a:close/>
                  <a:moveTo>
                    <a:pt x="17650" y="0"/>
                  </a:moveTo>
                  <a:lnTo>
                    <a:pt x="17650" y="12944"/>
                  </a:lnTo>
                  <a:lnTo>
                    <a:pt x="21600" y="12944"/>
                  </a:lnTo>
                  <a:lnTo>
                    <a:pt x="21600" y="0"/>
                  </a:lnTo>
                  <a:lnTo>
                    <a:pt x="17650" y="0"/>
                  </a:lnTo>
                  <a:close/>
                </a:path>
              </a:pathLst>
            </a:custGeom>
            <a:solidFill>
              <a:srgbClr val="BB222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p>
              <a:pPr defTabSz="412750" eaLnBrk="0" fontAlgn="base" hangingPunct="0">
                <a:spcBef>
                  <a:spcPct val="0"/>
                </a:spcBef>
                <a:spcAft>
                  <a:spcPct val="0"/>
                </a:spcAft>
              </a:pPr>
              <a:endParaRPr lang="en-US" sz="2500">
                <a:solidFill>
                  <a:srgbClr val="000000"/>
                </a:solidFill>
                <a:latin typeface="Helvetica Light"/>
                <a:sym typeface="Helvetica Light"/>
              </a:endParaRPr>
            </a:p>
          </p:txBody>
        </p:sp>
        <p:sp>
          <p:nvSpPr>
            <p:cNvPr id="8" name="Shape 392">
              <a:extLst>
                <a:ext uri="{FF2B5EF4-FFF2-40B4-BE49-F238E27FC236}">
                  <a16:creationId xmlns:a16="http://schemas.microsoft.com/office/drawing/2014/main" id="{B7C0E97E-741E-4248-8FA5-B338B71823A4}"/>
                </a:ext>
              </a:extLst>
            </p:cNvPr>
            <p:cNvSpPr>
              <a:spLocks noChangeArrowheads="1"/>
            </p:cNvSpPr>
            <p:nvPr/>
          </p:nvSpPr>
          <p:spPr bwMode="auto">
            <a:xfrm>
              <a:off x="4072637" y="11385612"/>
              <a:ext cx="11243334"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defTabSz="412750" fontAlgn="base" hangingPunct="0">
                <a:spcBef>
                  <a:spcPts val="2950"/>
                </a:spcBef>
                <a:spcAft>
                  <a:spcPct val="0"/>
                </a:spcAft>
              </a:pPr>
              <a:r>
                <a:rPr lang="en-US" altLang="en-US" sz="2400" dirty="0">
                  <a:latin typeface="Bell MT" panose="02020503060305020303" pitchFamily="18" charset="0"/>
                  <a:sym typeface="Helvetica" panose="020B0604020202020204" pitchFamily="34" charset="0"/>
                </a:rPr>
                <a:t>Threatens the youth to use physical violence</a:t>
              </a:r>
            </a:p>
          </p:txBody>
        </p:sp>
      </p:grpSp>
    </p:spTree>
    <p:extLst>
      <p:ext uri="{BB962C8B-B14F-4D97-AF65-F5344CB8AC3E}">
        <p14:creationId xmlns:p14="http://schemas.microsoft.com/office/powerpoint/2010/main" val="326103760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fontScale="90000"/>
          </a:bodyPr>
          <a:lstStyle/>
          <a:p>
            <a:pPr algn="ctr"/>
            <a:r>
              <a:rPr lang="en-US" sz="3600" b="1" cap="none" dirty="0">
                <a:latin typeface="Bell MT" panose="02020503060305020303" pitchFamily="18" charset="0"/>
              </a:rPr>
              <a:t>Helping Youth Who Is In A Violent Relationship</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98536" y="793648"/>
            <a:ext cx="10778832" cy="563231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Make a safety plan with the youth</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Encourage the youth to talk with someone they trust, such as a teacher, guidance counselor, case manager, or mentor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Contact the youth’s case manger and counselor or call the police if they report a crime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Understand that the violence will not just stop or go away and will most likely become more violent over time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Discuss with the youth that it is not their role to change their boyfriend/girlfriend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Explain and stress that they are not responsible for the abuse</a:t>
            </a:r>
          </a:p>
        </p:txBody>
      </p:sp>
    </p:spTree>
    <p:extLst>
      <p:ext uri="{BB962C8B-B14F-4D97-AF65-F5344CB8AC3E}">
        <p14:creationId xmlns:p14="http://schemas.microsoft.com/office/powerpoint/2010/main" val="421076862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Normalcy</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394787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Normalcy in Daily Life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265804" y="1443841"/>
            <a:ext cx="10778832"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quality or condition of being normal!</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8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August 2005 memo from former DCF Secretary </a:t>
            </a:r>
            <a:r>
              <a:rPr kumimoji="0" lang="en-US" sz="2800" b="0" i="0" u="none" strike="noStrike" kern="1200" cap="none" spc="0" normalizeH="0" baseline="0" noProof="0" dirty="0" err="1">
                <a:ln>
                  <a:noFill/>
                </a:ln>
                <a:solidFill>
                  <a:prstClr val="black"/>
                </a:solidFill>
                <a:effectLst/>
                <a:uLnTx/>
                <a:uFillTx/>
                <a:latin typeface="Bell MT" panose="02020503060305020303" pitchFamily="18" charset="0"/>
                <a:ea typeface="+mn-ea"/>
                <a:cs typeface="Arial" panose="020B0604020202020204" pitchFamily="34" charset="0"/>
              </a:rPr>
              <a:t>Hadi</a:t>
            </a: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8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914400" lvl="1" indent="-457200">
              <a:buFont typeface="Wingdings" panose="05000000000000000000" pitchFamily="2" charset="2"/>
              <a:buChar char="Ø"/>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“Administration, staff &amp; CBC providers should encourage foster parents &amp; group home staff to make decisions regarding foster children’s participation in normal activities.”</a:t>
            </a:r>
          </a:p>
        </p:txBody>
      </p:sp>
    </p:spTree>
    <p:extLst>
      <p:ext uri="{BB962C8B-B14F-4D97-AF65-F5344CB8AC3E}">
        <p14:creationId xmlns:p14="http://schemas.microsoft.com/office/powerpoint/2010/main" val="131935163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92D49-B958-4400-A80B-899A6D11ACA5}"/>
              </a:ext>
            </a:extLst>
          </p:cNvPr>
          <p:cNvSpPr>
            <a:spLocks noGrp="1"/>
          </p:cNvSpPr>
          <p:nvPr>
            <p:ph type="title" idx="4294967295"/>
          </p:nvPr>
        </p:nvSpPr>
        <p:spPr>
          <a:xfrm>
            <a:off x="0" y="0"/>
            <a:ext cx="12192000" cy="770554"/>
          </a:xfrm>
        </p:spPr>
        <p:txBody>
          <a:bodyPr anchor="ctr">
            <a:normAutofit/>
          </a:bodyPr>
          <a:lstStyle/>
          <a:p>
            <a:pPr algn="ctr"/>
            <a:r>
              <a:rPr lang="en-US" sz="4000" b="1" cap="none" spc="0" dirty="0">
                <a:latin typeface="Bell MT" panose="02020503060305020303" pitchFamily="18" charset="0"/>
              </a:rPr>
              <a:t>Overview</a:t>
            </a:r>
          </a:p>
        </p:txBody>
      </p:sp>
      <p:grpSp>
        <p:nvGrpSpPr>
          <p:cNvPr id="5" name="Group 4">
            <a:extLst>
              <a:ext uri="{FF2B5EF4-FFF2-40B4-BE49-F238E27FC236}">
                <a16:creationId xmlns:a16="http://schemas.microsoft.com/office/drawing/2014/main" id="{C2B593FF-CBBA-41FB-8610-ECDD712CA41D}"/>
              </a:ext>
            </a:extLst>
          </p:cNvPr>
          <p:cNvGrpSpPr/>
          <p:nvPr/>
        </p:nvGrpSpPr>
        <p:grpSpPr>
          <a:xfrm>
            <a:off x="1431290" y="897234"/>
            <a:ext cx="9329420" cy="528524"/>
            <a:chOff x="4589262" y="1727015"/>
            <a:chExt cx="8329536" cy="528524"/>
          </a:xfrm>
        </p:grpSpPr>
        <p:sp>
          <p:nvSpPr>
            <p:cNvPr id="6" name="TextBox 5">
              <a:extLst>
                <a:ext uri="{FF2B5EF4-FFF2-40B4-BE49-F238E27FC236}">
                  <a16:creationId xmlns:a16="http://schemas.microsoft.com/office/drawing/2014/main" id="{F11CFA9D-1D9D-49C7-9294-5F22441793DD}"/>
                </a:ext>
              </a:extLst>
            </p:cNvPr>
            <p:cNvSpPr txBox="1"/>
            <p:nvPr/>
          </p:nvSpPr>
          <p:spPr>
            <a:xfrm>
              <a:off x="5280257" y="1760444"/>
              <a:ext cx="7638541" cy="430887"/>
            </a:xfrm>
            <a:prstGeom prst="rect">
              <a:avLst/>
            </a:prstGeom>
            <a:noFill/>
          </p:spPr>
          <p:txBody>
            <a:bodyPr wrap="square" lIns="0" rIns="0" rtlCol="0" anchor="t">
              <a:spAutoFit/>
            </a:bodyPr>
            <a:lstStyle/>
            <a:p>
              <a:pPr lvl="0"/>
              <a:r>
                <a:rPr lang="en-US" sz="2200" noProof="1">
                  <a:solidFill>
                    <a:sysClr val="windowText" lastClr="000000"/>
                  </a:solidFill>
                  <a:latin typeface="Bell MT" panose="02020503060305020303" pitchFamily="18" charset="0"/>
                </a:rPr>
                <a:t>What is youth’s brain development process? </a:t>
              </a:r>
            </a:p>
          </p:txBody>
        </p:sp>
        <p:sp>
          <p:nvSpPr>
            <p:cNvPr id="8" name="Graphic 3" descr="Checkmark">
              <a:extLst>
                <a:ext uri="{FF2B5EF4-FFF2-40B4-BE49-F238E27FC236}">
                  <a16:creationId xmlns:a16="http://schemas.microsoft.com/office/drawing/2014/main" id="{ABCCBF42-43D1-4D65-9E36-E4DC747DCCF2}"/>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9" name="Group 8">
            <a:extLst>
              <a:ext uri="{FF2B5EF4-FFF2-40B4-BE49-F238E27FC236}">
                <a16:creationId xmlns:a16="http://schemas.microsoft.com/office/drawing/2014/main" id="{CCFA7D68-FDC6-4B0F-A9A3-2E873F354FE1}"/>
              </a:ext>
            </a:extLst>
          </p:cNvPr>
          <p:cNvGrpSpPr/>
          <p:nvPr/>
        </p:nvGrpSpPr>
        <p:grpSpPr>
          <a:xfrm>
            <a:off x="1431290" y="1626594"/>
            <a:ext cx="9329420" cy="528524"/>
            <a:chOff x="4589262" y="1727015"/>
            <a:chExt cx="8329536" cy="528524"/>
          </a:xfrm>
        </p:grpSpPr>
        <p:sp>
          <p:nvSpPr>
            <p:cNvPr id="10" name="TextBox 9">
              <a:extLst>
                <a:ext uri="{FF2B5EF4-FFF2-40B4-BE49-F238E27FC236}">
                  <a16:creationId xmlns:a16="http://schemas.microsoft.com/office/drawing/2014/main" id="{08AE8B90-B527-4FCA-A303-56AEC9B6A459}"/>
                </a:ext>
              </a:extLst>
            </p:cNvPr>
            <p:cNvSpPr txBox="1"/>
            <p:nvPr/>
          </p:nvSpPr>
          <p:spPr>
            <a:xfrm>
              <a:off x="5280257" y="1760623"/>
              <a:ext cx="7638541" cy="430887"/>
            </a:xfrm>
            <a:prstGeom prst="rect">
              <a:avLst/>
            </a:prstGeom>
            <a:noFill/>
          </p:spPr>
          <p:txBody>
            <a:bodyPr wrap="square" lIns="0" rIns="0" rtlCol="0" anchor="t">
              <a:spAutoFit/>
            </a:bodyPr>
            <a:lstStyle/>
            <a:p>
              <a:pPr lvl="0"/>
              <a:r>
                <a:rPr lang="en-US" sz="2200" noProof="1">
                  <a:solidFill>
                    <a:sysClr val="windowText" lastClr="000000"/>
                  </a:solidFill>
                  <a:latin typeface="Bell MT" panose="02020503060305020303" pitchFamily="18" charset="0"/>
                </a:rPr>
                <a:t>How can you identify child at-risk? </a:t>
              </a:r>
            </a:p>
          </p:txBody>
        </p:sp>
        <p:sp>
          <p:nvSpPr>
            <p:cNvPr id="11" name="Graphic 3" descr="Checkmark">
              <a:extLst>
                <a:ext uri="{FF2B5EF4-FFF2-40B4-BE49-F238E27FC236}">
                  <a16:creationId xmlns:a16="http://schemas.microsoft.com/office/drawing/2014/main" id="{AA906BF1-093D-4DA1-9C37-CB59D8BD86BD}"/>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12" name="Group 11">
            <a:extLst>
              <a:ext uri="{FF2B5EF4-FFF2-40B4-BE49-F238E27FC236}">
                <a16:creationId xmlns:a16="http://schemas.microsoft.com/office/drawing/2014/main" id="{25A75979-60FC-4E4D-A255-2C85B481F581}"/>
              </a:ext>
            </a:extLst>
          </p:cNvPr>
          <p:cNvGrpSpPr/>
          <p:nvPr/>
        </p:nvGrpSpPr>
        <p:grpSpPr>
          <a:xfrm>
            <a:off x="1432341" y="3029850"/>
            <a:ext cx="9327319" cy="769441"/>
            <a:chOff x="4589262" y="1622905"/>
            <a:chExt cx="8327660" cy="769441"/>
          </a:xfrm>
        </p:grpSpPr>
        <p:sp>
          <p:nvSpPr>
            <p:cNvPr id="13" name="TextBox 12">
              <a:extLst>
                <a:ext uri="{FF2B5EF4-FFF2-40B4-BE49-F238E27FC236}">
                  <a16:creationId xmlns:a16="http://schemas.microsoft.com/office/drawing/2014/main" id="{D40C35C3-F98F-467E-8802-AE23E95D7047}"/>
                </a:ext>
              </a:extLst>
            </p:cNvPr>
            <p:cNvSpPr txBox="1"/>
            <p:nvPr/>
          </p:nvSpPr>
          <p:spPr>
            <a:xfrm>
              <a:off x="5278381" y="1622905"/>
              <a:ext cx="7638541" cy="769441"/>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How can you help youth when you believe they are in an unhealthy relationship?</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14" name="Graphic 3" descr="Checkmark">
              <a:extLst>
                <a:ext uri="{FF2B5EF4-FFF2-40B4-BE49-F238E27FC236}">
                  <a16:creationId xmlns:a16="http://schemas.microsoft.com/office/drawing/2014/main" id="{CF0087E0-0121-4F58-8F4E-6853EFE232E5}"/>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15" name="Group 14">
            <a:extLst>
              <a:ext uri="{FF2B5EF4-FFF2-40B4-BE49-F238E27FC236}">
                <a16:creationId xmlns:a16="http://schemas.microsoft.com/office/drawing/2014/main" id="{DDD45215-0996-4C96-80B0-A9B45BA7952F}"/>
              </a:ext>
            </a:extLst>
          </p:cNvPr>
          <p:cNvGrpSpPr/>
          <p:nvPr/>
        </p:nvGrpSpPr>
        <p:grpSpPr>
          <a:xfrm>
            <a:off x="1430238" y="3884295"/>
            <a:ext cx="9329421" cy="528524"/>
            <a:chOff x="4589262" y="1727015"/>
            <a:chExt cx="8329537" cy="528524"/>
          </a:xfrm>
        </p:grpSpPr>
        <p:sp>
          <p:nvSpPr>
            <p:cNvPr id="16" name="TextBox 15">
              <a:extLst>
                <a:ext uri="{FF2B5EF4-FFF2-40B4-BE49-F238E27FC236}">
                  <a16:creationId xmlns:a16="http://schemas.microsoft.com/office/drawing/2014/main" id="{0BAF3040-55AE-4245-A7C9-4761BD4BA512}"/>
                </a:ext>
              </a:extLst>
            </p:cNvPr>
            <p:cNvSpPr txBox="1"/>
            <p:nvPr/>
          </p:nvSpPr>
          <p:spPr>
            <a:xfrm>
              <a:off x="5280258" y="1806611"/>
              <a:ext cx="7638541" cy="430887"/>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What does normalcy mean? </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17" name="Graphic 3" descr="Checkmark">
              <a:extLst>
                <a:ext uri="{FF2B5EF4-FFF2-40B4-BE49-F238E27FC236}">
                  <a16:creationId xmlns:a16="http://schemas.microsoft.com/office/drawing/2014/main" id="{1741B019-2633-41E7-981D-03105F8EE373}"/>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18" name="Group 17">
            <a:extLst>
              <a:ext uri="{FF2B5EF4-FFF2-40B4-BE49-F238E27FC236}">
                <a16:creationId xmlns:a16="http://schemas.microsoft.com/office/drawing/2014/main" id="{F71FF3BC-F48E-433F-8FB2-A33F6F5F5DF7}"/>
              </a:ext>
            </a:extLst>
          </p:cNvPr>
          <p:cNvGrpSpPr/>
          <p:nvPr/>
        </p:nvGrpSpPr>
        <p:grpSpPr>
          <a:xfrm>
            <a:off x="1430238" y="4594898"/>
            <a:ext cx="8701133" cy="528524"/>
            <a:chOff x="4589262" y="1727015"/>
            <a:chExt cx="7768586" cy="528524"/>
          </a:xfrm>
        </p:grpSpPr>
        <p:sp>
          <p:nvSpPr>
            <p:cNvPr id="19" name="TextBox 18">
              <a:extLst>
                <a:ext uri="{FF2B5EF4-FFF2-40B4-BE49-F238E27FC236}">
                  <a16:creationId xmlns:a16="http://schemas.microsoft.com/office/drawing/2014/main" id="{4B451243-F13C-4109-9D55-5F44274A5DFD}"/>
                </a:ext>
              </a:extLst>
            </p:cNvPr>
            <p:cNvSpPr txBox="1"/>
            <p:nvPr/>
          </p:nvSpPr>
          <p:spPr>
            <a:xfrm>
              <a:off x="5280258" y="1806611"/>
              <a:ext cx="7077590" cy="430887"/>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What is a strength-based approach? </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20" name="Graphic 3" descr="Checkmark">
              <a:extLst>
                <a:ext uri="{FF2B5EF4-FFF2-40B4-BE49-F238E27FC236}">
                  <a16:creationId xmlns:a16="http://schemas.microsoft.com/office/drawing/2014/main" id="{D0290087-CF53-45CD-B5B8-C9BEC608597E}"/>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21" name="Group 20">
            <a:extLst>
              <a:ext uri="{FF2B5EF4-FFF2-40B4-BE49-F238E27FC236}">
                <a16:creationId xmlns:a16="http://schemas.microsoft.com/office/drawing/2014/main" id="{83563729-D514-4D7E-905B-E0E0E6B3EE1A}"/>
              </a:ext>
            </a:extLst>
          </p:cNvPr>
          <p:cNvGrpSpPr/>
          <p:nvPr/>
        </p:nvGrpSpPr>
        <p:grpSpPr>
          <a:xfrm>
            <a:off x="1431290" y="2233834"/>
            <a:ext cx="9328369" cy="769441"/>
            <a:chOff x="4589262" y="1624880"/>
            <a:chExt cx="8328598" cy="769441"/>
          </a:xfrm>
        </p:grpSpPr>
        <p:sp>
          <p:nvSpPr>
            <p:cNvPr id="22" name="TextBox 21">
              <a:extLst>
                <a:ext uri="{FF2B5EF4-FFF2-40B4-BE49-F238E27FC236}">
                  <a16:creationId xmlns:a16="http://schemas.microsoft.com/office/drawing/2014/main" id="{81E99B56-0F6D-46A3-A636-38792CC47EF7}"/>
                </a:ext>
              </a:extLst>
            </p:cNvPr>
            <p:cNvSpPr txBox="1"/>
            <p:nvPr/>
          </p:nvSpPr>
          <p:spPr>
            <a:xfrm>
              <a:off x="5279319" y="1624880"/>
              <a:ext cx="7638541" cy="769441"/>
            </a:xfrm>
            <a:prstGeom prst="rect">
              <a:avLst/>
            </a:prstGeom>
            <a:noFill/>
          </p:spPr>
          <p:txBody>
            <a:bodyPr wrap="square" lIns="0" rIns="0" rtlCol="0" anchor="t">
              <a:spAutoFit/>
            </a:bodyPr>
            <a:lstStyle/>
            <a:p>
              <a:pPr lvl="0"/>
              <a:r>
                <a:rPr lang="en-US" sz="2200" noProof="1">
                  <a:solidFill>
                    <a:sysClr val="windowText" lastClr="000000"/>
                  </a:solidFill>
                  <a:latin typeface="Bell MT" panose="02020503060305020303" pitchFamily="18" charset="0"/>
                </a:rPr>
                <a:t>What are protective factors that can reduce the risk of youth falling victim to human trafficking?</a:t>
              </a:r>
            </a:p>
          </p:txBody>
        </p:sp>
        <p:sp>
          <p:nvSpPr>
            <p:cNvPr id="23" name="Graphic 3" descr="Checkmark">
              <a:extLst>
                <a:ext uri="{FF2B5EF4-FFF2-40B4-BE49-F238E27FC236}">
                  <a16:creationId xmlns:a16="http://schemas.microsoft.com/office/drawing/2014/main" id="{3464B3C9-84DB-4BE2-A977-7FB52660BE60}"/>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24" name="Group 23">
            <a:extLst>
              <a:ext uri="{FF2B5EF4-FFF2-40B4-BE49-F238E27FC236}">
                <a16:creationId xmlns:a16="http://schemas.microsoft.com/office/drawing/2014/main" id="{C737A4B1-E0E6-458B-ACB2-3907787BEB10}"/>
              </a:ext>
            </a:extLst>
          </p:cNvPr>
          <p:cNvGrpSpPr/>
          <p:nvPr/>
        </p:nvGrpSpPr>
        <p:grpSpPr>
          <a:xfrm>
            <a:off x="1430238" y="5364706"/>
            <a:ext cx="8701133" cy="528524"/>
            <a:chOff x="4589262" y="1727015"/>
            <a:chExt cx="7768586" cy="528524"/>
          </a:xfrm>
        </p:grpSpPr>
        <p:sp>
          <p:nvSpPr>
            <p:cNvPr id="25" name="TextBox 24">
              <a:extLst>
                <a:ext uri="{FF2B5EF4-FFF2-40B4-BE49-F238E27FC236}">
                  <a16:creationId xmlns:a16="http://schemas.microsoft.com/office/drawing/2014/main" id="{F8AD7213-583A-4557-9060-B62E5B142A95}"/>
                </a:ext>
              </a:extLst>
            </p:cNvPr>
            <p:cNvSpPr txBox="1"/>
            <p:nvPr/>
          </p:nvSpPr>
          <p:spPr>
            <a:xfrm>
              <a:off x="5280258" y="1727015"/>
              <a:ext cx="7077590" cy="430887"/>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How can you create a transitioning plan and safety plan? </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26" name="Graphic 3" descr="Checkmark">
              <a:extLst>
                <a:ext uri="{FF2B5EF4-FFF2-40B4-BE49-F238E27FC236}">
                  <a16:creationId xmlns:a16="http://schemas.microsoft.com/office/drawing/2014/main" id="{C39D9F82-0FD7-49EE-B1FD-4F4FA25023D1}"/>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grpSp>
        <p:nvGrpSpPr>
          <p:cNvPr id="27" name="Group 26">
            <a:extLst>
              <a:ext uri="{FF2B5EF4-FFF2-40B4-BE49-F238E27FC236}">
                <a16:creationId xmlns:a16="http://schemas.microsoft.com/office/drawing/2014/main" id="{7D09DBA5-6AAE-4B8F-BF17-55651946F07F}"/>
              </a:ext>
            </a:extLst>
          </p:cNvPr>
          <p:cNvGrpSpPr/>
          <p:nvPr/>
        </p:nvGrpSpPr>
        <p:grpSpPr>
          <a:xfrm>
            <a:off x="1430238" y="6172824"/>
            <a:ext cx="8701133" cy="528524"/>
            <a:chOff x="4589262" y="1727015"/>
            <a:chExt cx="7768586" cy="528524"/>
          </a:xfrm>
        </p:grpSpPr>
        <p:sp>
          <p:nvSpPr>
            <p:cNvPr id="28" name="TextBox 27">
              <a:extLst>
                <a:ext uri="{FF2B5EF4-FFF2-40B4-BE49-F238E27FC236}">
                  <a16:creationId xmlns:a16="http://schemas.microsoft.com/office/drawing/2014/main" id="{C57CF09E-4C19-432D-BD1A-CFAD159D25DF}"/>
                </a:ext>
              </a:extLst>
            </p:cNvPr>
            <p:cNvSpPr txBox="1"/>
            <p:nvPr/>
          </p:nvSpPr>
          <p:spPr>
            <a:xfrm>
              <a:off x="5280258" y="1727015"/>
              <a:ext cx="7077590" cy="430887"/>
            </a:xfrm>
            <a:prstGeom prst="rect">
              <a:avLst/>
            </a:prstGeom>
            <a:noFill/>
          </p:spPr>
          <p:txBody>
            <a:bodyPr wrap="square" lIns="0" rIns="0" rtlCol="0" anchor="t">
              <a:spAutoFit/>
            </a:bodyPr>
            <a:lstStyle/>
            <a:p>
              <a:pPr lvl="0">
                <a:defRPr/>
              </a:pPr>
              <a:r>
                <a:rPr lang="en-US" sz="2200" noProof="1">
                  <a:solidFill>
                    <a:sysClr val="windowText" lastClr="000000"/>
                  </a:solidFill>
                  <a:latin typeface="Bell MT" panose="02020503060305020303" pitchFamily="18" charset="0"/>
                </a:rPr>
                <a:t>What are your agencies’ responsibilities? </a:t>
              </a:r>
              <a:endParaRPr kumimoji="0" lang="en-US" sz="2200" b="0" i="0" u="none" strike="noStrike" kern="1200" cap="none" spc="0" normalizeH="0" baseline="0" noProof="1">
                <a:ln>
                  <a:noFill/>
                </a:ln>
                <a:solidFill>
                  <a:sysClr val="windowText" lastClr="000000"/>
                </a:solidFill>
                <a:effectLst/>
                <a:uLnTx/>
                <a:uFillTx/>
                <a:latin typeface="Bell MT" panose="02020503060305020303" pitchFamily="18" charset="0"/>
                <a:ea typeface="+mn-ea"/>
                <a:cs typeface="+mn-cs"/>
              </a:endParaRPr>
            </a:p>
          </p:txBody>
        </p:sp>
        <p:sp>
          <p:nvSpPr>
            <p:cNvPr id="29" name="Graphic 3" descr="Checkmark">
              <a:extLst>
                <a:ext uri="{FF2B5EF4-FFF2-40B4-BE49-F238E27FC236}">
                  <a16:creationId xmlns:a16="http://schemas.microsoft.com/office/drawing/2014/main" id="{3555F2CA-0475-4F8E-BFD8-6B1774D851D9}"/>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A2B9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Bell MT" panose="02020503060305020303" pitchFamily="18" charset="0"/>
                <a:ea typeface="+mn-ea"/>
                <a:cs typeface="+mn-cs"/>
              </a:endParaRPr>
            </a:p>
          </p:txBody>
        </p:sp>
      </p:grpSp>
    </p:spTree>
    <p:extLst>
      <p:ext uri="{BB962C8B-B14F-4D97-AF65-F5344CB8AC3E}">
        <p14:creationId xmlns:p14="http://schemas.microsoft.com/office/powerpoint/2010/main" val="217479709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Normalcy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98536" y="824030"/>
            <a:ext cx="10778832" cy="5767669"/>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What does this mean &amp; how can your program facilitate normalcy with respect to issues such as: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Dating?</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Clothes?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Food?</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Curfew?</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Music?</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Internet Access?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Phone Privileges?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Access to Friends?</a:t>
            </a:r>
          </a:p>
          <a:p>
            <a:pPr marL="1371600" lvl="2" indent="-457200">
              <a:lnSpc>
                <a:spcPct val="150000"/>
              </a:lnSpc>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Extra Curricular School Activities?</a:t>
            </a:r>
          </a:p>
        </p:txBody>
      </p:sp>
    </p:spTree>
    <p:extLst>
      <p:ext uri="{BB962C8B-B14F-4D97-AF65-F5344CB8AC3E}">
        <p14:creationId xmlns:p14="http://schemas.microsoft.com/office/powerpoint/2010/main" val="54589964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LGBTQ Normalcy Principles</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238003" y="1342375"/>
            <a:ext cx="10243923" cy="4893647"/>
          </a:xfrm>
          <a:prstGeom prst="rect">
            <a:avLst/>
          </a:prstGeom>
          <a:noFill/>
        </p:spPr>
        <p:txBody>
          <a:bodyPr wrap="square" rtlCol="0">
            <a:spAutoFit/>
          </a:bodyPr>
          <a:lstStyle/>
          <a:p>
            <a:pPr marL="457200" indent="-4572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Exploring sexual orientation, gender identity, and gender expression is a normal part of human identity development</a:t>
            </a:r>
          </a:p>
          <a:p>
            <a:pPr marL="457200" indent="-457200">
              <a:buFont typeface="Wingdings" panose="05000000000000000000" pitchFamily="2" charset="2"/>
              <a:buChar char="Ø"/>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indent="-4572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Young people who identify as LGBTQ or gender non-conforming are as “normal” as their heterosexual and cisgender peers</a:t>
            </a:r>
          </a:p>
          <a:p>
            <a:pPr marL="457200" indent="-457200">
              <a:buFont typeface="Wingdings" panose="05000000000000000000" pitchFamily="2" charset="2"/>
              <a:buChar char="Ø"/>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indent="-4572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Providing normalcy for LGBTQ children and youth requires creating safe spaces for them and providing services that directly address sexuality, gender-based needs, and the “coming out process” </a:t>
            </a:r>
          </a:p>
          <a:p>
            <a:pPr marL="457200" indent="-457200">
              <a:buFont typeface="Wingdings" panose="05000000000000000000" pitchFamily="2" charset="2"/>
              <a:buChar char="Ø"/>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indent="-4572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Supporting LGBTQ children and youth in accessing the highest quality opportunities to meet their needs</a:t>
            </a:r>
          </a:p>
          <a:p>
            <a:pPr marL="457200" indent="-457200">
              <a:buFont typeface="Wingdings" panose="05000000000000000000" pitchFamily="2" charset="2"/>
              <a:buChar char="Ø"/>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p:txBody>
      </p:sp>
    </p:spTree>
    <p:extLst>
      <p:ext uri="{BB962C8B-B14F-4D97-AF65-F5344CB8AC3E}">
        <p14:creationId xmlns:p14="http://schemas.microsoft.com/office/powerpoint/2010/main" val="345788151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fontScale="90000"/>
          </a:bodyPr>
          <a:lstStyle/>
          <a:p>
            <a:pPr algn="ctr"/>
            <a:r>
              <a:rPr lang="en-US" sz="3600" b="1" cap="none" dirty="0">
                <a:latin typeface="Bell MT" panose="02020503060305020303" pitchFamily="18" charset="0"/>
              </a:rPr>
              <a:t>Creating Normalcy for LGBTQ Children and Youth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155460" y="938791"/>
            <a:ext cx="10409010" cy="1015663"/>
          </a:xfrm>
          <a:prstGeom prst="rect">
            <a:avLst/>
          </a:prstGeom>
          <a:noFill/>
        </p:spPr>
        <p:txBody>
          <a:bodyPr wrap="square" rtlCol="0">
            <a:spAutoFit/>
          </a:bodyPr>
          <a:lstStyle/>
          <a:p>
            <a:pPr>
              <a:defRPr/>
            </a:pPr>
            <a:r>
              <a:rPr kumimoji="0" lang="en-US" sz="20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Research shows that </a:t>
            </a:r>
            <a:r>
              <a:rPr kumimoji="0" lang="en-US" sz="20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adults who respond to LGBTQ children and youth with accepting behaviors promote a greater sense of well-being as compared to those that respond with rejecting behaviors</a:t>
            </a:r>
            <a:r>
              <a:rPr kumimoji="0" lang="en-US" sz="20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 Child welfare systems promote accepting behaviors by: </a:t>
            </a:r>
          </a:p>
        </p:txBody>
      </p:sp>
      <p:grpSp>
        <p:nvGrpSpPr>
          <p:cNvPr id="4" name="Group 3">
            <a:extLst>
              <a:ext uri="{FF2B5EF4-FFF2-40B4-BE49-F238E27FC236}">
                <a16:creationId xmlns:a16="http://schemas.microsoft.com/office/drawing/2014/main" id="{8C6DC3D0-B2E8-4BBA-92A2-17BA9ABD7D4D}"/>
              </a:ext>
            </a:extLst>
          </p:cNvPr>
          <p:cNvGrpSpPr/>
          <p:nvPr/>
        </p:nvGrpSpPr>
        <p:grpSpPr>
          <a:xfrm>
            <a:off x="627530" y="2077244"/>
            <a:ext cx="11055022" cy="4780756"/>
            <a:chOff x="40941" y="1564482"/>
            <a:chExt cx="11055022" cy="4780756"/>
          </a:xfrm>
        </p:grpSpPr>
        <p:grpSp>
          <p:nvGrpSpPr>
            <p:cNvPr id="5" name="Группа 1">
              <a:extLst>
                <a:ext uri="{FF2B5EF4-FFF2-40B4-BE49-F238E27FC236}">
                  <a16:creationId xmlns:a16="http://schemas.microsoft.com/office/drawing/2014/main" id="{388BB736-3BD5-4539-953D-8138B3184543}"/>
                </a:ext>
              </a:extLst>
            </p:cNvPr>
            <p:cNvGrpSpPr>
              <a:grpSpLocks/>
            </p:cNvGrpSpPr>
            <p:nvPr/>
          </p:nvGrpSpPr>
          <p:grpSpPr bwMode="auto">
            <a:xfrm>
              <a:off x="40941" y="1564482"/>
              <a:ext cx="11055022" cy="4780756"/>
              <a:chOff x="81881" y="3128963"/>
              <a:chExt cx="22110043" cy="9561512"/>
            </a:xfrm>
          </p:grpSpPr>
          <p:sp>
            <p:nvSpPr>
              <p:cNvPr id="9" name="Shape 816">
                <a:extLst>
                  <a:ext uri="{FF2B5EF4-FFF2-40B4-BE49-F238E27FC236}">
                    <a16:creationId xmlns:a16="http://schemas.microsoft.com/office/drawing/2014/main" id="{8679A043-ED32-438C-B772-556B247A4AFB}"/>
                  </a:ext>
                </a:extLst>
              </p:cNvPr>
              <p:cNvSpPr>
                <a:spLocks noChangeArrowheads="1"/>
              </p:cNvSpPr>
              <p:nvPr/>
            </p:nvSpPr>
            <p:spPr bwMode="auto">
              <a:xfrm>
                <a:off x="7966075" y="3497263"/>
                <a:ext cx="8528050" cy="8526462"/>
              </a:xfrm>
              <a:prstGeom prst="ellipse">
                <a:avLst/>
              </a:prstGeom>
              <a:noFill/>
              <a:ln w="38100">
                <a:solidFill>
                  <a:srgbClr val="E5E5E5"/>
                </a:solidFill>
                <a:miter lim="400000"/>
                <a:headEnd/>
                <a:tailEnd/>
              </a:ln>
              <a:extLst>
                <a:ext uri="{909E8E84-426E-40DD-AFC4-6F175D3DCCD1}">
                  <a14:hiddenFill xmlns:a14="http://schemas.microsoft.com/office/drawing/2010/main">
                    <a:solidFill>
                      <a:srgbClr val="FFFFFF"/>
                    </a:solidFill>
                  </a14:hiddenFill>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1" name="Shape 817">
                <a:extLst>
                  <a:ext uri="{FF2B5EF4-FFF2-40B4-BE49-F238E27FC236}">
                    <a16:creationId xmlns:a16="http://schemas.microsoft.com/office/drawing/2014/main" id="{61777ED8-A246-4A6E-A81E-8373B1A14036}"/>
                  </a:ext>
                </a:extLst>
              </p:cNvPr>
              <p:cNvSpPr>
                <a:spLocks noChangeArrowheads="1"/>
              </p:cNvSpPr>
              <p:nvPr/>
            </p:nvSpPr>
            <p:spPr bwMode="auto">
              <a:xfrm>
                <a:off x="10309225" y="3128963"/>
                <a:ext cx="3841750" cy="9561512"/>
              </a:xfrm>
              <a:prstGeom prst="rect">
                <a:avLst/>
              </a:prstGeom>
              <a:solidFill>
                <a:srgbClr val="F3F3F2"/>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2" name="Shape 834">
                <a:extLst>
                  <a:ext uri="{FF2B5EF4-FFF2-40B4-BE49-F238E27FC236}">
                    <a16:creationId xmlns:a16="http://schemas.microsoft.com/office/drawing/2014/main" id="{BBC8E00D-01FB-448C-9F00-9DA9BB2E9223}"/>
                  </a:ext>
                </a:extLst>
              </p:cNvPr>
              <p:cNvSpPr>
                <a:spLocks noChangeArrowheads="1"/>
              </p:cNvSpPr>
              <p:nvPr/>
            </p:nvSpPr>
            <p:spPr bwMode="auto">
              <a:xfrm>
                <a:off x="14700250" y="4249738"/>
                <a:ext cx="1049338" cy="1049337"/>
              </a:xfrm>
              <a:prstGeom prst="ellipse">
                <a:avLst/>
              </a:prstGeom>
              <a:solidFill>
                <a:srgbClr val="138CDC"/>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3" name="Shape 836">
                <a:extLst>
                  <a:ext uri="{FF2B5EF4-FFF2-40B4-BE49-F238E27FC236}">
                    <a16:creationId xmlns:a16="http://schemas.microsoft.com/office/drawing/2014/main" id="{79DD534E-F3A9-4384-AF0D-68EF1D6A0090}"/>
                  </a:ext>
                </a:extLst>
              </p:cNvPr>
              <p:cNvSpPr>
                <a:spLocks noChangeArrowheads="1"/>
              </p:cNvSpPr>
              <p:nvPr/>
            </p:nvSpPr>
            <p:spPr bwMode="auto">
              <a:xfrm>
                <a:off x="15881137" y="7393413"/>
                <a:ext cx="1049337" cy="1049338"/>
              </a:xfrm>
              <a:prstGeom prst="ellipse">
                <a:avLst/>
              </a:prstGeom>
              <a:solidFill>
                <a:srgbClr val="BF2B8C"/>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grpSp>
            <p:nvGrpSpPr>
              <p:cNvPr id="14" name="Группа 8">
                <a:extLst>
                  <a:ext uri="{FF2B5EF4-FFF2-40B4-BE49-F238E27FC236}">
                    <a16:creationId xmlns:a16="http://schemas.microsoft.com/office/drawing/2014/main" id="{688C68E1-AD4C-49D0-B2A4-BC2780C6624E}"/>
                  </a:ext>
                </a:extLst>
              </p:cNvPr>
              <p:cNvGrpSpPr>
                <a:grpSpLocks/>
              </p:cNvGrpSpPr>
              <p:nvPr/>
            </p:nvGrpSpPr>
            <p:grpSpPr bwMode="auto">
              <a:xfrm>
                <a:off x="7693284" y="5943170"/>
                <a:ext cx="1049338" cy="1345200"/>
                <a:chOff x="7693781" y="5107079"/>
                <a:chExt cx="1049534" cy="1345451"/>
              </a:xfrm>
            </p:grpSpPr>
            <p:sp>
              <p:nvSpPr>
                <p:cNvPr id="29" name="Shape 842">
                  <a:extLst>
                    <a:ext uri="{FF2B5EF4-FFF2-40B4-BE49-F238E27FC236}">
                      <a16:creationId xmlns:a16="http://schemas.microsoft.com/office/drawing/2014/main" id="{7C4022FD-E0FD-4BC5-B530-1A53E2860824}"/>
                    </a:ext>
                  </a:extLst>
                </p:cNvPr>
                <p:cNvSpPr>
                  <a:spLocks/>
                </p:cNvSpPr>
                <p:nvPr/>
              </p:nvSpPr>
              <p:spPr bwMode="auto">
                <a:xfrm>
                  <a:off x="8184899" y="5107079"/>
                  <a:ext cx="160222" cy="233081"/>
                </a:xfrm>
                <a:custGeom>
                  <a:avLst/>
                  <a:gdLst>
                    <a:gd name="T0" fmla="*/ 32696192 w 21600"/>
                    <a:gd name="T1" fmla="*/ 146432696 h 21600"/>
                    <a:gd name="T2" fmla="*/ 32696192 w 21600"/>
                    <a:gd name="T3" fmla="*/ 146432696 h 21600"/>
                    <a:gd name="T4" fmla="*/ 32696192 w 21600"/>
                    <a:gd name="T5" fmla="*/ 146432696 h 21600"/>
                    <a:gd name="T6" fmla="*/ 32696192 w 21600"/>
                    <a:gd name="T7" fmla="*/ 1464326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833" y="2649"/>
                      </a:moveTo>
                      <a:lnTo>
                        <a:pt x="1554" y="0"/>
                      </a:lnTo>
                      <a:cubicBezTo>
                        <a:pt x="2097" y="905"/>
                        <a:pt x="2291" y="1891"/>
                        <a:pt x="2115" y="2863"/>
                      </a:cubicBezTo>
                      <a:cubicBezTo>
                        <a:pt x="1902" y="4037"/>
                        <a:pt x="1163" y="5137"/>
                        <a:pt x="0" y="6009"/>
                      </a:cubicBezTo>
                      <a:cubicBezTo>
                        <a:pt x="741" y="6830"/>
                        <a:pt x="1263" y="7735"/>
                        <a:pt x="1542" y="8682"/>
                      </a:cubicBezTo>
                      <a:cubicBezTo>
                        <a:pt x="1875" y="9814"/>
                        <a:pt x="1854" y="10983"/>
                        <a:pt x="1481" y="12110"/>
                      </a:cubicBezTo>
                      <a:cubicBezTo>
                        <a:pt x="2340" y="12562"/>
                        <a:pt x="2919" y="13220"/>
                        <a:pt x="3103" y="13953"/>
                      </a:cubicBezTo>
                      <a:cubicBezTo>
                        <a:pt x="3280" y="14662"/>
                        <a:pt x="3075" y="15390"/>
                        <a:pt x="2526" y="16002"/>
                      </a:cubicBezTo>
                      <a:cubicBezTo>
                        <a:pt x="3108" y="16345"/>
                        <a:pt x="3503" y="16813"/>
                        <a:pt x="3648" y="17330"/>
                      </a:cubicBezTo>
                      <a:cubicBezTo>
                        <a:pt x="3773" y="17777"/>
                        <a:pt x="3704" y="18239"/>
                        <a:pt x="3450" y="18659"/>
                      </a:cubicBezTo>
                      <a:cubicBezTo>
                        <a:pt x="4508" y="18786"/>
                        <a:pt x="5413" y="19254"/>
                        <a:pt x="5884" y="19916"/>
                      </a:cubicBezTo>
                      <a:cubicBezTo>
                        <a:pt x="6258" y="20441"/>
                        <a:pt x="6323" y="21043"/>
                        <a:pt x="6069" y="21600"/>
                      </a:cubicBezTo>
                      <a:cubicBezTo>
                        <a:pt x="7722" y="20571"/>
                        <a:pt x="9695" y="19814"/>
                        <a:pt x="11837" y="19385"/>
                      </a:cubicBezTo>
                      <a:cubicBezTo>
                        <a:pt x="14518" y="18849"/>
                        <a:pt x="17364" y="18845"/>
                        <a:pt x="20049" y="19374"/>
                      </a:cubicBezTo>
                      <a:cubicBezTo>
                        <a:pt x="19952" y="18890"/>
                        <a:pt x="20062" y="18398"/>
                        <a:pt x="20365" y="17957"/>
                      </a:cubicBezTo>
                      <a:cubicBezTo>
                        <a:pt x="20641" y="17554"/>
                        <a:pt x="21067" y="17209"/>
                        <a:pt x="21600" y="16957"/>
                      </a:cubicBezTo>
                      <a:cubicBezTo>
                        <a:pt x="19607" y="17511"/>
                        <a:pt x="17500" y="17847"/>
                        <a:pt x="15356" y="17955"/>
                      </a:cubicBezTo>
                      <a:cubicBezTo>
                        <a:pt x="12773" y="18084"/>
                        <a:pt x="10177" y="17880"/>
                        <a:pt x="7703" y="17352"/>
                      </a:cubicBezTo>
                      <a:cubicBezTo>
                        <a:pt x="6235" y="16324"/>
                        <a:pt x="5339" y="14974"/>
                        <a:pt x="5169" y="13538"/>
                      </a:cubicBezTo>
                      <a:cubicBezTo>
                        <a:pt x="5030" y="12361"/>
                        <a:pt x="5389" y="11181"/>
                        <a:pt x="6204" y="10141"/>
                      </a:cubicBezTo>
                      <a:cubicBezTo>
                        <a:pt x="4731" y="9061"/>
                        <a:pt x="3928" y="7630"/>
                        <a:pt x="3963" y="6150"/>
                      </a:cubicBezTo>
                      <a:cubicBezTo>
                        <a:pt x="3993" y="4871"/>
                        <a:pt x="4652" y="3637"/>
                        <a:pt x="5833" y="2649"/>
                      </a:cubicBezTo>
                      <a:close/>
                    </a:path>
                  </a:pathLst>
                </a:custGeom>
                <a:solidFill>
                  <a:srgbClr val="1883C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30" name="Shape 843">
                  <a:extLst>
                    <a:ext uri="{FF2B5EF4-FFF2-40B4-BE49-F238E27FC236}">
                      <a16:creationId xmlns:a16="http://schemas.microsoft.com/office/drawing/2014/main" id="{9D6220AB-F67B-4A89-AC08-7864F0B685E6}"/>
                    </a:ext>
                  </a:extLst>
                </p:cNvPr>
                <p:cNvSpPr>
                  <a:spLocks/>
                </p:cNvSpPr>
                <p:nvPr/>
              </p:nvSpPr>
              <p:spPr bwMode="auto">
                <a:xfrm>
                  <a:off x="8244792" y="5146396"/>
                  <a:ext cx="37921" cy="36539"/>
                </a:xfrm>
                <a:custGeom>
                  <a:avLst/>
                  <a:gdLst>
                    <a:gd name="T0" fmla="*/ 102597 w 21600"/>
                    <a:gd name="T1" fmla="*/ 88440 h 21600"/>
                    <a:gd name="T2" fmla="*/ 102597 w 21600"/>
                    <a:gd name="T3" fmla="*/ 88440 h 21600"/>
                    <a:gd name="T4" fmla="*/ 102597 w 21600"/>
                    <a:gd name="T5" fmla="*/ 88440 h 21600"/>
                    <a:gd name="T6" fmla="*/ 102597 w 21600"/>
                    <a:gd name="T7" fmla="*/ 8844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3271" y="3815"/>
                        <a:pt x="7432" y="6694"/>
                        <a:pt x="12084" y="8360"/>
                      </a:cubicBezTo>
                      <a:cubicBezTo>
                        <a:pt x="15145" y="9455"/>
                        <a:pt x="18363" y="10003"/>
                        <a:pt x="21600" y="9978"/>
                      </a:cubicBezTo>
                      <a:cubicBezTo>
                        <a:pt x="18109" y="10699"/>
                        <a:pt x="14820" y="12230"/>
                        <a:pt x="11979" y="14456"/>
                      </a:cubicBezTo>
                      <a:cubicBezTo>
                        <a:pt x="9504" y="16396"/>
                        <a:pt x="7423" y="18824"/>
                        <a:pt x="5854" y="21600"/>
                      </a:cubicBezTo>
                      <a:cubicBezTo>
                        <a:pt x="6746" y="18224"/>
                        <a:pt x="6839" y="14674"/>
                        <a:pt x="6124" y="11254"/>
                      </a:cubicBezTo>
                      <a:cubicBezTo>
                        <a:pt x="5223" y="6947"/>
                        <a:pt x="3089" y="3024"/>
                        <a:pt x="0" y="0"/>
                      </a:cubicBezTo>
                      <a:close/>
                    </a:path>
                  </a:pathLst>
                </a:custGeom>
                <a:solidFill>
                  <a:srgbClr val="1883C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31" name="Shape 844">
                  <a:extLst>
                    <a:ext uri="{FF2B5EF4-FFF2-40B4-BE49-F238E27FC236}">
                      <a16:creationId xmlns:a16="http://schemas.microsoft.com/office/drawing/2014/main" id="{A66F1E85-B55C-4231-9407-C2720E2C2CFA}"/>
                    </a:ext>
                  </a:extLst>
                </p:cNvPr>
                <p:cNvSpPr>
                  <a:spLocks/>
                </p:cNvSpPr>
                <p:nvPr/>
              </p:nvSpPr>
              <p:spPr bwMode="auto">
                <a:xfrm>
                  <a:off x="8399642" y="5147563"/>
                  <a:ext cx="88496" cy="50443"/>
                </a:xfrm>
                <a:custGeom>
                  <a:avLst/>
                  <a:gdLst>
                    <a:gd name="T0" fmla="*/ 3043013 w 21600"/>
                    <a:gd name="T1" fmla="*/ 321236 h 21600"/>
                    <a:gd name="T2" fmla="*/ 3043013 w 21600"/>
                    <a:gd name="T3" fmla="*/ 321236 h 21600"/>
                    <a:gd name="T4" fmla="*/ 3043013 w 21600"/>
                    <a:gd name="T5" fmla="*/ 321236 h 21600"/>
                    <a:gd name="T6" fmla="*/ 3043013 w 21600"/>
                    <a:gd name="T7" fmla="*/ 3212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3915"/>
                      </a:moveTo>
                      <a:cubicBezTo>
                        <a:pt x="1901" y="4121"/>
                        <a:pt x="3764" y="4942"/>
                        <a:pt x="5495" y="6336"/>
                      </a:cubicBezTo>
                      <a:cubicBezTo>
                        <a:pt x="7036" y="7578"/>
                        <a:pt x="8449" y="9257"/>
                        <a:pt x="9679" y="11305"/>
                      </a:cubicBezTo>
                      <a:cubicBezTo>
                        <a:pt x="11060" y="11914"/>
                        <a:pt x="12333" y="13119"/>
                        <a:pt x="13381" y="14810"/>
                      </a:cubicBezTo>
                      <a:cubicBezTo>
                        <a:pt x="14521" y="16649"/>
                        <a:pt x="15356" y="18995"/>
                        <a:pt x="15796" y="21600"/>
                      </a:cubicBezTo>
                      <a:cubicBezTo>
                        <a:pt x="16115" y="17929"/>
                        <a:pt x="17062" y="14513"/>
                        <a:pt x="18511" y="11806"/>
                      </a:cubicBezTo>
                      <a:cubicBezTo>
                        <a:pt x="19391" y="10160"/>
                        <a:pt x="20439" y="8817"/>
                        <a:pt x="21600" y="7844"/>
                      </a:cubicBezTo>
                      <a:cubicBezTo>
                        <a:pt x="20030" y="8168"/>
                        <a:pt x="18443" y="8171"/>
                        <a:pt x="16873" y="7852"/>
                      </a:cubicBezTo>
                      <a:cubicBezTo>
                        <a:pt x="14931" y="7458"/>
                        <a:pt x="13031" y="6577"/>
                        <a:pt x="11232" y="5236"/>
                      </a:cubicBezTo>
                      <a:cubicBezTo>
                        <a:pt x="10086" y="4866"/>
                        <a:pt x="8962" y="4312"/>
                        <a:pt x="7874" y="3583"/>
                      </a:cubicBezTo>
                      <a:cubicBezTo>
                        <a:pt x="6492" y="2658"/>
                        <a:pt x="5177" y="1456"/>
                        <a:pt x="3953" y="0"/>
                      </a:cubicBezTo>
                      <a:lnTo>
                        <a:pt x="0" y="3915"/>
                      </a:lnTo>
                      <a:close/>
                    </a:path>
                  </a:pathLst>
                </a:custGeom>
                <a:solidFill>
                  <a:srgbClr val="1883C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32" name="Shape 845">
                  <a:extLst>
                    <a:ext uri="{FF2B5EF4-FFF2-40B4-BE49-F238E27FC236}">
                      <a16:creationId xmlns:a16="http://schemas.microsoft.com/office/drawing/2014/main" id="{0F372ACC-E0B9-4BC8-894E-3FEF479A2D8A}"/>
                    </a:ext>
                  </a:extLst>
                </p:cNvPr>
                <p:cNvSpPr>
                  <a:spLocks/>
                </p:cNvSpPr>
                <p:nvPr/>
              </p:nvSpPr>
              <p:spPr bwMode="auto">
                <a:xfrm>
                  <a:off x="8385108" y="5332719"/>
                  <a:ext cx="122251" cy="36992"/>
                </a:xfrm>
                <a:custGeom>
                  <a:avLst/>
                  <a:gdLst>
                    <a:gd name="T0" fmla="*/ 11082098 w 21600"/>
                    <a:gd name="T1" fmla="*/ 92905 h 21600"/>
                    <a:gd name="T2" fmla="*/ 11082098 w 21600"/>
                    <a:gd name="T3" fmla="*/ 92905 h 21600"/>
                    <a:gd name="T4" fmla="*/ 11082098 w 21600"/>
                    <a:gd name="T5" fmla="*/ 92905 h 21600"/>
                    <a:gd name="T6" fmla="*/ 11082098 w 21600"/>
                    <a:gd name="T7" fmla="*/ 929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635" y="0"/>
                      </a:moveTo>
                      <a:lnTo>
                        <a:pt x="0" y="8061"/>
                      </a:lnTo>
                      <a:cubicBezTo>
                        <a:pt x="1925" y="7992"/>
                        <a:pt x="3850" y="8383"/>
                        <a:pt x="5758" y="9231"/>
                      </a:cubicBezTo>
                      <a:cubicBezTo>
                        <a:pt x="8115" y="10278"/>
                        <a:pt x="10440" y="12019"/>
                        <a:pt x="12703" y="14432"/>
                      </a:cubicBezTo>
                      <a:cubicBezTo>
                        <a:pt x="14202" y="14517"/>
                        <a:pt x="15693" y="15138"/>
                        <a:pt x="17152" y="16282"/>
                      </a:cubicBezTo>
                      <a:cubicBezTo>
                        <a:pt x="18691" y="17490"/>
                        <a:pt x="20183" y="19274"/>
                        <a:pt x="21600" y="21600"/>
                      </a:cubicBezTo>
                      <a:lnTo>
                        <a:pt x="15898" y="7655"/>
                      </a:lnTo>
                      <a:cubicBezTo>
                        <a:pt x="13878" y="7985"/>
                        <a:pt x="11852" y="7650"/>
                        <a:pt x="9851" y="6656"/>
                      </a:cubicBezTo>
                      <a:cubicBezTo>
                        <a:pt x="7372" y="5424"/>
                        <a:pt x="4949" y="3189"/>
                        <a:pt x="2635" y="0"/>
                      </a:cubicBezTo>
                      <a:close/>
                    </a:path>
                  </a:pathLst>
                </a:custGeom>
                <a:solidFill>
                  <a:srgbClr val="1883C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33" name="Shape 838">
                  <a:extLst>
                    <a:ext uri="{FF2B5EF4-FFF2-40B4-BE49-F238E27FC236}">
                      <a16:creationId xmlns:a16="http://schemas.microsoft.com/office/drawing/2014/main" id="{518F7373-1C3E-4761-BE65-085F7F6179D4}"/>
                    </a:ext>
                  </a:extLst>
                </p:cNvPr>
                <p:cNvSpPr>
                  <a:spLocks noChangeArrowheads="1"/>
                </p:cNvSpPr>
                <p:nvPr/>
              </p:nvSpPr>
              <p:spPr bwMode="auto">
                <a:xfrm>
                  <a:off x="7693781" y="5402996"/>
                  <a:ext cx="1049534" cy="1049534"/>
                </a:xfrm>
                <a:prstGeom prst="ellipse">
                  <a:avLst/>
                </a:prstGeom>
                <a:solidFill>
                  <a:srgbClr val="EE273E"/>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dirty="0">
                    <a:ln>
                      <a:noFill/>
                    </a:ln>
                    <a:solidFill>
                      <a:srgbClr val="FFFFFF"/>
                    </a:solidFill>
                    <a:effectLst/>
                    <a:uLnTx/>
                    <a:uFillTx/>
                    <a:latin typeface="Helvetica Light" pitchFamily="2" charset="0"/>
                    <a:cs typeface="Helvetica Light" pitchFamily="2" charset="0"/>
                    <a:sym typeface="Helvetica Light" pitchFamily="2" charset="0"/>
                  </a:endParaRPr>
                </a:p>
              </p:txBody>
            </p:sp>
          </p:grpSp>
          <p:sp>
            <p:nvSpPr>
              <p:cNvPr id="15" name="Shape 846">
                <a:extLst>
                  <a:ext uri="{FF2B5EF4-FFF2-40B4-BE49-F238E27FC236}">
                    <a16:creationId xmlns:a16="http://schemas.microsoft.com/office/drawing/2014/main" id="{73E6E44E-8E9B-4BED-8597-3EB166C3DEC1}"/>
                  </a:ext>
                </a:extLst>
              </p:cNvPr>
              <p:cNvSpPr>
                <a:spLocks noChangeArrowheads="1"/>
              </p:cNvSpPr>
              <p:nvPr/>
            </p:nvSpPr>
            <p:spPr bwMode="auto">
              <a:xfrm>
                <a:off x="14663825" y="10362968"/>
                <a:ext cx="1049337" cy="1049338"/>
              </a:xfrm>
              <a:prstGeom prst="ellipse">
                <a:avLst/>
              </a:prstGeom>
              <a:solidFill>
                <a:srgbClr val="83B0A2"/>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6" name="Shape 854">
                <a:extLst>
                  <a:ext uri="{FF2B5EF4-FFF2-40B4-BE49-F238E27FC236}">
                    <a16:creationId xmlns:a16="http://schemas.microsoft.com/office/drawing/2014/main" id="{D811D09B-5358-457D-B58B-2FF37556BDF3}"/>
                  </a:ext>
                </a:extLst>
              </p:cNvPr>
              <p:cNvSpPr>
                <a:spLocks noChangeArrowheads="1"/>
              </p:cNvSpPr>
              <p:nvPr/>
            </p:nvSpPr>
            <p:spPr bwMode="auto">
              <a:xfrm>
                <a:off x="7599584" y="8308181"/>
                <a:ext cx="1049337" cy="1049337"/>
              </a:xfrm>
              <a:prstGeom prst="ellipse">
                <a:avLst/>
              </a:prstGeom>
              <a:solidFill>
                <a:srgbClr val="FAA32E"/>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7" name="Shape 870">
                <a:extLst>
                  <a:ext uri="{FF2B5EF4-FFF2-40B4-BE49-F238E27FC236}">
                    <a16:creationId xmlns:a16="http://schemas.microsoft.com/office/drawing/2014/main" id="{012D9744-DF8F-4660-A77A-DBE4F16DD558}"/>
                  </a:ext>
                </a:extLst>
              </p:cNvPr>
              <p:cNvSpPr>
                <a:spLocks noChangeArrowheads="1"/>
              </p:cNvSpPr>
              <p:nvPr/>
            </p:nvSpPr>
            <p:spPr bwMode="auto">
              <a:xfrm>
                <a:off x="8744640" y="10433406"/>
                <a:ext cx="1049338" cy="1049337"/>
              </a:xfrm>
              <a:prstGeom prst="ellipse">
                <a:avLst/>
              </a:prstGeom>
              <a:solidFill>
                <a:srgbClr val="F8EF24"/>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8" name="Shape 875">
                <a:extLst>
                  <a:ext uri="{FF2B5EF4-FFF2-40B4-BE49-F238E27FC236}">
                    <a16:creationId xmlns:a16="http://schemas.microsoft.com/office/drawing/2014/main" id="{D7FF291D-A654-41B6-9E53-1A1AE90B465B}"/>
                  </a:ext>
                </a:extLst>
              </p:cNvPr>
              <p:cNvSpPr>
                <a:spLocks noChangeArrowheads="1"/>
              </p:cNvSpPr>
              <p:nvPr/>
            </p:nvSpPr>
            <p:spPr bwMode="auto">
              <a:xfrm>
                <a:off x="8636000" y="4249738"/>
                <a:ext cx="1049338" cy="1049337"/>
              </a:xfrm>
              <a:prstGeom prst="ellipse">
                <a:avLst/>
              </a:prstGeom>
              <a:solidFill>
                <a:srgbClr val="138CDC"/>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lvl1pPr defTabSz="820738">
                  <a:defRPr sz="3000" b="1">
                    <a:solidFill>
                      <a:srgbClr val="000000"/>
                    </a:solidFill>
                    <a:latin typeface="Helvetica Neue" charset="0"/>
                    <a:ea typeface="Helvetica Neue" charset="0"/>
                    <a:cs typeface="Helvetica Neue" charset="0"/>
                    <a:sym typeface="Helvetica Neue" charset="0"/>
                  </a:defRPr>
                </a:lvl1pPr>
                <a:lvl2pPr defTabSz="820738">
                  <a:defRPr sz="3000" b="1">
                    <a:solidFill>
                      <a:srgbClr val="000000"/>
                    </a:solidFill>
                    <a:latin typeface="Helvetica Neue" charset="0"/>
                    <a:ea typeface="Helvetica Neue" charset="0"/>
                    <a:cs typeface="Helvetica Neue" charset="0"/>
                    <a:sym typeface="Helvetica Neue" charset="0"/>
                  </a:defRPr>
                </a:lvl2pPr>
                <a:lvl3pPr defTabSz="820738">
                  <a:defRPr sz="3000" b="1">
                    <a:solidFill>
                      <a:srgbClr val="000000"/>
                    </a:solidFill>
                    <a:latin typeface="Helvetica Neue" charset="0"/>
                    <a:ea typeface="Helvetica Neue" charset="0"/>
                    <a:cs typeface="Helvetica Neue" charset="0"/>
                    <a:sym typeface="Helvetica Neue" charset="0"/>
                  </a:defRPr>
                </a:lvl3pPr>
                <a:lvl4pPr defTabSz="820738">
                  <a:defRPr sz="3000" b="1">
                    <a:solidFill>
                      <a:srgbClr val="000000"/>
                    </a:solidFill>
                    <a:latin typeface="Helvetica Neue" charset="0"/>
                    <a:ea typeface="Helvetica Neue" charset="0"/>
                    <a:cs typeface="Helvetica Neue" charset="0"/>
                    <a:sym typeface="Helvetica Neue" charset="0"/>
                  </a:defRPr>
                </a:lvl4pPr>
                <a:lvl5pPr defTabSz="820738">
                  <a:defRPr sz="3000" b="1">
                    <a:solidFill>
                      <a:srgbClr val="000000"/>
                    </a:solidFill>
                    <a:latin typeface="Helvetica Neue" charset="0"/>
                    <a:ea typeface="Helvetica Neue" charset="0"/>
                    <a:cs typeface="Helvetica Neue" charset="0"/>
                    <a:sym typeface="Helvetica Neue" charset="0"/>
                  </a:defRPr>
                </a:lvl5pPr>
                <a:lvl6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820738"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ctr" defTabSz="410369" eaLnBrk="0" fontAlgn="base" latinLnBrk="0" hangingPunct="0">
                  <a:lnSpc>
                    <a:spcPct val="100000"/>
                  </a:lnSpc>
                  <a:spcBef>
                    <a:spcPct val="0"/>
                  </a:spcBef>
                  <a:spcAft>
                    <a:spcPct val="0"/>
                  </a:spcAft>
                  <a:buClrTx/>
                  <a:buSzTx/>
                  <a:buFontTx/>
                  <a:buNone/>
                  <a:tabLst/>
                  <a:defRPr/>
                </a:pPr>
                <a:endParaRPr kumimoji="0" lang="ru-RU" altLang="ru-RU" sz="1600" b="1" i="0" u="none" strike="noStrike" kern="0" cap="none" spc="0" normalizeH="0" baseline="0" noProof="0">
                  <a:ln>
                    <a:noFill/>
                  </a:ln>
                  <a:solidFill>
                    <a:srgbClr val="FFFFFF"/>
                  </a:solidFill>
                  <a:effectLst/>
                  <a:uLnTx/>
                  <a:uFillTx/>
                  <a:latin typeface="Helvetica Light" pitchFamily="2" charset="0"/>
                  <a:cs typeface="Helvetica Light" pitchFamily="2" charset="0"/>
                  <a:sym typeface="Helvetica Light" pitchFamily="2" charset="0"/>
                </a:endParaRPr>
              </a:p>
            </p:txBody>
          </p:sp>
          <p:sp>
            <p:nvSpPr>
              <p:cNvPr id="19" name="Shape 877">
                <a:extLst>
                  <a:ext uri="{FF2B5EF4-FFF2-40B4-BE49-F238E27FC236}">
                    <a16:creationId xmlns:a16="http://schemas.microsoft.com/office/drawing/2014/main" id="{23B07D15-E53F-4E5E-9ADC-BE4A85F8CB0A}"/>
                  </a:ext>
                </a:extLst>
              </p:cNvPr>
              <p:cNvSpPr>
                <a:spLocks/>
              </p:cNvSpPr>
              <p:nvPr/>
            </p:nvSpPr>
            <p:spPr bwMode="auto">
              <a:xfrm rot="3669642">
                <a:off x="10283825" y="3760788"/>
                <a:ext cx="273050" cy="273050"/>
              </a:xfrm>
              <a:custGeom>
                <a:avLst/>
                <a:gdLst>
                  <a:gd name="T0" fmla="*/ 276504386 w 21600"/>
                  <a:gd name="T1" fmla="*/ 276504386 h 21600"/>
                  <a:gd name="T2" fmla="*/ 276504386 w 21600"/>
                  <a:gd name="T3" fmla="*/ 276504386 h 21600"/>
                  <a:gd name="T4" fmla="*/ 276504386 w 21600"/>
                  <a:gd name="T5" fmla="*/ 276504386 h 21600"/>
                  <a:gd name="T6" fmla="*/ 276504386 w 21600"/>
                  <a:gd name="T7" fmla="*/ 27650438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20" name="Shape 878">
                <a:extLst>
                  <a:ext uri="{FF2B5EF4-FFF2-40B4-BE49-F238E27FC236}">
                    <a16:creationId xmlns:a16="http://schemas.microsoft.com/office/drawing/2014/main" id="{52E2F98F-8CD9-4817-A866-F87A7EE3F62F}"/>
                  </a:ext>
                </a:extLst>
              </p:cNvPr>
              <p:cNvSpPr>
                <a:spLocks/>
              </p:cNvSpPr>
              <p:nvPr/>
            </p:nvSpPr>
            <p:spPr bwMode="auto">
              <a:xfrm rot="-4016009">
                <a:off x="13898563" y="3768725"/>
                <a:ext cx="274638" cy="274637"/>
              </a:xfrm>
              <a:custGeom>
                <a:avLst/>
                <a:gdLst>
                  <a:gd name="T0" fmla="*/ 281356752 w 21600"/>
                  <a:gd name="T1" fmla="*/ 281353731 h 21600"/>
                  <a:gd name="T2" fmla="*/ 281356752 w 21600"/>
                  <a:gd name="T3" fmla="*/ 281353731 h 21600"/>
                  <a:gd name="T4" fmla="*/ 281356752 w 21600"/>
                  <a:gd name="T5" fmla="*/ 281353731 h 21600"/>
                  <a:gd name="T6" fmla="*/ 281356752 w 21600"/>
                  <a:gd name="T7" fmla="*/ 2813537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21" name="Shape 879">
                <a:extLst>
                  <a:ext uri="{FF2B5EF4-FFF2-40B4-BE49-F238E27FC236}">
                    <a16:creationId xmlns:a16="http://schemas.microsoft.com/office/drawing/2014/main" id="{E294B908-592C-49CF-8BF5-5C7CC6F2157D}"/>
                  </a:ext>
                </a:extLst>
              </p:cNvPr>
              <p:cNvSpPr>
                <a:spLocks/>
              </p:cNvSpPr>
              <p:nvPr/>
            </p:nvSpPr>
            <p:spPr bwMode="auto">
              <a:xfrm rot="-7051935">
                <a:off x="13866813" y="11514138"/>
                <a:ext cx="274637" cy="274637"/>
              </a:xfrm>
              <a:custGeom>
                <a:avLst/>
                <a:gdLst>
                  <a:gd name="T0" fmla="*/ 281353731 w 21600"/>
                  <a:gd name="T1" fmla="*/ 281353731 h 21600"/>
                  <a:gd name="T2" fmla="*/ 281353731 w 21600"/>
                  <a:gd name="T3" fmla="*/ 281353731 h 21600"/>
                  <a:gd name="T4" fmla="*/ 281353731 w 21600"/>
                  <a:gd name="T5" fmla="*/ 281353731 h 21600"/>
                  <a:gd name="T6" fmla="*/ 281353731 w 21600"/>
                  <a:gd name="T7" fmla="*/ 2813537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22" name="Shape 880">
                <a:extLst>
                  <a:ext uri="{FF2B5EF4-FFF2-40B4-BE49-F238E27FC236}">
                    <a16:creationId xmlns:a16="http://schemas.microsoft.com/office/drawing/2014/main" id="{BDFEE352-C3AC-4321-B20F-0F72A8346C9B}"/>
                  </a:ext>
                </a:extLst>
              </p:cNvPr>
              <p:cNvSpPr>
                <a:spLocks/>
              </p:cNvSpPr>
              <p:nvPr/>
            </p:nvSpPr>
            <p:spPr bwMode="auto">
              <a:xfrm rot="6894341">
                <a:off x="10263982" y="11481594"/>
                <a:ext cx="273050" cy="274637"/>
              </a:xfrm>
              <a:custGeom>
                <a:avLst/>
                <a:gdLst>
                  <a:gd name="T0" fmla="*/ 276504386 w 21600"/>
                  <a:gd name="T1" fmla="*/ 281353731 h 21600"/>
                  <a:gd name="T2" fmla="*/ 276504386 w 21600"/>
                  <a:gd name="T3" fmla="*/ 281353731 h 21600"/>
                  <a:gd name="T4" fmla="*/ 276504386 w 21600"/>
                  <a:gd name="T5" fmla="*/ 281353731 h 21600"/>
                  <a:gd name="T6" fmla="*/ 276504386 w 21600"/>
                  <a:gd name="T7" fmla="*/ 2813537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E5E5E5"/>
              </a:solidFill>
              <a:ln>
                <a:noFill/>
              </a:ln>
              <a:extLst>
                <a:ext uri="{91240B29-F687-4F45-9708-019B960494DF}">
                  <a14:hiddenLine xmlns:a14="http://schemas.microsoft.com/office/drawing/2010/main" w="3175">
                    <a:solidFill>
                      <a:srgbClr val="000000"/>
                    </a:solidFill>
                    <a:miter lim="400000"/>
                    <a:headEnd/>
                    <a:tailEnd/>
                  </a14:hiddenLine>
                </a:ext>
              </a:extLst>
            </p:spPr>
            <p:txBody>
              <a:bodyPr lIns="35719" tIns="35719" rIns="35719" bIns="35719" anchor="ctr"/>
              <a:lstStyle/>
              <a:p>
                <a:pPr marL="0" marR="0" lvl="0" indent="0" defTabSz="41275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srgbClr val="000000"/>
                  </a:solidFill>
                  <a:effectLst/>
                  <a:uLnTx/>
                  <a:uFillTx/>
                  <a:latin typeface="Bell MT" panose="02020503060305020303" pitchFamily="18" charset="0"/>
                  <a:sym typeface="Helvetica Neue" charset="0"/>
                </a:endParaRPr>
              </a:p>
            </p:txBody>
          </p:sp>
          <p:sp>
            <p:nvSpPr>
              <p:cNvPr id="23" name="TextBox 8">
                <a:extLst>
                  <a:ext uri="{FF2B5EF4-FFF2-40B4-BE49-F238E27FC236}">
                    <a16:creationId xmlns:a16="http://schemas.microsoft.com/office/drawing/2014/main" id="{DD4C7D75-A3A4-4419-BA88-18444CE2B7C1}"/>
                  </a:ext>
                </a:extLst>
              </p:cNvPr>
              <p:cNvSpPr txBox="1">
                <a:spLocks noChangeArrowheads="1"/>
              </p:cNvSpPr>
              <p:nvPr/>
            </p:nvSpPr>
            <p:spPr bwMode="auto">
              <a:xfrm>
                <a:off x="15848272" y="4160525"/>
                <a:ext cx="6343650" cy="11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defTabSz="412750" eaLnBrk="1" fontAlgn="base" latinLnBrk="0" hangingPunct="0">
                  <a:lnSpc>
                    <a:spcPct val="100000"/>
                  </a:lnSpc>
                  <a:spcBef>
                    <a:spcPct val="0"/>
                  </a:spcBef>
                  <a:spcAft>
                    <a:spcPct val="0"/>
                  </a:spcAft>
                  <a:buClr>
                    <a:srgbClr val="E6513E"/>
                  </a:buClr>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Including SOGIE in nondiscrimination policies8 8 Ibid</a:t>
                </a:r>
              </a:p>
            </p:txBody>
          </p:sp>
          <p:sp>
            <p:nvSpPr>
              <p:cNvPr id="24" name="TextBox 8">
                <a:extLst>
                  <a:ext uri="{FF2B5EF4-FFF2-40B4-BE49-F238E27FC236}">
                    <a16:creationId xmlns:a16="http://schemas.microsoft.com/office/drawing/2014/main" id="{A9C90F21-8310-40BE-80E9-CFFF84B713EA}"/>
                  </a:ext>
                </a:extLst>
              </p:cNvPr>
              <p:cNvSpPr txBox="1">
                <a:spLocks noChangeArrowheads="1"/>
              </p:cNvSpPr>
              <p:nvPr/>
            </p:nvSpPr>
            <p:spPr bwMode="auto">
              <a:xfrm>
                <a:off x="16993892" y="7353175"/>
                <a:ext cx="5198032"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a:lnSpc>
                    <a:spcPct val="120000"/>
                  </a:lnSpc>
                  <a:buClr>
                    <a:srgbClr val="E6513E"/>
                  </a:buCl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defTabSz="412750" eaLnBrk="1" fontAlgn="base" latinLnBrk="0" hangingPunct="0">
                  <a:lnSpc>
                    <a:spcPct val="100000"/>
                  </a:lnSpc>
                  <a:spcBef>
                    <a:spcPct val="0"/>
                  </a:spcBef>
                  <a:spcAft>
                    <a:spcPct val="0"/>
                  </a:spcAft>
                  <a:buClr>
                    <a:srgbClr val="E6513E"/>
                  </a:buClr>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Displaying symbols that represent the LGBTQ community</a:t>
                </a:r>
              </a:p>
            </p:txBody>
          </p:sp>
          <p:sp>
            <p:nvSpPr>
              <p:cNvPr id="25" name="TextBox 8">
                <a:extLst>
                  <a:ext uri="{FF2B5EF4-FFF2-40B4-BE49-F238E27FC236}">
                    <a16:creationId xmlns:a16="http://schemas.microsoft.com/office/drawing/2014/main" id="{DACF0478-809C-4D62-84E3-44206AFC3F4A}"/>
                  </a:ext>
                </a:extLst>
              </p:cNvPr>
              <p:cNvSpPr txBox="1">
                <a:spLocks noChangeArrowheads="1"/>
              </p:cNvSpPr>
              <p:nvPr/>
            </p:nvSpPr>
            <p:spPr bwMode="auto">
              <a:xfrm>
                <a:off x="81881" y="3837009"/>
                <a:ext cx="8528050"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algn="r" defTabSz="412750" eaLnBrk="0" fontAlgn="base" latinLnBrk="0" hangingPunct="0">
                  <a:lnSpc>
                    <a:spcPct val="100000"/>
                  </a:lnSpc>
                  <a:spcBef>
                    <a:spcPct val="0"/>
                  </a:spcBef>
                  <a:spcAft>
                    <a:spcPct val="0"/>
                  </a:spcAft>
                  <a:buClrTx/>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Training staff to be comfortable discussing sexual orientation, gender identity, and gender expression (SOGIE)</a:t>
                </a:r>
              </a:p>
            </p:txBody>
          </p:sp>
          <p:sp>
            <p:nvSpPr>
              <p:cNvPr id="26" name="TextBox 8">
                <a:extLst>
                  <a:ext uri="{FF2B5EF4-FFF2-40B4-BE49-F238E27FC236}">
                    <a16:creationId xmlns:a16="http://schemas.microsoft.com/office/drawing/2014/main" id="{3288D56F-DDFE-46E1-9D8E-A0A536C02426}"/>
                  </a:ext>
                </a:extLst>
              </p:cNvPr>
              <p:cNvSpPr txBox="1">
                <a:spLocks noChangeArrowheads="1"/>
              </p:cNvSpPr>
              <p:nvPr/>
            </p:nvSpPr>
            <p:spPr bwMode="auto">
              <a:xfrm>
                <a:off x="81881" y="6281895"/>
                <a:ext cx="7312954" cy="11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defTabSz="82550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0" marR="0" lvl="0" indent="0" algn="r" defTabSz="41275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Creating emotionally and physically safe spaces for LGBTQ children and youth</a:t>
                </a:r>
              </a:p>
            </p:txBody>
          </p:sp>
          <p:sp>
            <p:nvSpPr>
              <p:cNvPr id="27" name="TextBox 8">
                <a:extLst>
                  <a:ext uri="{FF2B5EF4-FFF2-40B4-BE49-F238E27FC236}">
                    <a16:creationId xmlns:a16="http://schemas.microsoft.com/office/drawing/2014/main" id="{E4F2F9BE-DA58-4691-A118-24330DD064D4}"/>
                  </a:ext>
                </a:extLst>
              </p:cNvPr>
              <p:cNvSpPr txBox="1">
                <a:spLocks noChangeArrowheads="1"/>
              </p:cNvSpPr>
              <p:nvPr/>
            </p:nvSpPr>
            <p:spPr bwMode="auto">
              <a:xfrm>
                <a:off x="1297845" y="8188003"/>
                <a:ext cx="6382610"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algn="r" defTabSz="41275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Training staff to be familiar with sexuality and gender terminology and concepts</a:t>
                </a:r>
              </a:p>
            </p:txBody>
          </p:sp>
          <p:sp>
            <p:nvSpPr>
              <p:cNvPr id="28" name="TextBox 8">
                <a:extLst>
                  <a:ext uri="{FF2B5EF4-FFF2-40B4-BE49-F238E27FC236}">
                    <a16:creationId xmlns:a16="http://schemas.microsoft.com/office/drawing/2014/main" id="{041265F1-2BE2-4EEC-8970-620CFE6BA7C9}"/>
                  </a:ext>
                </a:extLst>
              </p:cNvPr>
              <p:cNvSpPr txBox="1">
                <a:spLocks noChangeArrowheads="1"/>
              </p:cNvSpPr>
              <p:nvPr/>
            </p:nvSpPr>
            <p:spPr bwMode="auto">
              <a:xfrm>
                <a:off x="1122661" y="10506091"/>
                <a:ext cx="7516504"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algn="r" defTabSz="412750" eaLnBrk="0" fontAlgn="base" latinLnBrk="0" hangingPunct="0">
                  <a:lnSpc>
                    <a:spcPct val="100000"/>
                  </a:lnSpc>
                  <a:spcBef>
                    <a:spcPct val="0"/>
                  </a:spcBef>
                  <a:spcAft>
                    <a:spcPct val="0"/>
                  </a:spcAft>
                  <a:buClrTx/>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Developing policies that address normalcy considerations for LGBTQ children and youth</a:t>
                </a:r>
              </a:p>
            </p:txBody>
          </p:sp>
        </p:grpSp>
        <p:pic>
          <p:nvPicPr>
            <p:cNvPr id="7" name="Picture 6" descr="A picture containing flower&#10;&#10;Description automatically generated">
              <a:extLst>
                <a:ext uri="{FF2B5EF4-FFF2-40B4-BE49-F238E27FC236}">
                  <a16:creationId xmlns:a16="http://schemas.microsoft.com/office/drawing/2014/main" id="{BF3E9174-D2CC-44DA-9196-8641286BB3A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591974" y="3196209"/>
              <a:ext cx="3103900" cy="881508"/>
            </a:xfrm>
            <a:prstGeom prst="rect">
              <a:avLst/>
            </a:prstGeom>
          </p:spPr>
        </p:pic>
        <p:sp>
          <p:nvSpPr>
            <p:cNvPr id="8" name="TextBox 8">
              <a:extLst>
                <a:ext uri="{FF2B5EF4-FFF2-40B4-BE49-F238E27FC236}">
                  <a16:creationId xmlns:a16="http://schemas.microsoft.com/office/drawing/2014/main" id="{6673CA66-6902-4CE0-B1CA-1B5771C44A22}"/>
                </a:ext>
              </a:extLst>
            </p:cNvPr>
            <p:cNvSpPr txBox="1">
              <a:spLocks noChangeArrowheads="1"/>
            </p:cNvSpPr>
            <p:nvPr/>
          </p:nvSpPr>
          <p:spPr bwMode="auto">
            <a:xfrm>
              <a:off x="7835336" y="5006825"/>
              <a:ext cx="31030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a:defRPr sz="2400" b="0">
                  <a:solidFill>
                    <a:prstClr val="black"/>
                  </a:solidFill>
                  <a:latin typeface="Bell MT" panose="02020503060305020303" pitchFamily="18" charset="0"/>
                  <a:cs typeface="Arial" panose="020B0604020202020204" pitchFamily="34" charset="0"/>
                </a:defRPr>
              </a:lvl1pPr>
              <a:lvl2pPr marL="742950" indent="-285750"/>
              <a:lvl3pPr marL="1143000" indent="-228600"/>
              <a:lvl4pPr marL="1600200" indent="-228600"/>
              <a:lvl5pPr marL="2057400" indent="-228600"/>
              <a:lvl6pPr marL="2514600" indent="-228600" defTabSz="825500" eaLnBrk="0" fontAlgn="base" hangingPunct="0">
                <a:spcBef>
                  <a:spcPct val="0"/>
                </a:spcBef>
                <a:spcAft>
                  <a:spcPct val="0"/>
                </a:spcAft>
              </a:lvl6pPr>
              <a:lvl7pPr marL="2971800" indent="-228600" defTabSz="825500" eaLnBrk="0" fontAlgn="base" hangingPunct="0">
                <a:spcBef>
                  <a:spcPct val="0"/>
                </a:spcBef>
                <a:spcAft>
                  <a:spcPct val="0"/>
                </a:spcAft>
              </a:lvl7pPr>
              <a:lvl8pPr marL="3429000" indent="-228600" defTabSz="825500" eaLnBrk="0" fontAlgn="base" hangingPunct="0">
                <a:spcBef>
                  <a:spcPct val="0"/>
                </a:spcBef>
                <a:spcAft>
                  <a:spcPct val="0"/>
                </a:spcAft>
              </a:lvl8pPr>
              <a:lvl9pPr marL="3886200" indent="-228600" defTabSz="825500" eaLnBrk="0" fontAlgn="base" hangingPunct="0">
                <a:spcBef>
                  <a:spcPct val="0"/>
                </a:spcBef>
                <a:spcAft>
                  <a:spcPct val="0"/>
                </a:spcAft>
              </a:lvl9pPr>
            </a:lstStyle>
            <a:p>
              <a:pPr marL="0" marR="0" lvl="0" indent="0" algn="l" defTabSz="412750" eaLnBrk="0" fontAlgn="base" latinLnBrk="0" hangingPunct="0">
                <a:lnSpc>
                  <a:spcPct val="100000"/>
                </a:lnSpc>
                <a:spcBef>
                  <a:spcPct val="0"/>
                </a:spcBef>
                <a:spcAft>
                  <a:spcPct val="0"/>
                </a:spcAft>
                <a:buClrTx/>
                <a:buSzTx/>
                <a:buFontTx/>
                <a:buNone/>
                <a:tabLst/>
                <a:defRPr/>
              </a:pPr>
              <a:r>
                <a:rPr kumimoji="0" lang="en-US" altLang="ru-RU" sz="1600" b="0" i="0" u="none" strike="noStrike" kern="0" cap="none" spc="0" normalizeH="0" baseline="0" noProof="0" dirty="0">
                  <a:ln>
                    <a:noFill/>
                  </a:ln>
                  <a:solidFill>
                    <a:prstClr val="black"/>
                  </a:solidFill>
                  <a:effectLst/>
                  <a:uLnTx/>
                  <a:uFillTx/>
                  <a:latin typeface="Bell MT" panose="02020503060305020303" pitchFamily="18" charset="0"/>
                  <a:cs typeface="Arial" panose="020B0604020202020204" pitchFamily="34" charset="0"/>
                  <a:sym typeface="Helvetica Neue" charset="0"/>
                </a:rPr>
                <a:t>Encouraging LGBTQ youth to participate in decision-making bodies that can inform improvement efforts</a:t>
              </a:r>
            </a:p>
          </p:txBody>
        </p:sp>
      </p:grpSp>
    </p:spTree>
    <p:extLst>
      <p:ext uri="{BB962C8B-B14F-4D97-AF65-F5344CB8AC3E}">
        <p14:creationId xmlns:p14="http://schemas.microsoft.com/office/powerpoint/2010/main" val="422476370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Strength-based Approach When Working with At-risk Youth</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1803106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Strength-based Approach</a:t>
            </a:r>
            <a:endParaRPr lang="en-US" sz="2000" b="1" cap="none" dirty="0">
              <a:latin typeface="Bell MT" panose="02020503060305020303" pitchFamily="18" charset="0"/>
            </a:endParaRPr>
          </a:p>
        </p:txBody>
      </p:sp>
      <p:sp>
        <p:nvSpPr>
          <p:cNvPr id="5" name="TextBox 4">
            <a:extLst>
              <a:ext uri="{FF2B5EF4-FFF2-40B4-BE49-F238E27FC236}">
                <a16:creationId xmlns:a16="http://schemas.microsoft.com/office/drawing/2014/main" id="{47C2A886-B1CE-4CEB-B092-71F5CC9EB959}"/>
              </a:ext>
            </a:extLst>
          </p:cNvPr>
          <p:cNvSpPr txBox="1"/>
          <p:nvPr/>
        </p:nvSpPr>
        <p:spPr>
          <a:xfrm>
            <a:off x="1317063" y="1571632"/>
            <a:ext cx="10085804" cy="3714735"/>
          </a:xfrm>
          <a:prstGeom prst="rect">
            <a:avLst/>
          </a:prstGeom>
          <a:noFill/>
        </p:spPr>
        <p:txBody>
          <a:bodyPr wrap="square">
            <a:spAutoFit/>
          </a:bodyPr>
          <a:lstStyle/>
          <a:p>
            <a:pPr marL="342900" indent="-342900">
              <a:lnSpc>
                <a:spcPct val="90000"/>
              </a:lnSpc>
              <a:spcBef>
                <a:spcPts val="1000"/>
              </a:spcBef>
              <a:buFont typeface="Wingdings" panose="05000000000000000000" pitchFamily="2" charset="2"/>
              <a:buChar char="Ø"/>
              <a:defRPr/>
            </a:pPr>
            <a:r>
              <a:rPr lang="en-US" sz="2800" dirty="0">
                <a:solidFill>
                  <a:prstClr val="black"/>
                </a:solidFill>
                <a:latin typeface="Bell MT" panose="02020503060305020303" pitchFamily="18" charset="0"/>
              </a:rPr>
              <a:t>Focuses on the positive attributes, of a person or a group, rather than the negative ones</a:t>
            </a:r>
          </a:p>
          <a:p>
            <a:pPr marR="0" lvl="0" algn="l" defTabSz="914400" rtl="0" eaLnBrk="1" fontAlgn="auto" latinLnBrk="0" hangingPunct="1">
              <a:lnSpc>
                <a:spcPct val="90000"/>
              </a:lnSpc>
              <a:spcBef>
                <a:spcPts val="100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rPr>
              <a:t>Allows youth to see themselves at their best, in order to see the value they bring, by just being themselves.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800" dirty="0">
                <a:solidFill>
                  <a:prstClr val="black"/>
                </a:solidFill>
                <a:latin typeface="Bell MT" panose="02020503060305020303" pitchFamily="18" charset="0"/>
              </a:rPr>
              <a:t>H</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rPr>
              <a:t>elps youth to identifies anything that may be holding them back in their individual growth</a:t>
            </a:r>
          </a:p>
        </p:txBody>
      </p:sp>
    </p:spTree>
    <p:extLst>
      <p:ext uri="{BB962C8B-B14F-4D97-AF65-F5344CB8AC3E}">
        <p14:creationId xmlns:p14="http://schemas.microsoft.com/office/powerpoint/2010/main" val="312832986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1157195" y="516367"/>
            <a:ext cx="11034805" cy="938791"/>
          </a:xfrm>
        </p:spPr>
        <p:txBody>
          <a:bodyPr anchor="ctr">
            <a:normAutofit/>
          </a:bodyPr>
          <a:lstStyle/>
          <a:p>
            <a:r>
              <a:rPr lang="en-US" sz="4000" dirty="0"/>
              <a:t>3 Core Needs of Children</a:t>
            </a:r>
            <a:endParaRPr lang="en-US" sz="2400" b="1" cap="none" dirty="0"/>
          </a:p>
        </p:txBody>
      </p:sp>
      <p:graphicFrame>
        <p:nvGraphicFramePr>
          <p:cNvPr id="2" name="Diagram 1">
            <a:extLst>
              <a:ext uri="{FF2B5EF4-FFF2-40B4-BE49-F238E27FC236}">
                <a16:creationId xmlns:a16="http://schemas.microsoft.com/office/drawing/2014/main" id="{21C3975A-E7EB-4ED9-8A98-034A44AAD343}"/>
              </a:ext>
            </a:extLst>
          </p:cNvPr>
          <p:cNvGraphicFramePr/>
          <p:nvPr/>
        </p:nvGraphicFramePr>
        <p:xfrm>
          <a:off x="3582951" y="1420203"/>
          <a:ext cx="5233501" cy="401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141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1157195" y="516367"/>
            <a:ext cx="11034805" cy="938791"/>
          </a:xfrm>
        </p:spPr>
        <p:txBody>
          <a:bodyPr anchor="ctr">
            <a:normAutofit/>
          </a:bodyPr>
          <a:lstStyle/>
          <a:p>
            <a:r>
              <a:rPr lang="en-US" sz="4000" dirty="0"/>
              <a:t>3 Core Needs of Children</a:t>
            </a:r>
            <a:endParaRPr lang="en-US" sz="2400" b="1" cap="none" dirty="0"/>
          </a:p>
        </p:txBody>
      </p:sp>
      <p:graphicFrame>
        <p:nvGraphicFramePr>
          <p:cNvPr id="2" name="Diagram 1">
            <a:extLst>
              <a:ext uri="{FF2B5EF4-FFF2-40B4-BE49-F238E27FC236}">
                <a16:creationId xmlns:a16="http://schemas.microsoft.com/office/drawing/2014/main" id="{21C3975A-E7EB-4ED9-8A98-034A44AAD343}"/>
              </a:ext>
            </a:extLst>
          </p:cNvPr>
          <p:cNvGraphicFramePr/>
          <p:nvPr/>
        </p:nvGraphicFramePr>
        <p:xfrm>
          <a:off x="594091" y="1420203"/>
          <a:ext cx="5233501" cy="401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0239794-D1A5-4358-AA87-E4C2DD6060CF}"/>
              </a:ext>
            </a:extLst>
          </p:cNvPr>
          <p:cNvSpPr txBox="1"/>
          <p:nvPr/>
        </p:nvSpPr>
        <p:spPr>
          <a:xfrm>
            <a:off x="5827592" y="2519109"/>
            <a:ext cx="5325961" cy="1384995"/>
          </a:xfrm>
          <a:prstGeom prst="rect">
            <a:avLst/>
          </a:prstGeom>
          <a:noFill/>
        </p:spPr>
        <p:txBody>
          <a:bodyPr wrap="square">
            <a:spAutoFit/>
          </a:bodyPr>
          <a:lstStyle/>
          <a:p>
            <a:pPr algn="just"/>
            <a:r>
              <a:rPr lang="en-US" sz="1400" b="0" i="0" dirty="0">
                <a:solidFill>
                  <a:srgbClr val="1C2A38"/>
                </a:solidFill>
                <a:effectLst/>
                <a:latin typeface="Open Sans" panose="020B0606030504020204" pitchFamily="34" charset="0"/>
              </a:rPr>
              <a:t>Children who have experienced trauma are continually alert to the possibility of threat. They experience chronic stress and anxiety that impacts on their emotions and behavior. We can support children and young people by creating an environment of emotional and culturally safety where their emotions and perceptions are acknowledged and respected.</a:t>
            </a:r>
          </a:p>
        </p:txBody>
      </p:sp>
    </p:spTree>
    <p:custDataLst>
      <p:tags r:id="rId1"/>
    </p:custDataLst>
    <p:extLst>
      <p:ext uri="{BB962C8B-B14F-4D97-AF65-F5344CB8AC3E}">
        <p14:creationId xmlns:p14="http://schemas.microsoft.com/office/powerpoint/2010/main" val="9836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1157195" y="516367"/>
            <a:ext cx="11034805" cy="938791"/>
          </a:xfrm>
        </p:spPr>
        <p:txBody>
          <a:bodyPr anchor="ctr">
            <a:normAutofit/>
          </a:bodyPr>
          <a:lstStyle/>
          <a:p>
            <a:r>
              <a:rPr lang="en-US" sz="4000" dirty="0"/>
              <a:t>3 Core Needs of Children</a:t>
            </a:r>
            <a:endParaRPr lang="en-US" sz="2400" b="1" cap="none" dirty="0"/>
          </a:p>
        </p:txBody>
      </p:sp>
      <p:graphicFrame>
        <p:nvGraphicFramePr>
          <p:cNvPr id="2" name="Diagram 1">
            <a:extLst>
              <a:ext uri="{FF2B5EF4-FFF2-40B4-BE49-F238E27FC236}">
                <a16:creationId xmlns:a16="http://schemas.microsoft.com/office/drawing/2014/main" id="{21C3975A-E7EB-4ED9-8A98-034A44AAD343}"/>
              </a:ext>
            </a:extLst>
          </p:cNvPr>
          <p:cNvGraphicFramePr/>
          <p:nvPr/>
        </p:nvGraphicFramePr>
        <p:xfrm>
          <a:off x="594091" y="1420203"/>
          <a:ext cx="5233501" cy="401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0239794-D1A5-4358-AA87-E4C2DD6060CF}"/>
              </a:ext>
            </a:extLst>
          </p:cNvPr>
          <p:cNvSpPr txBox="1"/>
          <p:nvPr/>
        </p:nvSpPr>
        <p:spPr>
          <a:xfrm>
            <a:off x="5827592" y="2736502"/>
            <a:ext cx="5368492" cy="1600438"/>
          </a:xfrm>
          <a:prstGeom prst="rect">
            <a:avLst/>
          </a:prstGeom>
          <a:noFill/>
        </p:spPr>
        <p:txBody>
          <a:bodyPr wrap="square">
            <a:spAutoFit/>
          </a:bodyPr>
          <a:lstStyle/>
          <a:p>
            <a:pPr algn="just"/>
            <a:r>
              <a:rPr lang="en-US" sz="1400" b="0" i="0" dirty="0">
                <a:solidFill>
                  <a:srgbClr val="1C2A38"/>
                </a:solidFill>
                <a:effectLst/>
                <a:latin typeface="Open Sans" panose="020B0606030504020204" pitchFamily="34" charset="0"/>
              </a:rPr>
              <a:t>Children and young people in care can be acutely aware that they are different and can hunger for normality. Mixing with local kids and your community helps normalize their experience and develop healthy connections with caregivers. We can support healthy relationships by focusing on their connections with kids, rather than focusing on teaching them how to behave.</a:t>
            </a:r>
          </a:p>
        </p:txBody>
      </p:sp>
    </p:spTree>
    <p:custDataLst>
      <p:tags r:id="rId1"/>
    </p:custDataLst>
    <p:extLst>
      <p:ext uri="{BB962C8B-B14F-4D97-AF65-F5344CB8AC3E}">
        <p14:creationId xmlns:p14="http://schemas.microsoft.com/office/powerpoint/2010/main" val="73468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1157195" y="516367"/>
            <a:ext cx="11034805" cy="938791"/>
          </a:xfrm>
        </p:spPr>
        <p:txBody>
          <a:bodyPr anchor="ctr">
            <a:normAutofit/>
          </a:bodyPr>
          <a:lstStyle/>
          <a:p>
            <a:r>
              <a:rPr lang="en-US" sz="4000" dirty="0"/>
              <a:t>3 Core Needs of Children</a:t>
            </a:r>
            <a:endParaRPr lang="en-US" sz="2400" b="1" cap="none" dirty="0"/>
          </a:p>
        </p:txBody>
      </p:sp>
      <p:graphicFrame>
        <p:nvGraphicFramePr>
          <p:cNvPr id="2" name="Diagram 1">
            <a:extLst>
              <a:ext uri="{FF2B5EF4-FFF2-40B4-BE49-F238E27FC236}">
                <a16:creationId xmlns:a16="http://schemas.microsoft.com/office/drawing/2014/main" id="{21C3975A-E7EB-4ED9-8A98-034A44AAD343}"/>
              </a:ext>
            </a:extLst>
          </p:cNvPr>
          <p:cNvGraphicFramePr/>
          <p:nvPr/>
        </p:nvGraphicFramePr>
        <p:xfrm>
          <a:off x="594091" y="1420203"/>
          <a:ext cx="5233501" cy="4017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0239794-D1A5-4358-AA87-E4C2DD6060CF}"/>
              </a:ext>
            </a:extLst>
          </p:cNvPr>
          <p:cNvSpPr txBox="1"/>
          <p:nvPr/>
        </p:nvSpPr>
        <p:spPr>
          <a:xfrm>
            <a:off x="5827592" y="3609959"/>
            <a:ext cx="5145208" cy="1815882"/>
          </a:xfrm>
          <a:prstGeom prst="rect">
            <a:avLst/>
          </a:prstGeom>
          <a:noFill/>
        </p:spPr>
        <p:txBody>
          <a:bodyPr wrap="square">
            <a:spAutoFit/>
          </a:bodyPr>
          <a:lstStyle/>
          <a:p>
            <a:pPr algn="just"/>
            <a:r>
              <a:rPr lang="en-US" sz="1400" b="0" i="0" dirty="0">
                <a:solidFill>
                  <a:srgbClr val="1C2A38"/>
                </a:solidFill>
                <a:effectLst/>
                <a:latin typeface="Open Sans" panose="020B0606030504020204" pitchFamily="34" charset="0"/>
              </a:rPr>
              <a:t>Children and young people in care who have experienced trauma can have difficulty controlling their emotions and impulses.  Research tells us that learning to manage emotions is based on the availability of support, coaching and trust from caregivers – so your role is vital. Active listening and focusing on the feelings that are driving their behavior will assist these kids develop healthy and adaptive strategies to cope with the past.</a:t>
            </a:r>
          </a:p>
        </p:txBody>
      </p:sp>
    </p:spTree>
    <p:custDataLst>
      <p:tags r:id="rId1"/>
    </p:custDataLst>
    <p:extLst>
      <p:ext uri="{BB962C8B-B14F-4D97-AF65-F5344CB8AC3E}">
        <p14:creationId xmlns:p14="http://schemas.microsoft.com/office/powerpoint/2010/main" val="31571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3157" y="584094"/>
            <a:ext cx="5648037" cy="900752"/>
          </a:xfrm>
        </p:spPr>
        <p:txBody>
          <a:bodyPr vert="horz" lIns="91440" tIns="45720" rIns="91440" bIns="45720" rtlCol="0" anchor="ctr">
            <a:normAutofit/>
          </a:bodyPr>
          <a:lstStyle/>
          <a:p>
            <a:r>
              <a:rPr lang="en-US" sz="4000" b="1" cap="none" dirty="0"/>
              <a:t>Helping Children Cope</a:t>
            </a:r>
          </a:p>
        </p:txBody>
      </p:sp>
      <p:pic>
        <p:nvPicPr>
          <p:cNvPr id="4" name="Graphic 3" descr="Clapper board">
            <a:hlinkClick r:id="rId4"/>
            <a:extLst>
              <a:ext uri="{FF2B5EF4-FFF2-40B4-BE49-F238E27FC236}">
                <a16:creationId xmlns:a16="http://schemas.microsoft.com/office/drawing/2014/main" id="{147C3D26-202C-4768-BCE7-41D2DE2B7E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2320" y="3654743"/>
            <a:ext cx="1382950" cy="1382950"/>
          </a:xfrm>
          <a:prstGeom prst="rect">
            <a:avLst/>
          </a:prstGeom>
        </p:spPr>
      </p:pic>
      <p:sp>
        <p:nvSpPr>
          <p:cNvPr id="7" name="TextBox 6">
            <a:extLst>
              <a:ext uri="{FF2B5EF4-FFF2-40B4-BE49-F238E27FC236}">
                <a16:creationId xmlns:a16="http://schemas.microsoft.com/office/drawing/2014/main" id="{8AF04119-F773-4A58-BD27-8F2131A85D29}"/>
              </a:ext>
            </a:extLst>
          </p:cNvPr>
          <p:cNvSpPr txBox="1"/>
          <p:nvPr/>
        </p:nvSpPr>
        <p:spPr>
          <a:xfrm>
            <a:off x="2984582" y="2495371"/>
            <a:ext cx="6738425" cy="707886"/>
          </a:xfrm>
          <a:prstGeom prst="rect">
            <a:avLst/>
          </a:prstGeom>
          <a:noFill/>
        </p:spPr>
        <p:txBody>
          <a:bodyPr wrap="square">
            <a:spAutoFit/>
          </a:bodyPr>
          <a:lstStyle/>
          <a:p>
            <a:pPr algn="ctr"/>
            <a:r>
              <a:rPr lang="en-US" sz="2000" b="0" i="0" dirty="0">
                <a:solidFill>
                  <a:srgbClr val="35495D"/>
                </a:solidFill>
                <a:effectLst/>
              </a:rPr>
              <a:t>Supporting Children </a:t>
            </a:r>
            <a:r>
              <a:rPr lang="en-US" sz="2000" dirty="0">
                <a:solidFill>
                  <a:srgbClr val="35495D"/>
                </a:solidFill>
              </a:rPr>
              <a:t>W</a:t>
            </a:r>
            <a:r>
              <a:rPr lang="en-US" sz="2000" b="0" i="0" dirty="0">
                <a:solidFill>
                  <a:srgbClr val="35495D"/>
                </a:solidFill>
                <a:effectLst/>
              </a:rPr>
              <a:t>ho’ve </a:t>
            </a:r>
            <a:r>
              <a:rPr lang="en-US" sz="2000" dirty="0">
                <a:solidFill>
                  <a:srgbClr val="35495D"/>
                </a:solidFill>
              </a:rPr>
              <a:t>E</a:t>
            </a:r>
            <a:r>
              <a:rPr lang="en-US" sz="2000" b="0" i="0" dirty="0">
                <a:solidFill>
                  <a:srgbClr val="35495D"/>
                </a:solidFill>
                <a:effectLst/>
              </a:rPr>
              <a:t>xperienced </a:t>
            </a:r>
            <a:r>
              <a:rPr lang="en-US" sz="2000" dirty="0">
                <a:solidFill>
                  <a:srgbClr val="35495D"/>
                </a:solidFill>
              </a:rPr>
              <a:t>T</a:t>
            </a:r>
            <a:r>
              <a:rPr lang="en-US" sz="2000" b="0" i="0" dirty="0">
                <a:solidFill>
                  <a:srgbClr val="35495D"/>
                </a:solidFill>
                <a:effectLst/>
              </a:rPr>
              <a:t>rauma</a:t>
            </a:r>
          </a:p>
          <a:p>
            <a:pPr algn="ctr"/>
            <a:r>
              <a:rPr lang="en-US" sz="2000" b="0" i="0" dirty="0">
                <a:solidFill>
                  <a:srgbClr val="35495D"/>
                </a:solidFill>
                <a:effectLst/>
              </a:rPr>
              <a:t>Dr. Howard Bath</a:t>
            </a:r>
          </a:p>
        </p:txBody>
      </p:sp>
    </p:spTree>
    <p:custDataLst>
      <p:tags r:id="rId1"/>
    </p:custDataLst>
    <p:extLst>
      <p:ext uri="{BB962C8B-B14F-4D97-AF65-F5344CB8AC3E}">
        <p14:creationId xmlns:p14="http://schemas.microsoft.com/office/powerpoint/2010/main" val="1451873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712493" y="1208314"/>
            <a:ext cx="5900056"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Brain Development in Youth</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351016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93993" y="4961011"/>
            <a:ext cx="9885686" cy="579178"/>
          </a:xfrm>
        </p:spPr>
        <p:txBody>
          <a:bodyPr>
            <a:normAutofit/>
          </a:bodyPr>
          <a:lstStyle/>
          <a:p>
            <a:endParaRPr lang="en-US" sz="1600" dirty="0"/>
          </a:p>
          <a:p>
            <a:endParaRPr lang="en-US" sz="1600" dirty="0"/>
          </a:p>
        </p:txBody>
      </p:sp>
      <p:sp>
        <p:nvSpPr>
          <p:cNvPr id="7" name="TextBox 6">
            <a:extLst>
              <a:ext uri="{FF2B5EF4-FFF2-40B4-BE49-F238E27FC236}">
                <a16:creationId xmlns:a16="http://schemas.microsoft.com/office/drawing/2014/main" id="{8AF04119-F773-4A58-BD27-8F2131A85D29}"/>
              </a:ext>
            </a:extLst>
          </p:cNvPr>
          <p:cNvSpPr txBox="1"/>
          <p:nvPr/>
        </p:nvSpPr>
        <p:spPr>
          <a:xfrm>
            <a:off x="2726787" y="319889"/>
            <a:ext cx="6738425" cy="646331"/>
          </a:xfrm>
          <a:prstGeom prst="rect">
            <a:avLst/>
          </a:prstGeom>
          <a:noFill/>
        </p:spPr>
        <p:txBody>
          <a:bodyPr wrap="square">
            <a:spAutoFit/>
          </a:bodyPr>
          <a:lstStyle/>
          <a:p>
            <a:pPr algn="ctr"/>
            <a:r>
              <a:rPr lang="en-US" b="0" i="0" dirty="0">
                <a:solidFill>
                  <a:srgbClr val="35495D"/>
                </a:solidFill>
                <a:effectLst/>
              </a:rPr>
              <a:t>Supporting Children </a:t>
            </a:r>
            <a:r>
              <a:rPr lang="en-US" dirty="0">
                <a:solidFill>
                  <a:srgbClr val="35495D"/>
                </a:solidFill>
              </a:rPr>
              <a:t>W</a:t>
            </a:r>
            <a:r>
              <a:rPr lang="en-US" b="0" i="0" dirty="0">
                <a:solidFill>
                  <a:srgbClr val="35495D"/>
                </a:solidFill>
                <a:effectLst/>
              </a:rPr>
              <a:t>ho’ve </a:t>
            </a:r>
            <a:r>
              <a:rPr lang="en-US" dirty="0">
                <a:solidFill>
                  <a:srgbClr val="35495D"/>
                </a:solidFill>
              </a:rPr>
              <a:t>E</a:t>
            </a:r>
            <a:r>
              <a:rPr lang="en-US" b="0" i="0" dirty="0">
                <a:solidFill>
                  <a:srgbClr val="35495D"/>
                </a:solidFill>
                <a:effectLst/>
              </a:rPr>
              <a:t>xperienced </a:t>
            </a:r>
            <a:r>
              <a:rPr lang="en-US" dirty="0">
                <a:solidFill>
                  <a:srgbClr val="35495D"/>
                </a:solidFill>
              </a:rPr>
              <a:t>T</a:t>
            </a:r>
            <a:r>
              <a:rPr lang="en-US" b="0" i="0" dirty="0">
                <a:solidFill>
                  <a:srgbClr val="35495D"/>
                </a:solidFill>
                <a:effectLst/>
              </a:rPr>
              <a:t>rauma</a:t>
            </a:r>
          </a:p>
          <a:p>
            <a:pPr algn="ctr"/>
            <a:r>
              <a:rPr lang="en-US" b="0" i="0" dirty="0">
                <a:solidFill>
                  <a:srgbClr val="35495D"/>
                </a:solidFill>
                <a:effectLst/>
              </a:rPr>
              <a:t>Dr. Howard Bath</a:t>
            </a:r>
          </a:p>
        </p:txBody>
      </p:sp>
      <p:pic>
        <p:nvPicPr>
          <p:cNvPr id="2" name="Online Media 1" title="Understanding trauma: three core needs of children – part 3 adaptive coping">
            <a:hlinkClick r:id="" action="ppaction://media"/>
            <a:extLst>
              <a:ext uri="{FF2B5EF4-FFF2-40B4-BE49-F238E27FC236}">
                <a16:creationId xmlns:a16="http://schemas.microsoft.com/office/drawing/2014/main" id="{39D5170A-CC10-44DF-99C9-81163DDACC22}"/>
              </a:ext>
            </a:extLst>
          </p:cNvPr>
          <p:cNvPicPr>
            <a:picLocks noRot="1" noChangeAspect="1"/>
          </p:cNvPicPr>
          <p:nvPr>
            <a:videoFile r:link="rId2"/>
          </p:nvPr>
        </p:nvPicPr>
        <p:blipFill>
          <a:blip r:embed="rId5"/>
          <a:stretch>
            <a:fillRect/>
          </a:stretch>
        </p:blipFill>
        <p:spPr>
          <a:xfrm>
            <a:off x="1467959" y="1104510"/>
            <a:ext cx="9537751" cy="5388829"/>
          </a:xfrm>
          <a:prstGeom prst="rect">
            <a:avLst/>
          </a:prstGeom>
        </p:spPr>
      </p:pic>
    </p:spTree>
    <p:custDataLst>
      <p:tags r:id="rId1"/>
    </p:custDataLst>
    <p:extLst>
      <p:ext uri="{BB962C8B-B14F-4D97-AF65-F5344CB8AC3E}">
        <p14:creationId xmlns:p14="http://schemas.microsoft.com/office/powerpoint/2010/main" val="2432608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How to Use Strength-based Approach</a:t>
            </a:r>
            <a:endParaRPr lang="en-US" sz="2000" b="1" cap="none" dirty="0">
              <a:latin typeface="Bell MT" panose="02020503060305020303" pitchFamily="18" charset="0"/>
            </a:endParaRPr>
          </a:p>
        </p:txBody>
      </p:sp>
      <p:sp>
        <p:nvSpPr>
          <p:cNvPr id="5" name="TextBox 4">
            <a:extLst>
              <a:ext uri="{FF2B5EF4-FFF2-40B4-BE49-F238E27FC236}">
                <a16:creationId xmlns:a16="http://schemas.microsoft.com/office/drawing/2014/main" id="{47C2A886-B1CE-4CEB-B092-71F5CC9EB959}"/>
              </a:ext>
            </a:extLst>
          </p:cNvPr>
          <p:cNvSpPr txBox="1"/>
          <p:nvPr/>
        </p:nvSpPr>
        <p:spPr>
          <a:xfrm>
            <a:off x="1153289" y="938791"/>
            <a:ext cx="10413352" cy="5693738"/>
          </a:xfrm>
          <a:prstGeom prst="rect">
            <a:avLst/>
          </a:prstGeom>
          <a:noFill/>
        </p:spPr>
        <p:txBody>
          <a:bodyPr wrap="square">
            <a:spAutoFit/>
          </a:bodyPr>
          <a:lstStyle/>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Learn how to set goals and expectations</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Learn how to cope in a productive method that can foster growth</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Learn that when faced with a challenge it is better to confront than avoid</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Awareness of vulnerabilities and weaknesses but focus on strengths</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Builds self-esteem and competence</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Learn effective interpersonal skills in order to look for assistance and support when needed</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Understand what can and cannot be controlled</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Understand supporting others and giving time to those that we care about</a:t>
            </a:r>
          </a:p>
          <a:p>
            <a:pPr marL="342900" indent="-342900">
              <a:lnSpc>
                <a:spcPct val="150000"/>
              </a:lnSpc>
              <a:spcBef>
                <a:spcPts val="1000"/>
              </a:spcBef>
              <a:buFont typeface="Wingdings" panose="05000000000000000000" pitchFamily="2" charset="2"/>
              <a:buChar char="Ø"/>
              <a:defRPr/>
            </a:pPr>
            <a:r>
              <a:rPr lang="en-US" sz="2000" dirty="0">
                <a:solidFill>
                  <a:prstClr val="black"/>
                </a:solidFill>
                <a:latin typeface="Bell MT" panose="02020503060305020303" pitchFamily="18" charset="0"/>
              </a:rPr>
              <a:t>Encourage connecting to a person’s social support like family, or community to spur on his or her own transformation</a:t>
            </a:r>
          </a:p>
        </p:txBody>
      </p:sp>
    </p:spTree>
    <p:extLst>
      <p:ext uri="{BB962C8B-B14F-4D97-AF65-F5344CB8AC3E}">
        <p14:creationId xmlns:p14="http://schemas.microsoft.com/office/powerpoint/2010/main" val="409367448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Benefits of Using Strength-based Approach</a:t>
            </a:r>
            <a:endParaRPr lang="en-US" sz="2000" b="1" cap="none" dirty="0">
              <a:latin typeface="Bell MT" panose="02020503060305020303" pitchFamily="18" charset="0"/>
            </a:endParaRPr>
          </a:p>
        </p:txBody>
      </p:sp>
      <p:sp>
        <p:nvSpPr>
          <p:cNvPr id="5" name="TextBox 4">
            <a:extLst>
              <a:ext uri="{FF2B5EF4-FFF2-40B4-BE49-F238E27FC236}">
                <a16:creationId xmlns:a16="http://schemas.microsoft.com/office/drawing/2014/main" id="{47C2A886-B1CE-4CEB-B092-71F5CC9EB959}"/>
              </a:ext>
            </a:extLst>
          </p:cNvPr>
          <p:cNvSpPr txBox="1"/>
          <p:nvPr/>
        </p:nvSpPr>
        <p:spPr>
          <a:xfrm>
            <a:off x="1153289" y="1141995"/>
            <a:ext cx="10413352" cy="5116209"/>
          </a:xfrm>
          <a:prstGeom prst="rect">
            <a:avLst/>
          </a:prstGeom>
          <a:noFill/>
        </p:spPr>
        <p:txBody>
          <a:bodyPr wrap="square">
            <a:spAutoFit/>
          </a:bodyPr>
          <a:lstStyle/>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Offers youth a new mindset and different perspective</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Improves resiliency of youth as well as the overall function of youth in their family and community</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Offers a shared language </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Respects that in order to build someone up, including their capacities, it takes time and there is a process of evolvement</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Sees people as creating and rebuilding, rather than broken or failing</a:t>
            </a:r>
          </a:p>
          <a:p>
            <a:pPr marL="342900" indent="-342900">
              <a:lnSpc>
                <a:spcPct val="150000"/>
              </a:lnSpc>
              <a:spcBef>
                <a:spcPts val="1000"/>
              </a:spcBef>
              <a:buFont typeface="Wingdings" panose="05000000000000000000" pitchFamily="2" charset="2"/>
              <a:buChar char="Ø"/>
              <a:defRPr/>
            </a:pPr>
            <a:r>
              <a:rPr lang="en-US" sz="2400" dirty="0">
                <a:solidFill>
                  <a:prstClr val="black"/>
                </a:solidFill>
                <a:latin typeface="Bell MT" panose="02020503060305020303" pitchFamily="18" charset="0"/>
              </a:rPr>
              <a:t>Introduces and molds a person into being resilient</a:t>
            </a:r>
          </a:p>
        </p:txBody>
      </p:sp>
    </p:spTree>
    <p:extLst>
      <p:ext uri="{BB962C8B-B14F-4D97-AF65-F5344CB8AC3E}">
        <p14:creationId xmlns:p14="http://schemas.microsoft.com/office/powerpoint/2010/main" val="218568795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Safety Planning </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1512425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cap="none" dirty="0">
                <a:latin typeface="Bell MT" panose="02020503060305020303" pitchFamily="18" charset="0"/>
              </a:rPr>
              <a:t>Types Of Safety</a:t>
            </a:r>
          </a:p>
        </p:txBody>
      </p:sp>
      <p:sp>
        <p:nvSpPr>
          <p:cNvPr id="3" name="Content Placeholder 2"/>
          <p:cNvSpPr>
            <a:spLocks noGrp="1"/>
          </p:cNvSpPr>
          <p:nvPr>
            <p:ph idx="1"/>
          </p:nvPr>
        </p:nvSpPr>
        <p:spPr>
          <a:xfrm>
            <a:off x="1251678" y="2057401"/>
            <a:ext cx="10178322" cy="3593591"/>
          </a:xfrm>
        </p:spPr>
        <p:txBody>
          <a:bodyPr>
            <a:normAutofit/>
          </a:bodyPr>
          <a:lstStyle/>
          <a:p>
            <a:r>
              <a:rPr lang="en-US" sz="2800" dirty="0"/>
              <a:t>Physical Safety</a:t>
            </a:r>
          </a:p>
          <a:p>
            <a:pPr lvl="1"/>
            <a:r>
              <a:rPr lang="en-US" sz="2400" dirty="0"/>
              <a:t>Tangible, concrete, easily observed or defined</a:t>
            </a:r>
          </a:p>
          <a:p>
            <a:pPr lvl="2"/>
            <a:r>
              <a:rPr lang="en-US" sz="1800" dirty="0"/>
              <a:t>i.e. – wearing a helmet, certificates of inspection, </a:t>
            </a:r>
            <a:r>
              <a:rPr lang="en-US" sz="1800" dirty="0" err="1"/>
              <a:t>etc</a:t>
            </a:r>
            <a:endParaRPr lang="en-US" sz="1800" dirty="0"/>
          </a:p>
          <a:p>
            <a:endParaRPr lang="en-US" sz="1100" dirty="0"/>
          </a:p>
          <a:p>
            <a:r>
              <a:rPr lang="en-US" sz="2800" dirty="0"/>
              <a:t>Emotional Safety</a:t>
            </a:r>
          </a:p>
          <a:p>
            <a:pPr lvl="1"/>
            <a:r>
              <a:rPr lang="en-US" sz="2400" dirty="0"/>
              <a:t>Intangible, not concrete or easily observed, may be difficult to define – more descriptive</a:t>
            </a:r>
          </a:p>
          <a:p>
            <a:pPr lvl="2"/>
            <a:r>
              <a:rPr lang="en-US" sz="1800" dirty="0"/>
              <a:t>i.e. – bodily reactions (heartbeat, breathing)</a:t>
            </a:r>
          </a:p>
        </p:txBody>
      </p:sp>
    </p:spTree>
    <p:extLst>
      <p:ext uri="{BB962C8B-B14F-4D97-AF65-F5344CB8AC3E}">
        <p14:creationId xmlns:p14="http://schemas.microsoft.com/office/powerpoint/2010/main" val="1035686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Bell MT" panose="02020503060305020303" pitchFamily="18" charset="0"/>
              </a:rPr>
              <a:t>Providing Physical Safety</a:t>
            </a:r>
          </a:p>
        </p:txBody>
      </p:sp>
      <p:sp>
        <p:nvSpPr>
          <p:cNvPr id="3" name="Content Placeholder 2"/>
          <p:cNvSpPr>
            <a:spLocks noGrp="1"/>
          </p:cNvSpPr>
          <p:nvPr>
            <p:ph idx="1"/>
          </p:nvPr>
        </p:nvSpPr>
        <p:spPr/>
        <p:txBody>
          <a:bodyPr>
            <a:normAutofit/>
          </a:bodyPr>
          <a:lstStyle/>
          <a:p>
            <a:pPr marL="0" indent="0">
              <a:buNone/>
            </a:pPr>
            <a:r>
              <a:rPr lang="en-US" sz="3200" dirty="0"/>
              <a:t>What are some tangible needs for safety?</a:t>
            </a:r>
          </a:p>
          <a:p>
            <a:pPr lvl="1"/>
            <a:r>
              <a:rPr lang="en-US" sz="2800" dirty="0"/>
              <a:t>Housing</a:t>
            </a:r>
          </a:p>
          <a:p>
            <a:pPr lvl="1"/>
            <a:r>
              <a:rPr lang="en-US" sz="2800" dirty="0"/>
              <a:t>Food</a:t>
            </a:r>
          </a:p>
          <a:p>
            <a:pPr lvl="1"/>
            <a:r>
              <a:rPr lang="en-US" sz="2800" dirty="0"/>
              <a:t>Clothing</a:t>
            </a:r>
          </a:p>
          <a:p>
            <a:pPr lvl="1"/>
            <a:r>
              <a:rPr lang="en-US" sz="2800" dirty="0"/>
              <a:t>What else?</a:t>
            </a:r>
          </a:p>
        </p:txBody>
      </p:sp>
    </p:spTree>
    <p:extLst>
      <p:ext uri="{BB962C8B-B14F-4D97-AF65-F5344CB8AC3E}">
        <p14:creationId xmlns:p14="http://schemas.microsoft.com/office/powerpoint/2010/main" val="2940671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13805"/>
            <a:ext cx="10178322" cy="1492132"/>
          </a:xfrm>
        </p:spPr>
        <p:txBody>
          <a:bodyPr>
            <a:normAutofit/>
          </a:bodyPr>
          <a:lstStyle/>
          <a:p>
            <a:r>
              <a:rPr lang="en-US" sz="4400" dirty="0">
                <a:latin typeface="Bell MT" panose="02020503060305020303" pitchFamily="18" charset="0"/>
              </a:rPr>
              <a:t>Providing Emotional Safety</a:t>
            </a:r>
          </a:p>
        </p:txBody>
      </p:sp>
      <p:sp>
        <p:nvSpPr>
          <p:cNvPr id="3" name="Content Placeholder 2"/>
          <p:cNvSpPr>
            <a:spLocks noGrp="1"/>
          </p:cNvSpPr>
          <p:nvPr>
            <p:ph idx="1"/>
          </p:nvPr>
        </p:nvSpPr>
        <p:spPr>
          <a:xfrm>
            <a:off x="1251678" y="2125981"/>
            <a:ext cx="10178322" cy="3593591"/>
          </a:xfrm>
        </p:spPr>
        <p:txBody>
          <a:bodyPr>
            <a:normAutofit/>
          </a:bodyPr>
          <a:lstStyle/>
          <a:p>
            <a:pPr marL="0" indent="0">
              <a:buNone/>
            </a:pPr>
            <a:r>
              <a:rPr lang="en-US" sz="3200" dirty="0"/>
              <a:t>What are some intangible needs for safety?</a:t>
            </a:r>
          </a:p>
          <a:p>
            <a:pPr lvl="1"/>
            <a:r>
              <a:rPr lang="en-US" sz="2800" dirty="0"/>
              <a:t>Acceptance</a:t>
            </a:r>
          </a:p>
          <a:p>
            <a:pPr lvl="1"/>
            <a:r>
              <a:rPr lang="en-US" sz="2800" dirty="0"/>
              <a:t>Healthy relationships</a:t>
            </a:r>
          </a:p>
          <a:p>
            <a:pPr lvl="1"/>
            <a:r>
              <a:rPr lang="en-US" sz="2800" dirty="0"/>
              <a:t>A sense of empowerment</a:t>
            </a:r>
          </a:p>
          <a:p>
            <a:pPr lvl="1"/>
            <a:r>
              <a:rPr lang="en-US" sz="2800" dirty="0"/>
              <a:t>What else? </a:t>
            </a:r>
          </a:p>
        </p:txBody>
      </p:sp>
    </p:spTree>
    <p:extLst>
      <p:ext uri="{BB962C8B-B14F-4D97-AF65-F5344CB8AC3E}">
        <p14:creationId xmlns:p14="http://schemas.microsoft.com/office/powerpoint/2010/main" val="3142964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68" y="611274"/>
            <a:ext cx="10178322" cy="1492132"/>
          </a:xfrm>
        </p:spPr>
        <p:txBody>
          <a:bodyPr>
            <a:normAutofit/>
          </a:bodyPr>
          <a:lstStyle/>
          <a:p>
            <a:pPr algn="ctr"/>
            <a:r>
              <a:rPr lang="en-US" sz="4400" dirty="0">
                <a:latin typeface="Bell MT" panose="02020503060305020303" pitchFamily="18" charset="0"/>
              </a:rPr>
              <a:t>What can we do?</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rPr>
              <a:t> Provide sensory comfort, familiarity, </a:t>
            </a:r>
          </a:p>
          <a:p>
            <a:pPr>
              <a:buFont typeface="Arial" panose="020B0604020202020204" pitchFamily="34" charset="0"/>
              <a:buChar char="•"/>
            </a:pPr>
            <a:r>
              <a:rPr lang="en-US" sz="2800" dirty="0">
                <a:solidFill>
                  <a:schemeClr val="tx1"/>
                </a:solidFill>
              </a:rPr>
              <a:t> Empathize, connect, try to understand the person’s view.</a:t>
            </a:r>
          </a:p>
          <a:p>
            <a:pPr>
              <a:buFont typeface="Arial" panose="020B0604020202020204" pitchFamily="34" charset="0"/>
              <a:buChar char="•"/>
            </a:pPr>
            <a:r>
              <a:rPr lang="en-US" sz="2800" dirty="0">
                <a:solidFill>
                  <a:schemeClr val="tx1"/>
                </a:solidFill>
              </a:rPr>
              <a:t> Provide structure, control, inclusion, predictability.</a:t>
            </a:r>
          </a:p>
          <a:p>
            <a:pPr>
              <a:buFont typeface="Arial" panose="020B0604020202020204" pitchFamily="34" charset="0"/>
              <a:buChar char="•"/>
            </a:pPr>
            <a:r>
              <a:rPr lang="en-US" sz="2800" dirty="0">
                <a:solidFill>
                  <a:schemeClr val="tx1"/>
                </a:solidFill>
              </a:rPr>
              <a:t> Provide Psycho-education on common trauma responses</a:t>
            </a:r>
          </a:p>
          <a:p>
            <a:pPr algn="r">
              <a:buNone/>
            </a:pPr>
            <a:endParaRPr lang="en-US" sz="1200" dirty="0">
              <a:solidFill>
                <a:schemeClr val="bg1">
                  <a:lumMod val="50000"/>
                </a:schemeClr>
              </a:solidFill>
            </a:endParaRPr>
          </a:p>
          <a:p>
            <a:pPr algn="r">
              <a:buNone/>
            </a:pPr>
            <a:endParaRPr lang="en-US" sz="1200" dirty="0">
              <a:solidFill>
                <a:schemeClr val="bg1">
                  <a:lumMod val="50000"/>
                </a:schemeClr>
              </a:solidFill>
            </a:endParaRPr>
          </a:p>
          <a:p>
            <a:pPr algn="r">
              <a:buNone/>
            </a:pPr>
            <a:endParaRPr lang="en-US" sz="1200" dirty="0">
              <a:solidFill>
                <a:schemeClr val="bg1">
                  <a:lumMod val="50000"/>
                </a:schemeClr>
              </a:solidFill>
            </a:endParaRPr>
          </a:p>
          <a:p>
            <a:endParaRPr lang="en-US" dirty="0"/>
          </a:p>
        </p:txBody>
      </p:sp>
      <p:sp>
        <p:nvSpPr>
          <p:cNvPr id="4" name="TextBox 3"/>
          <p:cNvSpPr txBox="1"/>
          <p:nvPr/>
        </p:nvSpPr>
        <p:spPr>
          <a:xfrm>
            <a:off x="1345004" y="6244782"/>
            <a:ext cx="10458376" cy="461665"/>
          </a:xfrm>
          <a:prstGeom prst="rect">
            <a:avLst/>
          </a:prstGeom>
          <a:noFill/>
        </p:spPr>
        <p:txBody>
          <a:bodyPr wrap="none" rtlCol="0">
            <a:spAutoFit/>
          </a:bodyPr>
          <a:lstStyle/>
          <a:p>
            <a:r>
              <a:rPr lang="en-US" dirty="0"/>
              <a:t>Product of “Reducing the Trauma of Investigation, Removal and Initial Out of Home Placement Project”, 2008</a:t>
            </a:r>
            <a:r>
              <a:rPr lang="en-US" sz="2400" dirty="0"/>
              <a:t>.</a:t>
            </a:r>
          </a:p>
        </p:txBody>
      </p:sp>
    </p:spTree>
    <p:extLst>
      <p:ext uri="{BB962C8B-B14F-4D97-AF65-F5344CB8AC3E}">
        <p14:creationId xmlns:p14="http://schemas.microsoft.com/office/powerpoint/2010/main" val="1091801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Activity: Creating Safety Plans</a:t>
            </a:r>
            <a:endParaRPr lang="en-US" sz="2000" b="1" cap="none" dirty="0">
              <a:latin typeface="Bell MT" panose="02020503060305020303" pitchFamily="18" charset="0"/>
            </a:endParaRPr>
          </a:p>
        </p:txBody>
      </p:sp>
      <p:sp>
        <p:nvSpPr>
          <p:cNvPr id="7" name="TextBox 6">
            <a:extLst>
              <a:ext uri="{FF2B5EF4-FFF2-40B4-BE49-F238E27FC236}">
                <a16:creationId xmlns:a16="http://schemas.microsoft.com/office/drawing/2014/main" id="{671DAD2D-1605-4F78-8FC9-07CE31A7C919}"/>
              </a:ext>
            </a:extLst>
          </p:cNvPr>
          <p:cNvSpPr txBox="1"/>
          <p:nvPr/>
        </p:nvSpPr>
        <p:spPr>
          <a:xfrm>
            <a:off x="1084022" y="1228397"/>
            <a:ext cx="10551885" cy="526297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Scenario #1: </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Youth comes to you and tells you that one of their friends got a message on Instagram about a modeling opportunity.  The youth tells you her friend was invited to meet up with the modeling agent and that she was invited to go with her.</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Scenario #2: </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Youth in your home often goes on elopement for several days at a time. On Friday morning she tells staff she will not be coming back after school but will be back on Sunday night. </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Scenario #3: </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Come up with your own scenario </a:t>
            </a:r>
          </a:p>
        </p:txBody>
      </p:sp>
    </p:spTree>
    <p:extLst>
      <p:ext uri="{BB962C8B-B14F-4D97-AF65-F5344CB8AC3E}">
        <p14:creationId xmlns:p14="http://schemas.microsoft.com/office/powerpoint/2010/main" val="410970406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Necessity of Safety Planning for HT Victims</a:t>
            </a:r>
            <a:endParaRPr lang="en-US" sz="2000" b="1" cap="none" dirty="0">
              <a:latin typeface="Bell MT" panose="02020503060305020303" pitchFamily="18" charset="0"/>
            </a:endParaRPr>
          </a:p>
        </p:txBody>
      </p:sp>
      <p:sp>
        <p:nvSpPr>
          <p:cNvPr id="7" name="TextBox 6">
            <a:extLst>
              <a:ext uri="{FF2B5EF4-FFF2-40B4-BE49-F238E27FC236}">
                <a16:creationId xmlns:a16="http://schemas.microsoft.com/office/drawing/2014/main" id="{671DAD2D-1605-4F78-8FC9-07CE31A7C919}"/>
              </a:ext>
            </a:extLst>
          </p:cNvPr>
          <p:cNvSpPr txBox="1"/>
          <p:nvPr/>
        </p:nvSpPr>
        <p:spPr>
          <a:xfrm>
            <a:off x="1084022" y="1228397"/>
            <a:ext cx="10551885" cy="483209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Safety plan </a:t>
            </a:r>
            <a:r>
              <a:rPr kumimoji="0" lang="en-US" sz="28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helps youth get perspective and support when they are in crisis and may not be able to make appropriate decisions for themselves</a:t>
            </a: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By encouraging youth to write down their safety plan, they’ll be better equipped to keep themselves safe.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When a youth shares their safety plan, they know that if they are in a dangerous situation, they can ALWAYS get help. </a:t>
            </a:r>
          </a:p>
        </p:txBody>
      </p:sp>
    </p:spTree>
    <p:extLst>
      <p:ext uri="{BB962C8B-B14F-4D97-AF65-F5344CB8AC3E}">
        <p14:creationId xmlns:p14="http://schemas.microsoft.com/office/powerpoint/2010/main" val="38151084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Brain Development in Youth</a:t>
            </a:r>
          </a:p>
        </p:txBody>
      </p:sp>
      <p:sp>
        <p:nvSpPr>
          <p:cNvPr id="7" name="TextBox 6">
            <a:extLst>
              <a:ext uri="{FF2B5EF4-FFF2-40B4-BE49-F238E27FC236}">
                <a16:creationId xmlns:a16="http://schemas.microsoft.com/office/drawing/2014/main" id="{671DAD2D-1605-4F78-8FC9-07CE31A7C919}"/>
              </a:ext>
            </a:extLst>
          </p:cNvPr>
          <p:cNvSpPr txBox="1"/>
          <p:nvPr/>
        </p:nvSpPr>
        <p:spPr>
          <a:xfrm>
            <a:off x="957943" y="938791"/>
            <a:ext cx="10726057" cy="1200329"/>
          </a:xfrm>
          <a:prstGeom prst="rect">
            <a:avLst/>
          </a:prstGeom>
          <a:noFill/>
        </p:spPr>
        <p:txBody>
          <a:bodyPr wrap="square">
            <a:spAutoFit/>
          </a:bodyPr>
          <a:lstStyle/>
          <a:p>
            <a:r>
              <a:rPr lang="en-US" sz="2400" dirty="0">
                <a:latin typeface="Bell MT" panose="02020503060305020303" pitchFamily="18" charset="0"/>
                <a:cs typeface="Arial" panose="020B0604020202020204" pitchFamily="34" charset="0"/>
              </a:rPr>
              <a:t>During the adolescence, the brain is still developing. The prefrontal cortex – which is critical for planning, judgment, decision-making, and impulse control – is one of the last areas to fully develop. </a:t>
            </a:r>
          </a:p>
        </p:txBody>
      </p:sp>
      <p:pic>
        <p:nvPicPr>
          <p:cNvPr id="2" name="Picture 2" descr="Firas K. on Twitter: &quot;7- And just there! Is where I remembered that people  who are in the adolescent age group tend to be impulsive, irrational and  make rash &amp; impetuous decisions.">
            <a:extLst>
              <a:ext uri="{FF2B5EF4-FFF2-40B4-BE49-F238E27FC236}">
                <a16:creationId xmlns:a16="http://schemas.microsoft.com/office/drawing/2014/main" id="{8FE7FB5B-6949-4753-ABF7-FBB18AAB7C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002" b="16961"/>
          <a:stretch/>
        </p:blipFill>
        <p:spPr bwMode="auto">
          <a:xfrm>
            <a:off x="1049363" y="2890942"/>
            <a:ext cx="10634637" cy="323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1588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337289" y="1417407"/>
            <a:ext cx="4064951" cy="4473828"/>
            <a:chOff x="937269" y="1398245"/>
            <a:chExt cx="4457057" cy="4905375"/>
          </a:xfrm>
        </p:grpSpPr>
        <p:sp>
          <p:nvSpPr>
            <p:cNvPr id="8"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chemeClr val="accent1">
                    <a:lumMod val="50000"/>
                  </a:schemeClr>
                </a:gs>
                <a:gs pos="100000">
                  <a:schemeClr val="accent1">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22"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7"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9"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3000">
                  <a:schemeClr val="accent1">
                    <a:lumMod val="60000"/>
                    <a:lumOff val="40000"/>
                  </a:schemeClr>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grpSp>
      <p:cxnSp>
        <p:nvCxnSpPr>
          <p:cNvPr id="18" name="Straight Connector 17"/>
          <p:cNvCxnSpPr/>
          <p:nvPr/>
        </p:nvCxnSpPr>
        <p:spPr>
          <a:xfrm>
            <a:off x="2896230" y="5896434"/>
            <a:ext cx="7224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28486" y="1417407"/>
            <a:ext cx="4064951" cy="4473828"/>
            <a:chOff x="937269" y="1398245"/>
            <a:chExt cx="4457057" cy="4905375"/>
          </a:xfrm>
        </p:grpSpPr>
        <p:sp>
          <p:nvSpPr>
            <p:cNvPr id="51"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67214C"/>
                </a:gs>
                <a:gs pos="100000">
                  <a:srgbClr val="5E1C45"/>
                </a:gs>
              </a:gsLst>
              <a:lin ang="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52"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53"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54"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2">
                    <a:lumMod val="70000"/>
                    <a:lumOff val="30000"/>
                  </a:schemeClr>
                </a:gs>
                <a:gs pos="87000">
                  <a:schemeClr val="accent2"/>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grpSp>
      <p:cxnSp>
        <p:nvCxnSpPr>
          <p:cNvPr id="50" name="Straight Connector 49"/>
          <p:cNvCxnSpPr/>
          <p:nvPr/>
        </p:nvCxnSpPr>
        <p:spPr>
          <a:xfrm>
            <a:off x="6072433" y="5896434"/>
            <a:ext cx="7224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719682" y="1417407"/>
            <a:ext cx="4064951" cy="4473828"/>
            <a:chOff x="937269" y="1398245"/>
            <a:chExt cx="4457057" cy="4905375"/>
          </a:xfrm>
        </p:grpSpPr>
        <p:sp>
          <p:nvSpPr>
            <p:cNvPr id="58" name="Freeform 6"/>
            <p:cNvSpPr>
              <a:spLocks/>
            </p:cNvSpPr>
            <p:nvPr/>
          </p:nvSpPr>
          <p:spPr bwMode="auto">
            <a:xfrm>
              <a:off x="993775" y="3857626"/>
              <a:ext cx="774700" cy="606425"/>
            </a:xfrm>
            <a:custGeom>
              <a:avLst/>
              <a:gdLst>
                <a:gd name="T0" fmla="*/ 1075 w 1463"/>
                <a:gd name="T1" fmla="*/ 1144 h 1144"/>
                <a:gd name="T2" fmla="*/ 1463 w 1463"/>
                <a:gd name="T3" fmla="*/ 0 h 1144"/>
                <a:gd name="T4" fmla="*/ 0 w 1463"/>
                <a:gd name="T5" fmla="*/ 0 h 1144"/>
                <a:gd name="T6" fmla="*/ 1075 w 1463"/>
                <a:gd name="T7" fmla="*/ 1144 h 1144"/>
              </a:gdLst>
              <a:ahLst/>
              <a:cxnLst>
                <a:cxn ang="0">
                  <a:pos x="T0" y="T1"/>
                </a:cxn>
                <a:cxn ang="0">
                  <a:pos x="T2" y="T3"/>
                </a:cxn>
                <a:cxn ang="0">
                  <a:pos x="T4" y="T5"/>
                </a:cxn>
                <a:cxn ang="0">
                  <a:pos x="T6" y="T7"/>
                </a:cxn>
              </a:cxnLst>
              <a:rect l="0" t="0" r="r" b="b"/>
              <a:pathLst>
                <a:path w="1463" h="1144">
                  <a:moveTo>
                    <a:pt x="1075" y="1144"/>
                  </a:moveTo>
                  <a:lnTo>
                    <a:pt x="1463" y="0"/>
                  </a:lnTo>
                  <a:lnTo>
                    <a:pt x="0" y="0"/>
                  </a:lnTo>
                  <a:lnTo>
                    <a:pt x="1075" y="1144"/>
                  </a:lnTo>
                  <a:close/>
                </a:path>
              </a:pathLst>
            </a:custGeom>
            <a:gradFill>
              <a:gsLst>
                <a:gs pos="3000">
                  <a:srgbClr val="463967"/>
                </a:gs>
                <a:gs pos="100000">
                  <a:srgbClr val="423563"/>
                </a:gs>
              </a:gsLst>
              <a:lin ang="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59" name="Freeform 5"/>
            <p:cNvSpPr>
              <a:spLocks/>
            </p:cNvSpPr>
            <p:nvPr/>
          </p:nvSpPr>
          <p:spPr bwMode="auto">
            <a:xfrm>
              <a:off x="937269" y="1398245"/>
              <a:ext cx="4418013" cy="4905375"/>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a:gsLst>
                <a:gs pos="62808">
                  <a:schemeClr val="tx1">
                    <a:lumMod val="50000"/>
                    <a:lumOff val="50000"/>
                    <a:alpha val="64000"/>
                  </a:schemeClr>
                </a:gs>
                <a:gs pos="34000">
                  <a:schemeClr val="tx1">
                    <a:lumMod val="50000"/>
                    <a:lumOff val="50000"/>
                    <a:alpha val="45000"/>
                  </a:schemeClr>
                </a:gs>
                <a:gs pos="0">
                  <a:srgbClr val="DCE1E7"/>
                </a:gs>
                <a:gs pos="82000">
                  <a:srgbClr val="DCE1E7"/>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60" name="Freeform 5"/>
            <p:cNvSpPr>
              <a:spLocks/>
            </p:cNvSpPr>
            <p:nvPr/>
          </p:nvSpPr>
          <p:spPr bwMode="auto">
            <a:xfrm>
              <a:off x="976313" y="1398245"/>
              <a:ext cx="4418013" cy="4905374"/>
            </a:xfrm>
            <a:custGeom>
              <a:avLst/>
              <a:gdLst>
                <a:gd name="T0" fmla="*/ 3027 w 8349"/>
                <a:gd name="T1" fmla="*/ 0 h 9270"/>
                <a:gd name="T2" fmla="*/ 8349 w 8349"/>
                <a:gd name="T3" fmla="*/ 0 h 9270"/>
                <a:gd name="T4" fmla="*/ 5438 w 8349"/>
                <a:gd name="T5" fmla="*/ 9270 h 9270"/>
                <a:gd name="T6" fmla="*/ 0 w 8349"/>
                <a:gd name="T7" fmla="*/ 9270 h 9270"/>
                <a:gd name="T8" fmla="*/ 3027 w 8349"/>
                <a:gd name="T9" fmla="*/ 0 h 9270"/>
              </a:gdLst>
              <a:ahLst/>
              <a:cxnLst>
                <a:cxn ang="0">
                  <a:pos x="T0" y="T1"/>
                </a:cxn>
                <a:cxn ang="0">
                  <a:pos x="T2" y="T3"/>
                </a:cxn>
                <a:cxn ang="0">
                  <a:pos x="T4" y="T5"/>
                </a:cxn>
                <a:cxn ang="0">
                  <a:pos x="T6" y="T7"/>
                </a:cxn>
                <a:cxn ang="0">
                  <a:pos x="T8" y="T9"/>
                </a:cxn>
              </a:cxnLst>
              <a:rect l="0" t="0" r="r" b="b"/>
              <a:pathLst>
                <a:path w="8349" h="9270">
                  <a:moveTo>
                    <a:pt x="3027" y="0"/>
                  </a:moveTo>
                  <a:lnTo>
                    <a:pt x="8349" y="0"/>
                  </a:lnTo>
                  <a:lnTo>
                    <a:pt x="5438" y="9270"/>
                  </a:lnTo>
                  <a:lnTo>
                    <a:pt x="0" y="9270"/>
                  </a:lnTo>
                  <a:lnTo>
                    <a:pt x="3027" y="0"/>
                  </a:lnTo>
                  <a:close/>
                </a:path>
              </a:pathLst>
            </a:custGeom>
            <a:gradFill flip="none" rotWithShape="1">
              <a:gsLst>
                <a:gs pos="11000">
                  <a:srgbClr val="E5E8ED"/>
                </a:gs>
                <a:gs pos="0">
                  <a:srgbClr val="E6E9EE"/>
                </a:gs>
                <a:gs pos="100000">
                  <a:srgbClr val="E5E8ED"/>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sp>
          <p:nvSpPr>
            <p:cNvPr id="61" name="Freeform 7"/>
            <p:cNvSpPr>
              <a:spLocks/>
            </p:cNvSpPr>
            <p:nvPr/>
          </p:nvSpPr>
          <p:spPr bwMode="auto">
            <a:xfrm>
              <a:off x="993775" y="2255838"/>
              <a:ext cx="2878138" cy="1601788"/>
            </a:xfrm>
            <a:custGeom>
              <a:avLst/>
              <a:gdLst>
                <a:gd name="T0" fmla="*/ 0 w 5438"/>
                <a:gd name="T1" fmla="*/ 3028 h 3028"/>
                <a:gd name="T2" fmla="*/ 1463 w 5438"/>
                <a:gd name="T3" fmla="*/ 3028 h 3028"/>
                <a:gd name="T4" fmla="*/ 4002 w 5438"/>
                <a:gd name="T5" fmla="*/ 3028 h 3028"/>
                <a:gd name="T6" fmla="*/ 5438 w 5438"/>
                <a:gd name="T7" fmla="*/ 1555 h 3028"/>
                <a:gd name="T8" fmla="*/ 4937 w 5438"/>
                <a:gd name="T9" fmla="*/ 0 h 3028"/>
                <a:gd name="T10" fmla="*/ 926 w 5438"/>
                <a:gd name="T11" fmla="*/ 0 h 3028"/>
                <a:gd name="T12" fmla="*/ 0 w 5438"/>
                <a:gd name="T13" fmla="*/ 3028 h 3028"/>
              </a:gdLst>
              <a:ahLst/>
              <a:cxnLst>
                <a:cxn ang="0">
                  <a:pos x="T0" y="T1"/>
                </a:cxn>
                <a:cxn ang="0">
                  <a:pos x="T2" y="T3"/>
                </a:cxn>
                <a:cxn ang="0">
                  <a:pos x="T4" y="T5"/>
                </a:cxn>
                <a:cxn ang="0">
                  <a:pos x="T6" y="T7"/>
                </a:cxn>
                <a:cxn ang="0">
                  <a:pos x="T8" y="T9"/>
                </a:cxn>
                <a:cxn ang="0">
                  <a:pos x="T10" y="T11"/>
                </a:cxn>
                <a:cxn ang="0">
                  <a:pos x="T12" y="T13"/>
                </a:cxn>
              </a:cxnLst>
              <a:rect l="0" t="0" r="r" b="b"/>
              <a:pathLst>
                <a:path w="5438" h="3028">
                  <a:moveTo>
                    <a:pt x="0" y="3028"/>
                  </a:moveTo>
                  <a:lnTo>
                    <a:pt x="1463" y="3028"/>
                  </a:lnTo>
                  <a:lnTo>
                    <a:pt x="4002" y="3028"/>
                  </a:lnTo>
                  <a:lnTo>
                    <a:pt x="5438" y="1555"/>
                  </a:lnTo>
                  <a:lnTo>
                    <a:pt x="4937" y="0"/>
                  </a:lnTo>
                  <a:lnTo>
                    <a:pt x="926" y="0"/>
                  </a:lnTo>
                  <a:lnTo>
                    <a:pt x="0" y="3028"/>
                  </a:lnTo>
                  <a:close/>
                </a:path>
              </a:pathLst>
            </a:custGeom>
            <a:gradFill flip="none" rotWithShape="1">
              <a:gsLst>
                <a:gs pos="40000">
                  <a:schemeClr val="accent3">
                    <a:lumMod val="75000"/>
                    <a:lumOff val="25000"/>
                  </a:schemeClr>
                </a:gs>
                <a:gs pos="87000">
                  <a:schemeClr val="accent3"/>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latin typeface="Bell MT" panose="02020503060305020303" pitchFamily="18" charset="0"/>
              </a:endParaRPr>
            </a:p>
          </p:txBody>
        </p:sp>
      </p:grpSp>
      <p:cxnSp>
        <p:nvCxnSpPr>
          <p:cNvPr id="57" name="Straight Connector 56"/>
          <p:cNvCxnSpPr/>
          <p:nvPr/>
        </p:nvCxnSpPr>
        <p:spPr>
          <a:xfrm>
            <a:off x="9352790" y="5896434"/>
            <a:ext cx="72240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3F61B841-5CF6-492E-9C24-9AD6C26AACDF}"/>
              </a:ext>
            </a:extLst>
          </p:cNvPr>
          <p:cNvSpPr txBox="1">
            <a:spLocks/>
          </p:cNvSpPr>
          <p:nvPr/>
        </p:nvSpPr>
        <p:spPr>
          <a:xfrm>
            <a:off x="1920733" y="4191055"/>
            <a:ext cx="2191393" cy="830997"/>
          </a:xfrm>
          <a:prstGeom prst="rect">
            <a:avLst/>
          </a:prstGeom>
          <a:noFill/>
        </p:spPr>
        <p:txBody>
          <a:bodyPr wrap="square" rtlCol="0">
            <a:spAutoFit/>
          </a:bodyPr>
          <a:lstStyle/>
          <a:p>
            <a:pPr algn="ctr"/>
            <a:r>
              <a:rPr lang="en-US" sz="2400" kern="0" dirty="0">
                <a:solidFill>
                  <a:schemeClr val="tx1">
                    <a:lumMod val="75000"/>
                    <a:lumOff val="25000"/>
                  </a:schemeClr>
                </a:solidFill>
                <a:latin typeface="Bell MT" panose="02020503060305020303" pitchFamily="18" charset="0"/>
                <a:cs typeface="Arial" pitchFamily="34" charset="0"/>
              </a:rPr>
              <a:t>Present your safety plan</a:t>
            </a:r>
          </a:p>
        </p:txBody>
      </p:sp>
      <p:sp>
        <p:nvSpPr>
          <p:cNvPr id="38" name="TextBox 37">
            <a:extLst>
              <a:ext uri="{FF2B5EF4-FFF2-40B4-BE49-F238E27FC236}">
                <a16:creationId xmlns:a16="http://schemas.microsoft.com/office/drawing/2014/main" id="{15220FA3-AF51-456B-9C47-646C1B832C62}"/>
              </a:ext>
            </a:extLst>
          </p:cNvPr>
          <p:cNvSpPr txBox="1"/>
          <p:nvPr/>
        </p:nvSpPr>
        <p:spPr>
          <a:xfrm rot="156748">
            <a:off x="2037524" y="2079899"/>
            <a:ext cx="1560173" cy="1538883"/>
          </a:xfrm>
          <a:prstGeom prst="rect">
            <a:avLst/>
          </a:prstGeom>
          <a:noFill/>
          <a:effectLst>
            <a:reflection blurRad="6350" stA="52000" endA="300" endPos="35000" dir="5400000" sy="-100000" algn="bl" rotWithShape="0"/>
          </a:effectLst>
          <a:scene3d>
            <a:camera prst="orthographicFront">
              <a:rot lat="3000000" lon="0" rev="21299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Bell MT" panose="02020503060305020303" pitchFamily="18" charset="0"/>
                <a:cs typeface="Arial" pitchFamily="34" charset="0"/>
              </a:rPr>
              <a:t>1</a:t>
            </a:r>
          </a:p>
        </p:txBody>
      </p:sp>
      <p:sp>
        <p:nvSpPr>
          <p:cNvPr id="72" name="TextBox 71">
            <a:extLst>
              <a:ext uri="{FF2B5EF4-FFF2-40B4-BE49-F238E27FC236}">
                <a16:creationId xmlns:a16="http://schemas.microsoft.com/office/drawing/2014/main" id="{15220FA3-AF51-456B-9C47-646C1B832C62}"/>
              </a:ext>
            </a:extLst>
          </p:cNvPr>
          <p:cNvSpPr txBox="1"/>
          <p:nvPr/>
        </p:nvSpPr>
        <p:spPr>
          <a:xfrm rot="16200000">
            <a:off x="1971850"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Bell MT" panose="02020503060305020303" pitchFamily="18" charset="0"/>
                <a:cs typeface="Arial" pitchFamily="34" charset="0"/>
              </a:rPr>
              <a:t>STEP</a:t>
            </a:r>
          </a:p>
        </p:txBody>
      </p:sp>
      <p:sp>
        <p:nvSpPr>
          <p:cNvPr id="76" name="TextBox 75">
            <a:extLst>
              <a:ext uri="{FF2B5EF4-FFF2-40B4-BE49-F238E27FC236}">
                <a16:creationId xmlns:a16="http://schemas.microsoft.com/office/drawing/2014/main" id="{15220FA3-AF51-456B-9C47-646C1B832C62}"/>
              </a:ext>
            </a:extLst>
          </p:cNvPr>
          <p:cNvSpPr txBox="1"/>
          <p:nvPr/>
        </p:nvSpPr>
        <p:spPr>
          <a:xfrm>
            <a:off x="5361802" y="2079898"/>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Bell MT" panose="02020503060305020303" pitchFamily="18" charset="0"/>
                <a:cs typeface="Arial" pitchFamily="34" charset="0"/>
              </a:rPr>
              <a:t>2</a:t>
            </a:r>
          </a:p>
        </p:txBody>
      </p:sp>
      <p:sp>
        <p:nvSpPr>
          <p:cNvPr id="77" name="TextBox 76">
            <a:extLst>
              <a:ext uri="{FF2B5EF4-FFF2-40B4-BE49-F238E27FC236}">
                <a16:creationId xmlns:a16="http://schemas.microsoft.com/office/drawing/2014/main" id="{15220FA3-AF51-456B-9C47-646C1B832C62}"/>
              </a:ext>
            </a:extLst>
          </p:cNvPr>
          <p:cNvSpPr txBox="1"/>
          <p:nvPr/>
        </p:nvSpPr>
        <p:spPr>
          <a:xfrm rot="16200000">
            <a:off x="5223501"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Bell MT" panose="02020503060305020303" pitchFamily="18" charset="0"/>
                <a:cs typeface="Arial" pitchFamily="34" charset="0"/>
              </a:rPr>
              <a:t>STEP</a:t>
            </a:r>
          </a:p>
        </p:txBody>
      </p:sp>
      <p:sp>
        <p:nvSpPr>
          <p:cNvPr id="78" name="TextBox 77">
            <a:extLst>
              <a:ext uri="{FF2B5EF4-FFF2-40B4-BE49-F238E27FC236}">
                <a16:creationId xmlns:a16="http://schemas.microsoft.com/office/drawing/2014/main" id="{15220FA3-AF51-456B-9C47-646C1B832C62}"/>
              </a:ext>
            </a:extLst>
          </p:cNvPr>
          <p:cNvSpPr txBox="1"/>
          <p:nvPr/>
        </p:nvSpPr>
        <p:spPr>
          <a:xfrm>
            <a:off x="8517389" y="2079898"/>
            <a:ext cx="1560173" cy="1538883"/>
          </a:xfrm>
          <a:prstGeom prst="rect">
            <a:avLst/>
          </a:prstGeom>
          <a:noFill/>
          <a:effectLst>
            <a:reflection blurRad="6350" stA="52000" endA="300" endPos="35000" dir="5400000" sy="-100000" algn="bl" rotWithShape="0"/>
          </a:effectLst>
          <a:scene3d>
            <a:camera prst="orthographicFront">
              <a:rot lat="3000000" lon="0" rev="21593999"/>
            </a:camera>
            <a:lightRig rig="threePt" dir="t"/>
          </a:scene3d>
        </p:spPr>
        <p:txBody>
          <a:bodyPr wrap="square" lIns="0" tIns="0" rIns="0" bIns="0" rtlCol="0" anchor="b" anchorCtr="0">
            <a:spAutoFit/>
            <a:scene3d>
              <a:camera prst="perspectiveRelaxed"/>
              <a:lightRig rig="threePt" dir="t"/>
            </a:scene3d>
          </a:bodyPr>
          <a:lstStyle/>
          <a:p>
            <a:pPr algn="ctr"/>
            <a:r>
              <a:rPr lang="en-US" sz="10000" kern="0" dirty="0">
                <a:solidFill>
                  <a:schemeClr val="bg1"/>
                </a:solidFill>
                <a:latin typeface="Bell MT" panose="02020503060305020303" pitchFamily="18" charset="0"/>
                <a:cs typeface="Arial" pitchFamily="34" charset="0"/>
              </a:rPr>
              <a:t>3</a:t>
            </a:r>
          </a:p>
        </p:txBody>
      </p:sp>
      <p:sp>
        <p:nvSpPr>
          <p:cNvPr id="79" name="TextBox 78">
            <a:extLst>
              <a:ext uri="{FF2B5EF4-FFF2-40B4-BE49-F238E27FC236}">
                <a16:creationId xmlns:a16="http://schemas.microsoft.com/office/drawing/2014/main" id="{15220FA3-AF51-456B-9C47-646C1B832C62}"/>
              </a:ext>
            </a:extLst>
          </p:cNvPr>
          <p:cNvSpPr txBox="1"/>
          <p:nvPr/>
        </p:nvSpPr>
        <p:spPr>
          <a:xfrm rot="16200000">
            <a:off x="8379088" y="2775052"/>
            <a:ext cx="671659" cy="307777"/>
          </a:xfrm>
          <a:prstGeom prst="rect">
            <a:avLst/>
          </a:prstGeom>
          <a:noFill/>
          <a:effectLst>
            <a:reflection blurRad="6350" stA="52000" endA="300" endPos="35000" dir="5400000" sy="-100000" algn="bl" rotWithShape="0"/>
          </a:effectLst>
        </p:spPr>
        <p:txBody>
          <a:bodyPr wrap="square" lIns="0" tIns="0" rIns="0" bIns="0" rtlCol="0" anchor="b" anchorCtr="0">
            <a:spAutoFit/>
            <a:scene3d>
              <a:camera prst="perspectiveContrastingLeftFacing"/>
              <a:lightRig rig="threePt" dir="t"/>
            </a:scene3d>
          </a:bodyPr>
          <a:lstStyle/>
          <a:p>
            <a:pPr algn="ctr"/>
            <a:r>
              <a:rPr lang="en-US" sz="2000" kern="0" dirty="0">
                <a:solidFill>
                  <a:schemeClr val="bg1"/>
                </a:solidFill>
                <a:latin typeface="Bell MT" panose="02020503060305020303" pitchFamily="18" charset="0"/>
                <a:cs typeface="Arial" pitchFamily="34" charset="0"/>
              </a:rPr>
              <a:t>STEP</a:t>
            </a:r>
          </a:p>
        </p:txBody>
      </p:sp>
      <p:sp>
        <p:nvSpPr>
          <p:cNvPr id="39" name="Title 1">
            <a:extLst>
              <a:ext uri="{FF2B5EF4-FFF2-40B4-BE49-F238E27FC236}">
                <a16:creationId xmlns:a16="http://schemas.microsoft.com/office/drawing/2014/main" id="{AB5003AB-6A46-44AD-844B-BC243994936D}"/>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Activity: Creating Safety Plans</a:t>
            </a:r>
            <a:endParaRPr lang="en-US" sz="2000" b="1" cap="none" dirty="0">
              <a:latin typeface="Bell MT" panose="02020503060305020303" pitchFamily="18" charset="0"/>
            </a:endParaRPr>
          </a:p>
        </p:txBody>
      </p:sp>
      <p:sp>
        <p:nvSpPr>
          <p:cNvPr id="12" name="TextBox 11">
            <a:extLst>
              <a:ext uri="{FF2B5EF4-FFF2-40B4-BE49-F238E27FC236}">
                <a16:creationId xmlns:a16="http://schemas.microsoft.com/office/drawing/2014/main" id="{098E2E11-6A8D-4451-914F-B438F9E87866}"/>
              </a:ext>
            </a:extLst>
          </p:cNvPr>
          <p:cNvSpPr txBox="1">
            <a:spLocks/>
          </p:cNvSpPr>
          <p:nvPr/>
        </p:nvSpPr>
        <p:spPr>
          <a:xfrm>
            <a:off x="5175469" y="4191054"/>
            <a:ext cx="2191393" cy="1200329"/>
          </a:xfrm>
          <a:prstGeom prst="rect">
            <a:avLst/>
          </a:prstGeom>
          <a:noFill/>
        </p:spPr>
        <p:txBody>
          <a:bodyPr wrap="square" rtlCol="0">
            <a:spAutoFit/>
          </a:bodyPr>
          <a:lstStyle/>
          <a:p>
            <a:pPr algn="ctr"/>
            <a:r>
              <a:rPr lang="en-US" sz="2400" kern="0" dirty="0">
                <a:solidFill>
                  <a:schemeClr val="tx1">
                    <a:lumMod val="75000"/>
                    <a:lumOff val="25000"/>
                  </a:schemeClr>
                </a:solidFill>
                <a:latin typeface="Bell MT" panose="02020503060305020303" pitchFamily="18" charset="0"/>
                <a:cs typeface="Arial" pitchFamily="34" charset="0"/>
              </a:rPr>
              <a:t>What do you think about this process? </a:t>
            </a:r>
          </a:p>
        </p:txBody>
      </p:sp>
      <p:sp>
        <p:nvSpPr>
          <p:cNvPr id="13" name="TextBox 12">
            <a:extLst>
              <a:ext uri="{FF2B5EF4-FFF2-40B4-BE49-F238E27FC236}">
                <a16:creationId xmlns:a16="http://schemas.microsoft.com/office/drawing/2014/main" id="{B2FD0D95-2BBE-4511-A287-1969EE7D6CF2}"/>
              </a:ext>
            </a:extLst>
          </p:cNvPr>
          <p:cNvSpPr txBox="1">
            <a:spLocks/>
          </p:cNvSpPr>
          <p:nvPr/>
        </p:nvSpPr>
        <p:spPr>
          <a:xfrm>
            <a:off x="8422584" y="4133310"/>
            <a:ext cx="2191393" cy="1569660"/>
          </a:xfrm>
          <a:prstGeom prst="rect">
            <a:avLst/>
          </a:prstGeom>
          <a:noFill/>
        </p:spPr>
        <p:txBody>
          <a:bodyPr wrap="square" rtlCol="0">
            <a:spAutoFit/>
          </a:bodyPr>
          <a:lstStyle/>
          <a:p>
            <a:pPr algn="ctr"/>
            <a:r>
              <a:rPr lang="en-US" sz="2400" kern="0" dirty="0">
                <a:solidFill>
                  <a:schemeClr val="tx1">
                    <a:lumMod val="75000"/>
                    <a:lumOff val="25000"/>
                  </a:schemeClr>
                </a:solidFill>
                <a:latin typeface="Bell MT" panose="02020503060305020303" pitchFamily="18" charset="0"/>
                <a:cs typeface="Arial" pitchFamily="34" charset="0"/>
              </a:rPr>
              <a:t>What was difficult about creating these plans? </a:t>
            </a:r>
          </a:p>
        </p:txBody>
      </p:sp>
    </p:spTree>
    <p:extLst>
      <p:ext uri="{BB962C8B-B14F-4D97-AF65-F5344CB8AC3E}">
        <p14:creationId xmlns:p14="http://schemas.microsoft.com/office/powerpoint/2010/main" val="2345355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Transition Planning </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215454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Transition Planning </a:t>
            </a:r>
            <a:endParaRPr lang="en-US" sz="2000" b="1" cap="none" dirty="0">
              <a:latin typeface="Bell MT" panose="02020503060305020303" pitchFamily="18" charset="0"/>
            </a:endParaRPr>
          </a:p>
        </p:txBody>
      </p:sp>
      <p:graphicFrame>
        <p:nvGraphicFramePr>
          <p:cNvPr id="2" name="Diagram 1">
            <a:extLst>
              <a:ext uri="{FF2B5EF4-FFF2-40B4-BE49-F238E27FC236}">
                <a16:creationId xmlns:a16="http://schemas.microsoft.com/office/drawing/2014/main" id="{59D7A95E-A73F-42F7-8AE9-2E756FCF5B3E}"/>
              </a:ext>
            </a:extLst>
          </p:cNvPr>
          <p:cNvGraphicFramePr/>
          <p:nvPr/>
        </p:nvGraphicFramePr>
        <p:xfrm>
          <a:off x="1552721" y="948668"/>
          <a:ext cx="9614487" cy="551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192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Transition Planning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577728" y="1328756"/>
            <a:ext cx="9564474"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Ensure youth is involved in transition planning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Ask youth how she or he would like to participate in their transition plan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Include current relevant service providers to discuss ongoing service delivery</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Ensure import documents and all personal belongs are transitioned with the youth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p:txBody>
      </p:sp>
    </p:spTree>
    <p:extLst>
      <p:ext uri="{BB962C8B-B14F-4D97-AF65-F5344CB8AC3E}">
        <p14:creationId xmlns:p14="http://schemas.microsoft.com/office/powerpoint/2010/main" val="1292594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Independent Living – Transition Planning</a:t>
            </a:r>
            <a:endParaRPr lang="en-US" sz="2000" b="1" cap="none" dirty="0">
              <a:latin typeface="Bell MT" panose="02020503060305020303" pitchFamily="18" charset="0"/>
            </a:endParaRPr>
          </a:p>
        </p:txBody>
      </p:sp>
      <p:grpSp>
        <p:nvGrpSpPr>
          <p:cNvPr id="4" name="Group 3">
            <a:extLst>
              <a:ext uri="{FF2B5EF4-FFF2-40B4-BE49-F238E27FC236}">
                <a16:creationId xmlns:a16="http://schemas.microsoft.com/office/drawing/2014/main" id="{07E5B3D2-A727-43DD-B9BA-9083F1B3A01A}"/>
              </a:ext>
            </a:extLst>
          </p:cNvPr>
          <p:cNvGrpSpPr/>
          <p:nvPr/>
        </p:nvGrpSpPr>
        <p:grpSpPr>
          <a:xfrm>
            <a:off x="7984232" y="1648964"/>
            <a:ext cx="3538735" cy="3560071"/>
            <a:chOff x="4326632" y="1648964"/>
            <a:chExt cx="3538735" cy="3560071"/>
          </a:xfrm>
        </p:grpSpPr>
        <p:pic>
          <p:nvPicPr>
            <p:cNvPr id="5" name="Picture 4" descr="Shape&#10;&#10;Description automatically generated">
              <a:extLst>
                <a:ext uri="{FF2B5EF4-FFF2-40B4-BE49-F238E27FC236}">
                  <a16:creationId xmlns:a16="http://schemas.microsoft.com/office/drawing/2014/main" id="{94CDF930-58A8-4144-BB0E-22CDAE2BD5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26632" y="1648964"/>
              <a:ext cx="3538735" cy="3560071"/>
            </a:xfrm>
            <a:prstGeom prst="rect">
              <a:avLst/>
            </a:prstGeom>
          </p:spPr>
        </p:pic>
        <p:sp>
          <p:nvSpPr>
            <p:cNvPr id="6" name="TextBox 5">
              <a:extLst>
                <a:ext uri="{FF2B5EF4-FFF2-40B4-BE49-F238E27FC236}">
                  <a16:creationId xmlns:a16="http://schemas.microsoft.com/office/drawing/2014/main" id="{18C0AA9B-7A37-4F16-AD24-6237CE42FBE4}"/>
                </a:ext>
              </a:extLst>
            </p:cNvPr>
            <p:cNvSpPr txBox="1"/>
            <p:nvPr/>
          </p:nvSpPr>
          <p:spPr>
            <a:xfrm>
              <a:off x="4740449" y="2422826"/>
              <a:ext cx="2821255" cy="2246769"/>
            </a:xfrm>
            <a:prstGeom prst="rect">
              <a:avLst/>
            </a:prstGeom>
            <a:noFill/>
          </p:spPr>
          <p:txBody>
            <a:bodyPr wrap="square">
              <a:spAutoFit/>
            </a:bodyPr>
            <a:lstStyle/>
            <a:p>
              <a:pPr algn="ctr"/>
              <a:r>
                <a:rPr lang="en-US" sz="2000" dirty="0">
                  <a:latin typeface="Bell MT" panose="02020503060305020303" pitchFamily="18" charset="0"/>
                </a:rPr>
                <a:t>Always keep in mind that young adults can be provided with the experience of living independently while still in a supportive environment </a:t>
              </a:r>
            </a:p>
          </p:txBody>
        </p:sp>
      </p:grpSp>
      <p:grpSp>
        <p:nvGrpSpPr>
          <p:cNvPr id="13" name="Group 12">
            <a:extLst>
              <a:ext uri="{FF2B5EF4-FFF2-40B4-BE49-F238E27FC236}">
                <a16:creationId xmlns:a16="http://schemas.microsoft.com/office/drawing/2014/main" id="{E69B7B02-B676-4A08-B7F4-F53199145FC7}"/>
              </a:ext>
            </a:extLst>
          </p:cNvPr>
          <p:cNvGrpSpPr/>
          <p:nvPr/>
        </p:nvGrpSpPr>
        <p:grpSpPr>
          <a:xfrm>
            <a:off x="2067420" y="1515391"/>
            <a:ext cx="3564123" cy="615217"/>
            <a:chOff x="2067420" y="2294000"/>
            <a:chExt cx="3564123" cy="615217"/>
          </a:xfrm>
        </p:grpSpPr>
        <p:pic>
          <p:nvPicPr>
            <p:cNvPr id="7" name="Picture 6" descr="File:Blue &lt;strong&gt;check&lt;/strong&gt; PD.svg - Wikimedia Commons">
              <a:extLst>
                <a:ext uri="{FF2B5EF4-FFF2-40B4-BE49-F238E27FC236}">
                  <a16:creationId xmlns:a16="http://schemas.microsoft.com/office/drawing/2014/main" id="{0456A11A-B189-4625-A036-C67FCA1D8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2" name="TextBox 11">
              <a:extLst>
                <a:ext uri="{FF2B5EF4-FFF2-40B4-BE49-F238E27FC236}">
                  <a16:creationId xmlns:a16="http://schemas.microsoft.com/office/drawing/2014/main" id="{C199C05A-F5C7-4046-AF6D-14A9D7B4F1FE}"/>
                </a:ext>
              </a:extLst>
            </p:cNvPr>
            <p:cNvSpPr txBox="1"/>
            <p:nvPr/>
          </p:nvSpPr>
          <p:spPr>
            <a:xfrm>
              <a:off x="2668308" y="2385997"/>
              <a:ext cx="2963235"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Youth -focused </a:t>
              </a:r>
            </a:p>
          </p:txBody>
        </p:sp>
      </p:grpSp>
      <p:grpSp>
        <p:nvGrpSpPr>
          <p:cNvPr id="14" name="Group 13">
            <a:extLst>
              <a:ext uri="{FF2B5EF4-FFF2-40B4-BE49-F238E27FC236}">
                <a16:creationId xmlns:a16="http://schemas.microsoft.com/office/drawing/2014/main" id="{FC857944-62BD-42D8-B053-E5E090EB3529}"/>
              </a:ext>
            </a:extLst>
          </p:cNvPr>
          <p:cNvGrpSpPr/>
          <p:nvPr/>
        </p:nvGrpSpPr>
        <p:grpSpPr>
          <a:xfrm>
            <a:off x="2067420" y="2732575"/>
            <a:ext cx="4710751" cy="615217"/>
            <a:chOff x="2067420" y="2294000"/>
            <a:chExt cx="4710751" cy="615217"/>
          </a:xfrm>
        </p:grpSpPr>
        <p:pic>
          <p:nvPicPr>
            <p:cNvPr id="15" name="Picture 14" descr="File:Blue &lt;strong&gt;check&lt;/strong&gt; PD.svg - Wikimedia Commons">
              <a:extLst>
                <a:ext uri="{FF2B5EF4-FFF2-40B4-BE49-F238E27FC236}">
                  <a16:creationId xmlns:a16="http://schemas.microsoft.com/office/drawing/2014/main" id="{E854B6EF-A274-4411-9F4C-94708F756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6" name="TextBox 15">
              <a:extLst>
                <a:ext uri="{FF2B5EF4-FFF2-40B4-BE49-F238E27FC236}">
                  <a16:creationId xmlns:a16="http://schemas.microsoft.com/office/drawing/2014/main" id="{409711FD-630C-4559-9B7E-B175BAE2D948}"/>
                </a:ext>
              </a:extLst>
            </p:cNvPr>
            <p:cNvSpPr txBox="1"/>
            <p:nvPr/>
          </p:nvSpPr>
          <p:spPr>
            <a:xfrm>
              <a:off x="2668308" y="2385997"/>
              <a:ext cx="4109863"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Bring the team together </a:t>
              </a:r>
            </a:p>
          </p:txBody>
        </p:sp>
      </p:grpSp>
      <p:grpSp>
        <p:nvGrpSpPr>
          <p:cNvPr id="17" name="Group 16">
            <a:extLst>
              <a:ext uri="{FF2B5EF4-FFF2-40B4-BE49-F238E27FC236}">
                <a16:creationId xmlns:a16="http://schemas.microsoft.com/office/drawing/2014/main" id="{F67F50E4-C22B-4965-90AF-E31BE3C62A8F}"/>
              </a:ext>
            </a:extLst>
          </p:cNvPr>
          <p:cNvGrpSpPr/>
          <p:nvPr/>
        </p:nvGrpSpPr>
        <p:grpSpPr>
          <a:xfrm>
            <a:off x="2137957" y="3949759"/>
            <a:ext cx="4139623" cy="615217"/>
            <a:chOff x="2067420" y="2294000"/>
            <a:chExt cx="4139623" cy="615217"/>
          </a:xfrm>
        </p:grpSpPr>
        <p:pic>
          <p:nvPicPr>
            <p:cNvPr id="18" name="Picture 17" descr="File:Blue &lt;strong&gt;check&lt;/strong&gt; PD.svg - Wikimedia Commons">
              <a:extLst>
                <a:ext uri="{FF2B5EF4-FFF2-40B4-BE49-F238E27FC236}">
                  <a16:creationId xmlns:a16="http://schemas.microsoft.com/office/drawing/2014/main" id="{167D32B2-B9AD-4EEA-AC03-1EC416F38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9" name="TextBox 18">
              <a:extLst>
                <a:ext uri="{FF2B5EF4-FFF2-40B4-BE49-F238E27FC236}">
                  <a16:creationId xmlns:a16="http://schemas.microsoft.com/office/drawing/2014/main" id="{669EF0F0-83FA-4B4E-8831-AD01C915569B}"/>
                </a:ext>
              </a:extLst>
            </p:cNvPr>
            <p:cNvSpPr txBox="1"/>
            <p:nvPr/>
          </p:nvSpPr>
          <p:spPr>
            <a:xfrm>
              <a:off x="2668308" y="2385997"/>
              <a:ext cx="3538735"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Be creative </a:t>
              </a:r>
            </a:p>
          </p:txBody>
        </p:sp>
      </p:grpSp>
      <p:grpSp>
        <p:nvGrpSpPr>
          <p:cNvPr id="20" name="Group 19">
            <a:extLst>
              <a:ext uri="{FF2B5EF4-FFF2-40B4-BE49-F238E27FC236}">
                <a16:creationId xmlns:a16="http://schemas.microsoft.com/office/drawing/2014/main" id="{8F8727AA-7755-4E50-8185-83DF274AB103}"/>
              </a:ext>
            </a:extLst>
          </p:cNvPr>
          <p:cNvGrpSpPr/>
          <p:nvPr/>
        </p:nvGrpSpPr>
        <p:grpSpPr>
          <a:xfrm>
            <a:off x="2137957" y="5166942"/>
            <a:ext cx="4640214" cy="1046104"/>
            <a:chOff x="2067420" y="2294000"/>
            <a:chExt cx="4139623" cy="1046104"/>
          </a:xfrm>
        </p:grpSpPr>
        <p:pic>
          <p:nvPicPr>
            <p:cNvPr id="21" name="Picture 20" descr="File:Blue &lt;strong&gt;check&lt;/strong&gt; PD.svg - Wikimedia Commons">
              <a:extLst>
                <a:ext uri="{FF2B5EF4-FFF2-40B4-BE49-F238E27FC236}">
                  <a16:creationId xmlns:a16="http://schemas.microsoft.com/office/drawing/2014/main" id="{7CBD8FD0-B037-47AE-8231-0580086A5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22" name="TextBox 21">
              <a:extLst>
                <a:ext uri="{FF2B5EF4-FFF2-40B4-BE49-F238E27FC236}">
                  <a16:creationId xmlns:a16="http://schemas.microsoft.com/office/drawing/2014/main" id="{811351EE-3301-449E-B5D3-69C7FAD86043}"/>
                </a:ext>
              </a:extLst>
            </p:cNvPr>
            <p:cNvSpPr txBox="1"/>
            <p:nvPr/>
          </p:nvSpPr>
          <p:spPr>
            <a:xfrm>
              <a:off x="2668308" y="2385997"/>
              <a:ext cx="3538735" cy="954107"/>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Be the youth’s advocate</a:t>
              </a:r>
            </a:p>
          </p:txBody>
        </p:sp>
      </p:grpSp>
    </p:spTree>
    <p:extLst>
      <p:ext uri="{BB962C8B-B14F-4D97-AF65-F5344CB8AC3E}">
        <p14:creationId xmlns:p14="http://schemas.microsoft.com/office/powerpoint/2010/main" val="2626417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Independent Living – Transition Planning</a:t>
            </a:r>
            <a:endParaRPr lang="en-US" sz="2000" b="1" cap="none" dirty="0">
              <a:latin typeface="Bell MT" panose="02020503060305020303" pitchFamily="18" charset="0"/>
            </a:endParaRPr>
          </a:p>
        </p:txBody>
      </p:sp>
      <p:grpSp>
        <p:nvGrpSpPr>
          <p:cNvPr id="13" name="Group 12">
            <a:extLst>
              <a:ext uri="{FF2B5EF4-FFF2-40B4-BE49-F238E27FC236}">
                <a16:creationId xmlns:a16="http://schemas.microsoft.com/office/drawing/2014/main" id="{E69B7B02-B676-4A08-B7F4-F53199145FC7}"/>
              </a:ext>
            </a:extLst>
          </p:cNvPr>
          <p:cNvGrpSpPr/>
          <p:nvPr/>
        </p:nvGrpSpPr>
        <p:grpSpPr>
          <a:xfrm>
            <a:off x="2137957" y="1853275"/>
            <a:ext cx="5915436" cy="615217"/>
            <a:chOff x="2067420" y="2294000"/>
            <a:chExt cx="5915436" cy="615217"/>
          </a:xfrm>
        </p:grpSpPr>
        <p:pic>
          <p:nvPicPr>
            <p:cNvPr id="7" name="Picture 6" descr="File:Blue &lt;strong&gt;check&lt;/strong&gt; PD.svg - Wikimedia Commons">
              <a:extLst>
                <a:ext uri="{FF2B5EF4-FFF2-40B4-BE49-F238E27FC236}">
                  <a16:creationId xmlns:a16="http://schemas.microsoft.com/office/drawing/2014/main" id="{0456A11A-B189-4625-A036-C67FCA1D8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2" name="TextBox 11">
              <a:extLst>
                <a:ext uri="{FF2B5EF4-FFF2-40B4-BE49-F238E27FC236}">
                  <a16:creationId xmlns:a16="http://schemas.microsoft.com/office/drawing/2014/main" id="{C199C05A-F5C7-4046-AF6D-14A9D7B4F1FE}"/>
                </a:ext>
              </a:extLst>
            </p:cNvPr>
            <p:cNvSpPr txBox="1"/>
            <p:nvPr/>
          </p:nvSpPr>
          <p:spPr>
            <a:xfrm>
              <a:off x="2668307" y="2385997"/>
              <a:ext cx="5314549"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Type &amp; Location of Housing</a:t>
              </a:r>
            </a:p>
          </p:txBody>
        </p:sp>
      </p:grpSp>
      <p:grpSp>
        <p:nvGrpSpPr>
          <p:cNvPr id="14" name="Group 13">
            <a:extLst>
              <a:ext uri="{FF2B5EF4-FFF2-40B4-BE49-F238E27FC236}">
                <a16:creationId xmlns:a16="http://schemas.microsoft.com/office/drawing/2014/main" id="{FC857944-62BD-42D8-B053-E5E090EB3529}"/>
              </a:ext>
            </a:extLst>
          </p:cNvPr>
          <p:cNvGrpSpPr/>
          <p:nvPr/>
        </p:nvGrpSpPr>
        <p:grpSpPr>
          <a:xfrm>
            <a:off x="2137957" y="2967093"/>
            <a:ext cx="5059094" cy="615217"/>
            <a:chOff x="2067420" y="2294000"/>
            <a:chExt cx="5059094" cy="615217"/>
          </a:xfrm>
        </p:grpSpPr>
        <p:pic>
          <p:nvPicPr>
            <p:cNvPr id="15" name="Picture 14" descr="File:Blue &lt;strong&gt;check&lt;/strong&gt; PD.svg - Wikimedia Commons">
              <a:extLst>
                <a:ext uri="{FF2B5EF4-FFF2-40B4-BE49-F238E27FC236}">
                  <a16:creationId xmlns:a16="http://schemas.microsoft.com/office/drawing/2014/main" id="{E854B6EF-A274-4411-9F4C-94708F756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6" name="TextBox 15">
              <a:extLst>
                <a:ext uri="{FF2B5EF4-FFF2-40B4-BE49-F238E27FC236}">
                  <a16:creationId xmlns:a16="http://schemas.microsoft.com/office/drawing/2014/main" id="{409711FD-630C-4559-9B7E-B175BAE2D948}"/>
                </a:ext>
              </a:extLst>
            </p:cNvPr>
            <p:cNvSpPr txBox="1"/>
            <p:nvPr/>
          </p:nvSpPr>
          <p:spPr>
            <a:xfrm>
              <a:off x="2668308" y="2385997"/>
              <a:ext cx="4458206"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Continuity of Services</a:t>
              </a:r>
            </a:p>
          </p:txBody>
        </p:sp>
      </p:grpSp>
      <p:grpSp>
        <p:nvGrpSpPr>
          <p:cNvPr id="17" name="Group 16">
            <a:extLst>
              <a:ext uri="{FF2B5EF4-FFF2-40B4-BE49-F238E27FC236}">
                <a16:creationId xmlns:a16="http://schemas.microsoft.com/office/drawing/2014/main" id="{F67F50E4-C22B-4965-90AF-E31BE3C62A8F}"/>
              </a:ext>
            </a:extLst>
          </p:cNvPr>
          <p:cNvGrpSpPr/>
          <p:nvPr/>
        </p:nvGrpSpPr>
        <p:grpSpPr>
          <a:xfrm>
            <a:off x="2137957" y="4080911"/>
            <a:ext cx="5670729" cy="615217"/>
            <a:chOff x="2067420" y="2294000"/>
            <a:chExt cx="5670729" cy="615217"/>
          </a:xfrm>
        </p:grpSpPr>
        <p:pic>
          <p:nvPicPr>
            <p:cNvPr id="18" name="Picture 17" descr="File:Blue &lt;strong&gt;check&lt;/strong&gt; PD.svg - Wikimedia Commons">
              <a:extLst>
                <a:ext uri="{FF2B5EF4-FFF2-40B4-BE49-F238E27FC236}">
                  <a16:creationId xmlns:a16="http://schemas.microsoft.com/office/drawing/2014/main" id="{167D32B2-B9AD-4EEA-AC03-1EC416F38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420" y="2294000"/>
              <a:ext cx="553329" cy="553329"/>
            </a:xfrm>
            <a:prstGeom prst="rect">
              <a:avLst/>
            </a:prstGeom>
          </p:spPr>
        </p:pic>
        <p:sp>
          <p:nvSpPr>
            <p:cNvPr id="19" name="TextBox 18">
              <a:extLst>
                <a:ext uri="{FF2B5EF4-FFF2-40B4-BE49-F238E27FC236}">
                  <a16:creationId xmlns:a16="http://schemas.microsoft.com/office/drawing/2014/main" id="{669EF0F0-83FA-4B4E-8831-AD01C915569B}"/>
                </a:ext>
              </a:extLst>
            </p:cNvPr>
            <p:cNvSpPr txBox="1"/>
            <p:nvPr/>
          </p:nvSpPr>
          <p:spPr>
            <a:xfrm>
              <a:off x="2668308" y="2385997"/>
              <a:ext cx="5069841"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Frequency of Visitation/Contact </a:t>
              </a:r>
            </a:p>
          </p:txBody>
        </p:sp>
      </p:grpSp>
      <p:sp>
        <p:nvSpPr>
          <p:cNvPr id="22" name="TextBox 21">
            <a:extLst>
              <a:ext uri="{FF2B5EF4-FFF2-40B4-BE49-F238E27FC236}">
                <a16:creationId xmlns:a16="http://schemas.microsoft.com/office/drawing/2014/main" id="{811351EE-3301-449E-B5D3-69C7FAD86043}"/>
              </a:ext>
            </a:extLst>
          </p:cNvPr>
          <p:cNvSpPr txBox="1"/>
          <p:nvPr/>
        </p:nvSpPr>
        <p:spPr>
          <a:xfrm>
            <a:off x="2602175" y="5308464"/>
            <a:ext cx="4594876" cy="523220"/>
          </a:xfrm>
          <a:prstGeom prst="rect">
            <a:avLst/>
          </a:prstGeom>
          <a:noFill/>
        </p:spPr>
        <p:txBody>
          <a:bodyPr wrap="square">
            <a:spAutoFit/>
          </a:bodyPr>
          <a:lstStyle/>
          <a:p>
            <a:pPr marL="57150" indent="0">
              <a:buNone/>
            </a:pPr>
            <a:endParaRPr lang="en-US" sz="2800" dirty="0">
              <a:latin typeface="Bell MT" panose="02020503060305020303" pitchFamily="18" charset="0"/>
              <a:cs typeface="Arial" panose="020B0604020202020204" pitchFamily="34" charset="0"/>
            </a:endParaRPr>
          </a:p>
        </p:txBody>
      </p:sp>
      <p:sp>
        <p:nvSpPr>
          <p:cNvPr id="2" name="TextBox 1">
            <a:extLst>
              <a:ext uri="{FF2B5EF4-FFF2-40B4-BE49-F238E27FC236}">
                <a16:creationId xmlns:a16="http://schemas.microsoft.com/office/drawing/2014/main" id="{B100AC0E-1538-4205-B5E8-FE0B13BB032A}"/>
              </a:ext>
            </a:extLst>
          </p:cNvPr>
          <p:cNvSpPr txBox="1"/>
          <p:nvPr/>
        </p:nvSpPr>
        <p:spPr>
          <a:xfrm>
            <a:off x="1717622" y="1026316"/>
            <a:ext cx="8587521" cy="523220"/>
          </a:xfrm>
          <a:prstGeom prst="rect">
            <a:avLst/>
          </a:prstGeom>
          <a:noFill/>
        </p:spPr>
        <p:txBody>
          <a:bodyPr wrap="square">
            <a:spAutoFit/>
          </a:bodyPr>
          <a:lstStyle/>
          <a:p>
            <a:pPr marL="57150" indent="0">
              <a:buNone/>
            </a:pPr>
            <a:r>
              <a:rPr lang="en-US" sz="2800" dirty="0">
                <a:latin typeface="Bell MT" panose="02020503060305020303" pitchFamily="18" charset="0"/>
                <a:cs typeface="Arial" panose="020B0604020202020204" pitchFamily="34" charset="0"/>
              </a:rPr>
              <a:t>Always consider the followings: </a:t>
            </a:r>
          </a:p>
        </p:txBody>
      </p:sp>
    </p:spTree>
    <p:extLst>
      <p:ext uri="{BB962C8B-B14F-4D97-AF65-F5344CB8AC3E}">
        <p14:creationId xmlns:p14="http://schemas.microsoft.com/office/powerpoint/2010/main" val="425220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Independent Living – Transition Planning</a:t>
            </a:r>
            <a:endParaRPr lang="en-US" sz="2000" b="1" cap="none" dirty="0">
              <a:latin typeface="Bell MT" panose="02020503060305020303" pitchFamily="18" charset="0"/>
            </a:endParaRPr>
          </a:p>
        </p:txBody>
      </p:sp>
      <p:sp>
        <p:nvSpPr>
          <p:cNvPr id="33" name="Content Placeholder 2">
            <a:extLst>
              <a:ext uri="{FF2B5EF4-FFF2-40B4-BE49-F238E27FC236}">
                <a16:creationId xmlns:a16="http://schemas.microsoft.com/office/drawing/2014/main" id="{C26487B1-4FAB-42E8-9214-3871F8176726}"/>
              </a:ext>
            </a:extLst>
          </p:cNvPr>
          <p:cNvSpPr>
            <a:spLocks noGrp="1"/>
          </p:cNvSpPr>
          <p:nvPr>
            <p:ph idx="1"/>
          </p:nvPr>
        </p:nvSpPr>
        <p:spPr>
          <a:xfrm>
            <a:off x="1102165" y="1078864"/>
            <a:ext cx="10515600" cy="517707"/>
          </a:xfrm>
        </p:spPr>
        <p:txBody>
          <a:bodyPr>
            <a:normAutofit fontScale="92500" lnSpcReduction="10000"/>
          </a:bodyPr>
          <a:lstStyle/>
          <a:p>
            <a:pPr marL="57150" indent="0" algn="ctr">
              <a:buNone/>
            </a:pPr>
            <a:r>
              <a:rPr lang="en-US" sz="2800" dirty="0">
                <a:solidFill>
                  <a:schemeClr val="tx1"/>
                </a:solidFill>
                <a:latin typeface="Bell MT" panose="02020503060305020303" pitchFamily="18" charset="0"/>
                <a:cs typeface="Arial" panose="020B0604020202020204" pitchFamily="34" charset="0"/>
              </a:rPr>
              <a:t>Continuity of Services </a:t>
            </a:r>
          </a:p>
          <a:p>
            <a:pPr marL="57150" indent="0" algn="ctr">
              <a:buNone/>
            </a:pPr>
            <a:endParaRPr lang="en-US" sz="2800" dirty="0">
              <a:solidFill>
                <a:schemeClr val="tx1"/>
              </a:solidFill>
              <a:latin typeface="Bell MT" panose="02020503060305020303" pitchFamily="18"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09A5278B-ADDD-4B0F-9E4A-88243CCD2BF9}"/>
              </a:ext>
            </a:extLst>
          </p:cNvPr>
          <p:cNvGraphicFramePr/>
          <p:nvPr/>
        </p:nvGraphicFramePr>
        <p:xfrm>
          <a:off x="1440153" y="1560439"/>
          <a:ext cx="9805180" cy="5039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708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364762" y="1208314"/>
            <a:ext cx="6834527" cy="4441372"/>
          </a:xfrm>
        </p:spPr>
        <p:txBody>
          <a:bodyPr vert="horz" lIns="91440" tIns="45720" rIns="91440" bIns="45720" rtlCol="0" anchor="ctr">
            <a:noAutofit/>
          </a:bodyPr>
          <a:lstStyle/>
          <a:p>
            <a:pPr algn="ctr"/>
            <a:r>
              <a:rPr lang="en-US" sz="4800" cap="none" spc="0" dirty="0">
                <a:solidFill>
                  <a:srgbClr val="1B376E"/>
                </a:solidFill>
                <a:latin typeface="Bell MT" panose="02020503060305020303" pitchFamily="18" charset="0"/>
              </a:rPr>
              <a:t>Your Agency’s Responsibilities</a:t>
            </a:r>
            <a:endParaRPr lang="en-US" sz="4800" b="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2330830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Cultural Competency </a:t>
            </a:r>
            <a:endParaRPr lang="en-US" sz="2000" b="1" cap="none" dirty="0">
              <a:latin typeface="Bell MT" panose="02020503060305020303" pitchFamily="18" charset="0"/>
            </a:endParaRPr>
          </a:p>
        </p:txBody>
      </p:sp>
      <p:sp>
        <p:nvSpPr>
          <p:cNvPr id="6" name="TextBox 5">
            <a:extLst>
              <a:ext uri="{FF2B5EF4-FFF2-40B4-BE49-F238E27FC236}">
                <a16:creationId xmlns:a16="http://schemas.microsoft.com/office/drawing/2014/main" id="{C09D0CF5-F5D2-4998-8C54-2898AF66730E}"/>
              </a:ext>
            </a:extLst>
          </p:cNvPr>
          <p:cNvSpPr txBox="1"/>
          <p:nvPr/>
        </p:nvSpPr>
        <p:spPr>
          <a:xfrm>
            <a:off x="1078281" y="1034327"/>
            <a:ext cx="10563368" cy="1938992"/>
          </a:xfrm>
          <a:prstGeom prst="rect">
            <a:avLst/>
          </a:prstGeom>
          <a:noFill/>
        </p:spPr>
        <p:txBody>
          <a:bodyPr wrap="square" rtlCol="0">
            <a:spAutoFit/>
          </a:bodyPr>
          <a:lstStyle/>
          <a:p>
            <a:pPr algn="ctr">
              <a:defRPr/>
            </a:pPr>
            <a:r>
              <a:rPr kumimoji="0" lang="en-US" sz="2400" b="1"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Cultural Competency: </a:t>
            </a: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ability of individuals and systems to respond respectfully and effectively to people of all cultures, classes, races, ethnic backgrounds, sexual orientations, and faiths or religions in a manner that recognizes, affirms, and values the worth of individuals, families, tribes, and communities, and protects and preserves the dignity of each</a:t>
            </a:r>
            <a:r>
              <a:rPr lang="en-US" sz="2400" dirty="0">
                <a:solidFill>
                  <a:prstClr val="black"/>
                </a:solidFill>
                <a:latin typeface="Bell MT" panose="02020503060305020303" pitchFamily="18"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47C2A886-B1CE-4CEB-B092-71F5CC9EB959}"/>
              </a:ext>
            </a:extLst>
          </p:cNvPr>
          <p:cNvSpPr txBox="1"/>
          <p:nvPr/>
        </p:nvSpPr>
        <p:spPr>
          <a:xfrm>
            <a:off x="1555846" y="3429000"/>
            <a:ext cx="10085804" cy="2681696"/>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rPr>
              <a:t>An individual and professional’s ability to treat every person with dignity, respect, and fairness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Bell MT" panose="02020503060305020303" pitchFamily="18" charset="0"/>
              </a:rPr>
              <a:t> It implies that organizations set in place a set of practices, policies, and behaviors that are congruent with principles of equity, fairness, and inclusion of cultural differences and a commitment to address social inequities among cultural groups</a:t>
            </a:r>
          </a:p>
        </p:txBody>
      </p:sp>
    </p:spTree>
    <p:extLst>
      <p:ext uri="{BB962C8B-B14F-4D97-AF65-F5344CB8AC3E}">
        <p14:creationId xmlns:p14="http://schemas.microsoft.com/office/powerpoint/2010/main" val="675232776"/>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Training Requirements</a:t>
            </a:r>
            <a:endParaRPr lang="en-US" sz="2000" b="1" cap="none" dirty="0">
              <a:latin typeface="Bell MT" panose="02020503060305020303" pitchFamily="18" charset="0"/>
            </a:endParaRPr>
          </a:p>
        </p:txBody>
      </p:sp>
      <p:sp>
        <p:nvSpPr>
          <p:cNvPr id="7" name="TextBox 6">
            <a:extLst>
              <a:ext uri="{FF2B5EF4-FFF2-40B4-BE49-F238E27FC236}">
                <a16:creationId xmlns:a16="http://schemas.microsoft.com/office/drawing/2014/main" id="{671DAD2D-1605-4F78-8FC9-07CE31A7C919}"/>
              </a:ext>
            </a:extLst>
          </p:cNvPr>
          <p:cNvSpPr txBox="1"/>
          <p:nvPr/>
        </p:nvSpPr>
        <p:spPr>
          <a:xfrm>
            <a:off x="1084022" y="1169767"/>
            <a:ext cx="10551885" cy="526297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The child-caring agency MUST ENSURE: </a:t>
            </a:r>
          </a:p>
          <a:p>
            <a:pPr marR="0" lvl="0" algn="l" defTabSz="914400" rtl="0" eaLnBrk="1" fontAlgn="auto" latinLnBrk="0" hangingPunct="1">
              <a:lnSpc>
                <a:spcPct val="100000"/>
              </a:lnSpc>
              <a:spcBef>
                <a:spcPts val="0"/>
              </a:spcBef>
              <a:spcAft>
                <a:spcPts val="0"/>
              </a:spcAft>
              <a:buClrTx/>
              <a:buSzTx/>
              <a:tabLst/>
              <a:defRPr/>
            </a:pPr>
            <a:endParaRPr kumimoji="0" lang="en-US" sz="280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endParaRPr>
          </a:p>
          <a:p>
            <a:pPr marL="457200" lvl="0" indent="-457200">
              <a:buFont typeface="Wingdings" panose="05000000000000000000" pitchFamily="2" charset="2"/>
              <a:buChar char="Ø"/>
              <a:defRPr/>
            </a:pPr>
            <a:r>
              <a:rPr lang="en-US" sz="2800" dirty="0">
                <a:solidFill>
                  <a:prstClr val="black"/>
                </a:solidFill>
                <a:latin typeface="Bell MT" panose="02020503060305020303" pitchFamily="18" charset="0"/>
                <a:cs typeface="Arial" panose="020B0604020202020204" pitchFamily="34" charset="0"/>
              </a:rPr>
              <a:t>All staff meet the training requirements as noted </a:t>
            </a:r>
            <a:r>
              <a:rPr lang="en-US" sz="2800">
                <a:solidFill>
                  <a:prstClr val="black"/>
                </a:solidFill>
                <a:latin typeface="Bell MT" panose="02020503060305020303" pitchFamily="18" charset="0"/>
                <a:cs typeface="Arial" panose="020B0604020202020204" pitchFamily="34" charset="0"/>
              </a:rPr>
              <a:t>in 65C- 46 </a:t>
            </a:r>
            <a:r>
              <a:rPr lang="en-US" sz="2800" dirty="0">
                <a:solidFill>
                  <a:prstClr val="black"/>
                </a:solidFill>
                <a:latin typeface="Bell MT" panose="02020503060305020303" pitchFamily="18" charset="0"/>
                <a:cs typeface="Arial" panose="020B0604020202020204" pitchFamily="34" charset="0"/>
              </a:rPr>
              <a:t>Standards for At-Risk Houses.</a:t>
            </a:r>
          </a:p>
          <a:p>
            <a:pPr lvl="0">
              <a:defRPr/>
            </a:pPr>
            <a:endParaRPr lang="en-US" sz="28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Bell MT" panose="02020503060305020303" pitchFamily="18" charset="0"/>
                <a:cs typeface="Arial" panose="020B0604020202020204" pitchFamily="34" charset="0"/>
              </a:rPr>
              <a:t>T</a:t>
            </a:r>
            <a:r>
              <a:rPr kumimoji="0" lang="en-US" sz="280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here are available staff trained in a department approved human trafficking prevention education curriculum to facilitate to youth residing in the home.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8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i="0" u="none" strike="noStrike" kern="1200" cap="none" spc="0" normalizeH="0" baseline="0" noProof="0" dirty="0">
                <a:ln>
                  <a:noFill/>
                </a:ln>
                <a:solidFill>
                  <a:prstClr val="black"/>
                </a:solidFill>
                <a:effectLst/>
                <a:uLnTx/>
                <a:uFillTx/>
                <a:latin typeface="Bell MT" panose="02020503060305020303" pitchFamily="18" charset="0"/>
                <a:ea typeface="+mn-ea"/>
                <a:cs typeface="Arial" panose="020B0604020202020204" pitchFamily="34" charset="0"/>
              </a:rPr>
              <a:t>Training should be geared to educating children and youth, who are at risk of human trafficking, with strategies to remain safe from exploitation.</a:t>
            </a:r>
          </a:p>
        </p:txBody>
      </p:sp>
    </p:spTree>
    <p:extLst>
      <p:ext uri="{BB962C8B-B14F-4D97-AF65-F5344CB8AC3E}">
        <p14:creationId xmlns:p14="http://schemas.microsoft.com/office/powerpoint/2010/main" val="263427225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Teenage Brain Development</a:t>
            </a:r>
          </a:p>
        </p:txBody>
      </p:sp>
      <p:sp>
        <p:nvSpPr>
          <p:cNvPr id="7" name="TextBox 6">
            <a:extLst>
              <a:ext uri="{FF2B5EF4-FFF2-40B4-BE49-F238E27FC236}">
                <a16:creationId xmlns:a16="http://schemas.microsoft.com/office/drawing/2014/main" id="{671DAD2D-1605-4F78-8FC9-07CE31A7C919}"/>
              </a:ext>
            </a:extLst>
          </p:cNvPr>
          <p:cNvSpPr txBox="1"/>
          <p:nvPr/>
        </p:nvSpPr>
        <p:spPr>
          <a:xfrm>
            <a:off x="1346941" y="963182"/>
            <a:ext cx="10026048" cy="400110"/>
          </a:xfrm>
          <a:prstGeom prst="rect">
            <a:avLst/>
          </a:prstGeom>
          <a:noFill/>
        </p:spPr>
        <p:txBody>
          <a:bodyPr wrap="square">
            <a:spAutoFit/>
          </a:bodyPr>
          <a:lstStyle/>
          <a:p>
            <a:r>
              <a:rPr lang="en-US" sz="2000" dirty="0">
                <a:latin typeface="Bell MT" panose="02020503060305020303" pitchFamily="18" charset="0"/>
                <a:cs typeface="Arial" panose="020B0604020202020204" pitchFamily="34" charset="0"/>
              </a:rPr>
              <a:t>Based on the stage of their brain development, adolescents are more likely to:</a:t>
            </a:r>
          </a:p>
        </p:txBody>
      </p:sp>
      <p:grpSp>
        <p:nvGrpSpPr>
          <p:cNvPr id="4" name="Group 3">
            <a:extLst>
              <a:ext uri="{FF2B5EF4-FFF2-40B4-BE49-F238E27FC236}">
                <a16:creationId xmlns:a16="http://schemas.microsoft.com/office/drawing/2014/main" id="{57394C26-2D37-44DC-B250-927068A0FC32}"/>
              </a:ext>
            </a:extLst>
          </p:cNvPr>
          <p:cNvGrpSpPr/>
          <p:nvPr/>
        </p:nvGrpSpPr>
        <p:grpSpPr>
          <a:xfrm>
            <a:off x="-6361113" y="1651069"/>
            <a:ext cx="18553113" cy="5463382"/>
            <a:chOff x="-6763544" y="696913"/>
            <a:chExt cx="18553113" cy="5463382"/>
          </a:xfrm>
        </p:grpSpPr>
        <p:grpSp>
          <p:nvGrpSpPr>
            <p:cNvPr id="5" name="Group 1">
              <a:extLst>
                <a:ext uri="{FF2B5EF4-FFF2-40B4-BE49-F238E27FC236}">
                  <a16:creationId xmlns:a16="http://schemas.microsoft.com/office/drawing/2014/main" id="{E3182605-6227-4617-B023-9DC920413C3D}"/>
                </a:ext>
              </a:extLst>
            </p:cNvPr>
            <p:cNvGrpSpPr>
              <a:grpSpLocks/>
            </p:cNvGrpSpPr>
            <p:nvPr/>
          </p:nvGrpSpPr>
          <p:grpSpPr bwMode="auto">
            <a:xfrm>
              <a:off x="-6763544" y="696913"/>
              <a:ext cx="15706726" cy="5463382"/>
              <a:chOff x="-13527088" y="1393825"/>
              <a:chExt cx="31413452" cy="10926763"/>
            </a:xfrm>
          </p:grpSpPr>
          <p:grpSp>
            <p:nvGrpSpPr>
              <p:cNvPr id="12" name="Group 1">
                <a:extLst>
                  <a:ext uri="{FF2B5EF4-FFF2-40B4-BE49-F238E27FC236}">
                    <a16:creationId xmlns:a16="http://schemas.microsoft.com/office/drawing/2014/main" id="{3BFF73F2-E49D-4565-BCAE-2B8E17E800F5}"/>
                  </a:ext>
                </a:extLst>
              </p:cNvPr>
              <p:cNvGrpSpPr>
                <a:grpSpLocks/>
              </p:cNvGrpSpPr>
              <p:nvPr/>
            </p:nvGrpSpPr>
            <p:grpSpPr bwMode="auto">
              <a:xfrm>
                <a:off x="-13527088" y="1393825"/>
                <a:ext cx="22704426" cy="10926763"/>
                <a:chOff x="0" y="0"/>
                <a:chExt cx="22706847" cy="10927365"/>
              </a:xfrm>
            </p:grpSpPr>
            <p:grpSp>
              <p:nvGrpSpPr>
                <p:cNvPr id="21" name="Group 2">
                  <a:extLst>
                    <a:ext uri="{FF2B5EF4-FFF2-40B4-BE49-F238E27FC236}">
                      <a16:creationId xmlns:a16="http://schemas.microsoft.com/office/drawing/2014/main" id="{A6DD22EC-7561-4451-950F-0C53CFF4F2E9}"/>
                    </a:ext>
                  </a:extLst>
                </p:cNvPr>
                <p:cNvGrpSpPr>
                  <a:grpSpLocks/>
                </p:cNvGrpSpPr>
                <p:nvPr/>
              </p:nvGrpSpPr>
              <p:grpSpPr bwMode="auto">
                <a:xfrm>
                  <a:off x="0" y="0"/>
                  <a:ext cx="22706847" cy="10927365"/>
                  <a:chOff x="-12306300" y="2"/>
                  <a:chExt cx="22706847" cy="10927366"/>
                </a:xfrm>
              </p:grpSpPr>
              <p:sp>
                <p:nvSpPr>
                  <p:cNvPr id="27" name="AutoShape 3">
                    <a:extLst>
                      <a:ext uri="{FF2B5EF4-FFF2-40B4-BE49-F238E27FC236}">
                        <a16:creationId xmlns:a16="http://schemas.microsoft.com/office/drawing/2014/main" id="{1B56EA7A-1CD6-43AA-9FE9-D5E87AB2C722}"/>
                      </a:ext>
                    </a:extLst>
                  </p:cNvPr>
                  <p:cNvSpPr>
                    <a:spLocks/>
                  </p:cNvSpPr>
                  <p:nvPr/>
                </p:nvSpPr>
                <p:spPr bwMode="auto">
                  <a:xfrm>
                    <a:off x="4470602" y="3068809"/>
                    <a:ext cx="2124301" cy="2124192"/>
                  </a:xfrm>
                  <a:custGeom>
                    <a:avLst/>
                    <a:gdLst>
                      <a:gd name="T0" fmla="*/ 1062151 w 21600"/>
                      <a:gd name="T1" fmla="*/ 1062096 h 21600"/>
                      <a:gd name="T2" fmla="*/ 1062151 w 21600"/>
                      <a:gd name="T3" fmla="*/ 1062096 h 21600"/>
                      <a:gd name="T4" fmla="*/ 1062151 w 21600"/>
                      <a:gd name="T5" fmla="*/ 1062096 h 21600"/>
                      <a:gd name="T6" fmla="*/ 1062151 w 21600"/>
                      <a:gd name="T7" fmla="*/ 10620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8" name="AutoShape 4">
                    <a:extLst>
                      <a:ext uri="{FF2B5EF4-FFF2-40B4-BE49-F238E27FC236}">
                        <a16:creationId xmlns:a16="http://schemas.microsoft.com/office/drawing/2014/main" id="{435A8A0E-F33B-4AA7-81F6-3BF4E3EA5E00}"/>
                      </a:ext>
                    </a:extLst>
                  </p:cNvPr>
                  <p:cNvSpPr>
                    <a:spLocks/>
                  </p:cNvSpPr>
                  <p:nvPr/>
                </p:nvSpPr>
                <p:spPr bwMode="auto">
                  <a:xfrm rot="-223663">
                    <a:off x="5226332" y="1014471"/>
                    <a:ext cx="2025866" cy="2025762"/>
                  </a:xfrm>
                  <a:custGeom>
                    <a:avLst/>
                    <a:gdLst>
                      <a:gd name="T0" fmla="*/ 1012933 w 21600"/>
                      <a:gd name="T1" fmla="*/ 1012881 h 21600"/>
                      <a:gd name="T2" fmla="*/ 1012933 w 21600"/>
                      <a:gd name="T3" fmla="*/ 1012881 h 21600"/>
                      <a:gd name="T4" fmla="*/ 1012933 w 21600"/>
                      <a:gd name="T5" fmla="*/ 1012881 h 21600"/>
                      <a:gd name="T6" fmla="*/ 1012933 w 21600"/>
                      <a:gd name="T7" fmla="*/ 10128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9" name="AutoShape 5">
                    <a:extLst>
                      <a:ext uri="{FF2B5EF4-FFF2-40B4-BE49-F238E27FC236}">
                        <a16:creationId xmlns:a16="http://schemas.microsoft.com/office/drawing/2014/main" id="{DA69A11F-22FC-413E-A166-6BD6993E9C22}"/>
                      </a:ext>
                    </a:extLst>
                  </p:cNvPr>
                  <p:cNvSpPr>
                    <a:spLocks/>
                  </p:cNvSpPr>
                  <p:nvPr/>
                </p:nvSpPr>
                <p:spPr bwMode="auto">
                  <a:xfrm rot="-223663">
                    <a:off x="3079803" y="1497098"/>
                    <a:ext cx="2025866" cy="2025762"/>
                  </a:xfrm>
                  <a:custGeom>
                    <a:avLst/>
                    <a:gdLst>
                      <a:gd name="T0" fmla="*/ 1012933 w 21600"/>
                      <a:gd name="T1" fmla="*/ 1012881 h 21600"/>
                      <a:gd name="T2" fmla="*/ 1012933 w 21600"/>
                      <a:gd name="T3" fmla="*/ 1012881 h 21600"/>
                      <a:gd name="T4" fmla="*/ 1012933 w 21600"/>
                      <a:gd name="T5" fmla="*/ 1012881 h 21600"/>
                      <a:gd name="T6" fmla="*/ 1012933 w 21600"/>
                      <a:gd name="T7" fmla="*/ 10128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0" name="AutoShape 6">
                    <a:extLst>
                      <a:ext uri="{FF2B5EF4-FFF2-40B4-BE49-F238E27FC236}">
                        <a16:creationId xmlns:a16="http://schemas.microsoft.com/office/drawing/2014/main" id="{75AD5CCA-78CF-4B00-AF44-C3C8F7FBC02A}"/>
                      </a:ext>
                    </a:extLst>
                  </p:cNvPr>
                  <p:cNvSpPr>
                    <a:spLocks/>
                  </p:cNvSpPr>
                  <p:nvPr/>
                </p:nvSpPr>
                <p:spPr bwMode="auto">
                  <a:xfrm rot="-223663">
                    <a:off x="2636844" y="3599064"/>
                    <a:ext cx="1530513" cy="1532022"/>
                  </a:xfrm>
                  <a:custGeom>
                    <a:avLst/>
                    <a:gdLst>
                      <a:gd name="T0" fmla="*/ 765257 w 21600"/>
                      <a:gd name="T1" fmla="*/ 766011 h 21600"/>
                      <a:gd name="T2" fmla="*/ 765257 w 21600"/>
                      <a:gd name="T3" fmla="*/ 766011 h 21600"/>
                      <a:gd name="T4" fmla="*/ 765257 w 21600"/>
                      <a:gd name="T5" fmla="*/ 766011 h 21600"/>
                      <a:gd name="T6" fmla="*/ 765257 w 21600"/>
                      <a:gd name="T7" fmla="*/ 7660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1" name="AutoShape 7">
                    <a:extLst>
                      <a:ext uri="{FF2B5EF4-FFF2-40B4-BE49-F238E27FC236}">
                        <a16:creationId xmlns:a16="http://schemas.microsoft.com/office/drawing/2014/main" id="{373A3423-DF46-468B-ADD7-2B289F55D687}"/>
                      </a:ext>
                    </a:extLst>
                  </p:cNvPr>
                  <p:cNvSpPr>
                    <a:spLocks/>
                  </p:cNvSpPr>
                  <p:nvPr/>
                </p:nvSpPr>
                <p:spPr bwMode="auto">
                  <a:xfrm rot="-223663">
                    <a:off x="7401439" y="1168466"/>
                    <a:ext cx="1763901" cy="1762222"/>
                  </a:xfrm>
                  <a:custGeom>
                    <a:avLst/>
                    <a:gdLst>
                      <a:gd name="T0" fmla="*/ 881951 w 21600"/>
                      <a:gd name="T1" fmla="*/ 881111 h 21600"/>
                      <a:gd name="T2" fmla="*/ 881951 w 21600"/>
                      <a:gd name="T3" fmla="*/ 881111 h 21600"/>
                      <a:gd name="T4" fmla="*/ 881951 w 21600"/>
                      <a:gd name="T5" fmla="*/ 881111 h 21600"/>
                      <a:gd name="T6" fmla="*/ 881951 w 21600"/>
                      <a:gd name="T7" fmla="*/ 8811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2" name="AutoShape 8">
                    <a:extLst>
                      <a:ext uri="{FF2B5EF4-FFF2-40B4-BE49-F238E27FC236}">
                        <a16:creationId xmlns:a16="http://schemas.microsoft.com/office/drawing/2014/main" id="{1623F303-0A14-4520-8017-6EC3669FFF27}"/>
                      </a:ext>
                    </a:extLst>
                  </p:cNvPr>
                  <p:cNvSpPr>
                    <a:spLocks/>
                  </p:cNvSpPr>
                  <p:nvPr/>
                </p:nvSpPr>
                <p:spPr bwMode="auto">
                  <a:xfrm rot="-223663">
                    <a:off x="8182573" y="2984667"/>
                    <a:ext cx="922436" cy="922389"/>
                  </a:xfrm>
                  <a:custGeom>
                    <a:avLst/>
                    <a:gdLst>
                      <a:gd name="T0" fmla="*/ 461218 w 21600"/>
                      <a:gd name="T1" fmla="*/ 461195 h 21600"/>
                      <a:gd name="T2" fmla="*/ 461218 w 21600"/>
                      <a:gd name="T3" fmla="*/ 461195 h 21600"/>
                      <a:gd name="T4" fmla="*/ 461218 w 21600"/>
                      <a:gd name="T5" fmla="*/ 461195 h 21600"/>
                      <a:gd name="T6" fmla="*/ 461218 w 21600"/>
                      <a:gd name="T7" fmla="*/ 4611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3" name="AutoShape 9">
                    <a:extLst>
                      <a:ext uri="{FF2B5EF4-FFF2-40B4-BE49-F238E27FC236}">
                        <a16:creationId xmlns:a16="http://schemas.microsoft.com/office/drawing/2014/main" id="{EAF385DC-0182-45AB-8C3B-98542A0CA9AE}"/>
                      </a:ext>
                    </a:extLst>
                  </p:cNvPr>
                  <p:cNvSpPr>
                    <a:spLocks/>
                  </p:cNvSpPr>
                  <p:nvPr/>
                </p:nvSpPr>
                <p:spPr bwMode="auto">
                  <a:xfrm rot="-223663">
                    <a:off x="6739382" y="3340286"/>
                    <a:ext cx="1031985" cy="1033520"/>
                  </a:xfrm>
                  <a:custGeom>
                    <a:avLst/>
                    <a:gdLst>
                      <a:gd name="T0" fmla="*/ 515992 w 21600"/>
                      <a:gd name="T1" fmla="*/ 516760 h 21600"/>
                      <a:gd name="T2" fmla="*/ 515992 w 21600"/>
                      <a:gd name="T3" fmla="*/ 516760 h 21600"/>
                      <a:gd name="T4" fmla="*/ 515992 w 21600"/>
                      <a:gd name="T5" fmla="*/ 516760 h 21600"/>
                      <a:gd name="T6" fmla="*/ 515992 w 21600"/>
                      <a:gd name="T7" fmla="*/ 5167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2EBF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4" name="AutoShape 10">
                    <a:extLst>
                      <a:ext uri="{FF2B5EF4-FFF2-40B4-BE49-F238E27FC236}">
                        <a16:creationId xmlns:a16="http://schemas.microsoft.com/office/drawing/2014/main" id="{219EF903-1E49-4BFF-A35F-C66FBC0D8157}"/>
                      </a:ext>
                    </a:extLst>
                  </p:cNvPr>
                  <p:cNvSpPr>
                    <a:spLocks/>
                  </p:cNvSpPr>
                  <p:nvPr/>
                </p:nvSpPr>
                <p:spPr bwMode="auto">
                  <a:xfrm rot="888860">
                    <a:off x="4476952" y="704891"/>
                    <a:ext cx="890683" cy="890637"/>
                  </a:xfrm>
                  <a:custGeom>
                    <a:avLst/>
                    <a:gdLst>
                      <a:gd name="T0" fmla="*/ 445342 w 21600"/>
                      <a:gd name="T1" fmla="*/ 445319 h 21600"/>
                      <a:gd name="T2" fmla="*/ 445342 w 21600"/>
                      <a:gd name="T3" fmla="*/ 445319 h 21600"/>
                      <a:gd name="T4" fmla="*/ 445342 w 21600"/>
                      <a:gd name="T5" fmla="*/ 445319 h 21600"/>
                      <a:gd name="T6" fmla="*/ 445342 w 21600"/>
                      <a:gd name="T7" fmla="*/ 4453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92" y="0"/>
                        </a:moveTo>
                        <a:lnTo>
                          <a:pt x="9658" y="1796"/>
                        </a:lnTo>
                        <a:cubicBezTo>
                          <a:pt x="9228" y="1850"/>
                          <a:pt x="8799" y="1930"/>
                          <a:pt x="8378" y="2046"/>
                        </a:cubicBezTo>
                        <a:lnTo>
                          <a:pt x="7462" y="472"/>
                        </a:lnTo>
                        <a:lnTo>
                          <a:pt x="5791" y="1170"/>
                        </a:lnTo>
                        <a:lnTo>
                          <a:pt x="6272" y="2938"/>
                        </a:lnTo>
                        <a:cubicBezTo>
                          <a:pt x="5921" y="3140"/>
                          <a:pt x="5581" y="3366"/>
                          <a:pt x="5255" y="3620"/>
                        </a:cubicBezTo>
                        <a:lnTo>
                          <a:pt x="3806" y="2506"/>
                        </a:lnTo>
                        <a:lnTo>
                          <a:pt x="2522" y="3789"/>
                        </a:lnTo>
                        <a:lnTo>
                          <a:pt x="3636" y="5238"/>
                        </a:lnTo>
                        <a:cubicBezTo>
                          <a:pt x="3373" y="5577"/>
                          <a:pt x="3139" y="5930"/>
                          <a:pt x="2930" y="6295"/>
                        </a:cubicBezTo>
                        <a:lnTo>
                          <a:pt x="1162" y="5823"/>
                        </a:lnTo>
                        <a:lnTo>
                          <a:pt x="468" y="7501"/>
                        </a:lnTo>
                        <a:lnTo>
                          <a:pt x="2054" y="8409"/>
                        </a:lnTo>
                        <a:cubicBezTo>
                          <a:pt x="1945" y="8813"/>
                          <a:pt x="1865" y="9223"/>
                          <a:pt x="1812" y="9636"/>
                        </a:cubicBezTo>
                        <a:lnTo>
                          <a:pt x="0" y="9874"/>
                        </a:lnTo>
                        <a:lnTo>
                          <a:pt x="0" y="11690"/>
                        </a:lnTo>
                        <a:lnTo>
                          <a:pt x="1812" y="11928"/>
                        </a:lnTo>
                        <a:cubicBezTo>
                          <a:pt x="1867" y="12362"/>
                          <a:pt x="1948" y="12795"/>
                          <a:pt x="2066" y="13219"/>
                        </a:cubicBezTo>
                        <a:lnTo>
                          <a:pt x="492" y="14135"/>
                        </a:lnTo>
                        <a:lnTo>
                          <a:pt x="1195" y="15806"/>
                        </a:lnTo>
                        <a:lnTo>
                          <a:pt x="2962" y="15321"/>
                        </a:lnTo>
                        <a:cubicBezTo>
                          <a:pt x="3163" y="15667"/>
                          <a:pt x="3386" y="16003"/>
                          <a:pt x="3636" y="16326"/>
                        </a:cubicBezTo>
                        <a:lnTo>
                          <a:pt x="2522" y="17779"/>
                        </a:lnTo>
                        <a:lnTo>
                          <a:pt x="3806" y="19062"/>
                        </a:lnTo>
                        <a:lnTo>
                          <a:pt x="5255" y="17944"/>
                        </a:lnTo>
                        <a:cubicBezTo>
                          <a:pt x="5574" y="18192"/>
                          <a:pt x="5905" y="18415"/>
                          <a:pt x="6248" y="18614"/>
                        </a:cubicBezTo>
                        <a:lnTo>
                          <a:pt x="5763" y="20377"/>
                        </a:lnTo>
                        <a:lnTo>
                          <a:pt x="7434" y="21084"/>
                        </a:lnTo>
                        <a:lnTo>
                          <a:pt x="8354" y="19510"/>
                        </a:lnTo>
                        <a:cubicBezTo>
                          <a:pt x="8781" y="19629"/>
                          <a:pt x="9217" y="19713"/>
                          <a:pt x="9654" y="19768"/>
                        </a:cubicBezTo>
                        <a:lnTo>
                          <a:pt x="9892" y="21600"/>
                        </a:lnTo>
                        <a:lnTo>
                          <a:pt x="11708" y="21600"/>
                        </a:lnTo>
                        <a:lnTo>
                          <a:pt x="11946" y="19768"/>
                        </a:lnTo>
                        <a:cubicBezTo>
                          <a:pt x="12374" y="19714"/>
                          <a:pt x="12800" y="19633"/>
                          <a:pt x="13217" y="19518"/>
                        </a:cubicBezTo>
                        <a:lnTo>
                          <a:pt x="14138" y="21092"/>
                        </a:lnTo>
                        <a:lnTo>
                          <a:pt x="15809" y="20393"/>
                        </a:lnTo>
                        <a:lnTo>
                          <a:pt x="15328" y="18626"/>
                        </a:lnTo>
                        <a:cubicBezTo>
                          <a:pt x="15679" y="18423"/>
                          <a:pt x="16019" y="18198"/>
                          <a:pt x="16345" y="17944"/>
                        </a:cubicBezTo>
                        <a:lnTo>
                          <a:pt x="17794" y="19062"/>
                        </a:lnTo>
                        <a:lnTo>
                          <a:pt x="19078" y="17779"/>
                        </a:lnTo>
                        <a:lnTo>
                          <a:pt x="17964" y="16326"/>
                        </a:lnTo>
                        <a:cubicBezTo>
                          <a:pt x="18227" y="15987"/>
                          <a:pt x="18461" y="15634"/>
                          <a:pt x="18670" y="15269"/>
                        </a:cubicBezTo>
                        <a:lnTo>
                          <a:pt x="20438" y="15741"/>
                        </a:lnTo>
                        <a:lnTo>
                          <a:pt x="21132" y="14066"/>
                        </a:lnTo>
                        <a:lnTo>
                          <a:pt x="19546" y="13154"/>
                        </a:lnTo>
                        <a:cubicBezTo>
                          <a:pt x="19655" y="12751"/>
                          <a:pt x="19735" y="12340"/>
                          <a:pt x="19788" y="11928"/>
                        </a:cubicBezTo>
                        <a:lnTo>
                          <a:pt x="21600" y="11690"/>
                        </a:lnTo>
                        <a:lnTo>
                          <a:pt x="21600" y="9874"/>
                        </a:lnTo>
                        <a:lnTo>
                          <a:pt x="19788" y="9636"/>
                        </a:lnTo>
                        <a:cubicBezTo>
                          <a:pt x="19733" y="9203"/>
                          <a:pt x="19651" y="8772"/>
                          <a:pt x="19534" y="8349"/>
                        </a:cubicBezTo>
                        <a:lnTo>
                          <a:pt x="21108" y="7429"/>
                        </a:lnTo>
                        <a:lnTo>
                          <a:pt x="20405" y="5758"/>
                        </a:lnTo>
                        <a:lnTo>
                          <a:pt x="18638" y="6242"/>
                        </a:lnTo>
                        <a:cubicBezTo>
                          <a:pt x="18437" y="5896"/>
                          <a:pt x="18214" y="5560"/>
                          <a:pt x="17964" y="5238"/>
                        </a:cubicBezTo>
                        <a:lnTo>
                          <a:pt x="19078" y="3789"/>
                        </a:lnTo>
                        <a:lnTo>
                          <a:pt x="17794" y="2506"/>
                        </a:lnTo>
                        <a:lnTo>
                          <a:pt x="16345" y="3620"/>
                        </a:lnTo>
                        <a:cubicBezTo>
                          <a:pt x="16026" y="3372"/>
                          <a:pt x="15695" y="3149"/>
                          <a:pt x="15352" y="2950"/>
                        </a:cubicBezTo>
                        <a:lnTo>
                          <a:pt x="15837" y="1186"/>
                        </a:lnTo>
                        <a:lnTo>
                          <a:pt x="14166" y="480"/>
                        </a:lnTo>
                        <a:lnTo>
                          <a:pt x="13246" y="2054"/>
                        </a:lnTo>
                        <a:cubicBezTo>
                          <a:pt x="12818" y="1934"/>
                          <a:pt x="12381" y="1851"/>
                          <a:pt x="11942" y="1796"/>
                        </a:cubicBezTo>
                        <a:lnTo>
                          <a:pt x="11708" y="0"/>
                        </a:lnTo>
                        <a:lnTo>
                          <a:pt x="9892" y="0"/>
                        </a:lnTo>
                        <a:close/>
                        <a:moveTo>
                          <a:pt x="10800" y="3551"/>
                        </a:moveTo>
                        <a:cubicBezTo>
                          <a:pt x="12651" y="3551"/>
                          <a:pt x="14501" y="4257"/>
                          <a:pt x="15913" y="5669"/>
                        </a:cubicBezTo>
                        <a:cubicBezTo>
                          <a:pt x="18738" y="8493"/>
                          <a:pt x="18738" y="13070"/>
                          <a:pt x="15913" y="15894"/>
                        </a:cubicBezTo>
                        <a:cubicBezTo>
                          <a:pt x="13089" y="18718"/>
                          <a:pt x="8511" y="18718"/>
                          <a:pt x="5687" y="15894"/>
                        </a:cubicBezTo>
                        <a:cubicBezTo>
                          <a:pt x="2862" y="13070"/>
                          <a:pt x="2862" y="8493"/>
                          <a:pt x="5687" y="5669"/>
                        </a:cubicBezTo>
                        <a:cubicBezTo>
                          <a:pt x="7099" y="4257"/>
                          <a:pt x="8949" y="3551"/>
                          <a:pt x="10800" y="3551"/>
                        </a:cubicBezTo>
                        <a:close/>
                      </a:path>
                    </a:pathLst>
                  </a:custGeom>
                  <a:solidFill>
                    <a:srgbClr val="2EBF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35" name="AutoShape 11">
                    <a:extLst>
                      <a:ext uri="{FF2B5EF4-FFF2-40B4-BE49-F238E27FC236}">
                        <a16:creationId xmlns:a16="http://schemas.microsoft.com/office/drawing/2014/main" id="{57FEC5FD-344F-49E9-8D34-2F23FBAF08E7}"/>
                      </a:ext>
                    </a:extLst>
                  </p:cNvPr>
                  <p:cNvSpPr>
                    <a:spLocks/>
                  </p:cNvSpPr>
                  <p:nvPr/>
                </p:nvSpPr>
                <p:spPr bwMode="auto">
                  <a:xfrm>
                    <a:off x="-12306300" y="2"/>
                    <a:ext cx="22706847" cy="10927366"/>
                  </a:xfrm>
                  <a:custGeom>
                    <a:avLst/>
                    <a:gdLst>
                      <a:gd name="T0" fmla="*/ 11352897 w 21565"/>
                      <a:gd name="T1" fmla="*/ 5464695 h 21598"/>
                      <a:gd name="T2" fmla="*/ 11352897 w 21565"/>
                      <a:gd name="T3" fmla="*/ 5464695 h 21598"/>
                      <a:gd name="T4" fmla="*/ 11352897 w 21565"/>
                      <a:gd name="T5" fmla="*/ 5464695 h 21598"/>
                      <a:gd name="T6" fmla="*/ 11352897 w 21565"/>
                      <a:gd name="T7" fmla="*/ 5464695 h 215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5" h="21598">
                        <a:moveTo>
                          <a:pt x="18082" y="1"/>
                        </a:moveTo>
                        <a:cubicBezTo>
                          <a:pt x="18036" y="-2"/>
                          <a:pt x="17990" y="0"/>
                          <a:pt x="17943" y="9"/>
                        </a:cubicBezTo>
                        <a:cubicBezTo>
                          <a:pt x="17617" y="68"/>
                          <a:pt x="17317" y="408"/>
                          <a:pt x="17116" y="946"/>
                        </a:cubicBezTo>
                        <a:cubicBezTo>
                          <a:pt x="16815" y="530"/>
                          <a:pt x="16438" y="423"/>
                          <a:pt x="16093" y="657"/>
                        </a:cubicBezTo>
                        <a:cubicBezTo>
                          <a:pt x="15785" y="866"/>
                          <a:pt x="15532" y="1332"/>
                          <a:pt x="15393" y="1942"/>
                        </a:cubicBezTo>
                        <a:cubicBezTo>
                          <a:pt x="15067" y="1939"/>
                          <a:pt x="14755" y="2216"/>
                          <a:pt x="14530" y="2708"/>
                        </a:cubicBezTo>
                        <a:cubicBezTo>
                          <a:pt x="14287" y="3239"/>
                          <a:pt x="14170" y="3967"/>
                          <a:pt x="14211" y="4696"/>
                        </a:cubicBezTo>
                        <a:cubicBezTo>
                          <a:pt x="14071" y="4834"/>
                          <a:pt x="13968" y="5092"/>
                          <a:pt x="13927" y="5402"/>
                        </a:cubicBezTo>
                        <a:cubicBezTo>
                          <a:pt x="13882" y="5745"/>
                          <a:pt x="13919" y="6113"/>
                          <a:pt x="14026" y="6390"/>
                        </a:cubicBezTo>
                        <a:cubicBezTo>
                          <a:pt x="13734" y="7103"/>
                          <a:pt x="13631" y="8072"/>
                          <a:pt x="13753" y="8974"/>
                        </a:cubicBezTo>
                        <a:cubicBezTo>
                          <a:pt x="13901" y="10064"/>
                          <a:pt x="14344" y="10869"/>
                          <a:pt x="14882" y="11027"/>
                        </a:cubicBezTo>
                        <a:cubicBezTo>
                          <a:pt x="15017" y="11411"/>
                          <a:pt x="15212" y="11685"/>
                          <a:pt x="15434" y="11801"/>
                        </a:cubicBezTo>
                        <a:cubicBezTo>
                          <a:pt x="15683" y="11931"/>
                          <a:pt x="15947" y="11853"/>
                          <a:pt x="16168" y="11582"/>
                        </a:cubicBezTo>
                        <a:cubicBezTo>
                          <a:pt x="16267" y="11654"/>
                          <a:pt x="16370" y="11692"/>
                          <a:pt x="16473" y="11698"/>
                        </a:cubicBezTo>
                        <a:cubicBezTo>
                          <a:pt x="16576" y="11703"/>
                          <a:pt x="16680" y="11676"/>
                          <a:pt x="16780" y="11618"/>
                        </a:cubicBezTo>
                        <a:lnTo>
                          <a:pt x="16780" y="14944"/>
                        </a:lnTo>
                        <a:cubicBezTo>
                          <a:pt x="16638" y="14359"/>
                          <a:pt x="16419" y="13871"/>
                          <a:pt x="16148" y="13536"/>
                        </a:cubicBezTo>
                        <a:cubicBezTo>
                          <a:pt x="15848" y="13164"/>
                          <a:pt x="15501" y="12998"/>
                          <a:pt x="15153" y="13057"/>
                        </a:cubicBezTo>
                        <a:cubicBezTo>
                          <a:pt x="15009" y="13081"/>
                          <a:pt x="14868" y="13144"/>
                          <a:pt x="14732" y="13244"/>
                        </a:cubicBezTo>
                        <a:cubicBezTo>
                          <a:pt x="14608" y="13335"/>
                          <a:pt x="14489" y="13456"/>
                          <a:pt x="14378" y="13606"/>
                        </a:cubicBezTo>
                        <a:cubicBezTo>
                          <a:pt x="13929" y="13961"/>
                          <a:pt x="13576" y="14703"/>
                          <a:pt x="13410" y="15640"/>
                        </a:cubicBezTo>
                        <a:cubicBezTo>
                          <a:pt x="13256" y="16514"/>
                          <a:pt x="13278" y="17481"/>
                          <a:pt x="13469" y="18324"/>
                        </a:cubicBezTo>
                        <a:cubicBezTo>
                          <a:pt x="13542" y="18648"/>
                          <a:pt x="13639" y="18946"/>
                          <a:pt x="13754" y="19213"/>
                        </a:cubicBezTo>
                        <a:cubicBezTo>
                          <a:pt x="13886" y="19519"/>
                          <a:pt x="14040" y="19781"/>
                          <a:pt x="14211" y="19989"/>
                        </a:cubicBezTo>
                        <a:lnTo>
                          <a:pt x="1523" y="19989"/>
                        </a:lnTo>
                        <a:cubicBezTo>
                          <a:pt x="1491" y="19588"/>
                          <a:pt x="1381" y="19232"/>
                          <a:pt x="1218" y="19006"/>
                        </a:cubicBezTo>
                        <a:cubicBezTo>
                          <a:pt x="1094" y="18833"/>
                          <a:pt x="946" y="18747"/>
                          <a:pt x="797" y="18761"/>
                        </a:cubicBezTo>
                        <a:cubicBezTo>
                          <a:pt x="776" y="18777"/>
                          <a:pt x="756" y="18798"/>
                          <a:pt x="737" y="18821"/>
                        </a:cubicBezTo>
                        <a:cubicBezTo>
                          <a:pt x="635" y="18943"/>
                          <a:pt x="569" y="19133"/>
                          <a:pt x="526" y="19352"/>
                        </a:cubicBezTo>
                        <a:lnTo>
                          <a:pt x="86" y="19352"/>
                        </a:lnTo>
                        <a:cubicBezTo>
                          <a:pt x="38" y="19352"/>
                          <a:pt x="0" y="19432"/>
                          <a:pt x="0" y="19531"/>
                        </a:cubicBezTo>
                        <a:cubicBezTo>
                          <a:pt x="0" y="19630"/>
                          <a:pt x="38" y="19710"/>
                          <a:pt x="86" y="19710"/>
                        </a:cubicBezTo>
                        <a:lnTo>
                          <a:pt x="478" y="19710"/>
                        </a:lnTo>
                        <a:cubicBezTo>
                          <a:pt x="466" y="19844"/>
                          <a:pt x="460" y="19982"/>
                          <a:pt x="459" y="20119"/>
                        </a:cubicBezTo>
                        <a:cubicBezTo>
                          <a:pt x="458" y="20265"/>
                          <a:pt x="462" y="20413"/>
                          <a:pt x="472" y="20557"/>
                        </a:cubicBezTo>
                        <a:lnTo>
                          <a:pt x="86" y="20557"/>
                        </a:lnTo>
                        <a:cubicBezTo>
                          <a:pt x="38" y="20557"/>
                          <a:pt x="0" y="20637"/>
                          <a:pt x="0" y="20736"/>
                        </a:cubicBezTo>
                        <a:cubicBezTo>
                          <a:pt x="0" y="20835"/>
                          <a:pt x="38" y="20915"/>
                          <a:pt x="86" y="20915"/>
                        </a:cubicBezTo>
                        <a:lnTo>
                          <a:pt x="512" y="20915"/>
                        </a:lnTo>
                        <a:cubicBezTo>
                          <a:pt x="553" y="21163"/>
                          <a:pt x="622" y="21379"/>
                          <a:pt x="731" y="21525"/>
                        </a:cubicBezTo>
                        <a:cubicBezTo>
                          <a:pt x="752" y="21553"/>
                          <a:pt x="774" y="21578"/>
                          <a:pt x="797" y="21598"/>
                        </a:cubicBezTo>
                        <a:cubicBezTo>
                          <a:pt x="958" y="21591"/>
                          <a:pt x="1114" y="21478"/>
                          <a:pt x="1243" y="21275"/>
                        </a:cubicBezTo>
                        <a:cubicBezTo>
                          <a:pt x="1386" y="21048"/>
                          <a:pt x="1486" y="20724"/>
                          <a:pt x="1526" y="20359"/>
                        </a:cubicBezTo>
                        <a:lnTo>
                          <a:pt x="15141" y="20359"/>
                        </a:lnTo>
                        <a:cubicBezTo>
                          <a:pt x="15287" y="20352"/>
                          <a:pt x="15432" y="20292"/>
                          <a:pt x="15568" y="20182"/>
                        </a:cubicBezTo>
                        <a:cubicBezTo>
                          <a:pt x="15683" y="20090"/>
                          <a:pt x="15790" y="19965"/>
                          <a:pt x="15887" y="19809"/>
                        </a:cubicBezTo>
                        <a:cubicBezTo>
                          <a:pt x="16229" y="19564"/>
                          <a:pt x="16522" y="19085"/>
                          <a:pt x="16717" y="18450"/>
                        </a:cubicBezTo>
                        <a:cubicBezTo>
                          <a:pt x="16896" y="17868"/>
                          <a:pt x="16984" y="17184"/>
                          <a:pt x="16969" y="16494"/>
                        </a:cubicBezTo>
                        <a:lnTo>
                          <a:pt x="16969" y="11459"/>
                        </a:lnTo>
                        <a:cubicBezTo>
                          <a:pt x="17039" y="11383"/>
                          <a:pt x="17105" y="11292"/>
                          <a:pt x="17166" y="11186"/>
                        </a:cubicBezTo>
                        <a:cubicBezTo>
                          <a:pt x="17226" y="11080"/>
                          <a:pt x="17280" y="10959"/>
                          <a:pt x="17326" y="10825"/>
                        </a:cubicBezTo>
                        <a:cubicBezTo>
                          <a:pt x="17550" y="10814"/>
                          <a:pt x="17765" y="10648"/>
                          <a:pt x="17937" y="10352"/>
                        </a:cubicBezTo>
                        <a:cubicBezTo>
                          <a:pt x="18084" y="10097"/>
                          <a:pt x="18193" y="9759"/>
                          <a:pt x="18250" y="9379"/>
                        </a:cubicBezTo>
                        <a:cubicBezTo>
                          <a:pt x="18464" y="9501"/>
                          <a:pt x="18692" y="9472"/>
                          <a:pt x="18898" y="9298"/>
                        </a:cubicBezTo>
                        <a:cubicBezTo>
                          <a:pt x="19116" y="9114"/>
                          <a:pt x="19296" y="8779"/>
                          <a:pt x="19408" y="8350"/>
                        </a:cubicBezTo>
                        <a:cubicBezTo>
                          <a:pt x="19645" y="8569"/>
                          <a:pt x="19914" y="8592"/>
                          <a:pt x="20159" y="8412"/>
                        </a:cubicBezTo>
                        <a:cubicBezTo>
                          <a:pt x="20396" y="8237"/>
                          <a:pt x="20594" y="7886"/>
                          <a:pt x="20714" y="7426"/>
                        </a:cubicBezTo>
                        <a:cubicBezTo>
                          <a:pt x="21173" y="7272"/>
                          <a:pt x="21524" y="6486"/>
                          <a:pt x="21562" y="5520"/>
                        </a:cubicBezTo>
                        <a:cubicBezTo>
                          <a:pt x="21600" y="4552"/>
                          <a:pt x="21315" y="3655"/>
                          <a:pt x="20872" y="3350"/>
                        </a:cubicBezTo>
                        <a:cubicBezTo>
                          <a:pt x="20819" y="2715"/>
                          <a:pt x="20648" y="2149"/>
                          <a:pt x="20395" y="1776"/>
                        </a:cubicBezTo>
                        <a:cubicBezTo>
                          <a:pt x="20146" y="1408"/>
                          <a:pt x="19839" y="1257"/>
                          <a:pt x="19537" y="1353"/>
                        </a:cubicBezTo>
                        <a:cubicBezTo>
                          <a:pt x="19463" y="1130"/>
                          <a:pt x="19357" y="962"/>
                          <a:pt x="19234" y="875"/>
                        </a:cubicBezTo>
                        <a:cubicBezTo>
                          <a:pt x="19137" y="806"/>
                          <a:pt x="19034" y="789"/>
                          <a:pt x="18934" y="826"/>
                        </a:cubicBezTo>
                        <a:cubicBezTo>
                          <a:pt x="18715" y="316"/>
                          <a:pt x="18407" y="21"/>
                          <a:pt x="18082" y="1"/>
                        </a:cubicBezTo>
                        <a:close/>
                        <a:moveTo>
                          <a:pt x="18070" y="399"/>
                        </a:moveTo>
                        <a:cubicBezTo>
                          <a:pt x="18388" y="412"/>
                          <a:pt x="18690" y="733"/>
                          <a:pt x="18880" y="1278"/>
                        </a:cubicBezTo>
                        <a:cubicBezTo>
                          <a:pt x="18959" y="1203"/>
                          <a:pt x="19047" y="1183"/>
                          <a:pt x="19131" y="1222"/>
                        </a:cubicBezTo>
                        <a:cubicBezTo>
                          <a:pt x="19272" y="1288"/>
                          <a:pt x="19386" y="1509"/>
                          <a:pt x="19428" y="1798"/>
                        </a:cubicBezTo>
                        <a:cubicBezTo>
                          <a:pt x="19708" y="1643"/>
                          <a:pt x="20007" y="1740"/>
                          <a:pt x="20250" y="2065"/>
                        </a:cubicBezTo>
                        <a:cubicBezTo>
                          <a:pt x="20516" y="2421"/>
                          <a:pt x="20690" y="3009"/>
                          <a:pt x="20722" y="3663"/>
                        </a:cubicBezTo>
                        <a:cubicBezTo>
                          <a:pt x="21128" y="3839"/>
                          <a:pt x="21408" y="4617"/>
                          <a:pt x="21375" y="5479"/>
                        </a:cubicBezTo>
                        <a:cubicBezTo>
                          <a:pt x="21342" y="6327"/>
                          <a:pt x="21015" y="6997"/>
                          <a:pt x="20606" y="7049"/>
                        </a:cubicBezTo>
                        <a:cubicBezTo>
                          <a:pt x="20506" y="7565"/>
                          <a:pt x="20295" y="7951"/>
                          <a:pt x="20036" y="8090"/>
                        </a:cubicBezTo>
                        <a:cubicBezTo>
                          <a:pt x="19795" y="8219"/>
                          <a:pt x="19539" y="8118"/>
                          <a:pt x="19338" y="7815"/>
                        </a:cubicBezTo>
                        <a:cubicBezTo>
                          <a:pt x="19260" y="8332"/>
                          <a:pt x="19073" y="8746"/>
                          <a:pt x="18830" y="8940"/>
                        </a:cubicBezTo>
                        <a:cubicBezTo>
                          <a:pt x="18601" y="9124"/>
                          <a:pt x="18345" y="9093"/>
                          <a:pt x="18128" y="8856"/>
                        </a:cubicBezTo>
                        <a:cubicBezTo>
                          <a:pt x="18109" y="9289"/>
                          <a:pt x="18013" y="9692"/>
                          <a:pt x="17859" y="9985"/>
                        </a:cubicBezTo>
                        <a:cubicBezTo>
                          <a:pt x="17689" y="10309"/>
                          <a:pt x="17462" y="10474"/>
                          <a:pt x="17232" y="10440"/>
                        </a:cubicBezTo>
                        <a:cubicBezTo>
                          <a:pt x="17131" y="10816"/>
                          <a:pt x="16967" y="11101"/>
                          <a:pt x="16771" y="11240"/>
                        </a:cubicBezTo>
                        <a:cubicBezTo>
                          <a:pt x="16569" y="11384"/>
                          <a:pt x="16349" y="11363"/>
                          <a:pt x="16154" y="11183"/>
                        </a:cubicBezTo>
                        <a:cubicBezTo>
                          <a:pt x="15956" y="11483"/>
                          <a:pt x="15703" y="11577"/>
                          <a:pt x="15467" y="11437"/>
                        </a:cubicBezTo>
                        <a:cubicBezTo>
                          <a:pt x="15261" y="11315"/>
                          <a:pt x="15087" y="11024"/>
                          <a:pt x="14986" y="10631"/>
                        </a:cubicBezTo>
                        <a:cubicBezTo>
                          <a:pt x="14483" y="10562"/>
                          <a:pt x="14055" y="9837"/>
                          <a:pt x="13922" y="8825"/>
                        </a:cubicBezTo>
                        <a:cubicBezTo>
                          <a:pt x="13806" y="7946"/>
                          <a:pt x="13937" y="7005"/>
                          <a:pt x="14260" y="6390"/>
                        </a:cubicBezTo>
                        <a:cubicBezTo>
                          <a:pt x="14125" y="6186"/>
                          <a:pt x="14064" y="5829"/>
                          <a:pt x="14109" y="5494"/>
                        </a:cubicBezTo>
                        <a:cubicBezTo>
                          <a:pt x="14147" y="5205"/>
                          <a:pt x="14258" y="4981"/>
                          <a:pt x="14398" y="4911"/>
                        </a:cubicBezTo>
                        <a:cubicBezTo>
                          <a:pt x="14318" y="4175"/>
                          <a:pt x="14431" y="3406"/>
                          <a:pt x="14695" y="2888"/>
                        </a:cubicBezTo>
                        <a:cubicBezTo>
                          <a:pt x="14909" y="2467"/>
                          <a:pt x="15201" y="2262"/>
                          <a:pt x="15495" y="2327"/>
                        </a:cubicBezTo>
                        <a:cubicBezTo>
                          <a:pt x="15619" y="1630"/>
                          <a:pt x="15906" y="1117"/>
                          <a:pt x="16255" y="967"/>
                        </a:cubicBezTo>
                        <a:cubicBezTo>
                          <a:pt x="16579" y="828"/>
                          <a:pt x="16915" y="1020"/>
                          <a:pt x="17159" y="1486"/>
                        </a:cubicBezTo>
                        <a:cubicBezTo>
                          <a:pt x="17318" y="889"/>
                          <a:pt x="17606" y="490"/>
                          <a:pt x="17932" y="412"/>
                        </a:cubicBezTo>
                        <a:cubicBezTo>
                          <a:pt x="17978" y="401"/>
                          <a:pt x="18024" y="397"/>
                          <a:pt x="18070" y="399"/>
                        </a:cubicBezTo>
                        <a:close/>
                        <a:moveTo>
                          <a:pt x="15421" y="13466"/>
                        </a:moveTo>
                        <a:cubicBezTo>
                          <a:pt x="15907" y="13539"/>
                          <a:pt x="16343" y="14106"/>
                          <a:pt x="16588" y="14982"/>
                        </a:cubicBezTo>
                        <a:cubicBezTo>
                          <a:pt x="16866" y="15979"/>
                          <a:pt x="16855" y="17216"/>
                          <a:pt x="16559" y="18190"/>
                        </a:cubicBezTo>
                        <a:cubicBezTo>
                          <a:pt x="16738" y="17267"/>
                          <a:pt x="16722" y="16229"/>
                          <a:pt x="16513" y="15333"/>
                        </a:cubicBezTo>
                        <a:cubicBezTo>
                          <a:pt x="16297" y="14410"/>
                          <a:pt x="15899" y="13727"/>
                          <a:pt x="15421" y="13466"/>
                        </a:cubicBezTo>
                        <a:close/>
                        <a:moveTo>
                          <a:pt x="15020" y="13717"/>
                        </a:moveTo>
                        <a:cubicBezTo>
                          <a:pt x="15563" y="13727"/>
                          <a:pt x="16080" y="14354"/>
                          <a:pt x="16341" y="15414"/>
                        </a:cubicBezTo>
                        <a:cubicBezTo>
                          <a:pt x="16698" y="16865"/>
                          <a:pt x="16460" y="18644"/>
                          <a:pt x="15794" y="19504"/>
                        </a:cubicBezTo>
                        <a:cubicBezTo>
                          <a:pt x="15045" y="20050"/>
                          <a:pt x="14221" y="19298"/>
                          <a:pt x="13906" y="17782"/>
                        </a:cubicBezTo>
                        <a:cubicBezTo>
                          <a:pt x="13614" y="16377"/>
                          <a:pt x="13856" y="14740"/>
                          <a:pt x="14477" y="13919"/>
                        </a:cubicBezTo>
                        <a:cubicBezTo>
                          <a:pt x="14655" y="13779"/>
                          <a:pt x="14839" y="13713"/>
                          <a:pt x="15020" y="13717"/>
                        </a:cubicBezTo>
                        <a:close/>
                        <a:moveTo>
                          <a:pt x="13712" y="15284"/>
                        </a:moveTo>
                        <a:cubicBezTo>
                          <a:pt x="13552" y="16166"/>
                          <a:pt x="13567" y="17144"/>
                          <a:pt x="13755" y="18003"/>
                        </a:cubicBezTo>
                        <a:cubicBezTo>
                          <a:pt x="13962" y="18953"/>
                          <a:pt x="14358" y="19667"/>
                          <a:pt x="14840" y="19957"/>
                        </a:cubicBezTo>
                        <a:cubicBezTo>
                          <a:pt x="14298" y="19853"/>
                          <a:pt x="13827" y="19140"/>
                          <a:pt x="13612" y="18099"/>
                        </a:cubicBezTo>
                        <a:cubicBezTo>
                          <a:pt x="13423" y="17183"/>
                          <a:pt x="13460" y="16132"/>
                          <a:pt x="13712" y="15284"/>
                        </a:cubicBez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5400" tIns="25400" rIns="25400" bIns="2540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grpSp>
            <p:sp>
              <p:nvSpPr>
                <p:cNvPr id="22" name="AutoShape 12">
                  <a:extLst>
                    <a:ext uri="{FF2B5EF4-FFF2-40B4-BE49-F238E27FC236}">
                      <a16:creationId xmlns:a16="http://schemas.microsoft.com/office/drawing/2014/main" id="{D2F25014-C639-460B-88C3-EBA446AB84B0}"/>
                    </a:ext>
                  </a:extLst>
                </p:cNvPr>
                <p:cNvSpPr>
                  <a:spLocks/>
                </p:cNvSpPr>
                <p:nvPr/>
              </p:nvSpPr>
              <p:spPr bwMode="auto">
                <a:xfrm>
                  <a:off x="20392025" y="1816200"/>
                  <a:ext cx="435021" cy="412773"/>
                </a:xfrm>
                <a:custGeom>
                  <a:avLst/>
                  <a:gdLst>
                    <a:gd name="T0" fmla="*/ 217510 w 21600"/>
                    <a:gd name="T1" fmla="*/ 206387 h 21600"/>
                    <a:gd name="T2" fmla="*/ 217510 w 21600"/>
                    <a:gd name="T3" fmla="*/ 206387 h 21600"/>
                    <a:gd name="T4" fmla="*/ 217510 w 21600"/>
                    <a:gd name="T5" fmla="*/ 206387 h 21600"/>
                    <a:gd name="T6" fmla="*/ 217510 w 21600"/>
                    <a:gd name="T7" fmla="*/ 2063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281"/>
                      </a:moveTo>
                      <a:lnTo>
                        <a:pt x="13912" y="7641"/>
                      </a:lnTo>
                      <a:lnTo>
                        <a:pt x="10780" y="0"/>
                      </a:lnTo>
                      <a:lnTo>
                        <a:pt x="7688" y="7641"/>
                      </a:lnTo>
                      <a:lnTo>
                        <a:pt x="0" y="8281"/>
                      </a:lnTo>
                      <a:lnTo>
                        <a:pt x="5817" y="13745"/>
                      </a:lnTo>
                      <a:lnTo>
                        <a:pt x="4149" y="21600"/>
                      </a:lnTo>
                      <a:lnTo>
                        <a:pt x="10780" y="17417"/>
                      </a:lnTo>
                      <a:lnTo>
                        <a:pt x="17451" y="21600"/>
                      </a:lnTo>
                      <a:lnTo>
                        <a:pt x="15783" y="13745"/>
                      </a:lnTo>
                      <a:lnTo>
                        <a:pt x="21600" y="8281"/>
                      </a:lnTo>
                      <a:close/>
                      <a:moveTo>
                        <a:pt x="10780" y="15240"/>
                      </a:moveTo>
                      <a:lnTo>
                        <a:pt x="6631" y="17886"/>
                      </a:lnTo>
                      <a:lnTo>
                        <a:pt x="7892" y="13062"/>
                      </a:lnTo>
                      <a:lnTo>
                        <a:pt x="4149" y="9818"/>
                      </a:lnTo>
                      <a:lnTo>
                        <a:pt x="8908" y="9349"/>
                      </a:lnTo>
                      <a:lnTo>
                        <a:pt x="10780" y="4781"/>
                      </a:lnTo>
                      <a:lnTo>
                        <a:pt x="12651" y="9349"/>
                      </a:lnTo>
                      <a:lnTo>
                        <a:pt x="17451" y="9818"/>
                      </a:lnTo>
                      <a:lnTo>
                        <a:pt x="13912" y="13062"/>
                      </a:lnTo>
                      <a:lnTo>
                        <a:pt x="14929" y="17886"/>
                      </a:lnTo>
                      <a:lnTo>
                        <a:pt x="10780" y="15240"/>
                      </a:ln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3" name="AutoShape 13">
                  <a:extLst>
                    <a:ext uri="{FF2B5EF4-FFF2-40B4-BE49-F238E27FC236}">
                      <a16:creationId xmlns:a16="http://schemas.microsoft.com/office/drawing/2014/main" id="{A1E9E7E1-DDF1-4343-BA88-B1FC4037C0A3}"/>
                    </a:ext>
                  </a:extLst>
                </p:cNvPr>
                <p:cNvSpPr>
                  <a:spLocks/>
                </p:cNvSpPr>
                <p:nvPr/>
              </p:nvSpPr>
              <p:spPr bwMode="auto">
                <a:xfrm>
                  <a:off x="16219630" y="2305177"/>
                  <a:ext cx="384216" cy="384196"/>
                </a:xfrm>
                <a:custGeom>
                  <a:avLst/>
                  <a:gdLst>
                    <a:gd name="T0" fmla="*/ 192108 w 21600"/>
                    <a:gd name="T1" fmla="*/ 192098 h 21600"/>
                    <a:gd name="T2" fmla="*/ 192108 w 21600"/>
                    <a:gd name="T3" fmla="*/ 192098 h 21600"/>
                    <a:gd name="T4" fmla="*/ 192108 w 21600"/>
                    <a:gd name="T5" fmla="*/ 192098 h 21600"/>
                    <a:gd name="T6" fmla="*/ 192108 w 21600"/>
                    <a:gd name="T7" fmla="*/ 19209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58" y="13603"/>
                      </a:moveTo>
                      <a:lnTo>
                        <a:pt x="14339" y="13603"/>
                      </a:lnTo>
                      <a:lnTo>
                        <a:pt x="14109" y="13144"/>
                      </a:lnTo>
                      <a:cubicBezTo>
                        <a:pt x="15258" y="11719"/>
                        <a:pt x="15993" y="10065"/>
                        <a:pt x="15993" y="7951"/>
                      </a:cubicBezTo>
                      <a:cubicBezTo>
                        <a:pt x="15993" y="3493"/>
                        <a:pt x="12454" y="0"/>
                        <a:pt x="7997" y="0"/>
                      </a:cubicBezTo>
                      <a:cubicBezTo>
                        <a:pt x="3539" y="0"/>
                        <a:pt x="0" y="3493"/>
                        <a:pt x="0" y="7951"/>
                      </a:cubicBezTo>
                      <a:cubicBezTo>
                        <a:pt x="0" y="12409"/>
                        <a:pt x="3539" y="15947"/>
                        <a:pt x="7997" y="15947"/>
                      </a:cubicBezTo>
                      <a:cubicBezTo>
                        <a:pt x="9881" y="15947"/>
                        <a:pt x="11765" y="15258"/>
                        <a:pt x="13144" y="14063"/>
                      </a:cubicBezTo>
                      <a:lnTo>
                        <a:pt x="13603" y="14293"/>
                      </a:lnTo>
                      <a:lnTo>
                        <a:pt x="13603" y="15488"/>
                      </a:lnTo>
                      <a:lnTo>
                        <a:pt x="19716" y="21600"/>
                      </a:lnTo>
                      <a:lnTo>
                        <a:pt x="21600" y="19716"/>
                      </a:lnTo>
                      <a:lnTo>
                        <a:pt x="15258" y="13603"/>
                      </a:lnTo>
                      <a:close/>
                      <a:moveTo>
                        <a:pt x="7997" y="13603"/>
                      </a:moveTo>
                      <a:cubicBezTo>
                        <a:pt x="4917" y="13603"/>
                        <a:pt x="2574" y="11030"/>
                        <a:pt x="2574" y="7951"/>
                      </a:cubicBezTo>
                      <a:cubicBezTo>
                        <a:pt x="2574" y="4917"/>
                        <a:pt x="4917" y="2574"/>
                        <a:pt x="7997" y="2574"/>
                      </a:cubicBezTo>
                      <a:cubicBezTo>
                        <a:pt x="11030" y="2574"/>
                        <a:pt x="13603" y="4917"/>
                        <a:pt x="13603" y="7951"/>
                      </a:cubicBezTo>
                      <a:cubicBezTo>
                        <a:pt x="13603" y="11030"/>
                        <a:pt x="11030" y="13603"/>
                        <a:pt x="7997" y="13603"/>
                      </a:cubicBez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4" name="AutoShape 14">
                  <a:extLst>
                    <a:ext uri="{FF2B5EF4-FFF2-40B4-BE49-F238E27FC236}">
                      <a16:creationId xmlns:a16="http://schemas.microsoft.com/office/drawing/2014/main" id="{963B64A0-1188-4908-B6D0-05E624FC2DD0}"/>
                    </a:ext>
                  </a:extLst>
                </p:cNvPr>
                <p:cNvSpPr>
                  <a:spLocks/>
                </p:cNvSpPr>
                <p:nvPr/>
              </p:nvSpPr>
              <p:spPr bwMode="auto">
                <a:xfrm>
                  <a:off x="15573448" y="4148367"/>
                  <a:ext cx="315947" cy="436586"/>
                </a:xfrm>
                <a:custGeom>
                  <a:avLst/>
                  <a:gdLst>
                    <a:gd name="T0" fmla="*/ 157974 w 21600"/>
                    <a:gd name="T1" fmla="*/ 218293 h 21600"/>
                    <a:gd name="T2" fmla="*/ 157974 w 21600"/>
                    <a:gd name="T3" fmla="*/ 218293 h 21600"/>
                    <a:gd name="T4" fmla="*/ 157974 w 21600"/>
                    <a:gd name="T5" fmla="*/ 218293 h 21600"/>
                    <a:gd name="T6" fmla="*/ 157974 w 21600"/>
                    <a:gd name="T7" fmla="*/ 218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11" y="13627"/>
                      </a:moveTo>
                      <a:cubicBezTo>
                        <a:pt x="13584" y="13627"/>
                        <a:pt x="15365" y="12081"/>
                        <a:pt x="15365" y="10169"/>
                      </a:cubicBezTo>
                      <a:lnTo>
                        <a:pt x="15365" y="3458"/>
                      </a:lnTo>
                      <a:cubicBezTo>
                        <a:pt x="15365" y="1505"/>
                        <a:pt x="13584" y="0"/>
                        <a:pt x="10911" y="0"/>
                      </a:cubicBezTo>
                      <a:cubicBezTo>
                        <a:pt x="8295" y="0"/>
                        <a:pt x="6179" y="1505"/>
                        <a:pt x="6179" y="3458"/>
                      </a:cubicBezTo>
                      <a:lnTo>
                        <a:pt x="6179" y="10169"/>
                      </a:lnTo>
                      <a:cubicBezTo>
                        <a:pt x="6179" y="12081"/>
                        <a:pt x="8295" y="13627"/>
                        <a:pt x="10911" y="13627"/>
                      </a:cubicBezTo>
                      <a:close/>
                      <a:moveTo>
                        <a:pt x="8852" y="3214"/>
                      </a:moveTo>
                      <a:cubicBezTo>
                        <a:pt x="8852" y="2603"/>
                        <a:pt x="9909" y="1953"/>
                        <a:pt x="10911" y="1953"/>
                      </a:cubicBezTo>
                      <a:cubicBezTo>
                        <a:pt x="11969" y="1953"/>
                        <a:pt x="12693" y="2603"/>
                        <a:pt x="12693" y="3214"/>
                      </a:cubicBezTo>
                      <a:lnTo>
                        <a:pt x="12693" y="10373"/>
                      </a:lnTo>
                      <a:cubicBezTo>
                        <a:pt x="12693" y="11024"/>
                        <a:pt x="11969" y="11675"/>
                        <a:pt x="10911" y="11675"/>
                      </a:cubicBezTo>
                      <a:cubicBezTo>
                        <a:pt x="9909" y="11675"/>
                        <a:pt x="8852" y="11024"/>
                        <a:pt x="8852" y="10373"/>
                      </a:cubicBezTo>
                      <a:lnTo>
                        <a:pt x="8852" y="3214"/>
                      </a:lnTo>
                      <a:close/>
                      <a:moveTo>
                        <a:pt x="18928" y="10169"/>
                      </a:moveTo>
                      <a:cubicBezTo>
                        <a:pt x="18928" y="13627"/>
                        <a:pt x="15198" y="15986"/>
                        <a:pt x="10911" y="15986"/>
                      </a:cubicBezTo>
                      <a:cubicBezTo>
                        <a:pt x="6625" y="15986"/>
                        <a:pt x="2672" y="13627"/>
                        <a:pt x="2672" y="10169"/>
                      </a:cubicBezTo>
                      <a:lnTo>
                        <a:pt x="0" y="10169"/>
                      </a:lnTo>
                      <a:cubicBezTo>
                        <a:pt x="0" y="14034"/>
                        <a:pt x="4120" y="17288"/>
                        <a:pt x="9186" y="17695"/>
                      </a:cubicBezTo>
                      <a:lnTo>
                        <a:pt x="9186" y="21600"/>
                      </a:lnTo>
                      <a:lnTo>
                        <a:pt x="12414" y="21600"/>
                      </a:lnTo>
                      <a:lnTo>
                        <a:pt x="12414" y="17695"/>
                      </a:lnTo>
                      <a:cubicBezTo>
                        <a:pt x="17425" y="17288"/>
                        <a:pt x="21600" y="14034"/>
                        <a:pt x="21600" y="10169"/>
                      </a:cubicBezTo>
                      <a:lnTo>
                        <a:pt x="18928" y="10169"/>
                      </a:ln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5" name="AutoShape 15">
                  <a:extLst>
                    <a:ext uri="{FF2B5EF4-FFF2-40B4-BE49-F238E27FC236}">
                      <a16:creationId xmlns:a16="http://schemas.microsoft.com/office/drawing/2014/main" id="{8169FA9D-8324-482F-91D7-AA8296E80C71}"/>
                    </a:ext>
                  </a:extLst>
                </p:cNvPr>
                <p:cNvSpPr>
                  <a:spLocks/>
                </p:cNvSpPr>
                <p:nvPr/>
              </p:nvSpPr>
              <p:spPr bwMode="auto">
                <a:xfrm>
                  <a:off x="18362984" y="1824138"/>
                  <a:ext cx="381041" cy="398484"/>
                </a:xfrm>
                <a:custGeom>
                  <a:avLst/>
                  <a:gdLst>
                    <a:gd name="T0" fmla="*/ 190521 w 21600"/>
                    <a:gd name="T1" fmla="*/ 199242 h 21600"/>
                    <a:gd name="T2" fmla="*/ 190521 w 21600"/>
                    <a:gd name="T3" fmla="*/ 199242 h 21600"/>
                    <a:gd name="T4" fmla="*/ 190521 w 21600"/>
                    <a:gd name="T5" fmla="*/ 199242 h 21600"/>
                    <a:gd name="T6" fmla="*/ 190521 w 21600"/>
                    <a:gd name="T7" fmla="*/ 1992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5020"/>
                      </a:moveTo>
                      <a:lnTo>
                        <a:pt x="21600" y="12986"/>
                      </a:lnTo>
                      <a:lnTo>
                        <a:pt x="12524" y="7618"/>
                      </a:lnTo>
                      <a:lnTo>
                        <a:pt x="12524" y="1645"/>
                      </a:lnTo>
                      <a:cubicBezTo>
                        <a:pt x="12524" y="822"/>
                        <a:pt x="11662" y="0"/>
                        <a:pt x="10800" y="0"/>
                      </a:cubicBezTo>
                      <a:cubicBezTo>
                        <a:pt x="9938" y="0"/>
                        <a:pt x="9076" y="822"/>
                        <a:pt x="9076" y="1645"/>
                      </a:cubicBezTo>
                      <a:lnTo>
                        <a:pt x="9076" y="7618"/>
                      </a:lnTo>
                      <a:lnTo>
                        <a:pt x="0" y="12986"/>
                      </a:lnTo>
                      <a:lnTo>
                        <a:pt x="0" y="15020"/>
                      </a:lnTo>
                      <a:lnTo>
                        <a:pt x="9076" y="12337"/>
                      </a:lnTo>
                      <a:lnTo>
                        <a:pt x="9076" y="18310"/>
                      </a:lnTo>
                      <a:lnTo>
                        <a:pt x="6897" y="19955"/>
                      </a:lnTo>
                      <a:lnTo>
                        <a:pt x="6897" y="21600"/>
                      </a:lnTo>
                      <a:lnTo>
                        <a:pt x="10800" y="20604"/>
                      </a:lnTo>
                      <a:lnTo>
                        <a:pt x="14657" y="21600"/>
                      </a:lnTo>
                      <a:lnTo>
                        <a:pt x="14657" y="19955"/>
                      </a:lnTo>
                      <a:lnTo>
                        <a:pt x="12524" y="18310"/>
                      </a:lnTo>
                      <a:lnTo>
                        <a:pt x="12524" y="12337"/>
                      </a:lnTo>
                      <a:lnTo>
                        <a:pt x="21600" y="15020"/>
                      </a:lnTo>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sp>
              <p:nvSpPr>
                <p:cNvPr id="26" name="AutoShape 16">
                  <a:extLst>
                    <a:ext uri="{FF2B5EF4-FFF2-40B4-BE49-F238E27FC236}">
                      <a16:creationId xmlns:a16="http://schemas.microsoft.com/office/drawing/2014/main" id="{5405AC6A-E64E-4AE9-A39D-0D60C32D7B45}"/>
                    </a:ext>
                  </a:extLst>
                </p:cNvPr>
                <p:cNvSpPr>
                  <a:spLocks/>
                </p:cNvSpPr>
                <p:nvPr/>
              </p:nvSpPr>
              <p:spPr bwMode="auto">
                <a:xfrm>
                  <a:off x="17732679" y="3888002"/>
                  <a:ext cx="288956" cy="484214"/>
                </a:xfrm>
                <a:custGeom>
                  <a:avLst/>
                  <a:gdLst>
                    <a:gd name="T0" fmla="*/ 144478 w 21600"/>
                    <a:gd name="T1" fmla="*/ 242107 h 21600"/>
                    <a:gd name="T2" fmla="*/ 144478 w 21600"/>
                    <a:gd name="T3" fmla="*/ 242107 h 21600"/>
                    <a:gd name="T4" fmla="*/ 144478 w 21600"/>
                    <a:gd name="T5" fmla="*/ 242107 h 21600"/>
                    <a:gd name="T6" fmla="*/ 144478 w 21600"/>
                    <a:gd name="T7" fmla="*/ 2421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348" y="3604"/>
                      </a:moveTo>
                      <a:cubicBezTo>
                        <a:pt x="14926" y="3604"/>
                        <a:pt x="16504" y="2663"/>
                        <a:pt x="16504" y="1695"/>
                      </a:cubicBezTo>
                      <a:cubicBezTo>
                        <a:pt x="16504" y="753"/>
                        <a:pt x="14926" y="0"/>
                        <a:pt x="13348" y="0"/>
                      </a:cubicBezTo>
                      <a:cubicBezTo>
                        <a:pt x="11724" y="0"/>
                        <a:pt x="10462" y="753"/>
                        <a:pt x="10462" y="1695"/>
                      </a:cubicBezTo>
                      <a:cubicBezTo>
                        <a:pt x="10462" y="2663"/>
                        <a:pt x="11724" y="3604"/>
                        <a:pt x="13348" y="3604"/>
                      </a:cubicBezTo>
                      <a:close/>
                      <a:moveTo>
                        <a:pt x="13663" y="9657"/>
                      </a:moveTo>
                      <a:lnTo>
                        <a:pt x="21600" y="9657"/>
                      </a:lnTo>
                      <a:lnTo>
                        <a:pt x="21600" y="7962"/>
                      </a:lnTo>
                      <a:lnTo>
                        <a:pt x="15557" y="7962"/>
                      </a:lnTo>
                      <a:lnTo>
                        <a:pt x="12401" y="4546"/>
                      </a:lnTo>
                      <a:cubicBezTo>
                        <a:pt x="11724" y="4169"/>
                        <a:pt x="10777" y="3793"/>
                        <a:pt x="9830" y="3793"/>
                      </a:cubicBezTo>
                      <a:cubicBezTo>
                        <a:pt x="9515" y="3793"/>
                        <a:pt x="9515" y="3793"/>
                        <a:pt x="9199" y="3793"/>
                      </a:cubicBezTo>
                      <a:lnTo>
                        <a:pt x="0" y="5487"/>
                      </a:lnTo>
                      <a:lnTo>
                        <a:pt x="0" y="10625"/>
                      </a:lnTo>
                      <a:lnTo>
                        <a:pt x="3157" y="10625"/>
                      </a:lnTo>
                      <a:lnTo>
                        <a:pt x="3157" y="7021"/>
                      </a:lnTo>
                      <a:lnTo>
                        <a:pt x="6674" y="6267"/>
                      </a:lnTo>
                      <a:lnTo>
                        <a:pt x="0" y="21600"/>
                      </a:lnTo>
                      <a:lnTo>
                        <a:pt x="3157" y="21600"/>
                      </a:lnTo>
                      <a:lnTo>
                        <a:pt x="7937" y="13450"/>
                      </a:lnTo>
                      <a:lnTo>
                        <a:pt x="11724" y="16677"/>
                      </a:lnTo>
                      <a:lnTo>
                        <a:pt x="11724" y="21600"/>
                      </a:lnTo>
                      <a:lnTo>
                        <a:pt x="14610" y="21600"/>
                      </a:lnTo>
                      <a:lnTo>
                        <a:pt x="14610" y="15171"/>
                      </a:lnTo>
                      <a:lnTo>
                        <a:pt x="10462" y="10813"/>
                      </a:lnTo>
                      <a:lnTo>
                        <a:pt x="11724" y="7962"/>
                      </a:lnTo>
                      <a:lnTo>
                        <a:pt x="13663" y="9657"/>
                      </a:lnTo>
                      <a:close/>
                    </a:path>
                  </a:pathLst>
                </a:custGeom>
                <a:solidFill>
                  <a:srgbClr val="527F8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60" rIns="22860" anchor="ctr"/>
                <a:lstStyle/>
                <a:p>
                  <a:pPr defTabSz="412750" eaLnBrk="0" fontAlgn="base" hangingPunct="0">
                    <a:spcBef>
                      <a:spcPct val="0"/>
                    </a:spcBef>
                    <a:spcAft>
                      <a:spcPct val="0"/>
                    </a:spcAft>
                  </a:pPr>
                  <a:endParaRPr lang="en-US" sz="2500" dirty="0">
                    <a:solidFill>
                      <a:srgbClr val="000000"/>
                    </a:solidFill>
                    <a:latin typeface="Bell MT" panose="02020503060305020303" pitchFamily="18" charset="0"/>
                    <a:cs typeface="Arial" panose="020B0604020202020204" pitchFamily="34" charset="0"/>
                    <a:sym typeface="Arial" panose="020B0604020202020204" pitchFamily="34" charset="0"/>
                  </a:endParaRPr>
                </a:p>
              </p:txBody>
            </p:sp>
          </p:grpSp>
          <p:grpSp>
            <p:nvGrpSpPr>
              <p:cNvPr id="13" name="Group 17">
                <a:extLst>
                  <a:ext uri="{FF2B5EF4-FFF2-40B4-BE49-F238E27FC236}">
                    <a16:creationId xmlns:a16="http://schemas.microsoft.com/office/drawing/2014/main" id="{994CD572-5795-45A9-A8EC-0DE3A47C07F4}"/>
                  </a:ext>
                </a:extLst>
              </p:cNvPr>
              <p:cNvGrpSpPr>
                <a:grpSpLocks/>
              </p:cNvGrpSpPr>
              <p:nvPr/>
            </p:nvGrpSpPr>
            <p:grpSpPr bwMode="auto">
              <a:xfrm>
                <a:off x="9982200" y="3130550"/>
                <a:ext cx="5546726" cy="5937250"/>
                <a:chOff x="0" y="0"/>
                <a:chExt cx="5547411" cy="5938496"/>
              </a:xfrm>
            </p:grpSpPr>
            <p:sp>
              <p:nvSpPr>
                <p:cNvPr id="17" name="Rectangle 18">
                  <a:extLst>
                    <a:ext uri="{FF2B5EF4-FFF2-40B4-BE49-F238E27FC236}">
                      <a16:creationId xmlns:a16="http://schemas.microsoft.com/office/drawing/2014/main" id="{62A09F81-4BC7-4711-9139-94A291A19EC7}"/>
                    </a:ext>
                  </a:extLst>
                </p:cNvPr>
                <p:cNvSpPr>
                  <a:spLocks/>
                </p:cNvSpPr>
                <p:nvPr/>
              </p:nvSpPr>
              <p:spPr bwMode="auto">
                <a:xfrm>
                  <a:off x="1011363" y="59863"/>
                  <a:ext cx="4536048" cy="656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sym typeface="Arial" panose="020B0604020202020204" pitchFamily="34" charset="0"/>
                    </a:rPr>
                    <a:t>Act on impulse</a:t>
                  </a:r>
                </a:p>
              </p:txBody>
            </p:sp>
            <p:sp>
              <p:nvSpPr>
                <p:cNvPr id="18" name="Oval 20">
                  <a:extLst>
                    <a:ext uri="{FF2B5EF4-FFF2-40B4-BE49-F238E27FC236}">
                      <a16:creationId xmlns:a16="http://schemas.microsoft.com/office/drawing/2014/main" id="{D44C36B9-947B-4117-8725-FCC5FC6E0D71}"/>
                    </a:ext>
                  </a:extLst>
                </p:cNvPr>
                <p:cNvSpPr>
                  <a:spLocks/>
                </p:cNvSpPr>
                <p:nvPr/>
              </p:nvSpPr>
              <p:spPr bwMode="auto">
                <a:xfrm>
                  <a:off x="0" y="0"/>
                  <a:ext cx="776384" cy="776451"/>
                </a:xfrm>
                <a:prstGeom prst="ellipse">
                  <a:avLst/>
                </a:pr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sp>
              <p:nvSpPr>
                <p:cNvPr id="19" name="Oval 24">
                  <a:extLst>
                    <a:ext uri="{FF2B5EF4-FFF2-40B4-BE49-F238E27FC236}">
                      <a16:creationId xmlns:a16="http://schemas.microsoft.com/office/drawing/2014/main" id="{A9C2CAB8-41DD-432A-B642-3AF434310D71}"/>
                    </a:ext>
                  </a:extLst>
                </p:cNvPr>
                <p:cNvSpPr>
                  <a:spLocks/>
                </p:cNvSpPr>
                <p:nvPr/>
              </p:nvSpPr>
              <p:spPr bwMode="auto">
                <a:xfrm>
                  <a:off x="0" y="2580229"/>
                  <a:ext cx="776384" cy="778038"/>
                </a:xfrm>
                <a:prstGeom prst="ellipse">
                  <a:avLst/>
                </a:prstGeom>
                <a:solidFill>
                  <a:srgbClr val="2EBFD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sp>
              <p:nvSpPr>
                <p:cNvPr id="20" name="Oval 28">
                  <a:extLst>
                    <a:ext uri="{FF2B5EF4-FFF2-40B4-BE49-F238E27FC236}">
                      <a16:creationId xmlns:a16="http://schemas.microsoft.com/office/drawing/2014/main" id="{7E20D042-5D7C-466A-938D-22B57B42B4F1}"/>
                    </a:ext>
                  </a:extLst>
                </p:cNvPr>
                <p:cNvSpPr>
                  <a:spLocks/>
                </p:cNvSpPr>
                <p:nvPr/>
              </p:nvSpPr>
              <p:spPr bwMode="auto">
                <a:xfrm>
                  <a:off x="0" y="5162046"/>
                  <a:ext cx="776384" cy="776450"/>
                </a:xfrm>
                <a:prstGeom prst="ellipse">
                  <a:avLst/>
                </a:pr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grpSp>
          <p:grpSp>
            <p:nvGrpSpPr>
              <p:cNvPr id="14" name="Group 30">
                <a:extLst>
                  <a:ext uri="{FF2B5EF4-FFF2-40B4-BE49-F238E27FC236}">
                    <a16:creationId xmlns:a16="http://schemas.microsoft.com/office/drawing/2014/main" id="{3A1679DE-A30A-4C0C-A9C5-3FBF90C59591}"/>
                  </a:ext>
                </a:extLst>
              </p:cNvPr>
              <p:cNvGrpSpPr>
                <a:grpSpLocks/>
              </p:cNvGrpSpPr>
              <p:nvPr/>
            </p:nvGrpSpPr>
            <p:grpSpPr bwMode="auto">
              <a:xfrm>
                <a:off x="17110075" y="3130550"/>
                <a:ext cx="776289" cy="3357562"/>
                <a:chOff x="0" y="0"/>
                <a:chExt cx="776194" cy="3358267"/>
              </a:xfrm>
            </p:grpSpPr>
            <p:sp>
              <p:nvSpPr>
                <p:cNvPr id="15" name="Oval 33">
                  <a:extLst>
                    <a:ext uri="{FF2B5EF4-FFF2-40B4-BE49-F238E27FC236}">
                      <a16:creationId xmlns:a16="http://schemas.microsoft.com/office/drawing/2014/main" id="{BF9027A1-74DF-4564-BAD5-BE6E15CCAB4A}"/>
                    </a:ext>
                  </a:extLst>
                </p:cNvPr>
                <p:cNvSpPr>
                  <a:spLocks/>
                </p:cNvSpPr>
                <p:nvPr/>
              </p:nvSpPr>
              <p:spPr bwMode="auto">
                <a:xfrm>
                  <a:off x="0" y="0"/>
                  <a:ext cx="776194" cy="776451"/>
                </a:xfrm>
                <a:prstGeom prst="ellipse">
                  <a:avLst/>
                </a:prstGeom>
                <a:solidFill>
                  <a:srgbClr val="0D97B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sp>
              <p:nvSpPr>
                <p:cNvPr id="16" name="Oval 37">
                  <a:extLst>
                    <a:ext uri="{FF2B5EF4-FFF2-40B4-BE49-F238E27FC236}">
                      <a16:creationId xmlns:a16="http://schemas.microsoft.com/office/drawing/2014/main" id="{2BF60421-ACAE-4F4F-9337-D55BE42A2807}"/>
                    </a:ext>
                  </a:extLst>
                </p:cNvPr>
                <p:cNvSpPr>
                  <a:spLocks/>
                </p:cNvSpPr>
                <p:nvPr/>
              </p:nvSpPr>
              <p:spPr bwMode="auto">
                <a:xfrm>
                  <a:off x="0" y="2580229"/>
                  <a:ext cx="776194" cy="778038"/>
                </a:xfrm>
                <a:prstGeom prst="ellipse">
                  <a:avLst/>
                </a:prstGeom>
                <a:solidFill>
                  <a:srgbClr val="F36D2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412750" fontAlgn="base" hangingPunct="0">
                    <a:spcBef>
                      <a:spcPct val="0"/>
                    </a:spcBef>
                    <a:spcAft>
                      <a:spcPct val="0"/>
                    </a:spcAft>
                  </a:pPr>
                  <a:endParaRPr lang="en-US" altLang="en-US" sz="1600" dirty="0">
                    <a:solidFill>
                      <a:srgbClr val="FFFFFF"/>
                    </a:solidFill>
                    <a:latin typeface="Bell MT" panose="02020503060305020303" pitchFamily="18" charset="0"/>
                    <a:sym typeface="Helvetica Light" charset="0"/>
                  </a:endParaRPr>
                </a:p>
              </p:txBody>
            </p:sp>
          </p:grpSp>
        </p:grpSp>
        <p:sp>
          <p:nvSpPr>
            <p:cNvPr id="6" name="Rectangle 18">
              <a:extLst>
                <a:ext uri="{FF2B5EF4-FFF2-40B4-BE49-F238E27FC236}">
                  <a16:creationId xmlns:a16="http://schemas.microsoft.com/office/drawing/2014/main" id="{8B392F6F-11C6-4748-9C98-A04E240A9564}"/>
                </a:ext>
              </a:extLst>
            </p:cNvPr>
            <p:cNvSpPr>
              <a:spLocks/>
            </p:cNvSpPr>
            <p:nvPr/>
          </p:nvSpPr>
          <p:spPr bwMode="auto">
            <a:xfrm>
              <a:off x="5496719" y="2777262"/>
              <a:ext cx="2773222" cy="605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sym typeface="Arial" panose="020B0604020202020204" pitchFamily="34" charset="0"/>
                </a:rPr>
                <a:t>Misread or misinterpret social cues and emotions</a:t>
              </a:r>
            </a:p>
          </p:txBody>
        </p:sp>
        <p:sp>
          <p:nvSpPr>
            <p:cNvPr id="8" name="Rectangle 18">
              <a:extLst>
                <a:ext uri="{FF2B5EF4-FFF2-40B4-BE49-F238E27FC236}">
                  <a16:creationId xmlns:a16="http://schemas.microsoft.com/office/drawing/2014/main" id="{227DE5AB-A331-4F53-9A0B-1D72DCB4B2C9}"/>
                </a:ext>
              </a:extLst>
            </p:cNvPr>
            <p:cNvSpPr>
              <a:spLocks/>
            </p:cNvSpPr>
            <p:nvPr/>
          </p:nvSpPr>
          <p:spPr bwMode="auto">
            <a:xfrm>
              <a:off x="5392691" y="4175681"/>
              <a:ext cx="3336552" cy="328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sym typeface="Arial" panose="020B0604020202020204" pitchFamily="34" charset="0"/>
                </a:rPr>
                <a:t>Get into accidents of all kinds </a:t>
              </a:r>
            </a:p>
          </p:txBody>
        </p:sp>
        <p:sp>
          <p:nvSpPr>
            <p:cNvPr id="9" name="Rectangle 8">
              <a:extLst>
                <a:ext uri="{FF2B5EF4-FFF2-40B4-BE49-F238E27FC236}">
                  <a16:creationId xmlns:a16="http://schemas.microsoft.com/office/drawing/2014/main" id="{76481A10-1DA0-438C-9087-8538AB2B9E04}"/>
                </a:ext>
              </a:extLst>
            </p:cNvPr>
            <p:cNvSpPr/>
            <p:nvPr/>
          </p:nvSpPr>
          <p:spPr>
            <a:xfrm>
              <a:off x="9003405" y="1565276"/>
              <a:ext cx="2372829" cy="328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5400" tIns="25400" rIns="25400" bIns="25400" anchor="ctr">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rPr>
                <a:t>Get involved in fights</a:t>
              </a:r>
            </a:p>
          </p:txBody>
        </p:sp>
        <p:sp>
          <p:nvSpPr>
            <p:cNvPr id="11" name="Rectangle 10">
              <a:extLst>
                <a:ext uri="{FF2B5EF4-FFF2-40B4-BE49-F238E27FC236}">
                  <a16:creationId xmlns:a16="http://schemas.microsoft.com/office/drawing/2014/main" id="{80E572FD-2CBA-4AA1-801E-E520078BF53F}"/>
                </a:ext>
              </a:extLst>
            </p:cNvPr>
            <p:cNvSpPr/>
            <p:nvPr/>
          </p:nvSpPr>
          <p:spPr>
            <a:xfrm>
              <a:off x="8943181" y="2740569"/>
              <a:ext cx="2846388" cy="646331"/>
            </a:xfrm>
            <a:prstGeom prst="rect">
              <a:avLst/>
            </a:prstGeom>
          </p:spPr>
          <p:txBody>
            <a:bodyPr wrap="square">
              <a:spAutoFit/>
            </a:bodyPr>
            <a:lstStyle/>
            <a:p>
              <a:pPr defTabSz="412750" eaLnBrk="0" fontAlgn="base" hangingPunct="0">
                <a:spcBef>
                  <a:spcPct val="0"/>
                </a:spcBef>
                <a:spcAft>
                  <a:spcPct val="0"/>
                </a:spcAft>
              </a:pPr>
              <a:r>
                <a:rPr lang="en-US" b="1" dirty="0">
                  <a:solidFill>
                    <a:srgbClr val="000000"/>
                  </a:solidFill>
                  <a:latin typeface="Bell MT" panose="02020503060305020303" pitchFamily="18" charset="0"/>
                  <a:cs typeface="Arial" panose="020B0604020202020204" pitchFamily="34" charset="0"/>
                </a:rPr>
                <a:t>Engage in dangerous or risky behavior</a:t>
              </a:r>
            </a:p>
          </p:txBody>
        </p:sp>
      </p:grpSp>
    </p:spTree>
    <p:extLst>
      <p:ext uri="{BB962C8B-B14F-4D97-AF65-F5344CB8AC3E}">
        <p14:creationId xmlns:p14="http://schemas.microsoft.com/office/powerpoint/2010/main" val="1097993425"/>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13FD-15B7-47C7-9759-70D12F47ED9E}"/>
              </a:ext>
            </a:extLst>
          </p:cNvPr>
          <p:cNvSpPr>
            <a:spLocks noGrp="1"/>
          </p:cNvSpPr>
          <p:nvPr>
            <p:ph type="title"/>
          </p:nvPr>
        </p:nvSpPr>
        <p:spPr>
          <a:xfrm>
            <a:off x="1938969" y="609600"/>
            <a:ext cx="528810" cy="4953000"/>
          </a:xfrm>
        </p:spPr>
        <p:txBody>
          <a:bodyPr>
            <a:normAutofit fontScale="90000"/>
          </a:bodyPr>
          <a:lstStyle/>
          <a:p>
            <a:pPr algn="ctr"/>
            <a:r>
              <a:rPr lang="en-US" sz="3600" b="1" dirty="0">
                <a:latin typeface="Bell MT" panose="02020503060305020303" pitchFamily="18" charset="0"/>
              </a:rPr>
              <a:t>P</a:t>
            </a:r>
            <a:br>
              <a:rPr lang="en-US" sz="3600" b="1" dirty="0">
                <a:latin typeface="Bell MT" panose="02020503060305020303" pitchFamily="18" charset="0"/>
              </a:rPr>
            </a:br>
            <a:r>
              <a:rPr lang="en-US" sz="3600" b="1" dirty="0">
                <a:latin typeface="Bell MT" panose="02020503060305020303" pitchFamily="18" charset="0"/>
              </a:rPr>
              <a:t>r</a:t>
            </a:r>
            <a:br>
              <a:rPr lang="en-US" sz="3600" b="1" dirty="0">
                <a:latin typeface="Bell MT" panose="02020503060305020303" pitchFamily="18" charset="0"/>
              </a:rPr>
            </a:br>
            <a:r>
              <a:rPr lang="en-US" sz="3600" b="1" dirty="0">
                <a:latin typeface="Bell MT" panose="02020503060305020303" pitchFamily="18" charset="0"/>
              </a:rPr>
              <a:t>e</a:t>
            </a:r>
            <a:br>
              <a:rPr lang="en-US" sz="3600" b="1" dirty="0">
                <a:latin typeface="Bell MT" panose="02020503060305020303" pitchFamily="18" charset="0"/>
              </a:rPr>
            </a:br>
            <a:r>
              <a:rPr lang="en-US" sz="3600" b="1" dirty="0">
                <a:latin typeface="Bell MT" panose="02020503060305020303" pitchFamily="18" charset="0"/>
              </a:rPr>
              <a:t>v</a:t>
            </a:r>
            <a:br>
              <a:rPr lang="en-US" sz="3600" b="1" dirty="0">
                <a:latin typeface="Bell MT" panose="02020503060305020303" pitchFamily="18" charset="0"/>
              </a:rPr>
            </a:br>
            <a:r>
              <a:rPr lang="en-US" sz="3600" b="1" dirty="0">
                <a:latin typeface="Bell MT" panose="02020503060305020303" pitchFamily="18" charset="0"/>
              </a:rPr>
              <a:t>e</a:t>
            </a:r>
            <a:br>
              <a:rPr lang="en-US" sz="3600" b="1" dirty="0">
                <a:latin typeface="Bell MT" panose="02020503060305020303" pitchFamily="18" charset="0"/>
              </a:rPr>
            </a:br>
            <a:r>
              <a:rPr lang="en-US" sz="3600" b="1" dirty="0">
                <a:latin typeface="Bell MT" panose="02020503060305020303" pitchFamily="18" charset="0"/>
              </a:rPr>
              <a:t>n</a:t>
            </a:r>
            <a:br>
              <a:rPr lang="en-US" sz="3600" b="1" dirty="0">
                <a:latin typeface="Bell MT" panose="02020503060305020303" pitchFamily="18" charset="0"/>
              </a:rPr>
            </a:br>
            <a:r>
              <a:rPr lang="en-US" sz="3600" b="1" dirty="0">
                <a:latin typeface="Bell MT" panose="02020503060305020303" pitchFamily="18" charset="0"/>
              </a:rPr>
              <a:t>t</a:t>
            </a:r>
            <a:br>
              <a:rPr lang="en-US" sz="3600" b="1" dirty="0">
                <a:latin typeface="Bell MT" panose="02020503060305020303" pitchFamily="18" charset="0"/>
              </a:rPr>
            </a:br>
            <a:r>
              <a:rPr lang="en-US" sz="3600" b="1" dirty="0">
                <a:latin typeface="Bell MT" panose="02020503060305020303" pitchFamily="18" charset="0"/>
              </a:rPr>
              <a:t>I</a:t>
            </a:r>
            <a:br>
              <a:rPr lang="en-US" sz="3600" b="1" dirty="0">
                <a:latin typeface="Bell MT" panose="02020503060305020303" pitchFamily="18" charset="0"/>
              </a:rPr>
            </a:br>
            <a:r>
              <a:rPr lang="en-US" sz="3600" b="1" dirty="0">
                <a:latin typeface="Bell MT" panose="02020503060305020303" pitchFamily="18" charset="0"/>
              </a:rPr>
              <a:t>o</a:t>
            </a:r>
            <a:br>
              <a:rPr lang="en-US" sz="3600" b="1" dirty="0">
                <a:latin typeface="Bell MT" panose="02020503060305020303" pitchFamily="18" charset="0"/>
              </a:rPr>
            </a:br>
            <a:r>
              <a:rPr lang="en-US" sz="3600" b="1" dirty="0">
                <a:latin typeface="Bell MT" panose="02020503060305020303" pitchFamily="18" charset="0"/>
              </a:rPr>
              <a:t>n</a:t>
            </a:r>
            <a:br>
              <a:rPr lang="en-US" sz="3600" b="1" dirty="0">
                <a:latin typeface="Bell MT" panose="02020503060305020303" pitchFamily="18" charset="0"/>
              </a:rPr>
            </a:br>
            <a:endParaRPr lang="en-US" sz="3600" b="1" dirty="0">
              <a:latin typeface="Bell MT" panose="02020503060305020303" pitchFamily="18" charset="0"/>
            </a:endParaRPr>
          </a:p>
        </p:txBody>
      </p:sp>
      <p:pic>
        <p:nvPicPr>
          <p:cNvPr id="7" name="Content Placeholder 6" descr="Graphical user interface, application&#10;&#10;Description automatically generated">
            <a:extLst>
              <a:ext uri="{FF2B5EF4-FFF2-40B4-BE49-F238E27FC236}">
                <a16:creationId xmlns:a16="http://schemas.microsoft.com/office/drawing/2014/main" id="{EA465C35-4BD7-4EC2-B4E5-731941AD14D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79" t="23286" r="24100" b="7438"/>
          <a:stretch/>
        </p:blipFill>
        <p:spPr>
          <a:xfrm>
            <a:off x="3775113" y="187288"/>
            <a:ext cx="7392320" cy="5406679"/>
          </a:xfrm>
        </p:spPr>
      </p:pic>
      <p:pic>
        <p:nvPicPr>
          <p:cNvPr id="9" name="Picture 8" descr="Graphical user interface, application&#10;&#10;Description automatically generated">
            <a:extLst>
              <a:ext uri="{FF2B5EF4-FFF2-40B4-BE49-F238E27FC236}">
                <a16:creationId xmlns:a16="http://schemas.microsoft.com/office/drawing/2014/main" id="{9F91C602-5E14-477A-9887-9FD1516756F1}"/>
              </a:ext>
            </a:extLst>
          </p:cNvPr>
          <p:cNvPicPr>
            <a:picLocks noChangeAspect="1"/>
          </p:cNvPicPr>
          <p:nvPr/>
        </p:nvPicPr>
        <p:blipFill rotWithShape="1">
          <a:blip r:embed="rId4">
            <a:extLst>
              <a:ext uri="{28A0092B-C50C-407E-A947-70E740481C1C}">
                <a14:useLocalDpi xmlns:a14="http://schemas.microsoft.com/office/drawing/2010/main" val="0"/>
              </a:ext>
            </a:extLst>
          </a:blip>
          <a:srcRect l="26024" t="24865" r="25272" b="62841"/>
          <a:stretch/>
        </p:blipFill>
        <p:spPr>
          <a:xfrm>
            <a:off x="3912479" y="5593967"/>
            <a:ext cx="7117587" cy="975913"/>
          </a:xfrm>
          <a:prstGeom prst="rect">
            <a:avLst/>
          </a:prstGeom>
        </p:spPr>
      </p:pic>
      <p:sp>
        <p:nvSpPr>
          <p:cNvPr id="3" name="TextBox 2">
            <a:extLst>
              <a:ext uri="{FF2B5EF4-FFF2-40B4-BE49-F238E27FC236}">
                <a16:creationId xmlns:a16="http://schemas.microsoft.com/office/drawing/2014/main" id="{9F23A32B-3A85-47E2-A2A9-E6423E46A624}"/>
              </a:ext>
            </a:extLst>
          </p:cNvPr>
          <p:cNvSpPr txBox="1"/>
          <p:nvPr/>
        </p:nvSpPr>
        <p:spPr>
          <a:xfrm>
            <a:off x="962867" y="6178034"/>
            <a:ext cx="2949612" cy="369332"/>
          </a:xfrm>
          <a:prstGeom prst="rect">
            <a:avLst/>
          </a:prstGeom>
          <a:noFill/>
        </p:spPr>
        <p:txBody>
          <a:bodyPr wrap="square" rtlCol="0">
            <a:spAutoFit/>
          </a:bodyPr>
          <a:lstStyle/>
          <a:p>
            <a:r>
              <a:rPr lang="en-US" b="0" i="0">
                <a:solidFill>
                  <a:srgbClr val="006621"/>
                </a:solidFill>
                <a:effectLst/>
                <a:latin typeface="Roboto" panose="02000000000000000000" pitchFamily="2" charset="0"/>
              </a:rPr>
              <a:t>https://nesteducators.org</a:t>
            </a:r>
            <a:endParaRPr lang="en-US" dirty="0"/>
          </a:p>
        </p:txBody>
      </p:sp>
    </p:spTree>
    <p:extLst>
      <p:ext uri="{BB962C8B-B14F-4D97-AF65-F5344CB8AC3E}">
        <p14:creationId xmlns:p14="http://schemas.microsoft.com/office/powerpoint/2010/main" val="1064820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application, website, PowerPoint&#10;&#10;Description automatically generated">
            <a:extLst>
              <a:ext uri="{FF2B5EF4-FFF2-40B4-BE49-F238E27FC236}">
                <a16:creationId xmlns:a16="http://schemas.microsoft.com/office/drawing/2014/main" id="{B9AF30A1-0028-4C25-BEF8-CCF41E78D735}"/>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8325" t="22086" r="31609"/>
          <a:stretch/>
        </p:blipFill>
        <p:spPr>
          <a:xfrm>
            <a:off x="2121663" y="424089"/>
            <a:ext cx="4328661" cy="5525218"/>
          </a:xfrm>
        </p:spPr>
      </p:pic>
      <p:pic>
        <p:nvPicPr>
          <p:cNvPr id="13" name="Content Placeholder 12" descr="Graphical user interface, application&#10;&#10;Description automatically generated">
            <a:extLst>
              <a:ext uri="{FF2B5EF4-FFF2-40B4-BE49-F238E27FC236}">
                <a16:creationId xmlns:a16="http://schemas.microsoft.com/office/drawing/2014/main" id="{11F542EB-80B9-41C9-B2AD-E4033029090A}"/>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8996" t="20084" r="32909" b="668"/>
          <a:stretch/>
        </p:blipFill>
        <p:spPr>
          <a:xfrm>
            <a:off x="7073463" y="424089"/>
            <a:ext cx="4046482" cy="5525218"/>
          </a:xfrm>
        </p:spPr>
      </p:pic>
      <p:sp>
        <p:nvSpPr>
          <p:cNvPr id="15" name="TextBox 14">
            <a:extLst>
              <a:ext uri="{FF2B5EF4-FFF2-40B4-BE49-F238E27FC236}">
                <a16:creationId xmlns:a16="http://schemas.microsoft.com/office/drawing/2014/main" id="{161C4C3B-1E1C-4664-93CB-1140936E3A21}"/>
              </a:ext>
            </a:extLst>
          </p:cNvPr>
          <p:cNvSpPr txBox="1"/>
          <p:nvPr/>
        </p:nvSpPr>
        <p:spPr>
          <a:xfrm>
            <a:off x="4204139" y="6064578"/>
            <a:ext cx="3972910" cy="369332"/>
          </a:xfrm>
          <a:prstGeom prst="rect">
            <a:avLst/>
          </a:prstGeom>
          <a:noFill/>
        </p:spPr>
        <p:txBody>
          <a:bodyPr wrap="square">
            <a:spAutoFit/>
          </a:bodyPr>
          <a:lstStyle/>
          <a:p>
            <a:r>
              <a:rPr lang="en-US" dirty="0">
                <a:hlinkClick r:id="rId5" action="ppaction://hlinksldjump"/>
              </a:rPr>
              <a:t>NCCASA HT Prevention Curriculum</a:t>
            </a:r>
            <a:endParaRPr lang="en-US" dirty="0"/>
          </a:p>
        </p:txBody>
      </p:sp>
    </p:spTree>
    <p:extLst>
      <p:ext uri="{BB962C8B-B14F-4D97-AF65-F5344CB8AC3E}">
        <p14:creationId xmlns:p14="http://schemas.microsoft.com/office/powerpoint/2010/main" val="397596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Important and Critical Reminders</a:t>
            </a:r>
            <a:endParaRPr lang="en-US" sz="2000" b="1" cap="none" dirty="0">
              <a:latin typeface="Bell MT" panose="02020503060305020303" pitchFamily="18" charset="0"/>
            </a:endParaRPr>
          </a:p>
        </p:txBody>
      </p:sp>
      <p:sp>
        <p:nvSpPr>
          <p:cNvPr id="7" name="TextBox 6">
            <a:extLst>
              <a:ext uri="{FF2B5EF4-FFF2-40B4-BE49-F238E27FC236}">
                <a16:creationId xmlns:a16="http://schemas.microsoft.com/office/drawing/2014/main" id="{671DAD2D-1605-4F78-8FC9-07CE31A7C919}"/>
              </a:ext>
            </a:extLst>
          </p:cNvPr>
          <p:cNvSpPr txBox="1"/>
          <p:nvPr/>
        </p:nvSpPr>
        <p:spPr>
          <a:xfrm>
            <a:off x="1084022" y="919639"/>
            <a:ext cx="10551885" cy="563231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Bell MT" panose="02020503060305020303" pitchFamily="18" charset="0"/>
                <a:cs typeface="Arial" panose="020B0604020202020204" pitchFamily="34" charset="0"/>
              </a:rPr>
              <a:t>When working with youth who may be at risk for human trafficking, to best serve this population,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Develop additional techniques (to those used with other clients) to build rapport with them</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Create youth-centered solutions, such as daily care and treatment approaches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Empower them</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Provide safety and involve a multidisciplinary approach</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Always focus on strengths and positive outcomes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prstClr val="black"/>
              </a:solidFill>
              <a:latin typeface="Bell MT" panose="02020503060305020303"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Bell MT" panose="02020503060305020303" pitchFamily="18" charset="0"/>
                <a:cs typeface="Arial" panose="020B0604020202020204" pitchFamily="34" charset="0"/>
              </a:rPr>
              <a:t>Use your words wisely</a:t>
            </a:r>
          </a:p>
        </p:txBody>
      </p:sp>
    </p:spTree>
    <p:extLst>
      <p:ext uri="{BB962C8B-B14F-4D97-AF65-F5344CB8AC3E}">
        <p14:creationId xmlns:p14="http://schemas.microsoft.com/office/powerpoint/2010/main" val="1666913907"/>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08DA1-6EE0-4D13-9FD2-4D51156A3585}"/>
              </a:ext>
            </a:extLst>
          </p:cNvPr>
          <p:cNvSpPr>
            <a:spLocks noGrp="1"/>
          </p:cNvSpPr>
          <p:nvPr>
            <p:ph type="title"/>
          </p:nvPr>
        </p:nvSpPr>
        <p:spPr>
          <a:xfrm>
            <a:off x="674915" y="881741"/>
            <a:ext cx="5900056" cy="5464467"/>
          </a:xfrm>
        </p:spPr>
        <p:txBody>
          <a:bodyPr vert="horz" lIns="91440" tIns="45720" rIns="91440" bIns="45720" rtlCol="0" anchor="ctr">
            <a:noAutofit/>
          </a:bodyPr>
          <a:lstStyle/>
          <a:p>
            <a:pPr algn="ctr"/>
            <a:r>
              <a:rPr lang="en-US" sz="2400" b="1" cap="none" spc="0" dirty="0">
                <a:solidFill>
                  <a:srgbClr val="1B376E"/>
                </a:solidFill>
                <a:latin typeface="Bell MT" panose="02020503060305020303" pitchFamily="18" charset="0"/>
              </a:rPr>
              <a:t>For </a:t>
            </a:r>
            <a:r>
              <a:rPr lang="en-US" sz="2400" cap="none" spc="0" dirty="0">
                <a:solidFill>
                  <a:srgbClr val="1B376E"/>
                </a:solidFill>
                <a:latin typeface="Bell MT" panose="02020503060305020303" pitchFamily="18" charset="0"/>
              </a:rPr>
              <a:t>your questions: </a:t>
            </a:r>
            <a:br>
              <a:rPr lang="en-US" sz="2400" cap="none" spc="0" dirty="0">
                <a:solidFill>
                  <a:srgbClr val="1B376E"/>
                </a:solidFill>
                <a:latin typeface="Bell MT" panose="02020503060305020303" pitchFamily="18" charset="0"/>
              </a:rPr>
            </a:br>
            <a:br>
              <a:rPr lang="en-US" sz="2400" cap="none" spc="0" dirty="0">
                <a:solidFill>
                  <a:srgbClr val="1B376E"/>
                </a:solidFill>
                <a:latin typeface="Bell MT" panose="02020503060305020303" pitchFamily="18" charset="0"/>
              </a:rPr>
            </a:br>
            <a:r>
              <a:rPr lang="en-US" sz="2400" cap="none" spc="0" dirty="0">
                <a:solidFill>
                  <a:srgbClr val="1B376E"/>
                </a:solidFill>
                <a:latin typeface="Bell MT" panose="02020503060305020303" pitchFamily="18" charset="0"/>
              </a:rPr>
              <a:t>Sue Aboul-hosn</a:t>
            </a:r>
            <a:br>
              <a:rPr lang="en-US" sz="2400"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Department of Children and Families</a:t>
            </a:r>
            <a:br>
              <a:rPr lang="en-US" sz="2400" b="0" i="1"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Regional Human Trafficking Coordinator</a:t>
            </a:r>
            <a:br>
              <a:rPr lang="en-US" sz="2400" b="0" i="1"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Central and Suncoast Regions </a:t>
            </a:r>
            <a:br>
              <a:rPr lang="en-US" sz="2400" b="0" i="1" cap="none" spc="0" dirty="0">
                <a:solidFill>
                  <a:srgbClr val="1B376E"/>
                </a:solidFill>
                <a:latin typeface="Bell MT" panose="02020503060305020303" pitchFamily="18" charset="0"/>
              </a:rPr>
            </a:br>
            <a:r>
              <a:rPr lang="en-US" sz="2400" i="1" cap="none" spc="0" dirty="0">
                <a:solidFill>
                  <a:srgbClr val="1B376E"/>
                </a:solidFill>
                <a:latin typeface="Bell MT" panose="02020503060305020303" pitchFamily="18" charset="0"/>
              </a:rPr>
              <a:t>Sue.Aboul-hosn@myflfamilies.com</a:t>
            </a:r>
            <a:br>
              <a:rPr lang="en-US" sz="2400" cap="none" spc="0" dirty="0">
                <a:solidFill>
                  <a:srgbClr val="1B376E"/>
                </a:solidFill>
                <a:latin typeface="Bell MT" panose="02020503060305020303" pitchFamily="18" charset="0"/>
              </a:rPr>
            </a:br>
            <a:br>
              <a:rPr lang="en-US" sz="2400" cap="none" spc="0" dirty="0">
                <a:solidFill>
                  <a:srgbClr val="1B376E"/>
                </a:solidFill>
                <a:latin typeface="Bell MT" panose="02020503060305020303" pitchFamily="18" charset="0"/>
              </a:rPr>
            </a:br>
            <a:r>
              <a:rPr lang="en-US" sz="2400" cap="none" spc="0" dirty="0">
                <a:solidFill>
                  <a:srgbClr val="1B376E"/>
                </a:solidFill>
                <a:latin typeface="Bell MT" panose="02020503060305020303" pitchFamily="18" charset="0"/>
              </a:rPr>
              <a:t>Marina Anderson</a:t>
            </a:r>
            <a:br>
              <a:rPr lang="en-US" sz="2400"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Department of Children and Families</a:t>
            </a:r>
            <a:br>
              <a:rPr lang="en-US" sz="2400" b="0" i="1"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Regional Human Trafficking Coordinator</a:t>
            </a:r>
            <a:br>
              <a:rPr lang="en-US" sz="2400" b="0" i="1" cap="none" spc="0" dirty="0">
                <a:solidFill>
                  <a:srgbClr val="1B376E"/>
                </a:solidFill>
                <a:latin typeface="Bell MT" panose="02020503060305020303" pitchFamily="18" charset="0"/>
              </a:rPr>
            </a:br>
            <a:r>
              <a:rPr lang="en-US" sz="2400" b="0" i="1" cap="none" spc="0" dirty="0">
                <a:solidFill>
                  <a:srgbClr val="1B376E"/>
                </a:solidFill>
                <a:latin typeface="Bell MT" panose="02020503060305020303" pitchFamily="18" charset="0"/>
              </a:rPr>
              <a:t>Northeast and Northwest Regions</a:t>
            </a:r>
            <a:br>
              <a:rPr lang="en-US" sz="2400" cap="none" spc="0" dirty="0">
                <a:solidFill>
                  <a:srgbClr val="1B376E"/>
                </a:solidFill>
                <a:latin typeface="Bell MT" panose="02020503060305020303" pitchFamily="18" charset="0"/>
              </a:rPr>
            </a:br>
            <a:r>
              <a:rPr lang="en-US" sz="2400" i="1" cap="none" spc="0" dirty="0">
                <a:solidFill>
                  <a:srgbClr val="1B376E"/>
                </a:solidFill>
                <a:latin typeface="Bell MT" panose="02020503060305020303" pitchFamily="18" charset="0"/>
              </a:rPr>
              <a:t>Marina.Anderson@myflfamilies.com</a:t>
            </a:r>
            <a:endParaRPr lang="en-US" sz="2400" b="1" i="1" cap="none" spc="0" dirty="0">
              <a:solidFill>
                <a:srgbClr val="1B376E"/>
              </a:solidFill>
              <a:latin typeface="Bell MT" panose="02020503060305020303" pitchFamily="18" charset="0"/>
            </a:endParaRPr>
          </a:p>
        </p:txBody>
      </p:sp>
    </p:spTree>
    <p:extLst>
      <p:ext uri="{BB962C8B-B14F-4D97-AF65-F5344CB8AC3E}">
        <p14:creationId xmlns:p14="http://schemas.microsoft.com/office/powerpoint/2010/main" val="426343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a:bodyPr>
          <a:lstStyle/>
          <a:p>
            <a:pPr algn="ctr"/>
            <a:r>
              <a:rPr lang="en-US" sz="3600" b="1" cap="none" dirty="0">
                <a:latin typeface="Bell MT" panose="02020503060305020303" pitchFamily="18" charset="0"/>
              </a:rPr>
              <a:t>Teenage Brain Development</a:t>
            </a:r>
          </a:p>
        </p:txBody>
      </p:sp>
      <p:sp>
        <p:nvSpPr>
          <p:cNvPr id="7" name="TextBox 6">
            <a:extLst>
              <a:ext uri="{FF2B5EF4-FFF2-40B4-BE49-F238E27FC236}">
                <a16:creationId xmlns:a16="http://schemas.microsoft.com/office/drawing/2014/main" id="{671DAD2D-1605-4F78-8FC9-07CE31A7C919}"/>
              </a:ext>
            </a:extLst>
          </p:cNvPr>
          <p:cNvSpPr txBox="1"/>
          <p:nvPr/>
        </p:nvSpPr>
        <p:spPr>
          <a:xfrm>
            <a:off x="1559442" y="1280593"/>
            <a:ext cx="9601045" cy="3108543"/>
          </a:xfrm>
          <a:prstGeom prst="rect">
            <a:avLst/>
          </a:prstGeom>
          <a:noFill/>
        </p:spPr>
        <p:txBody>
          <a:bodyPr wrap="square">
            <a:spAutoFit/>
          </a:bodyPr>
          <a:lstStyle/>
          <a:p>
            <a:r>
              <a:rPr lang="en-US" sz="2800" dirty="0">
                <a:latin typeface="Bell MT" panose="02020503060305020303" pitchFamily="18" charset="0"/>
                <a:cs typeface="Arial" panose="020B0604020202020204" pitchFamily="34" charset="0"/>
              </a:rPr>
              <a:t>Adolescents are less likely to:</a:t>
            </a:r>
          </a:p>
          <a:p>
            <a:endParaRPr lang="en-US" sz="2800" b="1"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Think before they act</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Pause to consider the consequences of their actions</a:t>
            </a:r>
          </a:p>
          <a:p>
            <a:pPr marL="914400" indent="-347663">
              <a:buFont typeface="Wingdings" panose="05000000000000000000" pitchFamily="2" charset="2"/>
              <a:buChar char="Ø"/>
            </a:pPr>
            <a:endParaRPr lang="en-US" sz="2800" dirty="0">
              <a:latin typeface="Bell MT" panose="02020503060305020303" pitchFamily="18" charset="0"/>
              <a:cs typeface="Arial" panose="020B0604020202020204" pitchFamily="34" charset="0"/>
            </a:endParaRPr>
          </a:p>
          <a:p>
            <a:pPr marL="914400" indent="-347663">
              <a:buFont typeface="Wingdings" panose="05000000000000000000" pitchFamily="2" charset="2"/>
              <a:buChar char="Ø"/>
            </a:pPr>
            <a:r>
              <a:rPr lang="en-US" sz="2800" dirty="0">
                <a:latin typeface="Bell MT" panose="02020503060305020303" pitchFamily="18" charset="0"/>
                <a:cs typeface="Arial" panose="020B0604020202020204" pitchFamily="34" charset="0"/>
              </a:rPr>
              <a:t>Change their dangerous or inappropriate behaviors</a:t>
            </a:r>
          </a:p>
        </p:txBody>
      </p:sp>
    </p:spTree>
    <p:extLst>
      <p:ext uri="{BB962C8B-B14F-4D97-AF65-F5344CB8AC3E}">
        <p14:creationId xmlns:p14="http://schemas.microsoft.com/office/powerpoint/2010/main" val="295517063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54592"/>
            <a:ext cx="11034805" cy="938791"/>
          </a:xfrm>
        </p:spPr>
        <p:txBody>
          <a:bodyPr anchor="ctr">
            <a:normAutofit fontScale="90000"/>
          </a:bodyPr>
          <a:lstStyle/>
          <a:p>
            <a:pPr algn="ctr"/>
            <a:r>
              <a:rPr lang="en-US" sz="3600" b="1" cap="none" dirty="0">
                <a:latin typeface="Bell MT" panose="02020503060305020303" pitchFamily="18" charset="0"/>
              </a:rPr>
              <a:t>Discussion: How Do You See This In The Youth You Serve?</a:t>
            </a:r>
            <a:endParaRPr lang="en-US" sz="2000" b="1" cap="none" dirty="0">
              <a:latin typeface="Bell MT" panose="02020503060305020303" pitchFamily="18" charset="0"/>
            </a:endParaRPr>
          </a:p>
        </p:txBody>
      </p:sp>
      <p:sp>
        <p:nvSpPr>
          <p:cNvPr id="3" name="TextBox 2">
            <a:extLst>
              <a:ext uri="{FF2B5EF4-FFF2-40B4-BE49-F238E27FC236}">
                <a16:creationId xmlns:a16="http://schemas.microsoft.com/office/drawing/2014/main" id="{3F795ACF-CDB6-408B-89F8-15A9EE833545}"/>
              </a:ext>
            </a:extLst>
          </p:cNvPr>
          <p:cNvSpPr txBox="1"/>
          <p:nvPr/>
        </p:nvSpPr>
        <p:spPr>
          <a:xfrm>
            <a:off x="4624553" y="6503363"/>
            <a:ext cx="4507416" cy="646331"/>
          </a:xfrm>
          <a:prstGeom prst="rect">
            <a:avLst/>
          </a:prstGeom>
          <a:noFill/>
        </p:spPr>
        <p:txBody>
          <a:bodyPr wrap="square" rtlCol="0">
            <a:spAutoFit/>
          </a:bodyPr>
          <a:lstStyle/>
          <a:p>
            <a:r>
              <a:rPr lang="en-US" u="sng" dirty="0">
                <a:hlinkClick r:id="rId5"/>
              </a:rPr>
              <a:t>Module 2.1_Adolescent Development</a:t>
            </a:r>
            <a:endParaRPr lang="en-US" u="sng" dirty="0"/>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8CB0F4F0-AA32-4A07-9090-F2111026C4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452" y="1617746"/>
            <a:ext cx="5915025" cy="3333750"/>
          </a:xfrm>
          <a:prstGeom prst="rect">
            <a:avLst/>
          </a:prstGeom>
        </p:spPr>
      </p:pic>
      <p:pic>
        <p:nvPicPr>
          <p:cNvPr id="2" name="Online Media 1" title="Module 2.1 Adolescent development">
            <a:hlinkClick r:id="" action="ppaction://media"/>
            <a:extLst>
              <a:ext uri="{FF2B5EF4-FFF2-40B4-BE49-F238E27FC236}">
                <a16:creationId xmlns:a16="http://schemas.microsoft.com/office/drawing/2014/main" id="{F16216E7-3A00-4C84-937A-D5A0EF3BC565}"/>
              </a:ext>
            </a:extLst>
          </p:cNvPr>
          <p:cNvPicPr>
            <a:picLocks noRot="1" noChangeAspect="1"/>
          </p:cNvPicPr>
          <p:nvPr>
            <a:videoFile r:link="rId2"/>
          </p:nvPr>
        </p:nvPicPr>
        <p:blipFill>
          <a:blip r:embed="rId7"/>
          <a:stretch>
            <a:fillRect/>
          </a:stretch>
        </p:blipFill>
        <p:spPr>
          <a:xfrm>
            <a:off x="1686895" y="993383"/>
            <a:ext cx="9662542" cy="5459336"/>
          </a:xfrm>
          <a:prstGeom prst="rect">
            <a:avLst/>
          </a:prstGeom>
        </p:spPr>
      </p:pic>
    </p:spTree>
    <p:extLst>
      <p:ext uri="{BB962C8B-B14F-4D97-AF65-F5344CB8AC3E}">
        <p14:creationId xmlns:p14="http://schemas.microsoft.com/office/powerpoint/2010/main" val="1603222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9AA5D-C022-4C9D-A500-0127781F2922}"/>
              </a:ext>
            </a:extLst>
          </p:cNvPr>
          <p:cNvSpPr>
            <a:spLocks noGrp="1"/>
          </p:cNvSpPr>
          <p:nvPr>
            <p:ph type="title"/>
          </p:nvPr>
        </p:nvSpPr>
        <p:spPr>
          <a:xfrm>
            <a:off x="842563" y="0"/>
            <a:ext cx="11034805" cy="938791"/>
          </a:xfrm>
        </p:spPr>
        <p:txBody>
          <a:bodyPr anchor="ctr">
            <a:normAutofit fontScale="90000"/>
          </a:bodyPr>
          <a:lstStyle/>
          <a:p>
            <a:pPr algn="ctr"/>
            <a:r>
              <a:rPr lang="en-US" sz="3600" b="1" cap="none" dirty="0">
                <a:latin typeface="Bell MT" panose="02020503060305020303" pitchFamily="18" charset="0"/>
              </a:rPr>
              <a:t>Reasons Youth Run From - Where Youth Run To  </a:t>
            </a:r>
            <a:endParaRPr lang="en-US" sz="2000" b="1" cap="none" dirty="0">
              <a:latin typeface="Bell MT" panose="02020503060305020303" pitchFamily="18" charset="0"/>
            </a:endParaRPr>
          </a:p>
        </p:txBody>
      </p:sp>
      <p:graphicFrame>
        <p:nvGraphicFramePr>
          <p:cNvPr id="4" name="Content Placeholder 8">
            <a:extLst>
              <a:ext uri="{FF2B5EF4-FFF2-40B4-BE49-F238E27FC236}">
                <a16:creationId xmlns:a16="http://schemas.microsoft.com/office/drawing/2014/main" id="{ABC51160-AE37-4EB6-96BC-FD98FED5419A}"/>
              </a:ext>
            </a:extLst>
          </p:cNvPr>
          <p:cNvGraphicFramePr>
            <a:graphicFrameLocks/>
          </p:cNvGraphicFramePr>
          <p:nvPr>
            <p:extLst>
              <p:ext uri="{D42A27DB-BD31-4B8C-83A1-F6EECF244321}">
                <p14:modId xmlns:p14="http://schemas.microsoft.com/office/powerpoint/2010/main" val="618518536"/>
              </p:ext>
            </p:extLst>
          </p:nvPr>
        </p:nvGraphicFramePr>
        <p:xfrm>
          <a:off x="508715" y="1096061"/>
          <a:ext cx="5587285" cy="4665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8">
            <a:extLst>
              <a:ext uri="{FF2B5EF4-FFF2-40B4-BE49-F238E27FC236}">
                <a16:creationId xmlns:a16="http://schemas.microsoft.com/office/drawing/2014/main" id="{6D9E5005-3B9A-4443-8865-F7B528D4F596}"/>
              </a:ext>
            </a:extLst>
          </p:cNvPr>
          <p:cNvGraphicFramePr>
            <a:graphicFrameLocks noGrp="1"/>
          </p:cNvGraphicFramePr>
          <p:nvPr>
            <p:ph sz="half" idx="1"/>
            <p:extLst>
              <p:ext uri="{D42A27DB-BD31-4B8C-83A1-F6EECF244321}">
                <p14:modId xmlns:p14="http://schemas.microsoft.com/office/powerpoint/2010/main" val="426644183"/>
              </p:ext>
            </p:extLst>
          </p:nvPr>
        </p:nvGraphicFramePr>
        <p:xfrm>
          <a:off x="6359965" y="1047425"/>
          <a:ext cx="5374835" cy="47631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45822663"/>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2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0.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1.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2.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3.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4.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5.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6.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7.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8.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19.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0.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1.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2.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3.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4.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5.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6.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7.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8.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29.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0.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1.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2.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33.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4.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5.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6.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7.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8.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ppt/theme/themeOverride9.xml><?xml version="1.0" encoding="utf-8"?>
<a:themeOverride xmlns:a="http://schemas.openxmlformats.org/drawingml/2006/main">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59DFD151A8024AB5E37EF49D1F3C7F" ma:contentTypeVersion="13" ma:contentTypeDescription="Create a new document." ma:contentTypeScope="" ma:versionID="302347ac809ca21911aff6908c8e717a">
  <xsd:schema xmlns:xsd="http://www.w3.org/2001/XMLSchema" xmlns:xs="http://www.w3.org/2001/XMLSchema" xmlns:p="http://schemas.microsoft.com/office/2006/metadata/properties" xmlns:ns1="http://schemas.microsoft.com/sharepoint/v3" xmlns:ns3="3fcb7f12-f82c-49f5-b15f-a4bd06360102" xmlns:ns4="a23d9e4c-c874-40c5-8d84-87b7057fa935" targetNamespace="http://schemas.microsoft.com/office/2006/metadata/properties" ma:root="true" ma:fieldsID="e91730c4540751ee52f985106e680146" ns1:_="" ns3:_="" ns4:_="">
    <xsd:import namespace="http://schemas.microsoft.com/sharepoint/v3"/>
    <xsd:import namespace="3fcb7f12-f82c-49f5-b15f-a4bd06360102"/>
    <xsd:import namespace="a23d9e4c-c874-40c5-8d84-87b7057fa935"/>
    <xsd:element name="properties">
      <xsd:complexType>
        <xsd:sequence>
          <xsd:element name="documentManagement">
            <xsd:complexType>
              <xsd:all>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cb7f12-f82c-49f5-b15f-a4bd06360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3d9e4c-c874-40c5-8d84-87b7057fa9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FAC2EE-BEF4-412A-8464-8783753C780C}">
  <ds:schemaRefs>
    <ds:schemaRef ds:uri="http://schemas.microsoft.com/sharepoint/v3/contenttype/forms"/>
  </ds:schemaRefs>
</ds:datastoreItem>
</file>

<file path=customXml/itemProps2.xml><?xml version="1.0" encoding="utf-8"?>
<ds:datastoreItem xmlns:ds="http://schemas.openxmlformats.org/officeDocument/2006/customXml" ds:itemID="{221F77B3-FAE8-4B13-B2E4-3111F8D85BAB}">
  <ds:schemaRefs>
    <ds:schemaRef ds:uri="http://schemas.microsoft.com/office/2006/documentManagement/types"/>
    <ds:schemaRef ds:uri="http://schemas.openxmlformats.org/package/2006/metadata/core-properties"/>
    <ds:schemaRef ds:uri="http://purl.org/dc/elements/1.1/"/>
    <ds:schemaRef ds:uri="a23d9e4c-c874-40c5-8d84-87b7057fa935"/>
    <ds:schemaRef ds:uri="http://purl.org/dc/terms/"/>
    <ds:schemaRef ds:uri="http://schemas.microsoft.com/office/infopath/2007/PartnerControls"/>
    <ds:schemaRef ds:uri="http://schemas.microsoft.com/office/2006/metadata/properties"/>
    <ds:schemaRef ds:uri="http://www.w3.org/XML/1998/namespace"/>
    <ds:schemaRef ds:uri="3fcb7f12-f82c-49f5-b15f-a4bd06360102"/>
    <ds:schemaRef ds:uri="http://schemas.microsoft.com/sharepoint/v3"/>
    <ds:schemaRef ds:uri="http://purl.org/dc/dcmitype/"/>
  </ds:schemaRefs>
</ds:datastoreItem>
</file>

<file path=customXml/itemProps3.xml><?xml version="1.0" encoding="utf-8"?>
<ds:datastoreItem xmlns:ds="http://schemas.openxmlformats.org/officeDocument/2006/customXml" ds:itemID="{8916E778-4F14-47B7-90C9-5CC059DD3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cb7f12-f82c-49f5-b15f-a4bd06360102"/>
    <ds:schemaRef ds:uri="a23d9e4c-c874-40c5-8d84-87b7057fa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3142</TotalTime>
  <Words>8139</Words>
  <Application>Microsoft Office PowerPoint</Application>
  <PresentationFormat>Widescreen</PresentationFormat>
  <Paragraphs>683</Paragraphs>
  <Slides>63</Slides>
  <Notes>52</Notes>
  <HiddenSlides>1</HiddenSlides>
  <MMClips>2</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63</vt:i4>
      </vt:variant>
    </vt:vector>
  </HeadingPairs>
  <TitlesOfParts>
    <vt:vector size="83" baseType="lpstr">
      <vt:lpstr>Arial</vt:lpstr>
      <vt:lpstr>Arial Black</vt:lpstr>
      <vt:lpstr>Barlow Medium</vt:lpstr>
      <vt:lpstr>Barlow SemiBold</vt:lpstr>
      <vt:lpstr>Bell MT</vt:lpstr>
      <vt:lpstr>Calibri</vt:lpstr>
      <vt:lpstr>Gill Sans MT</vt:lpstr>
      <vt:lpstr>Helvetica Light</vt:lpstr>
      <vt:lpstr>Helvetica Neue</vt:lpstr>
      <vt:lpstr>Helvetica Neue Medium</vt:lpstr>
      <vt:lpstr>Impact</vt:lpstr>
      <vt:lpstr>Open Sans</vt:lpstr>
      <vt:lpstr>Roboto</vt:lpstr>
      <vt:lpstr>Symbol</vt:lpstr>
      <vt:lpstr>Times New Roman</vt:lpstr>
      <vt:lpstr>Trebuchet MS</vt:lpstr>
      <vt:lpstr>Wingdings</vt:lpstr>
      <vt:lpstr>Badge</vt:lpstr>
      <vt:lpstr>1_Badge</vt:lpstr>
      <vt:lpstr>2_Badge</vt:lpstr>
      <vt:lpstr>Housekeeping</vt:lpstr>
      <vt:lpstr>Essentials of Service Delivery </vt:lpstr>
      <vt:lpstr>Overview</vt:lpstr>
      <vt:lpstr>Brain Development in Youth</vt:lpstr>
      <vt:lpstr>Brain Development in Youth</vt:lpstr>
      <vt:lpstr>Teenage Brain Development</vt:lpstr>
      <vt:lpstr>Teenage Brain Development</vt:lpstr>
      <vt:lpstr>Discussion: How Do You See This In The Youth You Serve?</vt:lpstr>
      <vt:lpstr>Reasons Youth Run From - Where Youth Run To  </vt:lpstr>
      <vt:lpstr>Case Study: What Happened to Franny</vt:lpstr>
      <vt:lpstr>PowerPoint Presentation</vt:lpstr>
      <vt:lpstr>At-Risk Children and Protective Factors  </vt:lpstr>
      <vt:lpstr>Risk Factors </vt:lpstr>
      <vt:lpstr>Protective Factors </vt:lpstr>
      <vt:lpstr>Education </vt:lpstr>
      <vt:lpstr>Family Stability</vt:lpstr>
      <vt:lpstr>Strong Social Support Networks</vt:lpstr>
      <vt:lpstr>Mental and Emotional Health</vt:lpstr>
      <vt:lpstr>Teen Dating Violence</vt:lpstr>
      <vt:lpstr>Teen Dating Violence</vt:lpstr>
      <vt:lpstr>PowerPoint Presentation</vt:lpstr>
      <vt:lpstr>3 Guidelines for Teen Relationships</vt:lpstr>
      <vt:lpstr>Healthy Relationship</vt:lpstr>
      <vt:lpstr>Unhealthy Relationship</vt:lpstr>
      <vt:lpstr>Recognizing Early Signs</vt:lpstr>
      <vt:lpstr>Recognizing Early Signs</vt:lpstr>
      <vt:lpstr>Helping Youth Who Is In A Violent Relationship</vt:lpstr>
      <vt:lpstr>Normalcy</vt:lpstr>
      <vt:lpstr>Normalcy in Daily Life </vt:lpstr>
      <vt:lpstr>Normalcy </vt:lpstr>
      <vt:lpstr>LGBTQ Normalcy Principles</vt:lpstr>
      <vt:lpstr>Creating Normalcy for LGBTQ Children and Youth  </vt:lpstr>
      <vt:lpstr>Strength-based Approach When Working with At-risk Youth</vt:lpstr>
      <vt:lpstr>Strength-based Approach</vt:lpstr>
      <vt:lpstr>3 Core Needs of Children</vt:lpstr>
      <vt:lpstr>3 Core Needs of Children</vt:lpstr>
      <vt:lpstr>3 Core Needs of Children</vt:lpstr>
      <vt:lpstr>3 Core Needs of Children</vt:lpstr>
      <vt:lpstr>Helping Children Cope</vt:lpstr>
      <vt:lpstr>PowerPoint Presentation</vt:lpstr>
      <vt:lpstr>How to Use Strength-based Approach</vt:lpstr>
      <vt:lpstr>Benefits of Using Strength-based Approach</vt:lpstr>
      <vt:lpstr>Safety Planning </vt:lpstr>
      <vt:lpstr>Types Of Safety</vt:lpstr>
      <vt:lpstr>Providing Physical Safety</vt:lpstr>
      <vt:lpstr>Providing Emotional Safety</vt:lpstr>
      <vt:lpstr>What can we do?</vt:lpstr>
      <vt:lpstr>Activity: Creating Safety Plans</vt:lpstr>
      <vt:lpstr>Necessity of Safety Planning for HT Victims</vt:lpstr>
      <vt:lpstr>Activity: Creating Safety Plans</vt:lpstr>
      <vt:lpstr>Transition Planning </vt:lpstr>
      <vt:lpstr>Transition Planning </vt:lpstr>
      <vt:lpstr>Transition Planning </vt:lpstr>
      <vt:lpstr>Independent Living – Transition Planning</vt:lpstr>
      <vt:lpstr>Independent Living – Transition Planning</vt:lpstr>
      <vt:lpstr>Independent Living – Transition Planning</vt:lpstr>
      <vt:lpstr>Your Agency’s Responsibilities</vt:lpstr>
      <vt:lpstr>Cultural Competency </vt:lpstr>
      <vt:lpstr>Training Requirements</vt:lpstr>
      <vt:lpstr>P r e v e n t I o n </vt:lpstr>
      <vt:lpstr>PowerPoint Presentation</vt:lpstr>
      <vt:lpstr>Important and Critical Reminders</vt:lpstr>
      <vt:lpstr>For your questions:   Sue Aboul-hosn Department of Children and Families Regional Human Trafficking Coordinator Central and Suncoast Regions  Sue.Aboul-hosn@myflfamilies.com  Marina Anderson Department of Children and Families Regional Human Trafficking Coordinator Northeast and Northwest Regions Marina.Anderson@myflfamilies.com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Essentials of Service Delivery</dc:title>
  <dc:creator>Kennedy, Theresa M</dc:creator>
  <cp:lastModifiedBy>VanDyke, Misty N</cp:lastModifiedBy>
  <cp:revision>75</cp:revision>
  <dcterms:created xsi:type="dcterms:W3CDTF">2020-08-14T12:51:38Z</dcterms:created>
  <dcterms:modified xsi:type="dcterms:W3CDTF">2025-05-05T17:30:28Z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0x010100B759DFD151A8024AB5E37EF49D1F3C7F</vt:lpwstr>
  </property>
</Properties>
</file>