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Override1.xml" ContentType="application/vnd.openxmlformats-officedocument.themeOverr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72"/>
  </p:handoutMasterIdLst>
  <p:sldIdLst>
    <p:sldId id="257" r:id="rId3"/>
    <p:sldId id="258" r:id="rId4"/>
    <p:sldId id="259" r:id="rId5"/>
    <p:sldId id="339" r:id="rId6"/>
    <p:sldId id="260" r:id="rId7"/>
    <p:sldId id="377" r:id="rId8"/>
    <p:sldId id="378" r:id="rId9"/>
    <p:sldId id="376" r:id="rId10"/>
    <p:sldId id="261" r:id="rId11"/>
    <p:sldId id="351" r:id="rId12"/>
    <p:sldId id="352" r:id="rId13"/>
    <p:sldId id="353" r:id="rId14"/>
    <p:sldId id="354" r:id="rId15"/>
    <p:sldId id="379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355" r:id="rId24"/>
    <p:sldId id="356" r:id="rId25"/>
    <p:sldId id="357" r:id="rId26"/>
    <p:sldId id="387" r:id="rId27"/>
    <p:sldId id="388" r:id="rId28"/>
    <p:sldId id="358" r:id="rId29"/>
    <p:sldId id="300" r:id="rId30"/>
    <p:sldId id="302" r:id="rId31"/>
    <p:sldId id="359" r:id="rId32"/>
    <p:sldId id="380" r:id="rId33"/>
    <p:sldId id="305" r:id="rId34"/>
    <p:sldId id="371" r:id="rId35"/>
    <p:sldId id="372" r:id="rId36"/>
    <p:sldId id="373" r:id="rId37"/>
    <p:sldId id="374" r:id="rId38"/>
    <p:sldId id="375" r:id="rId39"/>
    <p:sldId id="381" r:id="rId40"/>
    <p:sldId id="311" r:id="rId41"/>
    <p:sldId id="312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25" r:id="rId52"/>
    <p:sldId id="338" r:id="rId53"/>
    <p:sldId id="382" r:id="rId54"/>
    <p:sldId id="326" r:id="rId55"/>
    <p:sldId id="327" r:id="rId56"/>
    <p:sldId id="389" r:id="rId57"/>
    <p:sldId id="390" r:id="rId58"/>
    <p:sldId id="385" r:id="rId59"/>
    <p:sldId id="392" r:id="rId60"/>
    <p:sldId id="393" r:id="rId61"/>
    <p:sldId id="386" r:id="rId62"/>
    <p:sldId id="348" r:id="rId63"/>
    <p:sldId id="369" r:id="rId64"/>
    <p:sldId id="333" r:id="rId65"/>
    <p:sldId id="384" r:id="rId66"/>
    <p:sldId id="350" r:id="rId67"/>
    <p:sldId id="335" r:id="rId68"/>
    <p:sldId id="349" r:id="rId69"/>
    <p:sldId id="336" r:id="rId70"/>
    <p:sldId id="370" r:id="rId71"/>
  </p:sldIdLst>
  <p:sldSz cx="12192000" cy="6858000"/>
  <p:notesSz cx="7010400" cy="9296400"/>
  <p:custDataLst>
    <p:tags r:id="rId7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riner, Nereida" initials="WN" lastIdx="5" clrIdx="0">
    <p:extLst>
      <p:ext uri="{19B8F6BF-5375-455C-9EA6-DF929625EA0E}">
        <p15:presenceInfo xmlns:p15="http://schemas.microsoft.com/office/powerpoint/2012/main" userId="S-1-5-21-1210076395-888231931-1413245497-1606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D77F"/>
    <a:srgbClr val="7CC749"/>
    <a:srgbClr val="60A432"/>
    <a:srgbClr val="69B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gs" Target="tags/tag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7049D-A84B-47CA-B1AF-E0933AB1A28F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8B43AA4-F0D2-4F5B-BD65-B431B071A627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Case Managers need to interview the prospective caregiver(s) </a:t>
          </a:r>
          <a:br>
            <a:rPr lang="en-US" sz="2400" b="1" dirty="0" smtClean="0">
              <a:solidFill>
                <a:schemeClr val="tx1"/>
              </a:solidFill>
            </a:rPr>
          </a:br>
          <a:r>
            <a:rPr lang="en-US" sz="2400" b="1" dirty="0" smtClean="0">
              <a:solidFill>
                <a:schemeClr val="tx1"/>
              </a:solidFill>
            </a:rPr>
            <a:t>to discuss:  </a:t>
          </a:r>
          <a:endParaRPr lang="en-US" sz="2400" b="1" dirty="0">
            <a:solidFill>
              <a:schemeClr val="tx1"/>
            </a:solidFill>
          </a:endParaRPr>
        </a:p>
      </dgm:t>
    </dgm:pt>
    <dgm:pt modelId="{14BF221C-D8C8-4B7F-AC46-815F500ACF4A}" type="parTrans" cxnId="{B9EEAC33-6669-4D7B-861B-66787F9B7F4A}">
      <dgm:prSet/>
      <dgm:spPr/>
      <dgm:t>
        <a:bodyPr/>
        <a:lstStyle/>
        <a:p>
          <a:endParaRPr lang="en-US" sz="2400"/>
        </a:p>
      </dgm:t>
    </dgm:pt>
    <dgm:pt modelId="{9227039F-439A-4C21-AD9E-C7819D83F0FF}" type="sibTrans" cxnId="{B9EEAC33-6669-4D7B-861B-66787F9B7F4A}">
      <dgm:prSet/>
      <dgm:spPr/>
      <dgm:t>
        <a:bodyPr/>
        <a:lstStyle/>
        <a:p>
          <a:endParaRPr lang="en-US" sz="2400"/>
        </a:p>
      </dgm:t>
    </dgm:pt>
    <dgm:pt modelId="{DD0BE8D8-E832-458F-A097-A1DA54ACF575}">
      <dgm:prSet phldrT="[Text]" custT="1"/>
      <dgm:spPr/>
      <dgm:t>
        <a:bodyPr/>
        <a:lstStyle/>
        <a:p>
          <a:r>
            <a:rPr lang="en-US" sz="2200" b="1" dirty="0" smtClean="0"/>
            <a:t>The danger threats creating the child’s need for out-of-home care. </a:t>
          </a:r>
          <a:endParaRPr lang="en-US" sz="2200" b="1" dirty="0"/>
        </a:p>
      </dgm:t>
    </dgm:pt>
    <dgm:pt modelId="{90579FC5-56AD-44EA-B6DF-0D469BC3A41F}" type="parTrans" cxnId="{FB1322CC-A05D-4586-A920-9627A4BBFE7A}">
      <dgm:prSet/>
      <dgm:spPr/>
      <dgm:t>
        <a:bodyPr/>
        <a:lstStyle/>
        <a:p>
          <a:endParaRPr lang="en-US" sz="2400"/>
        </a:p>
      </dgm:t>
    </dgm:pt>
    <dgm:pt modelId="{241450CD-D608-490A-B6CA-0E1DCDB7968E}" type="sibTrans" cxnId="{FB1322CC-A05D-4586-A920-9627A4BBFE7A}">
      <dgm:prSet/>
      <dgm:spPr/>
      <dgm:t>
        <a:bodyPr/>
        <a:lstStyle/>
        <a:p>
          <a:endParaRPr lang="en-US" sz="2400"/>
        </a:p>
      </dgm:t>
    </dgm:pt>
    <dgm:pt modelId="{67E5A391-C407-4502-BA49-D8694797FF29}">
      <dgm:prSet phldrT="[Text]" custT="1"/>
      <dgm:spPr/>
      <dgm:t>
        <a:bodyPr/>
        <a:lstStyle/>
        <a:p>
          <a:r>
            <a:rPr lang="en-US" sz="2200" b="1" dirty="0" smtClean="0"/>
            <a:t>Any special medical needs the child has, including current medications.</a:t>
          </a:r>
          <a:endParaRPr lang="en-US" sz="2200" b="1" dirty="0"/>
        </a:p>
      </dgm:t>
    </dgm:pt>
    <dgm:pt modelId="{8F8EBCB9-2E08-4496-B0D0-90D42D347662}" type="parTrans" cxnId="{C6091B98-0798-4B2D-B9F5-4C8BB3D6EFA5}">
      <dgm:prSet/>
      <dgm:spPr/>
      <dgm:t>
        <a:bodyPr/>
        <a:lstStyle/>
        <a:p>
          <a:endParaRPr lang="en-US" sz="2400"/>
        </a:p>
      </dgm:t>
    </dgm:pt>
    <dgm:pt modelId="{E5C0484E-31A0-4E37-9722-2AD4B5A4A841}" type="sibTrans" cxnId="{C6091B98-0798-4B2D-B9F5-4C8BB3D6EFA5}">
      <dgm:prSet/>
      <dgm:spPr/>
      <dgm:t>
        <a:bodyPr/>
        <a:lstStyle/>
        <a:p>
          <a:endParaRPr lang="en-US" sz="2400"/>
        </a:p>
      </dgm:t>
    </dgm:pt>
    <dgm:pt modelId="{AA0D2CEE-938E-4595-9DF1-91B00FC64258}">
      <dgm:prSet phldrT="[Text]" custT="1"/>
      <dgm:spPr/>
      <dgm:t>
        <a:bodyPr/>
        <a:lstStyle/>
        <a:p>
          <a:r>
            <a:rPr lang="en-US" sz="2200" b="1" dirty="0" smtClean="0"/>
            <a:t>The ability and willingness of the caregiver(s) to protect and care for the child.  This includes whether or not the caregiver is aligned with the child.</a:t>
          </a:r>
          <a:endParaRPr lang="en-US" sz="2200" b="1" dirty="0"/>
        </a:p>
      </dgm:t>
    </dgm:pt>
    <dgm:pt modelId="{E609B3F6-B902-4964-AD8F-01839C559382}" type="parTrans" cxnId="{82A82690-9030-4C13-A2EB-061F1F2AE638}">
      <dgm:prSet/>
      <dgm:spPr/>
      <dgm:t>
        <a:bodyPr/>
        <a:lstStyle/>
        <a:p>
          <a:endParaRPr lang="en-US" sz="2400"/>
        </a:p>
      </dgm:t>
    </dgm:pt>
    <dgm:pt modelId="{05D4DD07-EC73-48C1-84B1-5B2228969DE4}" type="sibTrans" cxnId="{82A82690-9030-4C13-A2EB-061F1F2AE638}">
      <dgm:prSet/>
      <dgm:spPr/>
      <dgm:t>
        <a:bodyPr/>
        <a:lstStyle/>
        <a:p>
          <a:endParaRPr lang="en-US" sz="2400"/>
        </a:p>
      </dgm:t>
    </dgm:pt>
    <dgm:pt modelId="{541F5246-377C-4BC7-B2F3-01C7ED2E0835}" type="pres">
      <dgm:prSet presAssocID="{1167049D-A84B-47CA-B1AF-E0933AB1A28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E2A2DD-89FF-4D59-A0EC-8DDE2E65D703}" type="pres">
      <dgm:prSet presAssocID="{C8B43AA4-F0D2-4F5B-BD65-B431B071A627}" presName="roof" presStyleLbl="dkBgShp" presStyleIdx="0" presStyleCnt="2" custScaleY="75668" custLinFactNeighborY="10960"/>
      <dgm:spPr/>
      <dgm:t>
        <a:bodyPr/>
        <a:lstStyle/>
        <a:p>
          <a:endParaRPr lang="en-US"/>
        </a:p>
      </dgm:t>
    </dgm:pt>
    <dgm:pt modelId="{D89BAE47-E66B-42E1-834A-14912F733261}" type="pres">
      <dgm:prSet presAssocID="{C8B43AA4-F0D2-4F5B-BD65-B431B071A627}" presName="pillars" presStyleCnt="0"/>
      <dgm:spPr/>
    </dgm:pt>
    <dgm:pt modelId="{BE3FFE00-707D-4D89-81DD-CC93AD6DC59A}" type="pres">
      <dgm:prSet presAssocID="{C8B43AA4-F0D2-4F5B-BD65-B431B071A62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510CA-88AB-4CE9-AA62-C307A6747CCA}" type="pres">
      <dgm:prSet presAssocID="{67E5A391-C407-4502-BA49-D8694797FF2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AD557-E48E-4DE4-BF13-63C0558C1A91}" type="pres">
      <dgm:prSet presAssocID="{AA0D2CEE-938E-4595-9DF1-91B00FC6425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2A2F8-1C84-476D-8716-B7A7C28D1BFB}" type="pres">
      <dgm:prSet presAssocID="{C8B43AA4-F0D2-4F5B-BD65-B431B071A627}" presName="base" presStyleLbl="dkBgShp" presStyleIdx="1" presStyleCnt="2"/>
      <dgm:spPr/>
    </dgm:pt>
  </dgm:ptLst>
  <dgm:cxnLst>
    <dgm:cxn modelId="{82A82690-9030-4C13-A2EB-061F1F2AE638}" srcId="{C8B43AA4-F0D2-4F5B-BD65-B431B071A627}" destId="{AA0D2CEE-938E-4595-9DF1-91B00FC64258}" srcOrd="2" destOrd="0" parTransId="{E609B3F6-B902-4964-AD8F-01839C559382}" sibTransId="{05D4DD07-EC73-48C1-84B1-5B2228969DE4}"/>
    <dgm:cxn modelId="{F0B7ECCA-4B6C-46FB-823E-FD98DBA6010D}" type="presOf" srcId="{AA0D2CEE-938E-4595-9DF1-91B00FC64258}" destId="{588AD557-E48E-4DE4-BF13-63C0558C1A91}" srcOrd="0" destOrd="0" presId="urn:microsoft.com/office/officeart/2005/8/layout/hList3"/>
    <dgm:cxn modelId="{FB5C3D07-247F-4FA6-96B4-04F68298F6DD}" type="presOf" srcId="{DD0BE8D8-E832-458F-A097-A1DA54ACF575}" destId="{BE3FFE00-707D-4D89-81DD-CC93AD6DC59A}" srcOrd="0" destOrd="0" presId="urn:microsoft.com/office/officeart/2005/8/layout/hList3"/>
    <dgm:cxn modelId="{FB1322CC-A05D-4586-A920-9627A4BBFE7A}" srcId="{C8B43AA4-F0D2-4F5B-BD65-B431B071A627}" destId="{DD0BE8D8-E832-458F-A097-A1DA54ACF575}" srcOrd="0" destOrd="0" parTransId="{90579FC5-56AD-44EA-B6DF-0D469BC3A41F}" sibTransId="{241450CD-D608-490A-B6CA-0E1DCDB7968E}"/>
    <dgm:cxn modelId="{C6091B98-0798-4B2D-B9F5-4C8BB3D6EFA5}" srcId="{C8B43AA4-F0D2-4F5B-BD65-B431B071A627}" destId="{67E5A391-C407-4502-BA49-D8694797FF29}" srcOrd="1" destOrd="0" parTransId="{8F8EBCB9-2E08-4496-B0D0-90D42D347662}" sibTransId="{E5C0484E-31A0-4E37-9722-2AD4B5A4A841}"/>
    <dgm:cxn modelId="{E5FA078A-D5D1-454B-A321-3CABD1E17594}" type="presOf" srcId="{C8B43AA4-F0D2-4F5B-BD65-B431B071A627}" destId="{8EE2A2DD-89FF-4D59-A0EC-8DDE2E65D703}" srcOrd="0" destOrd="0" presId="urn:microsoft.com/office/officeart/2005/8/layout/hList3"/>
    <dgm:cxn modelId="{6F3442F1-6A24-40E5-AA6D-24E2EE8A409F}" type="presOf" srcId="{67E5A391-C407-4502-BA49-D8694797FF29}" destId="{87A510CA-88AB-4CE9-AA62-C307A6747CCA}" srcOrd="0" destOrd="0" presId="urn:microsoft.com/office/officeart/2005/8/layout/hList3"/>
    <dgm:cxn modelId="{A7F6F1E2-A4C9-4023-8F83-D763D2F1D0D8}" type="presOf" srcId="{1167049D-A84B-47CA-B1AF-E0933AB1A28F}" destId="{541F5246-377C-4BC7-B2F3-01C7ED2E0835}" srcOrd="0" destOrd="0" presId="urn:microsoft.com/office/officeart/2005/8/layout/hList3"/>
    <dgm:cxn modelId="{B9EEAC33-6669-4D7B-861B-66787F9B7F4A}" srcId="{1167049D-A84B-47CA-B1AF-E0933AB1A28F}" destId="{C8B43AA4-F0D2-4F5B-BD65-B431B071A627}" srcOrd="0" destOrd="0" parTransId="{14BF221C-D8C8-4B7F-AC46-815F500ACF4A}" sibTransId="{9227039F-439A-4C21-AD9E-C7819D83F0FF}"/>
    <dgm:cxn modelId="{72B1E6E1-4557-46A9-A72E-C37688340A1A}" type="presParOf" srcId="{541F5246-377C-4BC7-B2F3-01C7ED2E0835}" destId="{8EE2A2DD-89FF-4D59-A0EC-8DDE2E65D703}" srcOrd="0" destOrd="0" presId="urn:microsoft.com/office/officeart/2005/8/layout/hList3"/>
    <dgm:cxn modelId="{DD8527C5-EE10-46F2-AA7E-AF2C2A125612}" type="presParOf" srcId="{541F5246-377C-4BC7-B2F3-01C7ED2E0835}" destId="{D89BAE47-E66B-42E1-834A-14912F733261}" srcOrd="1" destOrd="0" presId="urn:microsoft.com/office/officeart/2005/8/layout/hList3"/>
    <dgm:cxn modelId="{213EEA8A-3501-4556-A999-399FCB2650F9}" type="presParOf" srcId="{D89BAE47-E66B-42E1-834A-14912F733261}" destId="{BE3FFE00-707D-4D89-81DD-CC93AD6DC59A}" srcOrd="0" destOrd="0" presId="urn:microsoft.com/office/officeart/2005/8/layout/hList3"/>
    <dgm:cxn modelId="{7BCCE27C-BA61-493D-87CB-6320D0849F59}" type="presParOf" srcId="{D89BAE47-E66B-42E1-834A-14912F733261}" destId="{87A510CA-88AB-4CE9-AA62-C307A6747CCA}" srcOrd="1" destOrd="0" presId="urn:microsoft.com/office/officeart/2005/8/layout/hList3"/>
    <dgm:cxn modelId="{C54E32DE-ED4B-471A-838D-5ECBAAAD6435}" type="presParOf" srcId="{D89BAE47-E66B-42E1-834A-14912F733261}" destId="{588AD557-E48E-4DE4-BF13-63C0558C1A91}" srcOrd="2" destOrd="0" presId="urn:microsoft.com/office/officeart/2005/8/layout/hList3"/>
    <dgm:cxn modelId="{CB6566EB-57AC-4734-B8FB-D6B9A7DBCE13}" type="presParOf" srcId="{541F5246-377C-4BC7-B2F3-01C7ED2E0835}" destId="{8F92A2F8-1C84-476D-8716-B7A7C28D1BF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67049D-A84B-47CA-B1AF-E0933AB1A28F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D0BE8D8-E832-458F-A097-A1DA54ACF575}">
      <dgm:prSet phldrT="[Text]" custT="1"/>
      <dgm:spPr/>
      <dgm:t>
        <a:bodyPr/>
        <a:lstStyle/>
        <a:p>
          <a:r>
            <a:rPr lang="en-US" sz="2200" b="1" dirty="0" smtClean="0"/>
            <a:t>The court proceedings involving the family.</a:t>
          </a:r>
          <a:endParaRPr lang="en-US" sz="2200" b="1" dirty="0"/>
        </a:p>
      </dgm:t>
    </dgm:pt>
    <dgm:pt modelId="{90579FC5-56AD-44EA-B6DF-0D469BC3A41F}" type="parTrans" cxnId="{FB1322CC-A05D-4586-A920-9627A4BBFE7A}">
      <dgm:prSet/>
      <dgm:spPr/>
      <dgm:t>
        <a:bodyPr/>
        <a:lstStyle/>
        <a:p>
          <a:endParaRPr lang="en-US" sz="2400"/>
        </a:p>
      </dgm:t>
    </dgm:pt>
    <dgm:pt modelId="{241450CD-D608-490A-B6CA-0E1DCDB7968E}" type="sibTrans" cxnId="{FB1322CC-A05D-4586-A920-9627A4BBFE7A}">
      <dgm:prSet/>
      <dgm:spPr/>
      <dgm:t>
        <a:bodyPr/>
        <a:lstStyle/>
        <a:p>
          <a:endParaRPr lang="en-US" sz="2400"/>
        </a:p>
      </dgm:t>
    </dgm:pt>
    <dgm:pt modelId="{67E5A391-C407-4502-BA49-D8694797FF29}">
      <dgm:prSet phldrT="[Text]" custT="1"/>
      <dgm:spPr/>
      <dgm:t>
        <a:bodyPr/>
        <a:lstStyle/>
        <a:p>
          <a:r>
            <a:rPr lang="en-US" sz="2200" b="1" dirty="0" smtClean="0"/>
            <a:t>Their rights and responsibilities as a caregiver. </a:t>
          </a:r>
          <a:endParaRPr lang="en-US" sz="2200" b="1" dirty="0"/>
        </a:p>
      </dgm:t>
    </dgm:pt>
    <dgm:pt modelId="{8F8EBCB9-2E08-4496-B0D0-90D42D347662}" type="parTrans" cxnId="{C6091B98-0798-4B2D-B9F5-4C8BB3D6EFA5}">
      <dgm:prSet/>
      <dgm:spPr/>
      <dgm:t>
        <a:bodyPr/>
        <a:lstStyle/>
        <a:p>
          <a:endParaRPr lang="en-US" sz="2400"/>
        </a:p>
      </dgm:t>
    </dgm:pt>
    <dgm:pt modelId="{E5C0484E-31A0-4E37-9722-2AD4B5A4A841}" type="sibTrans" cxnId="{C6091B98-0798-4B2D-B9F5-4C8BB3D6EFA5}">
      <dgm:prSet/>
      <dgm:spPr/>
      <dgm:t>
        <a:bodyPr/>
        <a:lstStyle/>
        <a:p>
          <a:endParaRPr lang="en-US" sz="2400"/>
        </a:p>
      </dgm:t>
    </dgm:pt>
    <dgm:pt modelId="{AA0D2CEE-938E-4595-9DF1-91B00FC64258}">
      <dgm:prSet phldrT="[Text]" custT="1"/>
      <dgm:spPr/>
      <dgm:t>
        <a:bodyPr/>
        <a:lstStyle/>
        <a:p>
          <a:r>
            <a:rPr lang="en-US" sz="2200" b="1" dirty="0" smtClean="0"/>
            <a:t>Support and resources available to the caregiver, such as relative caregiver funds, Medicaid, at-risk daycare, etc.</a:t>
          </a:r>
          <a:endParaRPr lang="en-US" sz="2200" b="1" dirty="0"/>
        </a:p>
      </dgm:t>
    </dgm:pt>
    <dgm:pt modelId="{E609B3F6-B902-4964-AD8F-01839C559382}" type="parTrans" cxnId="{82A82690-9030-4C13-A2EB-061F1F2AE638}">
      <dgm:prSet/>
      <dgm:spPr/>
      <dgm:t>
        <a:bodyPr/>
        <a:lstStyle/>
        <a:p>
          <a:endParaRPr lang="en-US" sz="2400"/>
        </a:p>
      </dgm:t>
    </dgm:pt>
    <dgm:pt modelId="{05D4DD07-EC73-48C1-84B1-5B2228969DE4}" type="sibTrans" cxnId="{82A82690-9030-4C13-A2EB-061F1F2AE638}">
      <dgm:prSet/>
      <dgm:spPr/>
      <dgm:t>
        <a:bodyPr/>
        <a:lstStyle/>
        <a:p>
          <a:endParaRPr lang="en-US" sz="2400"/>
        </a:p>
      </dgm:t>
    </dgm:pt>
    <dgm:pt modelId="{C8B43AA4-F0D2-4F5B-BD65-B431B071A627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Case Managers need to interview the prospective caregiver(s) </a:t>
          </a:r>
          <a:br>
            <a:rPr lang="en-US" sz="2400" b="1" dirty="0" smtClean="0">
              <a:solidFill>
                <a:schemeClr val="tx1"/>
              </a:solidFill>
            </a:rPr>
          </a:br>
          <a:r>
            <a:rPr lang="en-US" sz="2400" b="1" dirty="0" smtClean="0">
              <a:solidFill>
                <a:schemeClr val="tx1"/>
              </a:solidFill>
            </a:rPr>
            <a:t>to discuss:  </a:t>
          </a:r>
          <a:endParaRPr lang="en-US" sz="2400" b="1" dirty="0">
            <a:solidFill>
              <a:schemeClr val="tx1"/>
            </a:solidFill>
          </a:endParaRPr>
        </a:p>
      </dgm:t>
    </dgm:pt>
    <dgm:pt modelId="{9227039F-439A-4C21-AD9E-C7819D83F0FF}" type="sibTrans" cxnId="{B9EEAC33-6669-4D7B-861B-66787F9B7F4A}">
      <dgm:prSet/>
      <dgm:spPr/>
      <dgm:t>
        <a:bodyPr/>
        <a:lstStyle/>
        <a:p>
          <a:endParaRPr lang="en-US" sz="2400"/>
        </a:p>
      </dgm:t>
    </dgm:pt>
    <dgm:pt modelId="{14BF221C-D8C8-4B7F-AC46-815F500ACF4A}" type="parTrans" cxnId="{B9EEAC33-6669-4D7B-861B-66787F9B7F4A}">
      <dgm:prSet/>
      <dgm:spPr/>
      <dgm:t>
        <a:bodyPr/>
        <a:lstStyle/>
        <a:p>
          <a:endParaRPr lang="en-US" sz="2400"/>
        </a:p>
      </dgm:t>
    </dgm:pt>
    <dgm:pt modelId="{541F5246-377C-4BC7-B2F3-01C7ED2E0835}" type="pres">
      <dgm:prSet presAssocID="{1167049D-A84B-47CA-B1AF-E0933AB1A28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E2A2DD-89FF-4D59-A0EC-8DDE2E65D703}" type="pres">
      <dgm:prSet presAssocID="{C8B43AA4-F0D2-4F5B-BD65-B431B071A627}" presName="roof" presStyleLbl="dkBgShp" presStyleIdx="0" presStyleCnt="2" custScaleY="75668" custLinFactNeighborY="10960"/>
      <dgm:spPr/>
      <dgm:t>
        <a:bodyPr/>
        <a:lstStyle/>
        <a:p>
          <a:endParaRPr lang="en-US"/>
        </a:p>
      </dgm:t>
    </dgm:pt>
    <dgm:pt modelId="{D89BAE47-E66B-42E1-834A-14912F733261}" type="pres">
      <dgm:prSet presAssocID="{C8B43AA4-F0D2-4F5B-BD65-B431B071A627}" presName="pillars" presStyleCnt="0"/>
      <dgm:spPr/>
    </dgm:pt>
    <dgm:pt modelId="{BE3FFE00-707D-4D89-81DD-CC93AD6DC59A}" type="pres">
      <dgm:prSet presAssocID="{C8B43AA4-F0D2-4F5B-BD65-B431B071A62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510CA-88AB-4CE9-AA62-C307A6747CCA}" type="pres">
      <dgm:prSet presAssocID="{67E5A391-C407-4502-BA49-D8694797FF2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AD557-E48E-4DE4-BF13-63C0558C1A91}" type="pres">
      <dgm:prSet presAssocID="{AA0D2CEE-938E-4595-9DF1-91B00FC6425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2A2F8-1C84-476D-8716-B7A7C28D1BFB}" type="pres">
      <dgm:prSet presAssocID="{C8B43AA4-F0D2-4F5B-BD65-B431B071A627}" presName="base" presStyleLbl="dkBgShp" presStyleIdx="1" presStyleCnt="2"/>
      <dgm:spPr/>
    </dgm:pt>
  </dgm:ptLst>
  <dgm:cxnLst>
    <dgm:cxn modelId="{09911F63-A4FB-42CB-816D-9159BF0A508E}" type="presOf" srcId="{AA0D2CEE-938E-4595-9DF1-91B00FC64258}" destId="{588AD557-E48E-4DE4-BF13-63C0558C1A91}" srcOrd="0" destOrd="0" presId="urn:microsoft.com/office/officeart/2005/8/layout/hList3"/>
    <dgm:cxn modelId="{A8AEBC1C-CB54-4352-A1DE-31AE113F0D49}" type="presOf" srcId="{67E5A391-C407-4502-BA49-D8694797FF29}" destId="{87A510CA-88AB-4CE9-AA62-C307A6747CCA}" srcOrd="0" destOrd="0" presId="urn:microsoft.com/office/officeart/2005/8/layout/hList3"/>
    <dgm:cxn modelId="{0A2CA629-121B-4A97-9DA9-AFC66DD3A474}" type="presOf" srcId="{DD0BE8D8-E832-458F-A097-A1DA54ACF575}" destId="{BE3FFE00-707D-4D89-81DD-CC93AD6DC59A}" srcOrd="0" destOrd="0" presId="urn:microsoft.com/office/officeart/2005/8/layout/hList3"/>
    <dgm:cxn modelId="{FB1322CC-A05D-4586-A920-9627A4BBFE7A}" srcId="{C8B43AA4-F0D2-4F5B-BD65-B431B071A627}" destId="{DD0BE8D8-E832-458F-A097-A1DA54ACF575}" srcOrd="0" destOrd="0" parTransId="{90579FC5-56AD-44EA-B6DF-0D469BC3A41F}" sibTransId="{241450CD-D608-490A-B6CA-0E1DCDB7968E}"/>
    <dgm:cxn modelId="{17F51665-DCAB-4095-8BFD-188E0CE373E5}" type="presOf" srcId="{C8B43AA4-F0D2-4F5B-BD65-B431B071A627}" destId="{8EE2A2DD-89FF-4D59-A0EC-8DDE2E65D703}" srcOrd="0" destOrd="0" presId="urn:microsoft.com/office/officeart/2005/8/layout/hList3"/>
    <dgm:cxn modelId="{B9EEAC33-6669-4D7B-861B-66787F9B7F4A}" srcId="{1167049D-A84B-47CA-B1AF-E0933AB1A28F}" destId="{C8B43AA4-F0D2-4F5B-BD65-B431B071A627}" srcOrd="0" destOrd="0" parTransId="{14BF221C-D8C8-4B7F-AC46-815F500ACF4A}" sibTransId="{9227039F-439A-4C21-AD9E-C7819D83F0FF}"/>
    <dgm:cxn modelId="{C6091B98-0798-4B2D-B9F5-4C8BB3D6EFA5}" srcId="{C8B43AA4-F0D2-4F5B-BD65-B431B071A627}" destId="{67E5A391-C407-4502-BA49-D8694797FF29}" srcOrd="1" destOrd="0" parTransId="{8F8EBCB9-2E08-4496-B0D0-90D42D347662}" sibTransId="{E5C0484E-31A0-4E37-9722-2AD4B5A4A841}"/>
    <dgm:cxn modelId="{82A82690-9030-4C13-A2EB-061F1F2AE638}" srcId="{C8B43AA4-F0D2-4F5B-BD65-B431B071A627}" destId="{AA0D2CEE-938E-4595-9DF1-91B00FC64258}" srcOrd="2" destOrd="0" parTransId="{E609B3F6-B902-4964-AD8F-01839C559382}" sibTransId="{05D4DD07-EC73-48C1-84B1-5B2228969DE4}"/>
    <dgm:cxn modelId="{B0DCDB6A-E93D-4D61-A5A7-269ECDDC21D4}" type="presOf" srcId="{1167049D-A84B-47CA-B1AF-E0933AB1A28F}" destId="{541F5246-377C-4BC7-B2F3-01C7ED2E0835}" srcOrd="0" destOrd="0" presId="urn:microsoft.com/office/officeart/2005/8/layout/hList3"/>
    <dgm:cxn modelId="{05259103-CCB1-45B4-8130-85995BDC3B91}" type="presParOf" srcId="{541F5246-377C-4BC7-B2F3-01C7ED2E0835}" destId="{8EE2A2DD-89FF-4D59-A0EC-8DDE2E65D703}" srcOrd="0" destOrd="0" presId="urn:microsoft.com/office/officeart/2005/8/layout/hList3"/>
    <dgm:cxn modelId="{692AF59D-DD3B-4271-B9FE-08D33D843949}" type="presParOf" srcId="{541F5246-377C-4BC7-B2F3-01C7ED2E0835}" destId="{D89BAE47-E66B-42E1-834A-14912F733261}" srcOrd="1" destOrd="0" presId="urn:microsoft.com/office/officeart/2005/8/layout/hList3"/>
    <dgm:cxn modelId="{74F6276A-1B8E-4069-921C-BC7B89AE89C4}" type="presParOf" srcId="{D89BAE47-E66B-42E1-834A-14912F733261}" destId="{BE3FFE00-707D-4D89-81DD-CC93AD6DC59A}" srcOrd="0" destOrd="0" presId="urn:microsoft.com/office/officeart/2005/8/layout/hList3"/>
    <dgm:cxn modelId="{2C682C22-0DA6-4841-BC51-BD16F500D4D3}" type="presParOf" srcId="{D89BAE47-E66B-42E1-834A-14912F733261}" destId="{87A510CA-88AB-4CE9-AA62-C307A6747CCA}" srcOrd="1" destOrd="0" presId="urn:microsoft.com/office/officeart/2005/8/layout/hList3"/>
    <dgm:cxn modelId="{139A9BB7-6A6A-4F50-81C3-4ADEB5B2C89B}" type="presParOf" srcId="{D89BAE47-E66B-42E1-834A-14912F733261}" destId="{588AD557-E48E-4DE4-BF13-63C0558C1A91}" srcOrd="2" destOrd="0" presId="urn:microsoft.com/office/officeart/2005/8/layout/hList3"/>
    <dgm:cxn modelId="{CEC95CDE-4123-4D7D-BA84-AE1185970347}" type="presParOf" srcId="{541F5246-377C-4BC7-B2F3-01C7ED2E0835}" destId="{8F92A2F8-1C84-476D-8716-B7A7C28D1BF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2A2DD-89FF-4D59-A0EC-8DDE2E65D703}">
      <dsp:nvSpPr>
        <dsp:cNvPr id="0" name=""/>
        <dsp:cNvSpPr/>
      </dsp:nvSpPr>
      <dsp:spPr>
        <a:xfrm>
          <a:off x="0" y="187263"/>
          <a:ext cx="11022342" cy="83141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Case Managers need to interview the prospective caregiver(s) </a:t>
          </a:r>
          <a:br>
            <a:rPr lang="en-US" sz="2400" b="1" kern="1200" dirty="0" smtClean="0">
              <a:solidFill>
                <a:schemeClr val="tx1"/>
              </a:solidFill>
            </a:rPr>
          </a:br>
          <a:r>
            <a:rPr lang="en-US" sz="2400" b="1" kern="1200" dirty="0" smtClean="0">
              <a:solidFill>
                <a:schemeClr val="tx1"/>
              </a:solidFill>
            </a:rPr>
            <a:t>to discuss: 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0" y="187263"/>
        <a:ext cx="11022342" cy="831415"/>
      </dsp:txXfrm>
    </dsp:sp>
    <dsp:sp modelId="{BE3FFE00-707D-4D89-81DD-CC93AD6DC59A}">
      <dsp:nvSpPr>
        <dsp:cNvPr id="0" name=""/>
        <dsp:cNvSpPr/>
      </dsp:nvSpPr>
      <dsp:spPr>
        <a:xfrm>
          <a:off x="5382" y="1031929"/>
          <a:ext cx="3670525" cy="2307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The danger threats creating the child’s need for out-of-home care. </a:t>
          </a:r>
          <a:endParaRPr lang="en-US" sz="2200" b="1" kern="1200" dirty="0"/>
        </a:p>
      </dsp:txBody>
      <dsp:txXfrm>
        <a:off x="5382" y="1031929"/>
        <a:ext cx="3670525" cy="2307412"/>
      </dsp:txXfrm>
    </dsp:sp>
    <dsp:sp modelId="{87A510CA-88AB-4CE9-AA62-C307A6747CCA}">
      <dsp:nvSpPr>
        <dsp:cNvPr id="0" name=""/>
        <dsp:cNvSpPr/>
      </dsp:nvSpPr>
      <dsp:spPr>
        <a:xfrm>
          <a:off x="3675908" y="1031929"/>
          <a:ext cx="3670525" cy="2307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Any special medical needs the child has, including current medications.</a:t>
          </a:r>
          <a:endParaRPr lang="en-US" sz="2200" b="1" kern="1200" dirty="0"/>
        </a:p>
      </dsp:txBody>
      <dsp:txXfrm>
        <a:off x="3675908" y="1031929"/>
        <a:ext cx="3670525" cy="2307412"/>
      </dsp:txXfrm>
    </dsp:sp>
    <dsp:sp modelId="{588AD557-E48E-4DE4-BF13-63C0558C1A91}">
      <dsp:nvSpPr>
        <dsp:cNvPr id="0" name=""/>
        <dsp:cNvSpPr/>
      </dsp:nvSpPr>
      <dsp:spPr>
        <a:xfrm>
          <a:off x="7346433" y="1031929"/>
          <a:ext cx="3670525" cy="2307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The ability and willingness of the caregiver(s) to protect and care for the child.  This includes whether or not the caregiver is aligned with the child.</a:t>
          </a:r>
          <a:endParaRPr lang="en-US" sz="2200" b="1" kern="1200" dirty="0"/>
        </a:p>
      </dsp:txBody>
      <dsp:txXfrm>
        <a:off x="7346433" y="1031929"/>
        <a:ext cx="3670525" cy="2307412"/>
      </dsp:txXfrm>
    </dsp:sp>
    <dsp:sp modelId="{8F92A2F8-1C84-476D-8716-B7A7C28D1BFB}">
      <dsp:nvSpPr>
        <dsp:cNvPr id="0" name=""/>
        <dsp:cNvSpPr/>
      </dsp:nvSpPr>
      <dsp:spPr>
        <a:xfrm>
          <a:off x="0" y="3339342"/>
          <a:ext cx="11022342" cy="25637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2A2DD-89FF-4D59-A0EC-8DDE2E65D703}">
      <dsp:nvSpPr>
        <dsp:cNvPr id="0" name=""/>
        <dsp:cNvSpPr/>
      </dsp:nvSpPr>
      <dsp:spPr>
        <a:xfrm>
          <a:off x="0" y="187263"/>
          <a:ext cx="11022342" cy="83141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Case Managers need to interview the prospective caregiver(s) </a:t>
          </a:r>
          <a:br>
            <a:rPr lang="en-US" sz="2400" b="1" kern="1200" dirty="0" smtClean="0">
              <a:solidFill>
                <a:schemeClr val="tx1"/>
              </a:solidFill>
            </a:rPr>
          </a:br>
          <a:r>
            <a:rPr lang="en-US" sz="2400" b="1" kern="1200" dirty="0" smtClean="0">
              <a:solidFill>
                <a:schemeClr val="tx1"/>
              </a:solidFill>
            </a:rPr>
            <a:t>to discuss: 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0" y="187263"/>
        <a:ext cx="11022342" cy="831415"/>
      </dsp:txXfrm>
    </dsp:sp>
    <dsp:sp modelId="{BE3FFE00-707D-4D89-81DD-CC93AD6DC59A}">
      <dsp:nvSpPr>
        <dsp:cNvPr id="0" name=""/>
        <dsp:cNvSpPr/>
      </dsp:nvSpPr>
      <dsp:spPr>
        <a:xfrm>
          <a:off x="5382" y="1031929"/>
          <a:ext cx="3670525" cy="2307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The court proceedings involving the family.</a:t>
          </a:r>
          <a:endParaRPr lang="en-US" sz="2200" b="1" kern="1200" dirty="0"/>
        </a:p>
      </dsp:txBody>
      <dsp:txXfrm>
        <a:off x="5382" y="1031929"/>
        <a:ext cx="3670525" cy="2307412"/>
      </dsp:txXfrm>
    </dsp:sp>
    <dsp:sp modelId="{87A510CA-88AB-4CE9-AA62-C307A6747CCA}">
      <dsp:nvSpPr>
        <dsp:cNvPr id="0" name=""/>
        <dsp:cNvSpPr/>
      </dsp:nvSpPr>
      <dsp:spPr>
        <a:xfrm>
          <a:off x="3675908" y="1031929"/>
          <a:ext cx="3670525" cy="2307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Their rights and responsibilities as a caregiver. </a:t>
          </a:r>
          <a:endParaRPr lang="en-US" sz="2200" b="1" kern="1200" dirty="0"/>
        </a:p>
      </dsp:txBody>
      <dsp:txXfrm>
        <a:off x="3675908" y="1031929"/>
        <a:ext cx="3670525" cy="2307412"/>
      </dsp:txXfrm>
    </dsp:sp>
    <dsp:sp modelId="{588AD557-E48E-4DE4-BF13-63C0558C1A91}">
      <dsp:nvSpPr>
        <dsp:cNvPr id="0" name=""/>
        <dsp:cNvSpPr/>
      </dsp:nvSpPr>
      <dsp:spPr>
        <a:xfrm>
          <a:off x="7346433" y="1031929"/>
          <a:ext cx="3670525" cy="2307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Support and resources available to the caregiver, such as relative caregiver funds, Medicaid, at-risk daycare, etc.</a:t>
          </a:r>
          <a:endParaRPr lang="en-US" sz="2200" b="1" kern="1200" dirty="0"/>
        </a:p>
      </dsp:txBody>
      <dsp:txXfrm>
        <a:off x="7346433" y="1031929"/>
        <a:ext cx="3670525" cy="2307412"/>
      </dsp:txXfrm>
    </dsp:sp>
    <dsp:sp modelId="{8F92A2F8-1C84-476D-8716-B7A7C28D1BFB}">
      <dsp:nvSpPr>
        <dsp:cNvPr id="0" name=""/>
        <dsp:cNvSpPr/>
      </dsp:nvSpPr>
      <dsp:spPr>
        <a:xfrm>
          <a:off x="0" y="3339342"/>
          <a:ext cx="11022342" cy="25637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A0A0F0-B9EE-48FE-8F0F-E2EBFC43AD8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68043F-CFA8-40B4-9E81-52410EA6C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19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79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5/2/2018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0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5/2/2018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389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5/2/2018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1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5/2/2018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49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>
                <a:solidFill>
                  <a:srgbClr val="624D38"/>
                </a:solidFill>
              </a:rPr>
              <a:pPr/>
              <a:t>5/2/2018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5/2/2018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5/2/2018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0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5/2/2018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6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5/2/2018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1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5/2/2018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53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5034" y="1828800"/>
            <a:ext cx="1772871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8807196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10800" y="4206240"/>
            <a:ext cx="158496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5/2/2018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723812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9723812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6110824" y="3245012"/>
            <a:ext cx="6858000" cy="367976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106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5/2/2018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62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5/2/2018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74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5/2/2018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4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>
                <a:solidFill>
                  <a:srgbClr val="624D38"/>
                </a:solidFill>
              </a:rPr>
              <a:pPr/>
              <a:t>5/2/2018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5/2/2018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4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5/2/2018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5/2/2018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2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5/2/2018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5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5/2/2018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95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5/2/2018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8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5/2/2018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3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8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9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0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1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3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8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9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0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1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6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7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8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9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0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1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2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3.xml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6.xml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7.xml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1.xml"/><Relationship Id="rId4" Type="http://schemas.openxmlformats.org/officeDocument/2006/relationships/image" Target="../media/image3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4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735959"/>
            <a:ext cx="9601200" cy="1803055"/>
          </a:xfrm>
        </p:spPr>
        <p:txBody>
          <a:bodyPr/>
          <a:lstStyle/>
          <a:p>
            <a:r>
              <a:rPr lang="en-US" b="1" dirty="0" smtClean="0"/>
              <a:t>Unified Home Study Training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213" y="5433479"/>
            <a:ext cx="4149571" cy="7187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Office of Child welfare</a:t>
            </a:r>
          </a:p>
          <a:p>
            <a:r>
              <a:rPr lang="en-US" dirty="0" smtClean="0"/>
              <a:t>April/May 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313" y="4804913"/>
            <a:ext cx="4747587" cy="1542966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295400" y="2884011"/>
            <a:ext cx="9601200" cy="1244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60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624D38">
                    <a:lumMod val="75000"/>
                  </a:srgbClr>
                </a:solidFill>
              </a:rPr>
              <a:t>RELATIVE/NON-RELATIVE </a:t>
            </a:r>
            <a:br>
              <a:rPr lang="en-US" sz="4400" b="1" dirty="0" smtClean="0">
                <a:solidFill>
                  <a:srgbClr val="624D38">
                    <a:lumMod val="75000"/>
                  </a:srgbClr>
                </a:solidFill>
              </a:rPr>
            </a:br>
            <a:r>
              <a:rPr lang="en-US" sz="4400" b="1" dirty="0" smtClean="0">
                <a:solidFill>
                  <a:srgbClr val="624D38">
                    <a:lumMod val="75000"/>
                  </a:srgbClr>
                </a:solidFill>
              </a:rPr>
              <a:t>UNIFIED HOME STUDY</a:t>
            </a:r>
            <a:endParaRPr lang="en-US" sz="4400" b="1" dirty="0">
              <a:solidFill>
                <a:srgbClr val="624D38">
                  <a:lumMod val="75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54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3.10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9831" y="472752"/>
            <a:ext cx="3283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UHS Demographics tab</a:t>
            </a:r>
            <a:r>
              <a:rPr lang="en-US" sz="2400" b="1" i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624D38"/>
              </a:solidFill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51133" y="934417"/>
            <a:ext cx="8626217" cy="5330470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11" name="Oval 10"/>
          <p:cNvSpPr/>
          <p:nvPr/>
        </p:nvSpPr>
        <p:spPr>
          <a:xfrm>
            <a:off x="828675" y="2259846"/>
            <a:ext cx="1276350" cy="22538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28675" y="3628227"/>
            <a:ext cx="1343025" cy="2865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28675" y="5067300"/>
            <a:ext cx="1689732" cy="3238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857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3.11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9831" y="472752"/>
            <a:ext cx="3283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UHS Demographics tab</a:t>
            </a:r>
            <a:r>
              <a:rPr lang="en-US" sz="2400" b="1" i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624D38"/>
              </a:solidFill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666750" y="972517"/>
            <a:ext cx="8572500" cy="5313983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11" name="Oval 10"/>
          <p:cNvSpPr/>
          <p:nvPr/>
        </p:nvSpPr>
        <p:spPr>
          <a:xfrm>
            <a:off x="866774" y="4322460"/>
            <a:ext cx="1781175" cy="38288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83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3.12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9831" y="472752"/>
            <a:ext cx="3283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UHS Demographics tab</a:t>
            </a:r>
            <a:r>
              <a:rPr lang="en-US" sz="2400" b="1" i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624D38"/>
              </a:solidFill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73429" y="953467"/>
            <a:ext cx="8380095" cy="5322238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11" name="Oval 10"/>
          <p:cNvSpPr/>
          <p:nvPr/>
        </p:nvSpPr>
        <p:spPr>
          <a:xfrm>
            <a:off x="831226" y="2085976"/>
            <a:ext cx="1226821" cy="2667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0104" y="4181474"/>
            <a:ext cx="1649727" cy="26606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35575" y="2566850"/>
            <a:ext cx="1226821" cy="2667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92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3.13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9831" y="472752"/>
            <a:ext cx="3283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UHS Demographics tab</a:t>
            </a:r>
            <a:r>
              <a:rPr lang="en-US" sz="2400" b="1" i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624D38"/>
              </a:solidFill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51509" y="1486867"/>
            <a:ext cx="8616315" cy="3563288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11" name="Oval 10"/>
          <p:cNvSpPr/>
          <p:nvPr/>
        </p:nvSpPr>
        <p:spPr>
          <a:xfrm>
            <a:off x="591313" y="1398579"/>
            <a:ext cx="5181789" cy="45020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1314" y="3200400"/>
            <a:ext cx="1647062" cy="34986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275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82337" y="0"/>
            <a:ext cx="4409661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dirty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FSFN Tutorial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 rot="225185">
            <a:off x="8968602" y="1217541"/>
            <a:ext cx="2037132" cy="25146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8160" y="587369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Background</a:t>
            </a:r>
            <a:endParaRPr lang="en-US" sz="4000" dirty="0"/>
          </a:p>
          <a:p>
            <a:pPr algn="ctr"/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Checks</a:t>
            </a:r>
            <a:endParaRPr lang="en-US" sz="4000" b="1" dirty="0">
              <a:solidFill>
                <a:schemeClr val="tx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3.14</a:t>
            </a:r>
            <a:endParaRPr lang="en-US" dirty="0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50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68554" y="270151"/>
            <a:ext cx="10074442" cy="9502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Background Checks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3.15</a:t>
            </a:r>
            <a:endParaRPr lang="en-US" dirty="0">
              <a:solidFill>
                <a:srgbClr val="624D38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62318" y="1778108"/>
            <a:ext cx="10067364" cy="2867086"/>
            <a:chOff x="1536805" y="1476875"/>
            <a:chExt cx="9579431" cy="221821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" name="Rounded Rectangle 2"/>
            <p:cNvSpPr/>
            <p:nvPr/>
          </p:nvSpPr>
          <p:spPr>
            <a:xfrm>
              <a:off x="1536805" y="1476875"/>
              <a:ext cx="9579431" cy="101531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There are two types of relative/non-relative background checks when the child is in need of placement: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402013" y="2735894"/>
              <a:ext cx="2545976" cy="95335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Emergency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504804" y="2741729"/>
              <a:ext cx="2545976" cy="95335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Planned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7101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150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53154" y="197117"/>
            <a:ext cx="10074442" cy="9502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Background Checks, </a:t>
            </a:r>
            <a:r>
              <a:rPr lang="en-US" sz="4400" b="1" dirty="0" err="1" smtClean="0"/>
              <a:t>con’t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3.16</a:t>
            </a:r>
            <a:endParaRPr lang="en-US" dirty="0">
              <a:solidFill>
                <a:srgbClr val="624D38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8235" y="1669707"/>
            <a:ext cx="10954871" cy="3425394"/>
            <a:chOff x="394436" y="1905730"/>
            <a:chExt cx="10705329" cy="3630657"/>
          </a:xfrm>
        </p:grpSpPr>
        <p:grpSp>
          <p:nvGrpSpPr>
            <p:cNvPr id="23" name="Group 22"/>
            <p:cNvGrpSpPr/>
            <p:nvPr/>
          </p:nvGrpSpPr>
          <p:grpSpPr>
            <a:xfrm>
              <a:off x="394436" y="1905730"/>
              <a:ext cx="9040219" cy="3630657"/>
              <a:chOff x="2039535" y="2920007"/>
              <a:chExt cx="4565456" cy="209659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039535" y="2920007"/>
                <a:ext cx="4565456" cy="2096599"/>
                <a:chOff x="2039535" y="2920007"/>
                <a:chExt cx="4565456" cy="2096599"/>
              </a:xfrm>
            </p:grpSpPr>
            <p:sp>
              <p:nvSpPr>
                <p:cNvPr id="12" name="Freeform 11"/>
                <p:cNvSpPr/>
                <p:nvPr/>
              </p:nvSpPr>
              <p:spPr>
                <a:xfrm>
                  <a:off x="2039535" y="2920007"/>
                  <a:ext cx="1017984" cy="1017984"/>
                </a:xfrm>
                <a:custGeom>
                  <a:avLst/>
                  <a:gdLst>
                    <a:gd name="connsiteX0" fmla="*/ 0 w 1017984"/>
                    <a:gd name="connsiteY0" fmla="*/ 508992 h 1017984"/>
                    <a:gd name="connsiteX1" fmla="*/ 508992 w 1017984"/>
                    <a:gd name="connsiteY1" fmla="*/ 0 h 1017984"/>
                    <a:gd name="connsiteX2" fmla="*/ 1017984 w 1017984"/>
                    <a:gd name="connsiteY2" fmla="*/ 508992 h 1017984"/>
                    <a:gd name="connsiteX3" fmla="*/ 508992 w 1017984"/>
                    <a:gd name="connsiteY3" fmla="*/ 1017984 h 1017984"/>
                    <a:gd name="connsiteX4" fmla="*/ 0 w 1017984"/>
                    <a:gd name="connsiteY4" fmla="*/ 508992 h 101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7984" h="1017984">
                      <a:moveTo>
                        <a:pt x="0" y="508992"/>
                      </a:moveTo>
                      <a:cubicBezTo>
                        <a:pt x="0" y="227883"/>
                        <a:pt x="227883" y="0"/>
                        <a:pt x="508992" y="0"/>
                      </a:cubicBezTo>
                      <a:cubicBezTo>
                        <a:pt x="790101" y="0"/>
                        <a:pt x="1017984" y="227883"/>
                        <a:pt x="1017984" y="508992"/>
                      </a:cubicBezTo>
                      <a:cubicBezTo>
                        <a:pt x="1017984" y="790101"/>
                        <a:pt x="790101" y="1017984"/>
                        <a:pt x="508992" y="1017984"/>
                      </a:cubicBezTo>
                      <a:cubicBezTo>
                        <a:pt x="227883" y="1017984"/>
                        <a:pt x="0" y="790101"/>
                        <a:pt x="0" y="508992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shade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shade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57970" tIns="157970" rIns="157970" bIns="157970" numCol="1" spcCol="1270" anchor="ctr" anchorCtr="0">
                  <a:noAutofit/>
                </a:bodyPr>
                <a:lstStyle/>
                <a:p>
                  <a:pPr lvl="0" algn="ctr" defTabSz="311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400" b="1" kern="1200" dirty="0" smtClean="0">
                      <a:solidFill>
                        <a:schemeClr val="tx1"/>
                      </a:solidFill>
                    </a:rPr>
                    <a:t>Abuse/</a:t>
                  </a:r>
                  <a:br>
                    <a:rPr lang="en-US" sz="2400" b="1" kern="1200" dirty="0" smtClean="0">
                      <a:solidFill>
                        <a:schemeClr val="tx1"/>
                      </a:solidFill>
                    </a:rPr>
                  </a:br>
                  <a:r>
                    <a:rPr lang="en-US" sz="2400" b="1" kern="1200" dirty="0" smtClean="0">
                      <a:solidFill>
                        <a:schemeClr val="tx1"/>
                      </a:solidFill>
                    </a:rPr>
                    <a:t>neglect record checks</a:t>
                  </a:r>
                  <a:endParaRPr lang="en-US" sz="2400" b="1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3140180" y="3133784"/>
                  <a:ext cx="590430" cy="590430"/>
                </a:xfrm>
                <a:custGeom>
                  <a:avLst/>
                  <a:gdLst>
                    <a:gd name="connsiteX0" fmla="*/ 78261 w 590430"/>
                    <a:gd name="connsiteY0" fmla="*/ 225780 h 590430"/>
                    <a:gd name="connsiteX1" fmla="*/ 225780 w 590430"/>
                    <a:gd name="connsiteY1" fmla="*/ 225780 h 590430"/>
                    <a:gd name="connsiteX2" fmla="*/ 225780 w 590430"/>
                    <a:gd name="connsiteY2" fmla="*/ 78261 h 590430"/>
                    <a:gd name="connsiteX3" fmla="*/ 364650 w 590430"/>
                    <a:gd name="connsiteY3" fmla="*/ 78261 h 590430"/>
                    <a:gd name="connsiteX4" fmla="*/ 364650 w 590430"/>
                    <a:gd name="connsiteY4" fmla="*/ 225780 h 590430"/>
                    <a:gd name="connsiteX5" fmla="*/ 512169 w 590430"/>
                    <a:gd name="connsiteY5" fmla="*/ 225780 h 590430"/>
                    <a:gd name="connsiteX6" fmla="*/ 512169 w 590430"/>
                    <a:gd name="connsiteY6" fmla="*/ 364650 h 590430"/>
                    <a:gd name="connsiteX7" fmla="*/ 364650 w 590430"/>
                    <a:gd name="connsiteY7" fmla="*/ 364650 h 590430"/>
                    <a:gd name="connsiteX8" fmla="*/ 364650 w 590430"/>
                    <a:gd name="connsiteY8" fmla="*/ 512169 h 590430"/>
                    <a:gd name="connsiteX9" fmla="*/ 225780 w 590430"/>
                    <a:gd name="connsiteY9" fmla="*/ 512169 h 590430"/>
                    <a:gd name="connsiteX10" fmla="*/ 225780 w 590430"/>
                    <a:gd name="connsiteY10" fmla="*/ 364650 h 590430"/>
                    <a:gd name="connsiteX11" fmla="*/ 78261 w 590430"/>
                    <a:gd name="connsiteY11" fmla="*/ 364650 h 590430"/>
                    <a:gd name="connsiteX12" fmla="*/ 78261 w 590430"/>
                    <a:gd name="connsiteY12" fmla="*/ 225780 h 59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0430" h="590430">
                      <a:moveTo>
                        <a:pt x="78261" y="225780"/>
                      </a:moveTo>
                      <a:lnTo>
                        <a:pt x="225780" y="225780"/>
                      </a:lnTo>
                      <a:lnTo>
                        <a:pt x="225780" y="78261"/>
                      </a:lnTo>
                      <a:lnTo>
                        <a:pt x="364650" y="78261"/>
                      </a:lnTo>
                      <a:lnTo>
                        <a:pt x="364650" y="225780"/>
                      </a:lnTo>
                      <a:lnTo>
                        <a:pt x="512169" y="225780"/>
                      </a:lnTo>
                      <a:lnTo>
                        <a:pt x="512169" y="364650"/>
                      </a:lnTo>
                      <a:lnTo>
                        <a:pt x="364650" y="364650"/>
                      </a:lnTo>
                      <a:lnTo>
                        <a:pt x="364650" y="512169"/>
                      </a:lnTo>
                      <a:lnTo>
                        <a:pt x="225780" y="512169"/>
                      </a:lnTo>
                      <a:lnTo>
                        <a:pt x="225780" y="364650"/>
                      </a:lnTo>
                      <a:lnTo>
                        <a:pt x="78261" y="364650"/>
                      </a:lnTo>
                      <a:lnTo>
                        <a:pt x="78261" y="22578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shade val="9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shade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shade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78261" tIns="225780" rIns="78261" bIns="225780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400" b="1" kern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3813271" y="2920007"/>
                  <a:ext cx="1017984" cy="1017984"/>
                </a:xfrm>
                <a:custGeom>
                  <a:avLst/>
                  <a:gdLst>
                    <a:gd name="connsiteX0" fmla="*/ 0 w 1017984"/>
                    <a:gd name="connsiteY0" fmla="*/ 508992 h 1017984"/>
                    <a:gd name="connsiteX1" fmla="*/ 508992 w 1017984"/>
                    <a:gd name="connsiteY1" fmla="*/ 0 h 1017984"/>
                    <a:gd name="connsiteX2" fmla="*/ 1017984 w 1017984"/>
                    <a:gd name="connsiteY2" fmla="*/ 508992 h 1017984"/>
                    <a:gd name="connsiteX3" fmla="*/ 508992 w 1017984"/>
                    <a:gd name="connsiteY3" fmla="*/ 1017984 h 1017984"/>
                    <a:gd name="connsiteX4" fmla="*/ 0 w 1017984"/>
                    <a:gd name="connsiteY4" fmla="*/ 508992 h 101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7984" h="1017984">
                      <a:moveTo>
                        <a:pt x="0" y="508992"/>
                      </a:moveTo>
                      <a:cubicBezTo>
                        <a:pt x="0" y="227883"/>
                        <a:pt x="227883" y="0"/>
                        <a:pt x="508992" y="0"/>
                      </a:cubicBezTo>
                      <a:cubicBezTo>
                        <a:pt x="790101" y="0"/>
                        <a:pt x="1017984" y="227883"/>
                        <a:pt x="1017984" y="508992"/>
                      </a:cubicBezTo>
                      <a:cubicBezTo>
                        <a:pt x="1017984" y="790101"/>
                        <a:pt x="790101" y="1017984"/>
                        <a:pt x="508992" y="1017984"/>
                      </a:cubicBezTo>
                      <a:cubicBezTo>
                        <a:pt x="227883" y="1017984"/>
                        <a:pt x="0" y="790101"/>
                        <a:pt x="0" y="508992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shade val="50000"/>
                    <a:hueOff val="184214"/>
                    <a:satOff val="-5950"/>
                    <a:lumOff val="17581"/>
                    <a:alphaOff val="0"/>
                  </a:schemeClr>
                </a:fillRef>
                <a:effectRef idx="0">
                  <a:schemeClr val="accent1">
                    <a:shade val="50000"/>
                    <a:hueOff val="184214"/>
                    <a:satOff val="-5950"/>
                    <a:lumOff val="175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57970" tIns="157970" rIns="157970" bIns="157970" numCol="1" spcCol="1270" anchor="ctr" anchorCtr="0">
                  <a:noAutofit/>
                </a:bodyPr>
                <a:lstStyle/>
                <a:p>
                  <a:pPr lvl="0" algn="ctr" defTabSz="311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400" b="1" kern="1200" dirty="0" smtClean="0">
                      <a:solidFill>
                        <a:schemeClr val="tx1"/>
                      </a:solidFill>
                    </a:rPr>
                    <a:t>Local criminal checks</a:t>
                  </a:r>
                  <a:endParaRPr lang="en-US" sz="2400" b="1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4913916" y="3133784"/>
                  <a:ext cx="590430" cy="590430"/>
                </a:xfrm>
                <a:custGeom>
                  <a:avLst/>
                  <a:gdLst>
                    <a:gd name="connsiteX0" fmla="*/ 78261 w 590430"/>
                    <a:gd name="connsiteY0" fmla="*/ 225780 h 590430"/>
                    <a:gd name="connsiteX1" fmla="*/ 225780 w 590430"/>
                    <a:gd name="connsiteY1" fmla="*/ 225780 h 590430"/>
                    <a:gd name="connsiteX2" fmla="*/ 225780 w 590430"/>
                    <a:gd name="connsiteY2" fmla="*/ 78261 h 590430"/>
                    <a:gd name="connsiteX3" fmla="*/ 364650 w 590430"/>
                    <a:gd name="connsiteY3" fmla="*/ 78261 h 590430"/>
                    <a:gd name="connsiteX4" fmla="*/ 364650 w 590430"/>
                    <a:gd name="connsiteY4" fmla="*/ 225780 h 590430"/>
                    <a:gd name="connsiteX5" fmla="*/ 512169 w 590430"/>
                    <a:gd name="connsiteY5" fmla="*/ 225780 h 590430"/>
                    <a:gd name="connsiteX6" fmla="*/ 512169 w 590430"/>
                    <a:gd name="connsiteY6" fmla="*/ 364650 h 590430"/>
                    <a:gd name="connsiteX7" fmla="*/ 364650 w 590430"/>
                    <a:gd name="connsiteY7" fmla="*/ 364650 h 590430"/>
                    <a:gd name="connsiteX8" fmla="*/ 364650 w 590430"/>
                    <a:gd name="connsiteY8" fmla="*/ 512169 h 590430"/>
                    <a:gd name="connsiteX9" fmla="*/ 225780 w 590430"/>
                    <a:gd name="connsiteY9" fmla="*/ 512169 h 590430"/>
                    <a:gd name="connsiteX10" fmla="*/ 225780 w 590430"/>
                    <a:gd name="connsiteY10" fmla="*/ 364650 h 590430"/>
                    <a:gd name="connsiteX11" fmla="*/ 78261 w 590430"/>
                    <a:gd name="connsiteY11" fmla="*/ 364650 h 590430"/>
                    <a:gd name="connsiteX12" fmla="*/ 78261 w 590430"/>
                    <a:gd name="connsiteY12" fmla="*/ 225780 h 59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0430" h="590430">
                      <a:moveTo>
                        <a:pt x="78261" y="225780"/>
                      </a:moveTo>
                      <a:lnTo>
                        <a:pt x="225780" y="225780"/>
                      </a:lnTo>
                      <a:lnTo>
                        <a:pt x="225780" y="78261"/>
                      </a:lnTo>
                      <a:lnTo>
                        <a:pt x="364650" y="78261"/>
                      </a:lnTo>
                      <a:lnTo>
                        <a:pt x="364650" y="225780"/>
                      </a:lnTo>
                      <a:lnTo>
                        <a:pt x="512169" y="225780"/>
                      </a:lnTo>
                      <a:lnTo>
                        <a:pt x="512169" y="364650"/>
                      </a:lnTo>
                      <a:lnTo>
                        <a:pt x="364650" y="364650"/>
                      </a:lnTo>
                      <a:lnTo>
                        <a:pt x="364650" y="512169"/>
                      </a:lnTo>
                      <a:lnTo>
                        <a:pt x="225780" y="512169"/>
                      </a:lnTo>
                      <a:lnTo>
                        <a:pt x="225780" y="364650"/>
                      </a:lnTo>
                      <a:lnTo>
                        <a:pt x="78261" y="364650"/>
                      </a:lnTo>
                      <a:lnTo>
                        <a:pt x="78261" y="22578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shade val="90000"/>
                    <a:hueOff val="237286"/>
                    <a:satOff val="-6873"/>
                    <a:lumOff val="17312"/>
                    <a:alphaOff val="0"/>
                  </a:schemeClr>
                </a:lnRef>
                <a:fillRef idx="1">
                  <a:schemeClr val="accent1">
                    <a:shade val="90000"/>
                    <a:hueOff val="237286"/>
                    <a:satOff val="-6873"/>
                    <a:lumOff val="17312"/>
                    <a:alphaOff val="0"/>
                  </a:schemeClr>
                </a:fillRef>
                <a:effectRef idx="0">
                  <a:schemeClr val="accent1">
                    <a:shade val="90000"/>
                    <a:hueOff val="237286"/>
                    <a:satOff val="-6873"/>
                    <a:lumOff val="17312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78261" tIns="225780" rIns="78261" bIns="225780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400" b="1" kern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5587007" y="2920007"/>
                  <a:ext cx="1017984" cy="1017984"/>
                </a:xfrm>
                <a:custGeom>
                  <a:avLst/>
                  <a:gdLst>
                    <a:gd name="connsiteX0" fmla="*/ 0 w 1017984"/>
                    <a:gd name="connsiteY0" fmla="*/ 508992 h 1017984"/>
                    <a:gd name="connsiteX1" fmla="*/ 508992 w 1017984"/>
                    <a:gd name="connsiteY1" fmla="*/ 0 h 1017984"/>
                    <a:gd name="connsiteX2" fmla="*/ 1017984 w 1017984"/>
                    <a:gd name="connsiteY2" fmla="*/ 508992 h 1017984"/>
                    <a:gd name="connsiteX3" fmla="*/ 508992 w 1017984"/>
                    <a:gd name="connsiteY3" fmla="*/ 1017984 h 1017984"/>
                    <a:gd name="connsiteX4" fmla="*/ 0 w 1017984"/>
                    <a:gd name="connsiteY4" fmla="*/ 508992 h 101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7984" h="1017984">
                      <a:moveTo>
                        <a:pt x="0" y="508992"/>
                      </a:moveTo>
                      <a:cubicBezTo>
                        <a:pt x="0" y="227883"/>
                        <a:pt x="227883" y="0"/>
                        <a:pt x="508992" y="0"/>
                      </a:cubicBezTo>
                      <a:cubicBezTo>
                        <a:pt x="790101" y="0"/>
                        <a:pt x="1017984" y="227883"/>
                        <a:pt x="1017984" y="508992"/>
                      </a:cubicBezTo>
                      <a:cubicBezTo>
                        <a:pt x="1017984" y="790101"/>
                        <a:pt x="790101" y="1017984"/>
                        <a:pt x="508992" y="1017984"/>
                      </a:cubicBezTo>
                      <a:cubicBezTo>
                        <a:pt x="227883" y="1017984"/>
                        <a:pt x="0" y="790101"/>
                        <a:pt x="0" y="508992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shade val="50000"/>
                    <a:hueOff val="368429"/>
                    <a:satOff val="-11901"/>
                    <a:lumOff val="35162"/>
                    <a:alphaOff val="0"/>
                  </a:schemeClr>
                </a:fillRef>
                <a:effectRef idx="0">
                  <a:schemeClr val="accent1">
                    <a:shade val="50000"/>
                    <a:hueOff val="368429"/>
                    <a:satOff val="-11901"/>
                    <a:lumOff val="35162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57970" tIns="157970" rIns="157970" bIns="157970" numCol="1" spcCol="1270" anchor="ctr" anchorCtr="0">
                  <a:noAutofit/>
                </a:bodyPr>
                <a:lstStyle/>
                <a:p>
                  <a:pPr lvl="0" algn="ctr" defTabSz="311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400" b="1" kern="1200" dirty="0" smtClean="0">
                      <a:solidFill>
                        <a:schemeClr val="tx1"/>
                      </a:solidFill>
                    </a:rPr>
                    <a:t>Juvenile Justice information</a:t>
                  </a:r>
                  <a:endParaRPr lang="en-US" sz="2400" b="1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2276546" y="4212399"/>
                  <a:ext cx="590430" cy="590430"/>
                </a:xfrm>
                <a:custGeom>
                  <a:avLst/>
                  <a:gdLst>
                    <a:gd name="connsiteX0" fmla="*/ 78261 w 590430"/>
                    <a:gd name="connsiteY0" fmla="*/ 225780 h 590430"/>
                    <a:gd name="connsiteX1" fmla="*/ 225780 w 590430"/>
                    <a:gd name="connsiteY1" fmla="*/ 225780 h 590430"/>
                    <a:gd name="connsiteX2" fmla="*/ 225780 w 590430"/>
                    <a:gd name="connsiteY2" fmla="*/ 78261 h 590430"/>
                    <a:gd name="connsiteX3" fmla="*/ 364650 w 590430"/>
                    <a:gd name="connsiteY3" fmla="*/ 78261 h 590430"/>
                    <a:gd name="connsiteX4" fmla="*/ 364650 w 590430"/>
                    <a:gd name="connsiteY4" fmla="*/ 225780 h 590430"/>
                    <a:gd name="connsiteX5" fmla="*/ 512169 w 590430"/>
                    <a:gd name="connsiteY5" fmla="*/ 225780 h 590430"/>
                    <a:gd name="connsiteX6" fmla="*/ 512169 w 590430"/>
                    <a:gd name="connsiteY6" fmla="*/ 364650 h 590430"/>
                    <a:gd name="connsiteX7" fmla="*/ 364650 w 590430"/>
                    <a:gd name="connsiteY7" fmla="*/ 364650 h 590430"/>
                    <a:gd name="connsiteX8" fmla="*/ 364650 w 590430"/>
                    <a:gd name="connsiteY8" fmla="*/ 512169 h 590430"/>
                    <a:gd name="connsiteX9" fmla="*/ 225780 w 590430"/>
                    <a:gd name="connsiteY9" fmla="*/ 512169 h 590430"/>
                    <a:gd name="connsiteX10" fmla="*/ 225780 w 590430"/>
                    <a:gd name="connsiteY10" fmla="*/ 364650 h 590430"/>
                    <a:gd name="connsiteX11" fmla="*/ 78261 w 590430"/>
                    <a:gd name="connsiteY11" fmla="*/ 364650 h 590430"/>
                    <a:gd name="connsiteX12" fmla="*/ 78261 w 590430"/>
                    <a:gd name="connsiteY12" fmla="*/ 225780 h 59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0430" h="590430">
                      <a:moveTo>
                        <a:pt x="78261" y="225780"/>
                      </a:moveTo>
                      <a:lnTo>
                        <a:pt x="225780" y="225780"/>
                      </a:lnTo>
                      <a:lnTo>
                        <a:pt x="225780" y="78261"/>
                      </a:lnTo>
                      <a:lnTo>
                        <a:pt x="364650" y="78261"/>
                      </a:lnTo>
                      <a:lnTo>
                        <a:pt x="364650" y="225780"/>
                      </a:lnTo>
                      <a:lnTo>
                        <a:pt x="512169" y="225780"/>
                      </a:lnTo>
                      <a:lnTo>
                        <a:pt x="512169" y="364650"/>
                      </a:lnTo>
                      <a:lnTo>
                        <a:pt x="364650" y="364650"/>
                      </a:lnTo>
                      <a:lnTo>
                        <a:pt x="364650" y="512169"/>
                      </a:lnTo>
                      <a:lnTo>
                        <a:pt x="225780" y="512169"/>
                      </a:lnTo>
                      <a:lnTo>
                        <a:pt x="225780" y="364650"/>
                      </a:lnTo>
                      <a:lnTo>
                        <a:pt x="78261" y="364650"/>
                      </a:lnTo>
                      <a:lnTo>
                        <a:pt x="78261" y="22578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shade val="90000"/>
                    <a:hueOff val="474572"/>
                    <a:satOff val="-13746"/>
                    <a:lumOff val="34624"/>
                    <a:alphaOff val="0"/>
                  </a:schemeClr>
                </a:lnRef>
                <a:fillRef idx="1">
                  <a:schemeClr val="accent1">
                    <a:shade val="90000"/>
                    <a:hueOff val="474572"/>
                    <a:satOff val="-13746"/>
                    <a:lumOff val="34624"/>
                    <a:alphaOff val="0"/>
                  </a:schemeClr>
                </a:fillRef>
                <a:effectRef idx="0">
                  <a:schemeClr val="accent1">
                    <a:shade val="90000"/>
                    <a:hueOff val="474572"/>
                    <a:satOff val="-13746"/>
                    <a:lumOff val="34624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78261" tIns="225780" rIns="78261" bIns="225780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400" b="1" kern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2941892" y="3998622"/>
                  <a:ext cx="1017984" cy="1017984"/>
                </a:xfrm>
                <a:custGeom>
                  <a:avLst/>
                  <a:gdLst>
                    <a:gd name="connsiteX0" fmla="*/ 0 w 1017984"/>
                    <a:gd name="connsiteY0" fmla="*/ 508992 h 1017984"/>
                    <a:gd name="connsiteX1" fmla="*/ 508992 w 1017984"/>
                    <a:gd name="connsiteY1" fmla="*/ 0 h 1017984"/>
                    <a:gd name="connsiteX2" fmla="*/ 1017984 w 1017984"/>
                    <a:gd name="connsiteY2" fmla="*/ 508992 h 1017984"/>
                    <a:gd name="connsiteX3" fmla="*/ 508992 w 1017984"/>
                    <a:gd name="connsiteY3" fmla="*/ 1017984 h 1017984"/>
                    <a:gd name="connsiteX4" fmla="*/ 0 w 1017984"/>
                    <a:gd name="connsiteY4" fmla="*/ 508992 h 101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7984" h="1017984">
                      <a:moveTo>
                        <a:pt x="0" y="508992"/>
                      </a:moveTo>
                      <a:cubicBezTo>
                        <a:pt x="0" y="227883"/>
                        <a:pt x="227883" y="0"/>
                        <a:pt x="508992" y="0"/>
                      </a:cubicBezTo>
                      <a:cubicBezTo>
                        <a:pt x="790101" y="0"/>
                        <a:pt x="1017984" y="227883"/>
                        <a:pt x="1017984" y="508992"/>
                      </a:cubicBezTo>
                      <a:cubicBezTo>
                        <a:pt x="1017984" y="790101"/>
                        <a:pt x="790101" y="1017984"/>
                        <a:pt x="508992" y="1017984"/>
                      </a:cubicBezTo>
                      <a:cubicBezTo>
                        <a:pt x="227883" y="1017984"/>
                        <a:pt x="0" y="790101"/>
                        <a:pt x="0" y="508992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shade val="50000"/>
                    <a:hueOff val="368429"/>
                    <a:satOff val="-11901"/>
                    <a:lumOff val="35162"/>
                    <a:alphaOff val="0"/>
                  </a:schemeClr>
                </a:fillRef>
                <a:effectRef idx="0">
                  <a:schemeClr val="accent1">
                    <a:shade val="50000"/>
                    <a:hueOff val="368429"/>
                    <a:satOff val="-11901"/>
                    <a:lumOff val="35162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57970" tIns="157970" rIns="157970" bIns="157970" numCol="1" spcCol="1270" anchor="ctr" anchorCtr="0">
                  <a:noAutofit/>
                </a:bodyPr>
                <a:lstStyle/>
                <a:p>
                  <a:pPr lvl="0" algn="ctr" defTabSz="311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400" b="1" kern="1200" dirty="0" smtClean="0">
                      <a:solidFill>
                        <a:schemeClr val="tx1"/>
                      </a:solidFill>
                    </a:rPr>
                    <a:t>FCIC</a:t>
                  </a:r>
                  <a:endParaRPr lang="en-US" sz="2400" b="1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4741469" y="3998622"/>
                  <a:ext cx="1017984" cy="1017984"/>
                </a:xfrm>
                <a:custGeom>
                  <a:avLst/>
                  <a:gdLst>
                    <a:gd name="connsiteX0" fmla="*/ 0 w 1017984"/>
                    <a:gd name="connsiteY0" fmla="*/ 508992 h 1017984"/>
                    <a:gd name="connsiteX1" fmla="*/ 508992 w 1017984"/>
                    <a:gd name="connsiteY1" fmla="*/ 0 h 1017984"/>
                    <a:gd name="connsiteX2" fmla="*/ 1017984 w 1017984"/>
                    <a:gd name="connsiteY2" fmla="*/ 508992 h 1017984"/>
                    <a:gd name="connsiteX3" fmla="*/ 508992 w 1017984"/>
                    <a:gd name="connsiteY3" fmla="*/ 1017984 h 1017984"/>
                    <a:gd name="connsiteX4" fmla="*/ 0 w 1017984"/>
                    <a:gd name="connsiteY4" fmla="*/ 508992 h 101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7984" h="1017984">
                      <a:moveTo>
                        <a:pt x="0" y="508992"/>
                      </a:moveTo>
                      <a:cubicBezTo>
                        <a:pt x="0" y="227883"/>
                        <a:pt x="227883" y="0"/>
                        <a:pt x="508992" y="0"/>
                      </a:cubicBezTo>
                      <a:cubicBezTo>
                        <a:pt x="790101" y="0"/>
                        <a:pt x="1017984" y="227883"/>
                        <a:pt x="1017984" y="508992"/>
                      </a:cubicBezTo>
                      <a:cubicBezTo>
                        <a:pt x="1017984" y="790101"/>
                        <a:pt x="790101" y="1017984"/>
                        <a:pt x="508992" y="1017984"/>
                      </a:cubicBezTo>
                      <a:cubicBezTo>
                        <a:pt x="227883" y="1017984"/>
                        <a:pt x="0" y="790101"/>
                        <a:pt x="0" y="508992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shade val="50000"/>
                    <a:hueOff val="184214"/>
                    <a:satOff val="-5950"/>
                    <a:lumOff val="17581"/>
                    <a:alphaOff val="0"/>
                  </a:schemeClr>
                </a:fillRef>
                <a:effectRef idx="0">
                  <a:schemeClr val="accent1">
                    <a:shade val="50000"/>
                    <a:hueOff val="184214"/>
                    <a:satOff val="-5950"/>
                    <a:lumOff val="175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57970" tIns="157970" rIns="157970" bIns="157970" numCol="1" spcCol="1270" anchor="ctr" anchorCtr="0">
                  <a:noAutofit/>
                </a:bodyPr>
                <a:lstStyle/>
                <a:p>
                  <a:pPr lvl="0" algn="ctr" defTabSz="3111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400" b="1" kern="1200" dirty="0" smtClean="0">
                      <a:solidFill>
                        <a:schemeClr val="tx1"/>
                      </a:solidFill>
                    </a:rPr>
                    <a:t>*NCIC</a:t>
                  </a:r>
                  <a:endParaRPr lang="en-US" sz="2400" b="1" kern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" name="Freeform 21"/>
              <p:cNvSpPr/>
              <p:nvPr/>
            </p:nvSpPr>
            <p:spPr>
              <a:xfrm>
                <a:off x="4060115" y="4197613"/>
                <a:ext cx="590430" cy="590430"/>
              </a:xfrm>
              <a:custGeom>
                <a:avLst/>
                <a:gdLst>
                  <a:gd name="connsiteX0" fmla="*/ 78261 w 590430"/>
                  <a:gd name="connsiteY0" fmla="*/ 225780 h 590430"/>
                  <a:gd name="connsiteX1" fmla="*/ 225780 w 590430"/>
                  <a:gd name="connsiteY1" fmla="*/ 225780 h 590430"/>
                  <a:gd name="connsiteX2" fmla="*/ 225780 w 590430"/>
                  <a:gd name="connsiteY2" fmla="*/ 78261 h 590430"/>
                  <a:gd name="connsiteX3" fmla="*/ 364650 w 590430"/>
                  <a:gd name="connsiteY3" fmla="*/ 78261 h 590430"/>
                  <a:gd name="connsiteX4" fmla="*/ 364650 w 590430"/>
                  <a:gd name="connsiteY4" fmla="*/ 225780 h 590430"/>
                  <a:gd name="connsiteX5" fmla="*/ 512169 w 590430"/>
                  <a:gd name="connsiteY5" fmla="*/ 225780 h 590430"/>
                  <a:gd name="connsiteX6" fmla="*/ 512169 w 590430"/>
                  <a:gd name="connsiteY6" fmla="*/ 364650 h 590430"/>
                  <a:gd name="connsiteX7" fmla="*/ 364650 w 590430"/>
                  <a:gd name="connsiteY7" fmla="*/ 364650 h 590430"/>
                  <a:gd name="connsiteX8" fmla="*/ 364650 w 590430"/>
                  <a:gd name="connsiteY8" fmla="*/ 512169 h 590430"/>
                  <a:gd name="connsiteX9" fmla="*/ 225780 w 590430"/>
                  <a:gd name="connsiteY9" fmla="*/ 512169 h 590430"/>
                  <a:gd name="connsiteX10" fmla="*/ 225780 w 590430"/>
                  <a:gd name="connsiteY10" fmla="*/ 364650 h 590430"/>
                  <a:gd name="connsiteX11" fmla="*/ 78261 w 590430"/>
                  <a:gd name="connsiteY11" fmla="*/ 364650 h 590430"/>
                  <a:gd name="connsiteX12" fmla="*/ 78261 w 590430"/>
                  <a:gd name="connsiteY12" fmla="*/ 225780 h 59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0430" h="590430">
                    <a:moveTo>
                      <a:pt x="78261" y="225780"/>
                    </a:moveTo>
                    <a:lnTo>
                      <a:pt x="225780" y="225780"/>
                    </a:lnTo>
                    <a:lnTo>
                      <a:pt x="225780" y="78261"/>
                    </a:lnTo>
                    <a:lnTo>
                      <a:pt x="364650" y="78261"/>
                    </a:lnTo>
                    <a:lnTo>
                      <a:pt x="364650" y="225780"/>
                    </a:lnTo>
                    <a:lnTo>
                      <a:pt x="512169" y="225780"/>
                    </a:lnTo>
                    <a:lnTo>
                      <a:pt x="512169" y="364650"/>
                    </a:lnTo>
                    <a:lnTo>
                      <a:pt x="364650" y="364650"/>
                    </a:lnTo>
                    <a:lnTo>
                      <a:pt x="364650" y="512169"/>
                    </a:lnTo>
                    <a:lnTo>
                      <a:pt x="225780" y="512169"/>
                    </a:lnTo>
                    <a:lnTo>
                      <a:pt x="225780" y="364650"/>
                    </a:lnTo>
                    <a:lnTo>
                      <a:pt x="78261" y="364650"/>
                    </a:lnTo>
                    <a:lnTo>
                      <a:pt x="78261" y="225780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shade val="90000"/>
                  <a:hueOff val="237286"/>
                  <a:satOff val="-6873"/>
                  <a:lumOff val="17312"/>
                  <a:alphaOff val="0"/>
                </a:schemeClr>
              </a:lnRef>
              <a:fillRef idx="1">
                <a:schemeClr val="accent1">
                  <a:shade val="90000"/>
                  <a:hueOff val="237286"/>
                  <a:satOff val="-6873"/>
                  <a:lumOff val="17312"/>
                  <a:alphaOff val="0"/>
                </a:schemeClr>
              </a:fillRef>
              <a:effectRef idx="0">
                <a:schemeClr val="accent1">
                  <a:shade val="90000"/>
                  <a:hueOff val="237286"/>
                  <a:satOff val="-6873"/>
                  <a:lumOff val="1731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8261" tIns="225780" rIns="78261" bIns="22578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b="1" kern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Freeform 34"/>
            <p:cNvSpPr/>
            <p:nvPr/>
          </p:nvSpPr>
          <p:spPr>
            <a:xfrm>
              <a:off x="7842215" y="4118146"/>
              <a:ext cx="1169131" cy="1022441"/>
            </a:xfrm>
            <a:custGeom>
              <a:avLst/>
              <a:gdLst>
                <a:gd name="connsiteX0" fmla="*/ 78261 w 590430"/>
                <a:gd name="connsiteY0" fmla="*/ 225780 h 590430"/>
                <a:gd name="connsiteX1" fmla="*/ 225780 w 590430"/>
                <a:gd name="connsiteY1" fmla="*/ 225780 h 590430"/>
                <a:gd name="connsiteX2" fmla="*/ 225780 w 590430"/>
                <a:gd name="connsiteY2" fmla="*/ 78261 h 590430"/>
                <a:gd name="connsiteX3" fmla="*/ 364650 w 590430"/>
                <a:gd name="connsiteY3" fmla="*/ 78261 h 590430"/>
                <a:gd name="connsiteX4" fmla="*/ 364650 w 590430"/>
                <a:gd name="connsiteY4" fmla="*/ 225780 h 590430"/>
                <a:gd name="connsiteX5" fmla="*/ 512169 w 590430"/>
                <a:gd name="connsiteY5" fmla="*/ 225780 h 590430"/>
                <a:gd name="connsiteX6" fmla="*/ 512169 w 590430"/>
                <a:gd name="connsiteY6" fmla="*/ 364650 h 590430"/>
                <a:gd name="connsiteX7" fmla="*/ 364650 w 590430"/>
                <a:gd name="connsiteY7" fmla="*/ 364650 h 590430"/>
                <a:gd name="connsiteX8" fmla="*/ 364650 w 590430"/>
                <a:gd name="connsiteY8" fmla="*/ 512169 h 590430"/>
                <a:gd name="connsiteX9" fmla="*/ 225780 w 590430"/>
                <a:gd name="connsiteY9" fmla="*/ 512169 h 590430"/>
                <a:gd name="connsiteX10" fmla="*/ 225780 w 590430"/>
                <a:gd name="connsiteY10" fmla="*/ 364650 h 590430"/>
                <a:gd name="connsiteX11" fmla="*/ 78261 w 590430"/>
                <a:gd name="connsiteY11" fmla="*/ 364650 h 590430"/>
                <a:gd name="connsiteX12" fmla="*/ 78261 w 590430"/>
                <a:gd name="connsiteY12" fmla="*/ 225780 h 59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0430" h="590430">
                  <a:moveTo>
                    <a:pt x="78261" y="225780"/>
                  </a:moveTo>
                  <a:lnTo>
                    <a:pt x="225780" y="225780"/>
                  </a:lnTo>
                  <a:lnTo>
                    <a:pt x="225780" y="78261"/>
                  </a:lnTo>
                  <a:lnTo>
                    <a:pt x="364650" y="78261"/>
                  </a:lnTo>
                  <a:lnTo>
                    <a:pt x="364650" y="225780"/>
                  </a:lnTo>
                  <a:lnTo>
                    <a:pt x="512169" y="225780"/>
                  </a:lnTo>
                  <a:lnTo>
                    <a:pt x="512169" y="364650"/>
                  </a:lnTo>
                  <a:lnTo>
                    <a:pt x="364650" y="364650"/>
                  </a:lnTo>
                  <a:lnTo>
                    <a:pt x="364650" y="512169"/>
                  </a:lnTo>
                  <a:lnTo>
                    <a:pt x="225780" y="512169"/>
                  </a:lnTo>
                  <a:lnTo>
                    <a:pt x="225780" y="364650"/>
                  </a:lnTo>
                  <a:lnTo>
                    <a:pt x="78261" y="364650"/>
                  </a:lnTo>
                  <a:lnTo>
                    <a:pt x="78261" y="225780"/>
                  </a:lnTo>
                  <a:close/>
                </a:path>
              </a:pathLst>
            </a:custGeom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61" tIns="225780" rIns="78261" bIns="22578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>
                <a:solidFill>
                  <a:schemeClr val="tx1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9084019" y="3665621"/>
              <a:ext cx="2015746" cy="1762832"/>
            </a:xfrm>
            <a:custGeom>
              <a:avLst/>
              <a:gdLst>
                <a:gd name="connsiteX0" fmla="*/ 0 w 1017984"/>
                <a:gd name="connsiteY0" fmla="*/ 508992 h 1017984"/>
                <a:gd name="connsiteX1" fmla="*/ 508992 w 1017984"/>
                <a:gd name="connsiteY1" fmla="*/ 0 h 1017984"/>
                <a:gd name="connsiteX2" fmla="*/ 1017984 w 1017984"/>
                <a:gd name="connsiteY2" fmla="*/ 508992 h 1017984"/>
                <a:gd name="connsiteX3" fmla="*/ 508992 w 1017984"/>
                <a:gd name="connsiteY3" fmla="*/ 1017984 h 1017984"/>
                <a:gd name="connsiteX4" fmla="*/ 0 w 1017984"/>
                <a:gd name="connsiteY4" fmla="*/ 508992 h 101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7984" h="1017984">
                  <a:moveTo>
                    <a:pt x="0" y="508992"/>
                  </a:moveTo>
                  <a:cubicBezTo>
                    <a:pt x="0" y="227883"/>
                    <a:pt x="227883" y="0"/>
                    <a:pt x="508992" y="0"/>
                  </a:cubicBezTo>
                  <a:cubicBezTo>
                    <a:pt x="790101" y="0"/>
                    <a:pt x="1017984" y="227883"/>
                    <a:pt x="1017984" y="508992"/>
                  </a:cubicBezTo>
                  <a:cubicBezTo>
                    <a:pt x="1017984" y="790101"/>
                    <a:pt x="790101" y="1017984"/>
                    <a:pt x="508992" y="1017984"/>
                  </a:cubicBezTo>
                  <a:cubicBezTo>
                    <a:pt x="227883" y="1017984"/>
                    <a:pt x="0" y="790101"/>
                    <a:pt x="0" y="50899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368429"/>
                <a:satOff val="-11901"/>
                <a:lumOff val="35162"/>
                <a:alphaOff val="0"/>
              </a:schemeClr>
            </a:fillRef>
            <a:effectRef idx="0">
              <a:schemeClr val="accent1">
                <a:shade val="50000"/>
                <a:hueOff val="368429"/>
                <a:satOff val="-11901"/>
                <a:lumOff val="3516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970" tIns="157970" rIns="157970" bIns="1579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schemeClr val="tx1"/>
                  </a:solidFill>
                </a:rPr>
                <a:t>Fingerprint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</a:rPr>
                <a:t>submission</a:t>
              </a:r>
              <a:endParaRPr lang="en-US" sz="2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53154" y="5519268"/>
            <a:ext cx="5949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*NCIC for emergency </a:t>
            </a:r>
            <a:br>
              <a:rPr lang="en-US" sz="2000" b="1" dirty="0" smtClean="0"/>
            </a:br>
            <a:r>
              <a:rPr lang="en-US" sz="2000" b="1" dirty="0" smtClean="0"/>
              <a:t>background checks only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0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16209" y="127079"/>
            <a:ext cx="10074442" cy="147021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Analysis of </a:t>
            </a:r>
            <a:br>
              <a:rPr lang="en-US" sz="5400" b="1" dirty="0" smtClean="0"/>
            </a:br>
            <a:r>
              <a:rPr lang="en-US" sz="5400" b="1" dirty="0" smtClean="0"/>
              <a:t>Background Checks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3.17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10" name="Content Placeholder 13"/>
          <p:cNvSpPr>
            <a:spLocks noGrp="1"/>
          </p:cNvSpPr>
          <p:nvPr>
            <p:ph idx="1"/>
          </p:nvPr>
        </p:nvSpPr>
        <p:spPr>
          <a:xfrm>
            <a:off x="860613" y="1749539"/>
            <a:ext cx="10530038" cy="3210648"/>
          </a:xfrm>
        </p:spPr>
        <p:txBody>
          <a:bodyPr>
            <a:normAutofit/>
          </a:bodyPr>
          <a:lstStyle/>
          <a:p>
            <a:pPr marL="44450" indent="0" algn="ctr">
              <a:buClr>
                <a:schemeClr val="accent1">
                  <a:lumMod val="50000"/>
                </a:schemeClr>
              </a:buClr>
              <a:buNone/>
            </a:pPr>
            <a:r>
              <a:rPr lang="en-US" sz="2800" b="1" dirty="0"/>
              <a:t>A thorough review and analysis of all of the background information gathered provides </a:t>
            </a:r>
            <a:r>
              <a:rPr lang="en-US" sz="2800" b="1" dirty="0" smtClean="0"/>
              <a:t>Case Managers </a:t>
            </a:r>
            <a:r>
              <a:rPr lang="en-US" sz="2800" b="1" dirty="0"/>
              <a:t>with the insight needed in order to ensure that the BEST possible placement is made for the child. 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When </a:t>
            </a:r>
            <a:r>
              <a:rPr lang="en-US" sz="2800" b="1" dirty="0"/>
              <a:t>reviewing the criminal, abuse, and/or neglect records obtained, </a:t>
            </a:r>
            <a:r>
              <a:rPr lang="en-US" sz="2800" b="1" dirty="0" smtClean="0"/>
              <a:t>Case Managers </a:t>
            </a:r>
            <a:r>
              <a:rPr lang="en-US" sz="2800" b="1" dirty="0"/>
              <a:t>must assess for patterns of criminal behavior that may place the child in danger. </a:t>
            </a:r>
          </a:p>
        </p:txBody>
      </p:sp>
      <p:sp>
        <p:nvSpPr>
          <p:cNvPr id="7" name="Chevron 6"/>
          <p:cNvSpPr/>
          <p:nvPr/>
        </p:nvSpPr>
        <p:spPr>
          <a:xfrm>
            <a:off x="-32084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070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04102" y="209541"/>
            <a:ext cx="10074442" cy="87854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Disqualifiers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3.18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39064" y="1844434"/>
            <a:ext cx="7620000" cy="2312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" indent="0" algn="ctr">
              <a:buClr>
                <a:schemeClr val="accent1">
                  <a:lumMod val="50000"/>
                </a:schemeClr>
              </a:buClr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While performing background checks, Child Welfare Professionals may find information that automatically disqualifies a person from being a placement candidate.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-32084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11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70266" y="143431"/>
            <a:ext cx="10074442" cy="87854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Disqualifiers, </a:t>
            </a:r>
            <a:r>
              <a:rPr lang="en-US" sz="4400" b="1" dirty="0" err="1" smtClean="0"/>
              <a:t>con’t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3.19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10" name="Content Placeholder 13"/>
          <p:cNvSpPr>
            <a:spLocks noGrp="1"/>
          </p:cNvSpPr>
          <p:nvPr>
            <p:ph idx="1"/>
          </p:nvPr>
        </p:nvSpPr>
        <p:spPr>
          <a:xfrm>
            <a:off x="1859940" y="1398265"/>
            <a:ext cx="8567428" cy="478936"/>
          </a:xfrm>
        </p:spPr>
        <p:txBody>
          <a:bodyPr>
            <a:normAutofit/>
          </a:bodyPr>
          <a:lstStyle/>
          <a:p>
            <a:pPr marL="44450" indent="0" algn="ctr">
              <a:buClr>
                <a:schemeClr val="accent1">
                  <a:lumMod val="50000"/>
                </a:schemeClr>
              </a:buClr>
              <a:buNone/>
            </a:pPr>
            <a:r>
              <a:rPr lang="en-US" sz="2800" b="1" dirty="0" smtClean="0"/>
              <a:t>Offenses that disqualify a person include:</a:t>
            </a:r>
          </a:p>
          <a:p>
            <a:pPr marL="44450" indent="0" algn="ctr">
              <a:buClr>
                <a:schemeClr val="accent1">
                  <a:lumMod val="50000"/>
                </a:schemeClr>
              </a:buClr>
              <a:buNone/>
            </a:pPr>
            <a:endParaRPr lang="en-US" sz="2800" b="1" dirty="0"/>
          </a:p>
          <a:p>
            <a:pPr marL="44450" indent="0" algn="ctr">
              <a:buClr>
                <a:schemeClr val="accent1">
                  <a:lumMod val="50000"/>
                </a:schemeClr>
              </a:buClr>
              <a:buNone/>
            </a:pPr>
            <a:endParaRPr lang="en-US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806716" y="2130241"/>
            <a:ext cx="10261609" cy="2768745"/>
            <a:chOff x="1613539" y="2004287"/>
            <a:chExt cx="10261609" cy="2768745"/>
          </a:xfrm>
        </p:grpSpPr>
        <p:sp>
          <p:nvSpPr>
            <p:cNvPr id="12" name="Rounded Rectangle 11"/>
            <p:cNvSpPr/>
            <p:nvPr/>
          </p:nvSpPr>
          <p:spPr>
            <a:xfrm>
              <a:off x="1613539" y="2004287"/>
              <a:ext cx="4924670" cy="11909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624D38"/>
                  </a:solidFill>
                </a:rPr>
                <a:t>Child abuse, abandonment, </a:t>
              </a:r>
              <a:r>
                <a:rPr lang="en-US" sz="2400" b="1" dirty="0" smtClean="0">
                  <a:solidFill>
                    <a:srgbClr val="624D38"/>
                  </a:solidFill>
                </a:rPr>
                <a:t/>
              </a:r>
              <a:br>
                <a:rPr lang="en-US" sz="2400" b="1" dirty="0" smtClean="0">
                  <a:solidFill>
                    <a:srgbClr val="624D38"/>
                  </a:solidFill>
                </a:rPr>
              </a:br>
              <a:r>
                <a:rPr lang="en-US" sz="2400" b="1" dirty="0" smtClean="0">
                  <a:solidFill>
                    <a:srgbClr val="624D38"/>
                  </a:solidFill>
                </a:rPr>
                <a:t>or </a:t>
              </a:r>
              <a:r>
                <a:rPr lang="en-US" sz="2400" b="1" dirty="0">
                  <a:solidFill>
                    <a:srgbClr val="624D38"/>
                  </a:solidFill>
                </a:rPr>
                <a:t>neglect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613539" y="3582076"/>
              <a:ext cx="4924670" cy="11909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624D38"/>
                  </a:solidFill>
                </a:rPr>
                <a:t>Domestic violence</a:t>
              </a:r>
              <a:endParaRPr lang="en-US" sz="2400" b="1" dirty="0">
                <a:solidFill>
                  <a:srgbClr val="624D38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50478" y="2004287"/>
              <a:ext cx="4924670" cy="119095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624D38"/>
                  </a:solidFill>
                </a:rPr>
                <a:t>Child pornography or other felony involving a child</a:t>
              </a:r>
              <a:endParaRPr lang="en-US" sz="2400" b="1" dirty="0">
                <a:solidFill>
                  <a:srgbClr val="624D38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950477" y="3582076"/>
              <a:ext cx="4924670" cy="1190956"/>
            </a:xfrm>
            <a:prstGeom prst="roundRect">
              <a:avLst/>
            </a:prstGeom>
            <a:solidFill>
              <a:srgbClr val="60A4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624D38"/>
                  </a:solidFill>
                </a:rPr>
                <a:t>Homicide, sexual battery, or other felony involving violence</a:t>
              </a:r>
              <a:endParaRPr lang="en-US" sz="2400" b="1" dirty="0">
                <a:solidFill>
                  <a:srgbClr val="624D38"/>
                </a:solidFill>
              </a:endParaRPr>
            </a:p>
          </p:txBody>
        </p:sp>
      </p:grpSp>
      <p:sp>
        <p:nvSpPr>
          <p:cNvPr id="11" name="Chevron 10"/>
          <p:cNvSpPr/>
          <p:nvPr/>
        </p:nvSpPr>
        <p:spPr>
          <a:xfrm>
            <a:off x="-32084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9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2100" y="419054"/>
            <a:ext cx="6843248" cy="1088136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Learning Objectives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844" y="1801956"/>
            <a:ext cx="9817038" cy="4343400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US" sz="2800" b="1" dirty="0" smtClean="0"/>
              <a:t>Identify what information needs to be gathered and assessed in a Relative/Non-relative Unified Home Study.</a:t>
            </a:r>
            <a:br>
              <a:rPr lang="en-US" sz="2800" b="1" dirty="0" smtClean="0"/>
            </a:br>
            <a:endParaRPr lang="en-US" sz="2800" b="1" dirty="0"/>
          </a:p>
          <a:p>
            <a:pPr marL="45720" lvl="0" indent="0">
              <a:buNone/>
            </a:pPr>
            <a:r>
              <a:rPr lang="en-US" sz="2800" b="1" dirty="0" smtClean="0"/>
              <a:t>Demonstrate how to gather the necessary information for the Relative/Non-relative Unified Home Study.</a:t>
            </a:r>
            <a:br>
              <a:rPr lang="en-US" sz="2800" b="1" dirty="0" smtClean="0"/>
            </a:br>
            <a:endParaRPr lang="en-US" sz="2800" b="1" dirty="0"/>
          </a:p>
          <a:p>
            <a:pPr marL="45720" indent="0">
              <a:buNone/>
            </a:pPr>
            <a:r>
              <a:rPr lang="en-US" sz="2800" b="1" dirty="0" smtClean="0"/>
              <a:t>Demonstrate how to document a Relative/Non-relative Unified Home Study using FSFN. 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12" y="1732547"/>
            <a:ext cx="926432" cy="123524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3.2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12" y="3324699"/>
            <a:ext cx="926432" cy="1235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12" y="4916851"/>
            <a:ext cx="926432" cy="1235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967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31495" y="143432"/>
            <a:ext cx="10074442" cy="87854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Disqualifiers, </a:t>
            </a:r>
            <a:r>
              <a:rPr lang="en-US" sz="4400" b="1" dirty="0" err="1" smtClean="0"/>
              <a:t>con’t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3.20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10" name="Content Placeholder 13"/>
          <p:cNvSpPr>
            <a:spLocks noGrp="1"/>
          </p:cNvSpPr>
          <p:nvPr>
            <p:ph idx="1"/>
          </p:nvPr>
        </p:nvSpPr>
        <p:spPr>
          <a:xfrm>
            <a:off x="1274768" y="1149514"/>
            <a:ext cx="10131169" cy="1045062"/>
          </a:xfrm>
        </p:spPr>
        <p:txBody>
          <a:bodyPr>
            <a:normAutofit fontScale="92500" lnSpcReduction="10000"/>
          </a:bodyPr>
          <a:lstStyle/>
          <a:p>
            <a:pPr marL="44450" indent="0" algn="ctr">
              <a:buClr>
                <a:schemeClr val="accent1">
                  <a:lumMod val="50000"/>
                </a:schemeClr>
              </a:buClr>
              <a:buNone/>
            </a:pPr>
            <a:r>
              <a:rPr lang="en-US" sz="2800" b="1" dirty="0" smtClean="0"/>
              <a:t>Children cannot be placed with a person who has been convicted of a felony, within the last five years, within the following categories:</a:t>
            </a:r>
          </a:p>
          <a:p>
            <a:pPr marL="44450" indent="0" algn="ctr">
              <a:buClr>
                <a:schemeClr val="accent1">
                  <a:lumMod val="50000"/>
                </a:schemeClr>
              </a:buClr>
              <a:buNone/>
            </a:pPr>
            <a:endParaRPr lang="en-US" sz="2800" b="1" dirty="0"/>
          </a:p>
          <a:p>
            <a:pPr marL="44450" indent="0" algn="ctr">
              <a:buClr>
                <a:schemeClr val="accent1">
                  <a:lumMod val="50000"/>
                </a:schemeClr>
              </a:buClr>
              <a:buNone/>
            </a:pPr>
            <a:endParaRPr lang="en-US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915961" y="2510149"/>
            <a:ext cx="10307121" cy="2361525"/>
            <a:chOff x="1368554" y="2190642"/>
            <a:chExt cx="10307121" cy="2361525"/>
          </a:xfrm>
        </p:grpSpPr>
        <p:sp>
          <p:nvSpPr>
            <p:cNvPr id="12" name="Oval 11"/>
            <p:cNvSpPr/>
            <p:nvPr/>
          </p:nvSpPr>
          <p:spPr>
            <a:xfrm>
              <a:off x="1368554" y="2190642"/>
              <a:ext cx="3400562" cy="14919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624D38"/>
                  </a:solidFill>
                </a:rPr>
                <a:t>Assault</a:t>
              </a:r>
              <a:endParaRPr lang="en-US" sz="2400" b="1" dirty="0">
                <a:solidFill>
                  <a:srgbClr val="624D38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06925" y="3060219"/>
              <a:ext cx="3400562" cy="1491948"/>
            </a:xfrm>
            <a:prstGeom prst="ellipse">
              <a:avLst/>
            </a:prstGeom>
            <a:solidFill>
              <a:srgbClr val="A3D7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624D38"/>
                  </a:solidFill>
                </a:rPr>
                <a:t>Battery</a:t>
              </a:r>
              <a:endParaRPr lang="en-US" sz="2400" b="1" dirty="0">
                <a:solidFill>
                  <a:srgbClr val="624D38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359318" y="2190642"/>
              <a:ext cx="3400562" cy="14919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624D38"/>
                  </a:solidFill>
                </a:rPr>
                <a:t>A drug-related offense</a:t>
              </a:r>
              <a:endParaRPr lang="en-US" sz="2400" b="1" dirty="0">
                <a:solidFill>
                  <a:srgbClr val="624D38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275113" y="3060219"/>
              <a:ext cx="3400562" cy="1491948"/>
            </a:xfrm>
            <a:prstGeom prst="ellipse">
              <a:avLst/>
            </a:prstGeom>
            <a:solidFill>
              <a:srgbClr val="A3D7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624D38"/>
                  </a:solidFill>
                </a:rPr>
                <a:t>Resisting arrest with violence</a:t>
              </a:r>
              <a:endParaRPr lang="en-US" sz="2400" b="1" dirty="0">
                <a:solidFill>
                  <a:srgbClr val="624D38"/>
                </a:solidFill>
              </a:endParaRPr>
            </a:p>
          </p:txBody>
        </p:sp>
      </p:grpSp>
      <p:sp>
        <p:nvSpPr>
          <p:cNvPr id="14" name="Chevron 13"/>
          <p:cNvSpPr/>
          <p:nvPr/>
        </p:nvSpPr>
        <p:spPr>
          <a:xfrm>
            <a:off x="-32084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400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08901" y="209541"/>
            <a:ext cx="10074442" cy="87854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Documentation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3.21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10" name="Content Placeholder 13"/>
          <p:cNvSpPr>
            <a:spLocks noGrp="1"/>
          </p:cNvSpPr>
          <p:nvPr>
            <p:ph idx="1"/>
          </p:nvPr>
        </p:nvSpPr>
        <p:spPr>
          <a:xfrm>
            <a:off x="1939679" y="1908927"/>
            <a:ext cx="8567428" cy="18203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b="1" dirty="0"/>
              <a:t>Within FSFN, </a:t>
            </a:r>
            <a:r>
              <a:rPr lang="en-US" sz="2800" b="1" dirty="0" smtClean="0"/>
              <a:t>Case Managers </a:t>
            </a:r>
            <a:r>
              <a:rPr lang="en-US" sz="2800" b="1" dirty="0"/>
              <a:t>must document the records obtained and their thorough analysis of the background check results within the Background Check Information page. </a:t>
            </a:r>
          </a:p>
          <a:p>
            <a:pPr marL="44450" indent="0" algn="ctr">
              <a:buClr>
                <a:schemeClr val="accent1">
                  <a:lumMod val="50000"/>
                </a:schemeClr>
              </a:buClr>
              <a:buNone/>
            </a:pPr>
            <a:endParaRPr lang="en-US" sz="2800" b="1" dirty="0"/>
          </a:p>
          <a:p>
            <a:pPr marL="44450" indent="0" algn="ctr">
              <a:buClr>
                <a:schemeClr val="accent1">
                  <a:lumMod val="50000"/>
                </a:schemeClr>
              </a:buClr>
              <a:buNone/>
            </a:pPr>
            <a:endParaRPr lang="en-US" sz="2800" b="1" dirty="0"/>
          </a:p>
        </p:txBody>
      </p:sp>
      <p:sp>
        <p:nvSpPr>
          <p:cNvPr id="7" name="Chevron 6"/>
          <p:cNvSpPr/>
          <p:nvPr/>
        </p:nvSpPr>
        <p:spPr>
          <a:xfrm>
            <a:off x="-32084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28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3.22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04851" y="1034302"/>
            <a:ext cx="8486770" cy="5246594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7" name="Oval 6"/>
          <p:cNvSpPr/>
          <p:nvPr/>
        </p:nvSpPr>
        <p:spPr>
          <a:xfrm>
            <a:off x="8305800" y="3663316"/>
            <a:ext cx="991711" cy="45808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22960" y="2198276"/>
            <a:ext cx="853440" cy="2286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2960" y="3581325"/>
            <a:ext cx="1600199" cy="26011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9831" y="472752"/>
            <a:ext cx="5081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Prior Intakes Investigations/Referrals</a:t>
            </a:r>
            <a:r>
              <a:rPr lang="en-US" sz="2400" b="1" i="1" dirty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82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3.23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812807" y="951351"/>
            <a:ext cx="8213658" cy="5358807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9" name="Oval 8"/>
          <p:cNvSpPr/>
          <p:nvPr/>
        </p:nvSpPr>
        <p:spPr>
          <a:xfrm>
            <a:off x="957146" y="2444077"/>
            <a:ext cx="523781" cy="9144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81381" y="3329379"/>
            <a:ext cx="1687929" cy="30965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9831" y="472752"/>
            <a:ext cx="4320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Requesting Background Checks</a:t>
            </a:r>
            <a:r>
              <a:rPr lang="en-US" sz="2400" b="1" i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624D38"/>
              </a:solidFill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22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3.24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7" name="Picture 6" descr="C:\Users\brooks-lisa\Documents\My Received Files\L_FDC2.tmp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21" y="1063618"/>
            <a:ext cx="8619509" cy="5204950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508756" y="459637"/>
            <a:ext cx="7130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Documenting Background Check Results and Analysis</a:t>
            </a:r>
            <a:r>
              <a:rPr lang="en-US" sz="2400" b="1" i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624D38"/>
              </a:solidFill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" y="5172159"/>
            <a:ext cx="1114425" cy="57141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009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3.25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6631" y="406323"/>
            <a:ext cx="4360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Updating criminal history dates</a:t>
            </a:r>
            <a:r>
              <a:rPr lang="en-US" sz="2400" b="1" i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624D38"/>
              </a:solidFill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41" y="1137724"/>
            <a:ext cx="5773270" cy="5109882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9" name="Oval 8"/>
          <p:cNvSpPr/>
          <p:nvPr/>
        </p:nvSpPr>
        <p:spPr>
          <a:xfrm>
            <a:off x="2294703" y="3345042"/>
            <a:ext cx="2685670" cy="42796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8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3.26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6631" y="406323"/>
            <a:ext cx="4360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Updating criminal history dates</a:t>
            </a:r>
            <a:r>
              <a:rPr lang="en-US" sz="2400" b="1" i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624D38"/>
              </a:solidFill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820132" y="1172788"/>
            <a:ext cx="8234217" cy="5102506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9" name="Oval 8"/>
          <p:cNvSpPr/>
          <p:nvPr/>
        </p:nvSpPr>
        <p:spPr>
          <a:xfrm>
            <a:off x="7773650" y="2467992"/>
            <a:ext cx="1100831" cy="22194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0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3.27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019661"/>
            <a:ext cx="6795136" cy="5275667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806823" y="446989"/>
            <a:ext cx="6534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Where to insert clearance from different sources</a:t>
            </a:r>
            <a:r>
              <a:rPr lang="en-US" sz="2400" b="1" i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624D38"/>
              </a:solidFill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66599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04102" y="0"/>
            <a:ext cx="10987898" cy="163157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General Information Discussed during the Interview</a:t>
            </a:r>
            <a:endParaRPr lang="en-US" sz="5400" b="1" dirty="0"/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3.28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-32084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4D38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76860812"/>
              </p:ext>
            </p:extLst>
          </p:nvPr>
        </p:nvGraphicFramePr>
        <p:xfrm>
          <a:off x="649705" y="2112063"/>
          <a:ext cx="11022342" cy="366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5199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04101" y="1"/>
            <a:ext cx="10987899" cy="164950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General Information Discussed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during </a:t>
            </a:r>
            <a:r>
              <a:rPr lang="en-US" sz="5400" b="1" dirty="0"/>
              <a:t>the </a:t>
            </a:r>
            <a:r>
              <a:rPr lang="en-US" sz="5400" b="1" dirty="0" smtClean="0"/>
              <a:t>Interview, </a:t>
            </a:r>
            <a:r>
              <a:rPr lang="en-US" sz="4400" b="1" dirty="0" err="1" smtClean="0"/>
              <a:t>con’t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3.29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-32084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4D38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69639013"/>
              </p:ext>
            </p:extLst>
          </p:nvPr>
        </p:nvGraphicFramePr>
        <p:xfrm>
          <a:off x="730152" y="2014003"/>
          <a:ext cx="11022342" cy="366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257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013" y="0"/>
            <a:ext cx="12192000" cy="150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7351" y="35858"/>
            <a:ext cx="11611994" cy="150795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Relative/Non-relative Unified Home Study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3.3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1262">
            <a:off x="1979755" y="2139164"/>
            <a:ext cx="5032140" cy="3782829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22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78918" y="120600"/>
            <a:ext cx="10879379" cy="88645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Caregiver Supports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3.30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-32084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24D38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7210" y="1700540"/>
            <a:ext cx="10883152" cy="2592228"/>
            <a:chOff x="386250" y="1696407"/>
            <a:chExt cx="10883152" cy="2592228"/>
          </a:xfrm>
        </p:grpSpPr>
        <p:grpSp>
          <p:nvGrpSpPr>
            <p:cNvPr id="3" name="Group 2"/>
            <p:cNvGrpSpPr/>
            <p:nvPr/>
          </p:nvGrpSpPr>
          <p:grpSpPr>
            <a:xfrm>
              <a:off x="386250" y="1696407"/>
              <a:ext cx="10883152" cy="2592228"/>
              <a:chOff x="649705" y="2913701"/>
              <a:chExt cx="10318847" cy="2124456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1" name="Rounded Rectangle 10"/>
              <p:cNvSpPr/>
              <p:nvPr/>
            </p:nvSpPr>
            <p:spPr>
              <a:xfrm>
                <a:off x="649705" y="2913701"/>
                <a:ext cx="3155576" cy="932329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624D38"/>
                    </a:solidFill>
                  </a:rPr>
                  <a:t>Medical Insurance (Medicaid)</a:t>
                </a:r>
                <a:endParaRPr lang="en-US" sz="2400" b="1" dirty="0">
                  <a:solidFill>
                    <a:srgbClr val="624D38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7812976" y="2920141"/>
                <a:ext cx="3155576" cy="932329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624D38"/>
                    </a:solidFill>
                  </a:rPr>
                  <a:t>“Child-only” Temporary Cash Assistance</a:t>
                </a:r>
                <a:endParaRPr lang="en-US" sz="2400" b="1" dirty="0">
                  <a:solidFill>
                    <a:srgbClr val="624D38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4231341" y="2916843"/>
                <a:ext cx="3155576" cy="932329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624D38"/>
                    </a:solidFill>
                  </a:rPr>
                  <a:t>“At-risk” Child Care Referral</a:t>
                </a:r>
                <a:endParaRPr lang="en-US" sz="2400" b="1" dirty="0">
                  <a:solidFill>
                    <a:srgbClr val="624D38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49705" y="4099388"/>
                <a:ext cx="3155576" cy="932329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624D38"/>
                    </a:solidFill>
                  </a:rPr>
                  <a:t>Relative Caregiver Program (RCP)</a:t>
                </a:r>
                <a:endParaRPr lang="en-US" sz="2400" b="1" dirty="0">
                  <a:solidFill>
                    <a:srgbClr val="624D38"/>
                  </a:solidFill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4231341" y="4105828"/>
                <a:ext cx="3155576" cy="932329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624D38"/>
                    </a:solidFill>
                  </a:rPr>
                  <a:t>Non-Relative Caregiver Program (NRCP)</a:t>
                </a:r>
                <a:endParaRPr lang="en-US" sz="2400" b="1" dirty="0">
                  <a:solidFill>
                    <a:srgbClr val="624D38"/>
                  </a:solidFill>
                </a:endParaRPr>
              </a:p>
            </p:txBody>
          </p:sp>
        </p:grpSp>
        <p:sp>
          <p:nvSpPr>
            <p:cNvPr id="18" name="Rounded Rectangle 17"/>
            <p:cNvSpPr/>
            <p:nvPr/>
          </p:nvSpPr>
          <p:spPr>
            <a:xfrm>
              <a:off x="7941258" y="3151022"/>
              <a:ext cx="3328144" cy="113761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624D38"/>
                  </a:solidFill>
                </a:rPr>
                <a:t>DCF Tuition and Fee Exemption</a:t>
              </a:r>
              <a:endParaRPr lang="en-US" sz="2400" b="1" dirty="0">
                <a:solidFill>
                  <a:srgbClr val="624D38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0673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82337" y="0"/>
            <a:ext cx="4409661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dirty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FSFN Tutorial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 rot="225185">
            <a:off x="8968602" y="1217541"/>
            <a:ext cx="2037132" cy="2514606"/>
          </a:xfrm>
          <a:prstGeom prst="rect">
            <a:avLst/>
          </a:prstGeom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3.31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547252" y="826202"/>
            <a:ext cx="6682010" cy="147503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Financial Security, Resources, and Child Care Arrangements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99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12620" y="71716"/>
            <a:ext cx="10574579" cy="147503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Financial Security, Resources, and Child Care Arrangements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3.32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-32084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24D38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200399" y="1967349"/>
            <a:ext cx="9614331" cy="2888364"/>
            <a:chOff x="1368554" y="1993982"/>
            <a:chExt cx="9614331" cy="2888364"/>
          </a:xfrm>
        </p:grpSpPr>
        <p:grpSp>
          <p:nvGrpSpPr>
            <p:cNvPr id="3" name="Group 2"/>
            <p:cNvGrpSpPr/>
            <p:nvPr/>
          </p:nvGrpSpPr>
          <p:grpSpPr>
            <a:xfrm>
              <a:off x="1368554" y="1993982"/>
              <a:ext cx="9614331" cy="2810524"/>
              <a:chOff x="2035892" y="2023737"/>
              <a:chExt cx="9614331" cy="2810524"/>
            </a:xfrm>
          </p:grpSpPr>
          <p:sp>
            <p:nvSpPr>
              <p:cNvPr id="8" name="Freeform 7"/>
              <p:cNvSpPr/>
              <p:nvPr/>
            </p:nvSpPr>
            <p:spPr>
              <a:xfrm rot="16200000">
                <a:off x="1801682" y="2257947"/>
                <a:ext cx="2810523" cy="2342103"/>
              </a:xfrm>
              <a:custGeom>
                <a:avLst/>
                <a:gdLst>
                  <a:gd name="connsiteX0" fmla="*/ 0 w 2342102"/>
                  <a:gd name="connsiteY0" fmla="*/ 117105 h 2810522"/>
                  <a:gd name="connsiteX1" fmla="*/ 117105 w 2342102"/>
                  <a:gd name="connsiteY1" fmla="*/ 0 h 2810522"/>
                  <a:gd name="connsiteX2" fmla="*/ 2224997 w 2342102"/>
                  <a:gd name="connsiteY2" fmla="*/ 0 h 2810522"/>
                  <a:gd name="connsiteX3" fmla="*/ 2342102 w 2342102"/>
                  <a:gd name="connsiteY3" fmla="*/ 117105 h 2810522"/>
                  <a:gd name="connsiteX4" fmla="*/ 2342102 w 2342102"/>
                  <a:gd name="connsiteY4" fmla="*/ 2693417 h 2810522"/>
                  <a:gd name="connsiteX5" fmla="*/ 2224997 w 2342102"/>
                  <a:gd name="connsiteY5" fmla="*/ 2810522 h 2810522"/>
                  <a:gd name="connsiteX6" fmla="*/ 117105 w 2342102"/>
                  <a:gd name="connsiteY6" fmla="*/ 2810522 h 2810522"/>
                  <a:gd name="connsiteX7" fmla="*/ 0 w 2342102"/>
                  <a:gd name="connsiteY7" fmla="*/ 2693417 h 2810522"/>
                  <a:gd name="connsiteX8" fmla="*/ 0 w 2342102"/>
                  <a:gd name="connsiteY8" fmla="*/ 117105 h 281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2102" h="2810522">
                    <a:moveTo>
                      <a:pt x="2244514" y="1"/>
                    </a:moveTo>
                    <a:cubicBezTo>
                      <a:pt x="2298410" y="1"/>
                      <a:pt x="2342102" y="62917"/>
                      <a:pt x="2342102" y="140527"/>
                    </a:cubicBezTo>
                    <a:lnTo>
                      <a:pt x="2342102" y="2669995"/>
                    </a:lnTo>
                    <a:cubicBezTo>
                      <a:pt x="2342102" y="2747605"/>
                      <a:pt x="2298410" y="2810521"/>
                      <a:pt x="2244514" y="2810521"/>
                    </a:cubicBezTo>
                    <a:lnTo>
                      <a:pt x="97588" y="2810521"/>
                    </a:lnTo>
                    <a:cubicBezTo>
                      <a:pt x="43692" y="2810521"/>
                      <a:pt x="0" y="2747605"/>
                      <a:pt x="0" y="2669995"/>
                    </a:cubicBezTo>
                    <a:lnTo>
                      <a:pt x="0" y="140527"/>
                    </a:lnTo>
                    <a:cubicBezTo>
                      <a:pt x="0" y="62917"/>
                      <a:pt x="43692" y="1"/>
                      <a:pt x="97588" y="1"/>
                    </a:cubicBezTo>
                    <a:lnTo>
                      <a:pt x="2244514" y="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5893" tIns="89155" rIns="115572" bIns="1873681" numCol="1" spcCol="1270" anchor="t" anchorCtr="0">
                <a:noAutofit/>
              </a:bodyPr>
              <a:lstStyle/>
              <a:p>
                <a:pPr lvl="0" algn="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504314" y="2023738"/>
                <a:ext cx="1744866" cy="2810522"/>
              </a:xfrm>
              <a:custGeom>
                <a:avLst/>
                <a:gdLst>
                  <a:gd name="connsiteX0" fmla="*/ 0 w 1744866"/>
                  <a:gd name="connsiteY0" fmla="*/ 0 h 2810522"/>
                  <a:gd name="connsiteX1" fmla="*/ 1744866 w 1744866"/>
                  <a:gd name="connsiteY1" fmla="*/ 0 h 2810522"/>
                  <a:gd name="connsiteX2" fmla="*/ 1744866 w 1744866"/>
                  <a:gd name="connsiteY2" fmla="*/ 2810522 h 2810522"/>
                  <a:gd name="connsiteX3" fmla="*/ 0 w 1744866"/>
                  <a:gd name="connsiteY3" fmla="*/ 2810522 h 2810522"/>
                  <a:gd name="connsiteX4" fmla="*/ 0 w 1744866"/>
                  <a:gd name="connsiteY4" fmla="*/ 0 h 281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866" h="2810522">
                    <a:moveTo>
                      <a:pt x="0" y="0"/>
                    </a:moveTo>
                    <a:lnTo>
                      <a:pt x="1744866" y="0"/>
                    </a:lnTo>
                    <a:lnTo>
                      <a:pt x="1744866" y="2810522"/>
                    </a:lnTo>
                    <a:lnTo>
                      <a:pt x="0" y="28105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85725" rIns="0" bIns="0" numCol="1" spcCol="1270" anchor="t" anchorCtr="0">
                <a:noAutofit/>
              </a:bodyPr>
              <a:lstStyle/>
              <a:p>
                <a:pPr lvl="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kern="1200" dirty="0" smtClean="0">
                    <a:solidFill>
                      <a:schemeClr val="tx1"/>
                    </a:solidFill>
                  </a:rPr>
                  <a:t>Financial Breakdown</a:t>
                </a:r>
                <a:endParaRPr lang="en-US" sz="24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 rot="16200000">
                <a:off x="4225758" y="2257947"/>
                <a:ext cx="2810523" cy="2342104"/>
              </a:xfrm>
              <a:custGeom>
                <a:avLst/>
                <a:gdLst>
                  <a:gd name="connsiteX0" fmla="*/ 0 w 2342102"/>
                  <a:gd name="connsiteY0" fmla="*/ 117105 h 2810522"/>
                  <a:gd name="connsiteX1" fmla="*/ 117105 w 2342102"/>
                  <a:gd name="connsiteY1" fmla="*/ 0 h 2810522"/>
                  <a:gd name="connsiteX2" fmla="*/ 2224997 w 2342102"/>
                  <a:gd name="connsiteY2" fmla="*/ 0 h 2810522"/>
                  <a:gd name="connsiteX3" fmla="*/ 2342102 w 2342102"/>
                  <a:gd name="connsiteY3" fmla="*/ 117105 h 2810522"/>
                  <a:gd name="connsiteX4" fmla="*/ 2342102 w 2342102"/>
                  <a:gd name="connsiteY4" fmla="*/ 2693417 h 2810522"/>
                  <a:gd name="connsiteX5" fmla="*/ 2224997 w 2342102"/>
                  <a:gd name="connsiteY5" fmla="*/ 2810522 h 2810522"/>
                  <a:gd name="connsiteX6" fmla="*/ 117105 w 2342102"/>
                  <a:gd name="connsiteY6" fmla="*/ 2810522 h 2810522"/>
                  <a:gd name="connsiteX7" fmla="*/ 0 w 2342102"/>
                  <a:gd name="connsiteY7" fmla="*/ 2693417 h 2810522"/>
                  <a:gd name="connsiteX8" fmla="*/ 0 w 2342102"/>
                  <a:gd name="connsiteY8" fmla="*/ 117105 h 281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2102" h="2810522">
                    <a:moveTo>
                      <a:pt x="2244514" y="1"/>
                    </a:moveTo>
                    <a:cubicBezTo>
                      <a:pt x="2298410" y="1"/>
                      <a:pt x="2342102" y="62917"/>
                      <a:pt x="2342102" y="140527"/>
                    </a:cubicBezTo>
                    <a:lnTo>
                      <a:pt x="2342102" y="2669995"/>
                    </a:lnTo>
                    <a:cubicBezTo>
                      <a:pt x="2342102" y="2747605"/>
                      <a:pt x="2298410" y="2810521"/>
                      <a:pt x="2244514" y="2810521"/>
                    </a:cubicBezTo>
                    <a:lnTo>
                      <a:pt x="97588" y="2810521"/>
                    </a:lnTo>
                    <a:cubicBezTo>
                      <a:pt x="43692" y="2810521"/>
                      <a:pt x="0" y="2747605"/>
                      <a:pt x="0" y="2669995"/>
                    </a:cubicBezTo>
                    <a:lnTo>
                      <a:pt x="0" y="140527"/>
                    </a:lnTo>
                    <a:cubicBezTo>
                      <a:pt x="0" y="62917"/>
                      <a:pt x="43692" y="1"/>
                      <a:pt x="97588" y="1"/>
                    </a:cubicBezTo>
                    <a:lnTo>
                      <a:pt x="2244514" y="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134085"/>
                  <a:satOff val="-3695"/>
                  <a:lumOff val="9255"/>
                  <a:alphaOff val="0"/>
                </a:schemeClr>
              </a:fillRef>
              <a:effectRef idx="0">
                <a:schemeClr val="accent1">
                  <a:shade val="80000"/>
                  <a:hueOff val="134085"/>
                  <a:satOff val="-3695"/>
                  <a:lumOff val="925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5894" tIns="89155" rIns="115571" bIns="1873682" numCol="1" spcCol="1270" anchor="t" anchorCtr="0">
                <a:noAutofit/>
              </a:bodyPr>
              <a:lstStyle/>
              <a:p>
                <a:pPr lvl="0" algn="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lowchart: Extract 11"/>
              <p:cNvSpPr/>
              <p:nvPr/>
            </p:nvSpPr>
            <p:spPr>
              <a:xfrm rot="5400000">
                <a:off x="4265201" y="4256997"/>
                <a:ext cx="412957" cy="351315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Freeform 13"/>
              <p:cNvSpPr/>
              <p:nvPr/>
            </p:nvSpPr>
            <p:spPr>
              <a:xfrm>
                <a:off x="4928390" y="2023738"/>
                <a:ext cx="1744866" cy="2810522"/>
              </a:xfrm>
              <a:custGeom>
                <a:avLst/>
                <a:gdLst>
                  <a:gd name="connsiteX0" fmla="*/ 0 w 1744866"/>
                  <a:gd name="connsiteY0" fmla="*/ 0 h 2810522"/>
                  <a:gd name="connsiteX1" fmla="*/ 1744866 w 1744866"/>
                  <a:gd name="connsiteY1" fmla="*/ 0 h 2810522"/>
                  <a:gd name="connsiteX2" fmla="*/ 1744866 w 1744866"/>
                  <a:gd name="connsiteY2" fmla="*/ 2810522 h 2810522"/>
                  <a:gd name="connsiteX3" fmla="*/ 0 w 1744866"/>
                  <a:gd name="connsiteY3" fmla="*/ 2810522 h 2810522"/>
                  <a:gd name="connsiteX4" fmla="*/ 0 w 1744866"/>
                  <a:gd name="connsiteY4" fmla="*/ 0 h 281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866" h="2810522">
                    <a:moveTo>
                      <a:pt x="0" y="0"/>
                    </a:moveTo>
                    <a:lnTo>
                      <a:pt x="1744866" y="0"/>
                    </a:lnTo>
                    <a:lnTo>
                      <a:pt x="1744866" y="2810522"/>
                    </a:lnTo>
                    <a:lnTo>
                      <a:pt x="0" y="28105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shade val="80000"/>
                  <a:hueOff val="134085"/>
                  <a:satOff val="-3695"/>
                  <a:lumOff val="925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85725" rIns="0" bIns="0" numCol="1" spcCol="1270" anchor="t" anchorCtr="0">
                <a:noAutofit/>
              </a:bodyPr>
              <a:lstStyle/>
              <a:p>
                <a:pPr lvl="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kern="1200" dirty="0" smtClean="0">
                    <a:solidFill>
                      <a:schemeClr val="tx1"/>
                    </a:solidFill>
                  </a:rPr>
                  <a:t>Additional Monthly Support</a:t>
                </a:r>
                <a:endParaRPr lang="en-US" sz="24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 rot="16200000">
                <a:off x="6649834" y="2257948"/>
                <a:ext cx="2810523" cy="2342103"/>
              </a:xfrm>
              <a:custGeom>
                <a:avLst/>
                <a:gdLst>
                  <a:gd name="connsiteX0" fmla="*/ 0 w 2342102"/>
                  <a:gd name="connsiteY0" fmla="*/ 117105 h 2810522"/>
                  <a:gd name="connsiteX1" fmla="*/ 117105 w 2342102"/>
                  <a:gd name="connsiteY1" fmla="*/ 0 h 2810522"/>
                  <a:gd name="connsiteX2" fmla="*/ 2224997 w 2342102"/>
                  <a:gd name="connsiteY2" fmla="*/ 0 h 2810522"/>
                  <a:gd name="connsiteX3" fmla="*/ 2342102 w 2342102"/>
                  <a:gd name="connsiteY3" fmla="*/ 117105 h 2810522"/>
                  <a:gd name="connsiteX4" fmla="*/ 2342102 w 2342102"/>
                  <a:gd name="connsiteY4" fmla="*/ 2693417 h 2810522"/>
                  <a:gd name="connsiteX5" fmla="*/ 2224997 w 2342102"/>
                  <a:gd name="connsiteY5" fmla="*/ 2810522 h 2810522"/>
                  <a:gd name="connsiteX6" fmla="*/ 117105 w 2342102"/>
                  <a:gd name="connsiteY6" fmla="*/ 2810522 h 2810522"/>
                  <a:gd name="connsiteX7" fmla="*/ 0 w 2342102"/>
                  <a:gd name="connsiteY7" fmla="*/ 2693417 h 2810522"/>
                  <a:gd name="connsiteX8" fmla="*/ 0 w 2342102"/>
                  <a:gd name="connsiteY8" fmla="*/ 117105 h 281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2102" h="2810522">
                    <a:moveTo>
                      <a:pt x="2244514" y="1"/>
                    </a:moveTo>
                    <a:cubicBezTo>
                      <a:pt x="2298410" y="1"/>
                      <a:pt x="2342102" y="62917"/>
                      <a:pt x="2342102" y="140527"/>
                    </a:cubicBezTo>
                    <a:lnTo>
                      <a:pt x="2342102" y="2669995"/>
                    </a:lnTo>
                    <a:cubicBezTo>
                      <a:pt x="2342102" y="2747605"/>
                      <a:pt x="2298410" y="2810521"/>
                      <a:pt x="2244514" y="2810521"/>
                    </a:cubicBezTo>
                    <a:lnTo>
                      <a:pt x="97588" y="2810521"/>
                    </a:lnTo>
                    <a:cubicBezTo>
                      <a:pt x="43692" y="2810521"/>
                      <a:pt x="0" y="2747605"/>
                      <a:pt x="0" y="2669995"/>
                    </a:cubicBezTo>
                    <a:lnTo>
                      <a:pt x="0" y="140527"/>
                    </a:lnTo>
                    <a:cubicBezTo>
                      <a:pt x="0" y="62917"/>
                      <a:pt x="43692" y="1"/>
                      <a:pt x="97588" y="1"/>
                    </a:cubicBezTo>
                    <a:lnTo>
                      <a:pt x="2244514" y="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268170"/>
                  <a:satOff val="-7389"/>
                  <a:lumOff val="18509"/>
                  <a:alphaOff val="0"/>
                </a:schemeClr>
              </a:fillRef>
              <a:effectRef idx="0">
                <a:schemeClr val="accent1">
                  <a:shade val="80000"/>
                  <a:hueOff val="268170"/>
                  <a:satOff val="-7389"/>
                  <a:lumOff val="1850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5894" tIns="89155" rIns="115571" bIns="1873681" numCol="1" spcCol="1270" anchor="t" anchorCtr="0">
                <a:noAutofit/>
              </a:bodyPr>
              <a:lstStyle/>
              <a:p>
                <a:pPr lvl="0" algn="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b="1" kern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lowchart: Extract 15"/>
              <p:cNvSpPr/>
              <p:nvPr/>
            </p:nvSpPr>
            <p:spPr>
              <a:xfrm rot="5400000">
                <a:off x="6689277" y="4256997"/>
                <a:ext cx="412957" cy="351315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80000"/>
                  <a:hueOff val="201127"/>
                  <a:satOff val="-5542"/>
                  <a:lumOff val="13882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Freeform 16"/>
              <p:cNvSpPr/>
              <p:nvPr/>
            </p:nvSpPr>
            <p:spPr>
              <a:xfrm>
                <a:off x="7352466" y="2023738"/>
                <a:ext cx="1744866" cy="2810522"/>
              </a:xfrm>
              <a:custGeom>
                <a:avLst/>
                <a:gdLst>
                  <a:gd name="connsiteX0" fmla="*/ 0 w 1744866"/>
                  <a:gd name="connsiteY0" fmla="*/ 0 h 2810522"/>
                  <a:gd name="connsiteX1" fmla="*/ 1744866 w 1744866"/>
                  <a:gd name="connsiteY1" fmla="*/ 0 h 2810522"/>
                  <a:gd name="connsiteX2" fmla="*/ 1744866 w 1744866"/>
                  <a:gd name="connsiteY2" fmla="*/ 2810522 h 2810522"/>
                  <a:gd name="connsiteX3" fmla="*/ 0 w 1744866"/>
                  <a:gd name="connsiteY3" fmla="*/ 2810522 h 2810522"/>
                  <a:gd name="connsiteX4" fmla="*/ 0 w 1744866"/>
                  <a:gd name="connsiteY4" fmla="*/ 0 h 281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866" h="2810522">
                    <a:moveTo>
                      <a:pt x="0" y="0"/>
                    </a:moveTo>
                    <a:lnTo>
                      <a:pt x="1744866" y="0"/>
                    </a:lnTo>
                    <a:lnTo>
                      <a:pt x="1744866" y="2810522"/>
                    </a:lnTo>
                    <a:lnTo>
                      <a:pt x="0" y="28105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shade val="80000"/>
                  <a:hueOff val="268170"/>
                  <a:satOff val="-7389"/>
                  <a:lumOff val="1850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85725" rIns="0" bIns="0" numCol="1" spcCol="1270" anchor="t" anchorCtr="0">
                <a:noAutofit/>
              </a:bodyPr>
              <a:lstStyle/>
              <a:p>
                <a:pPr lvl="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kern="1200" dirty="0" smtClean="0">
                    <a:solidFill>
                      <a:schemeClr val="tx1"/>
                    </a:solidFill>
                  </a:rPr>
                  <a:t>Household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Information</a:t>
                </a:r>
                <a:endParaRPr lang="en-US" sz="24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16200000">
                <a:off x="9073911" y="2257947"/>
                <a:ext cx="2810522" cy="2342103"/>
              </a:xfrm>
              <a:custGeom>
                <a:avLst/>
                <a:gdLst>
                  <a:gd name="connsiteX0" fmla="*/ 0 w 2342102"/>
                  <a:gd name="connsiteY0" fmla="*/ 117105 h 2810522"/>
                  <a:gd name="connsiteX1" fmla="*/ 117105 w 2342102"/>
                  <a:gd name="connsiteY1" fmla="*/ 0 h 2810522"/>
                  <a:gd name="connsiteX2" fmla="*/ 2224997 w 2342102"/>
                  <a:gd name="connsiteY2" fmla="*/ 0 h 2810522"/>
                  <a:gd name="connsiteX3" fmla="*/ 2342102 w 2342102"/>
                  <a:gd name="connsiteY3" fmla="*/ 117105 h 2810522"/>
                  <a:gd name="connsiteX4" fmla="*/ 2342102 w 2342102"/>
                  <a:gd name="connsiteY4" fmla="*/ 2693417 h 2810522"/>
                  <a:gd name="connsiteX5" fmla="*/ 2224997 w 2342102"/>
                  <a:gd name="connsiteY5" fmla="*/ 2810522 h 2810522"/>
                  <a:gd name="connsiteX6" fmla="*/ 117105 w 2342102"/>
                  <a:gd name="connsiteY6" fmla="*/ 2810522 h 2810522"/>
                  <a:gd name="connsiteX7" fmla="*/ 0 w 2342102"/>
                  <a:gd name="connsiteY7" fmla="*/ 2693417 h 2810522"/>
                  <a:gd name="connsiteX8" fmla="*/ 0 w 2342102"/>
                  <a:gd name="connsiteY8" fmla="*/ 117105 h 281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2102" h="2810522">
                    <a:moveTo>
                      <a:pt x="2244514" y="1"/>
                    </a:moveTo>
                    <a:cubicBezTo>
                      <a:pt x="2298410" y="1"/>
                      <a:pt x="2342102" y="62917"/>
                      <a:pt x="2342102" y="140527"/>
                    </a:cubicBezTo>
                    <a:lnTo>
                      <a:pt x="2342102" y="2669995"/>
                    </a:lnTo>
                    <a:cubicBezTo>
                      <a:pt x="2342102" y="2747605"/>
                      <a:pt x="2298410" y="2810521"/>
                      <a:pt x="2244514" y="2810521"/>
                    </a:cubicBezTo>
                    <a:lnTo>
                      <a:pt x="97588" y="2810521"/>
                    </a:lnTo>
                    <a:cubicBezTo>
                      <a:pt x="43692" y="2810521"/>
                      <a:pt x="0" y="2747605"/>
                      <a:pt x="0" y="2669995"/>
                    </a:cubicBezTo>
                    <a:lnTo>
                      <a:pt x="0" y="140527"/>
                    </a:lnTo>
                    <a:cubicBezTo>
                      <a:pt x="0" y="62917"/>
                      <a:pt x="43692" y="1"/>
                      <a:pt x="97588" y="1"/>
                    </a:cubicBezTo>
                    <a:lnTo>
                      <a:pt x="2244514" y="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402254"/>
                  <a:satOff val="-11084"/>
                  <a:lumOff val="27764"/>
                  <a:alphaOff val="0"/>
                </a:schemeClr>
              </a:fillRef>
              <a:effectRef idx="0">
                <a:schemeClr val="accent1">
                  <a:shade val="80000"/>
                  <a:hueOff val="402254"/>
                  <a:satOff val="-11084"/>
                  <a:lumOff val="2776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5893" tIns="89153" rIns="115571" bIns="1873683" numCol="1" spcCol="1270" anchor="t" anchorCtr="0">
                <a:noAutofit/>
              </a:bodyPr>
              <a:lstStyle/>
              <a:p>
                <a:pPr lvl="0" algn="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lowchart: Extract 18"/>
              <p:cNvSpPr/>
              <p:nvPr/>
            </p:nvSpPr>
            <p:spPr>
              <a:xfrm rot="5400000">
                <a:off x="9113353" y="4256997"/>
                <a:ext cx="412957" cy="351315"/>
              </a:xfrm>
              <a:prstGeom prst="flowChartExtract">
                <a:avLst/>
              </a:prstGeom>
            </p:spPr>
            <p:style>
              <a:lnRef idx="2">
                <a:schemeClr val="accent1">
                  <a:shade val="80000"/>
                  <a:hueOff val="402254"/>
                  <a:satOff val="-11084"/>
                  <a:lumOff val="27764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20" name="Freeform 19"/>
            <p:cNvSpPr/>
            <p:nvPr/>
          </p:nvSpPr>
          <p:spPr>
            <a:xfrm>
              <a:off x="9095981" y="2071824"/>
              <a:ext cx="1744866" cy="2810522"/>
            </a:xfrm>
            <a:custGeom>
              <a:avLst/>
              <a:gdLst>
                <a:gd name="connsiteX0" fmla="*/ 0 w 1744866"/>
                <a:gd name="connsiteY0" fmla="*/ 0 h 2810522"/>
                <a:gd name="connsiteX1" fmla="*/ 1744866 w 1744866"/>
                <a:gd name="connsiteY1" fmla="*/ 0 h 2810522"/>
                <a:gd name="connsiteX2" fmla="*/ 1744866 w 1744866"/>
                <a:gd name="connsiteY2" fmla="*/ 2810522 h 2810522"/>
                <a:gd name="connsiteX3" fmla="*/ 0 w 1744866"/>
                <a:gd name="connsiteY3" fmla="*/ 2810522 h 2810522"/>
                <a:gd name="connsiteX4" fmla="*/ 0 w 1744866"/>
                <a:gd name="connsiteY4" fmla="*/ 0 h 28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866" h="2810522">
                  <a:moveTo>
                    <a:pt x="0" y="0"/>
                  </a:moveTo>
                  <a:lnTo>
                    <a:pt x="1744866" y="0"/>
                  </a:lnTo>
                  <a:lnTo>
                    <a:pt x="1744866" y="2810522"/>
                  </a:lnTo>
                  <a:lnTo>
                    <a:pt x="0" y="281052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268170"/>
                <a:satOff val="-7389"/>
                <a:lumOff val="1850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5725" rIns="0" bIns="0" numCol="1" spcCol="1270" anchor="t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</a:rPr>
                <a:t>Family Situation</a:t>
              </a:r>
              <a:endParaRPr lang="en-US" sz="2400" b="1" kern="1200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7741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3.33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825624" y="921302"/>
            <a:ext cx="8278548" cy="5361998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9" name="Oval 8"/>
          <p:cNvSpPr/>
          <p:nvPr/>
        </p:nvSpPr>
        <p:spPr>
          <a:xfrm>
            <a:off x="5200401" y="2773226"/>
            <a:ext cx="383651" cy="16528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76524" y="459637"/>
            <a:ext cx="3576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Employment Information</a:t>
            </a:r>
            <a:r>
              <a:rPr lang="en-US" sz="2400" b="1" i="1" dirty="0" smtClean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21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3.34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941032" y="847621"/>
            <a:ext cx="8052048" cy="5440793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76524" y="459637"/>
            <a:ext cx="3887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Adding Employment Details</a:t>
            </a:r>
            <a:r>
              <a:rPr lang="en-US" sz="2400" b="1" i="1" dirty="0" smtClean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05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3.35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7" name="Picture 6" descr="C:\Users\brooks-lisa\Documents\My Received Files\L_3B02.tmp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1" y="1789523"/>
            <a:ext cx="8685485" cy="2649312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43115" y="474874"/>
            <a:ext cx="6253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Adding Additional Monthly Support or Income</a:t>
            </a:r>
            <a:r>
              <a:rPr lang="en-US" sz="2400" b="1" i="1" dirty="0" smtClean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25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3.36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8" name="Picture 7" descr="C:\Users\brooks-lisa\Documents\My Received Files\L_FEA2.tmp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28" y="1849228"/>
            <a:ext cx="8693913" cy="2642873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23523" y="459637"/>
            <a:ext cx="3631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Adding Monthly Expenses</a:t>
            </a:r>
            <a:r>
              <a:rPr lang="en-US" sz="2400" b="1" i="1" dirty="0" smtClean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345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3.37</a:t>
            </a:r>
          </a:p>
        </p:txBody>
      </p:sp>
      <p:pic>
        <p:nvPicPr>
          <p:cNvPr id="7" name="Picture 6" descr="C:\Users\brock-amber\Desktop\UHS\Emergency Placement - CPI\screensho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7" y="994299"/>
            <a:ext cx="8771140" cy="5301898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66295" y="479829"/>
            <a:ext cx="2410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Family Situation</a:t>
            </a:r>
            <a:r>
              <a:rPr lang="en-US" sz="2400" b="1" i="1" dirty="0" smtClean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9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82337" y="0"/>
            <a:ext cx="4409661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dirty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FSFN Tutorial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 rot="225185">
            <a:off x="8968602" y="1217541"/>
            <a:ext cx="2037132" cy="2514606"/>
          </a:xfrm>
          <a:prstGeom prst="rect">
            <a:avLst/>
          </a:prstGeom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3.38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553673" y="548570"/>
            <a:ext cx="6675589" cy="120998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Narrative Family Assessment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64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12621" y="209540"/>
            <a:ext cx="10074442" cy="87854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Narrative Family Assessment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3.39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-32084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1368554" y="1776827"/>
            <a:ext cx="4407417" cy="429717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400" b="1" dirty="0" smtClean="0"/>
              <a:t>Case Managers </a:t>
            </a:r>
            <a:r>
              <a:rPr lang="en-US" sz="2400" b="1" dirty="0"/>
              <a:t>must conduct a narrative family assessment and gather the needed information to fully </a:t>
            </a:r>
            <a:r>
              <a:rPr lang="en-US" sz="2400" b="1" dirty="0" smtClean="0"/>
              <a:t>evaluate the </a:t>
            </a:r>
            <a:r>
              <a:rPr lang="en-US" sz="2400" b="1" dirty="0"/>
              <a:t>caregiver’s ability to provide a safe and nurturing environment for the child. </a:t>
            </a:r>
          </a:p>
          <a:p>
            <a:pPr marL="44450" indent="0" algn="ctr">
              <a:buClr>
                <a:schemeClr val="accent1">
                  <a:lumMod val="50000"/>
                </a:schemeClr>
              </a:buClr>
              <a:buNone/>
            </a:pPr>
            <a:endParaRPr lang="en-US" sz="2400" b="1" dirty="0"/>
          </a:p>
        </p:txBody>
      </p:sp>
      <p:sp>
        <p:nvSpPr>
          <p:cNvPr id="10" name="Content Placeholder 13"/>
          <p:cNvSpPr txBox="1">
            <a:spLocks/>
          </p:cNvSpPr>
          <p:nvPr/>
        </p:nvSpPr>
        <p:spPr>
          <a:xfrm>
            <a:off x="5775971" y="1776827"/>
            <a:ext cx="4661986" cy="282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dirty="0"/>
              <a:t>Information should be gathered through an interview </a:t>
            </a:r>
            <a:r>
              <a:rPr lang="en-US" sz="2400" b="1" dirty="0" smtClean="0"/>
              <a:t>process.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1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52336" y="53449"/>
            <a:ext cx="10074442" cy="157778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Situations Requiring a Relative/Non-relative UHS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3.4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-32084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368554" y="1780024"/>
            <a:ext cx="9634971" cy="3180163"/>
            <a:chOff x="2621587" y="2430873"/>
            <a:chExt cx="8131970" cy="4122326"/>
          </a:xfrm>
        </p:grpSpPr>
        <p:grpSp>
          <p:nvGrpSpPr>
            <p:cNvPr id="4" name="Group 3"/>
            <p:cNvGrpSpPr/>
            <p:nvPr/>
          </p:nvGrpSpPr>
          <p:grpSpPr>
            <a:xfrm>
              <a:off x="2625557" y="2760133"/>
              <a:ext cx="8128000" cy="3793066"/>
              <a:chOff x="2625557" y="2760133"/>
              <a:chExt cx="8128000" cy="3793066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629525" y="2760133"/>
                <a:ext cx="2706687" cy="3413760"/>
              </a:xfrm>
              <a:custGeom>
                <a:avLst/>
                <a:gdLst>
                  <a:gd name="connsiteX0" fmla="*/ 0 w 2706687"/>
                  <a:gd name="connsiteY0" fmla="*/ 0 h 3413760"/>
                  <a:gd name="connsiteX1" fmla="*/ 2706687 w 2706687"/>
                  <a:gd name="connsiteY1" fmla="*/ 0 h 3413760"/>
                  <a:gd name="connsiteX2" fmla="*/ 2706687 w 2706687"/>
                  <a:gd name="connsiteY2" fmla="*/ 3413760 h 3413760"/>
                  <a:gd name="connsiteX3" fmla="*/ 0 w 2706687"/>
                  <a:gd name="connsiteY3" fmla="*/ 3413760 h 3413760"/>
                  <a:gd name="connsiteX4" fmla="*/ 0 w 2706687"/>
                  <a:gd name="connsiteY4" fmla="*/ 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6687" h="3413760">
                    <a:moveTo>
                      <a:pt x="0" y="0"/>
                    </a:moveTo>
                    <a:lnTo>
                      <a:pt x="2706687" y="0"/>
                    </a:lnTo>
                    <a:lnTo>
                      <a:pt x="2706687" y="3413760"/>
                    </a:lnTo>
                    <a:lnTo>
                      <a:pt x="0" y="34137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D77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 kern="1200" dirty="0" smtClean="0">
                    <a:solidFill>
                      <a:schemeClr val="tx1"/>
                    </a:solidFill>
                  </a:rPr>
                  <a:t>A child was placed in a relative or non-relative placement by a CPI and an Emergency Placement Home Study was completed and approved.  </a:t>
                </a:r>
                <a:endParaRPr lang="en-US" sz="21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5336213" y="2760133"/>
                <a:ext cx="2706687" cy="3413760"/>
              </a:xfrm>
              <a:custGeom>
                <a:avLst/>
                <a:gdLst>
                  <a:gd name="connsiteX0" fmla="*/ 0 w 2706687"/>
                  <a:gd name="connsiteY0" fmla="*/ 0 h 3413760"/>
                  <a:gd name="connsiteX1" fmla="*/ 2706687 w 2706687"/>
                  <a:gd name="connsiteY1" fmla="*/ 0 h 3413760"/>
                  <a:gd name="connsiteX2" fmla="*/ 2706687 w 2706687"/>
                  <a:gd name="connsiteY2" fmla="*/ 3413760 h 3413760"/>
                  <a:gd name="connsiteX3" fmla="*/ 0 w 2706687"/>
                  <a:gd name="connsiteY3" fmla="*/ 3413760 h 3413760"/>
                  <a:gd name="connsiteX4" fmla="*/ 0 w 2706687"/>
                  <a:gd name="connsiteY4" fmla="*/ 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6687" h="3413760">
                    <a:moveTo>
                      <a:pt x="0" y="0"/>
                    </a:moveTo>
                    <a:lnTo>
                      <a:pt x="2706687" y="0"/>
                    </a:lnTo>
                    <a:lnTo>
                      <a:pt x="2706687" y="3413760"/>
                    </a:lnTo>
                    <a:lnTo>
                      <a:pt x="0" y="34137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D77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 kern="1200" dirty="0" smtClean="0">
                    <a:solidFill>
                      <a:schemeClr val="tx1"/>
                    </a:solidFill>
                  </a:rPr>
                  <a:t>A Case Manager is placing a child with a relative/non-relative as an initial placement. </a:t>
                </a:r>
              </a:p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 dirty="0" smtClean="0">
                    <a:solidFill>
                      <a:schemeClr val="tx1"/>
                    </a:solidFill>
                  </a:rPr>
                  <a:t>A Case Manager cannot complete Emergency Placement Home Studies.</a:t>
                </a:r>
                <a:endParaRPr lang="en-US" sz="21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8042900" y="2760133"/>
                <a:ext cx="2706687" cy="3413760"/>
              </a:xfrm>
              <a:custGeom>
                <a:avLst/>
                <a:gdLst>
                  <a:gd name="connsiteX0" fmla="*/ 0 w 2706687"/>
                  <a:gd name="connsiteY0" fmla="*/ 0 h 3413760"/>
                  <a:gd name="connsiteX1" fmla="*/ 2706687 w 2706687"/>
                  <a:gd name="connsiteY1" fmla="*/ 0 h 3413760"/>
                  <a:gd name="connsiteX2" fmla="*/ 2706687 w 2706687"/>
                  <a:gd name="connsiteY2" fmla="*/ 3413760 h 3413760"/>
                  <a:gd name="connsiteX3" fmla="*/ 0 w 2706687"/>
                  <a:gd name="connsiteY3" fmla="*/ 3413760 h 3413760"/>
                  <a:gd name="connsiteX4" fmla="*/ 0 w 2706687"/>
                  <a:gd name="connsiteY4" fmla="*/ 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6687" h="3413760">
                    <a:moveTo>
                      <a:pt x="0" y="0"/>
                    </a:moveTo>
                    <a:lnTo>
                      <a:pt x="2706687" y="0"/>
                    </a:lnTo>
                    <a:lnTo>
                      <a:pt x="2706687" y="3413760"/>
                    </a:lnTo>
                    <a:lnTo>
                      <a:pt x="0" y="34137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D77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 kern="1200" dirty="0" smtClean="0">
                    <a:solidFill>
                      <a:schemeClr val="tx1"/>
                    </a:solidFill>
                  </a:rPr>
                  <a:t>To update an existing Relative/Non-relative </a:t>
                </a:r>
                <a:r>
                  <a:rPr lang="en-US" sz="2100" b="1" dirty="0" smtClean="0">
                    <a:solidFill>
                      <a:schemeClr val="tx1"/>
                    </a:solidFill>
                  </a:rPr>
                  <a:t>UHS</a:t>
                </a:r>
                <a:r>
                  <a:rPr lang="en-US" sz="2100" b="1" kern="1200" dirty="0" smtClean="0">
                    <a:solidFill>
                      <a:schemeClr val="tx1"/>
                    </a:solidFill>
                  </a:rPr>
                  <a:t>.  </a:t>
                </a:r>
                <a:endParaRPr lang="en-US" sz="21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625557" y="6173893"/>
                <a:ext cx="8128000" cy="3793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25" name="Rectangle 24"/>
            <p:cNvSpPr/>
            <p:nvPr/>
          </p:nvSpPr>
          <p:spPr>
            <a:xfrm>
              <a:off x="2621587" y="2430873"/>
              <a:ext cx="8128000" cy="37930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9642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69184" y="153450"/>
            <a:ext cx="10879379" cy="127551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Narrative Family Assessment, </a:t>
            </a:r>
            <a:r>
              <a:rPr lang="en-US" sz="4400" b="1" dirty="0" err="1" smtClean="0"/>
              <a:t>con’t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3.40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-32084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1546173" y="1510806"/>
            <a:ext cx="9444556" cy="65750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400" b="1" dirty="0" smtClean="0"/>
              <a:t>The Narrative Family Assessment is split up into nine areas:</a:t>
            </a:r>
            <a:endParaRPr lang="en-US" sz="24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502023" y="2132453"/>
            <a:ext cx="11176863" cy="2791876"/>
            <a:chOff x="649705" y="2913700"/>
            <a:chExt cx="10318848" cy="330709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" name="Rounded Rectangle 20"/>
            <p:cNvSpPr/>
            <p:nvPr/>
          </p:nvSpPr>
          <p:spPr>
            <a:xfrm>
              <a:off x="649705" y="5265505"/>
              <a:ext cx="3155576" cy="93232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 smtClean="0">
                  <a:solidFill>
                    <a:schemeClr val="tx1"/>
                  </a:solidFill>
                </a:rPr>
                <a:t>Education and Employment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49705" y="2913701"/>
              <a:ext cx="3155576" cy="93232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 smtClean="0">
                  <a:solidFill>
                    <a:schemeClr val="tx1"/>
                  </a:solidFill>
                </a:rPr>
                <a:t>Assess Caregiver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49705" y="4099390"/>
              <a:ext cx="3155576" cy="93232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 smtClean="0">
                  <a:solidFill>
                    <a:schemeClr val="tx1"/>
                  </a:solidFill>
                </a:rPr>
                <a:t>Motivation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31341" y="2916843"/>
              <a:ext cx="3155576" cy="93232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 smtClean="0">
                  <a:solidFill>
                    <a:schemeClr val="tx1"/>
                  </a:solidFill>
                </a:rPr>
                <a:t>Family History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231341" y="4099389"/>
              <a:ext cx="3155576" cy="93232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solidFill>
                    <a:schemeClr val="tx1"/>
                  </a:solidFill>
                </a:rPr>
                <a:t>Children to Be Placed Interviews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231341" y="5288465"/>
              <a:ext cx="3155576" cy="93232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 smtClean="0">
                  <a:solidFill>
                    <a:schemeClr val="tx1"/>
                  </a:solidFill>
                </a:rPr>
                <a:t>References and Reviews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812977" y="2913700"/>
              <a:ext cx="3155576" cy="93232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 smtClean="0">
                  <a:solidFill>
                    <a:schemeClr val="tx1"/>
                  </a:solidFill>
                </a:rPr>
                <a:t>Child History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812977" y="4099389"/>
              <a:ext cx="3155576" cy="9323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 smtClean="0">
                  <a:solidFill>
                    <a:schemeClr val="tx1"/>
                  </a:solidFill>
                </a:rPr>
                <a:t>Physical Environment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812977" y="5288465"/>
              <a:ext cx="3155576" cy="93232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 smtClean="0">
                  <a:solidFill>
                    <a:schemeClr val="tx1"/>
                  </a:solidFill>
                </a:rPr>
                <a:t>Family Support and Resources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4327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3.41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45457" y="1013251"/>
            <a:ext cx="8606118" cy="5244114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2411" y="444012"/>
            <a:ext cx="8072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Narrative Family Assessment – Assess Caregiver(s) Questions</a:t>
            </a:r>
            <a:r>
              <a:rPr lang="en-US" sz="2400" b="1" i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624D38"/>
              </a:solidFill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1390" y="2474584"/>
            <a:ext cx="1156086" cy="22422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80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3.42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77049" y="1003335"/>
            <a:ext cx="8744504" cy="5290937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2411" y="444012"/>
            <a:ext cx="8072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Narrative Family Assessment – Assess Caregiver(s) Questions</a:t>
            </a:r>
            <a:r>
              <a:rPr lang="en-US" sz="2400" b="1" i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624D38"/>
              </a:solidFill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3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3.43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1" y="905677"/>
            <a:ext cx="8221850" cy="537716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2411" y="444012"/>
            <a:ext cx="8072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Narrative Family Assessment – Assess Caregiver(s) Questions</a:t>
            </a:r>
            <a:r>
              <a:rPr lang="en-US" sz="2400" b="1" i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624D38"/>
              </a:solidFill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07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3.44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43735" y="1012055"/>
            <a:ext cx="8409143" cy="5282213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2411" y="444012"/>
            <a:ext cx="8072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Narrative Family Assessment – Assess Caregiver(s) Questions</a:t>
            </a:r>
            <a:r>
              <a:rPr lang="en-US" sz="2400" b="1" i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624D38"/>
              </a:solidFill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7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3.45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27968" y="1021087"/>
            <a:ext cx="8469297" cy="5282064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2411" y="444012"/>
            <a:ext cx="8072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Narrative Family Assessment – Assess Caregiver(s) Questions</a:t>
            </a:r>
            <a:r>
              <a:rPr lang="en-US" sz="2400" b="1" i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624D38"/>
              </a:solidFill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87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3.46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241" y="1335110"/>
            <a:ext cx="7537144" cy="499306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35127" y="433089"/>
            <a:ext cx="58993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Narrative Family Assessment – </a:t>
            </a:r>
            <a:b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</a:br>
            <a: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Motivation and Education and Employment</a:t>
            </a:r>
            <a:r>
              <a:rPr lang="en-US" sz="2400" b="1" i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624D38"/>
              </a:solidFill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87263" y="2714281"/>
            <a:ext cx="923277" cy="22422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59675" y="4048219"/>
            <a:ext cx="1569955" cy="29609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3.47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71898" y="1264086"/>
            <a:ext cx="8534264" cy="5021309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8565" y="433089"/>
            <a:ext cx="8932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Narrative Family Assessment – Family History, </a:t>
            </a:r>
            <a:b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</a:br>
            <a: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Child(</a:t>
            </a:r>
            <a:r>
              <a:rPr lang="en-US" sz="2400" b="1" i="1" u="sng" dirty="0" err="1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ren</a:t>
            </a:r>
            <a: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 To Be Placed Interview(s), and References and Reviews</a:t>
            </a:r>
            <a:r>
              <a:rPr lang="en-US" sz="2400" b="1" i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624D38"/>
              </a:solidFill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00381" y="3888419"/>
            <a:ext cx="2342314" cy="26632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3649" y="4882086"/>
            <a:ext cx="1569955" cy="25808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1503" y="2343703"/>
            <a:ext cx="1214850" cy="21306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50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3.48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862972" y="1264086"/>
            <a:ext cx="8243695" cy="5042526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14858" y="433089"/>
            <a:ext cx="53399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Narrative Family Assessment – </a:t>
            </a:r>
            <a:b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</a:br>
            <a: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Child History and Physical Environment</a:t>
            </a:r>
            <a:r>
              <a:rPr lang="en-US" sz="2400" b="1" i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624D38"/>
              </a:solidFill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69057" y="3363831"/>
            <a:ext cx="1055053" cy="22274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69056" y="4452284"/>
            <a:ext cx="1472303" cy="26243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3.49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99" y="999409"/>
            <a:ext cx="7910003" cy="527333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6754" y="441151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Narrative Family Assessment – Family Supports and Resources</a:t>
            </a:r>
            <a:r>
              <a:rPr lang="en-US" sz="2400" b="1" i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624D38"/>
              </a:solidFill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1099" y="4572000"/>
            <a:ext cx="1969452" cy="27162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1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150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42737" y="116054"/>
            <a:ext cx="10074442" cy="10655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Information Gathering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3.5</a:t>
            </a:r>
            <a:endParaRPr lang="en-US" dirty="0">
              <a:solidFill>
                <a:srgbClr val="624D38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42737" y="1671737"/>
            <a:ext cx="10272172" cy="4059933"/>
            <a:chOff x="412374" y="1671738"/>
            <a:chExt cx="10272172" cy="4059933"/>
          </a:xfrm>
        </p:grpSpPr>
        <p:sp>
          <p:nvSpPr>
            <p:cNvPr id="24" name="Rectangle 23"/>
            <p:cNvSpPr/>
            <p:nvPr/>
          </p:nvSpPr>
          <p:spPr>
            <a:xfrm>
              <a:off x="5273061" y="2029521"/>
              <a:ext cx="1843462" cy="351959"/>
            </a:xfrm>
            <a:prstGeom prst="rect">
              <a:avLst/>
            </a:prstGeom>
          </p:spPr>
          <p:style>
            <a:lnRef idx="0">
              <a:schemeClr val="accent1">
                <a:shade val="90000"/>
                <a:hueOff val="321731"/>
                <a:satOff val="-8618"/>
                <a:lumOff val="20183"/>
                <a:alphaOff val="0"/>
              </a:schemeClr>
            </a:lnRef>
            <a:fillRef idx="1">
              <a:schemeClr val="accent1">
                <a:shade val="90000"/>
                <a:hueOff val="321731"/>
                <a:satOff val="-8618"/>
                <a:lumOff val="20183"/>
                <a:alphaOff val="0"/>
              </a:schemeClr>
            </a:fillRef>
            <a:effectRef idx="0">
              <a:schemeClr val="accent1">
                <a:shade val="90000"/>
                <a:hueOff val="321731"/>
                <a:satOff val="-8618"/>
                <a:lumOff val="2018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2" name="Group 11"/>
            <p:cNvGrpSpPr/>
            <p:nvPr/>
          </p:nvGrpSpPr>
          <p:grpSpPr>
            <a:xfrm>
              <a:off x="412374" y="1671738"/>
              <a:ext cx="10272172" cy="4059933"/>
              <a:chOff x="2036086" y="1097474"/>
              <a:chExt cx="5951042" cy="3755566"/>
            </a:xfrm>
          </p:grpSpPr>
          <p:sp>
            <p:nvSpPr>
              <p:cNvPr id="15" name="Rectangle 14"/>
              <p:cNvSpPr/>
              <p:nvPr/>
            </p:nvSpPr>
            <p:spPr>
              <a:xfrm rot="5400000">
                <a:off x="1657672" y="2158257"/>
                <a:ext cx="1654072" cy="199667"/>
              </a:xfrm>
              <a:prstGeom prst="rect">
                <a:avLst/>
              </a:prstGeom>
            </p:spPr>
            <p:style>
              <a:lnRef idx="0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ounded Rectangle 15"/>
              <p:cNvSpPr/>
              <p:nvPr/>
            </p:nvSpPr>
            <p:spPr>
              <a:xfrm>
                <a:off x="2036087" y="1099541"/>
                <a:ext cx="2218531" cy="133111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567" tIns="107567" rIns="107567" bIns="107567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>
                    <a:solidFill>
                      <a:schemeClr val="tx1"/>
                    </a:solidFill>
                  </a:rPr>
                  <a:t>Assess if there is an appropriate relative/non-relative responsible and capable of meeting the child’s needs.</a:t>
                </a:r>
                <a:endParaRPr lang="en-US" sz="20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5400000">
                <a:off x="1657672" y="3822155"/>
                <a:ext cx="1654072" cy="199667"/>
              </a:xfrm>
              <a:prstGeom prst="rect">
                <a:avLst/>
              </a:prstGeom>
            </p:spPr>
            <p:style>
              <a:lnRef idx="0">
                <a:schemeClr val="accent1">
                  <a:shade val="90000"/>
                  <a:hueOff val="80433"/>
                  <a:satOff val="-2155"/>
                  <a:lumOff val="5046"/>
                  <a:alphaOff val="0"/>
                </a:schemeClr>
              </a:lnRef>
              <a:fillRef idx="1">
                <a:schemeClr val="accent1">
                  <a:shade val="90000"/>
                  <a:hueOff val="80433"/>
                  <a:satOff val="-2155"/>
                  <a:lumOff val="5046"/>
                  <a:alphaOff val="0"/>
                </a:schemeClr>
              </a:fillRef>
              <a:effectRef idx="0">
                <a:schemeClr val="accent1">
                  <a:shade val="90000"/>
                  <a:hueOff val="80433"/>
                  <a:satOff val="-2155"/>
                  <a:lumOff val="5046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ounded Rectangle 17"/>
              <p:cNvSpPr/>
              <p:nvPr/>
            </p:nvSpPr>
            <p:spPr>
              <a:xfrm>
                <a:off x="2036086" y="2767025"/>
                <a:ext cx="2221843" cy="133111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67042"/>
                  <a:satOff val="-1847"/>
                  <a:lumOff val="4627"/>
                  <a:alphaOff val="0"/>
                </a:schemeClr>
              </a:fillRef>
              <a:effectRef idx="0">
                <a:schemeClr val="accent1">
                  <a:shade val="80000"/>
                  <a:hueOff val="67042"/>
                  <a:satOff val="-1847"/>
                  <a:lumOff val="462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567" tIns="107567" rIns="107567" bIns="107567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>
                    <a:solidFill>
                      <a:schemeClr val="tx1"/>
                    </a:solidFill>
                  </a:rPr>
                  <a:t>Assess the level of care the child needs.</a:t>
                </a:r>
                <a:endParaRPr lang="en-US" sz="20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384874" y="4564059"/>
                <a:ext cx="2666852" cy="288981"/>
              </a:xfrm>
              <a:prstGeom prst="rect">
                <a:avLst/>
              </a:prstGeom>
            </p:spPr>
            <p:style>
              <a:lnRef idx="0">
                <a:schemeClr val="accent1">
                  <a:shade val="90000"/>
                  <a:hueOff val="160865"/>
                  <a:satOff val="-4309"/>
                  <a:lumOff val="10092"/>
                  <a:alphaOff val="0"/>
                </a:schemeClr>
              </a:lnRef>
              <a:fillRef idx="1">
                <a:schemeClr val="accent1">
                  <a:shade val="90000"/>
                  <a:hueOff val="160865"/>
                  <a:satOff val="-4309"/>
                  <a:lumOff val="10092"/>
                  <a:alphaOff val="0"/>
                </a:schemeClr>
              </a:fillRef>
              <a:effectRef idx="0">
                <a:schemeClr val="accent1">
                  <a:shade val="90000"/>
                  <a:hueOff val="160865"/>
                  <a:satOff val="-4309"/>
                  <a:lumOff val="10092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Rectangle 20"/>
              <p:cNvSpPr/>
              <p:nvPr/>
            </p:nvSpPr>
            <p:spPr>
              <a:xfrm rot="16200000">
                <a:off x="4090614" y="3891918"/>
                <a:ext cx="1722574" cy="199668"/>
              </a:xfrm>
              <a:prstGeom prst="rect">
                <a:avLst/>
              </a:prstGeom>
            </p:spPr>
            <p:style>
              <a:lnRef idx="0">
                <a:schemeClr val="accent1">
                  <a:shade val="90000"/>
                  <a:hueOff val="241298"/>
                  <a:satOff val="-6464"/>
                  <a:lumOff val="15137"/>
                  <a:alphaOff val="0"/>
                </a:schemeClr>
              </a:lnRef>
              <a:fillRef idx="1">
                <a:schemeClr val="accent1">
                  <a:shade val="90000"/>
                  <a:hueOff val="241298"/>
                  <a:satOff val="-6464"/>
                  <a:lumOff val="15137"/>
                  <a:alphaOff val="0"/>
                </a:schemeClr>
              </a:fillRef>
              <a:effectRef idx="0">
                <a:schemeClr val="accent1">
                  <a:shade val="90000"/>
                  <a:hueOff val="241298"/>
                  <a:satOff val="-6464"/>
                  <a:lumOff val="15137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 21"/>
              <p:cNvSpPr/>
              <p:nvPr/>
            </p:nvSpPr>
            <p:spPr>
              <a:xfrm rot="16200000">
                <a:off x="4124856" y="2158257"/>
                <a:ext cx="1654072" cy="199667"/>
              </a:xfrm>
              <a:prstGeom prst="rect">
                <a:avLst/>
              </a:prstGeom>
            </p:spPr>
            <p:style>
              <a:lnRef idx="0">
                <a:schemeClr val="accent1">
                  <a:shade val="90000"/>
                  <a:hueOff val="321731"/>
                  <a:satOff val="-8618"/>
                  <a:lumOff val="20183"/>
                  <a:alphaOff val="0"/>
                </a:schemeClr>
              </a:lnRef>
              <a:fillRef idx="1">
                <a:schemeClr val="accent1">
                  <a:shade val="90000"/>
                  <a:hueOff val="321731"/>
                  <a:satOff val="-8618"/>
                  <a:lumOff val="20183"/>
                  <a:alphaOff val="0"/>
                </a:schemeClr>
              </a:fillRef>
              <a:effectRef idx="0">
                <a:schemeClr val="accent1">
                  <a:shade val="90000"/>
                  <a:hueOff val="321731"/>
                  <a:satOff val="-8618"/>
                  <a:lumOff val="20183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Rounded Rectangle 25"/>
              <p:cNvSpPr/>
              <p:nvPr/>
            </p:nvSpPr>
            <p:spPr>
              <a:xfrm>
                <a:off x="5768597" y="1097474"/>
                <a:ext cx="2218531" cy="133111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268170"/>
                  <a:satOff val="-7389"/>
                  <a:lumOff val="18509"/>
                  <a:alphaOff val="0"/>
                </a:schemeClr>
              </a:fillRef>
              <a:effectRef idx="0">
                <a:schemeClr val="accent1">
                  <a:shade val="80000"/>
                  <a:hueOff val="268170"/>
                  <a:satOff val="-7389"/>
                  <a:lumOff val="1850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567" tIns="107567" rIns="107567" bIns="107567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>
                    <a:solidFill>
                      <a:schemeClr val="tx1"/>
                    </a:solidFill>
                  </a:rPr>
                  <a:t>Gather caregiver’s interest and demographic information.</a:t>
                </a:r>
                <a:endParaRPr lang="en-US" sz="20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558822" y="2767025"/>
                <a:ext cx="2218531" cy="133111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201127"/>
                  <a:satOff val="-5542"/>
                  <a:lumOff val="13882"/>
                  <a:alphaOff val="0"/>
                </a:schemeClr>
              </a:fillRef>
              <a:effectRef idx="0">
                <a:schemeClr val="accent1">
                  <a:shade val="80000"/>
                  <a:hueOff val="201127"/>
                  <a:satOff val="-5542"/>
                  <a:lumOff val="1388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567" tIns="107567" rIns="107567" bIns="107567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Evaluate potential caregivers that are willing to care for the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child.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950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0" y="83720"/>
            <a:ext cx="12192000" cy="160164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Activity A:  Part 1 </a:t>
            </a:r>
            <a:br>
              <a:rPr lang="en-US" sz="5400" b="1" dirty="0" smtClean="0"/>
            </a:br>
            <a:r>
              <a:rPr lang="en-US" sz="5400" b="1" dirty="0" smtClean="0"/>
              <a:t>Jacob and Jenna Are Moving</a:t>
            </a:r>
            <a:endParaRPr lang="en-US" sz="4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260629" y="2104007"/>
            <a:ext cx="10164935" cy="4252404"/>
            <a:chOff x="1569024" y="481761"/>
            <a:chExt cx="8680807" cy="5752649"/>
          </a:xfrm>
        </p:grpSpPr>
        <p:sp>
          <p:nvSpPr>
            <p:cNvPr id="7" name="Right Arrow 6"/>
            <p:cNvSpPr/>
            <p:nvPr/>
          </p:nvSpPr>
          <p:spPr>
            <a:xfrm>
              <a:off x="1569024" y="481761"/>
              <a:ext cx="8680807" cy="5752649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7"/>
            <p:cNvSpPr/>
            <p:nvPr/>
          </p:nvSpPr>
          <p:spPr>
            <a:xfrm>
              <a:off x="1606931" y="2090981"/>
              <a:ext cx="2616200" cy="253404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2957" tIns="162957" rIns="162957" bIns="162957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Read the scenario.  Note that the scenario is split into Part A and Part B.  The first part is for everyone, and the second part should only be read by the Interviewee/Caregiver.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302682" y="2091065"/>
              <a:ext cx="2616200" cy="253404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2957" tIns="162957" rIns="162957" bIns="162957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Select who will be the Case Manager/ Interviewer and who will be the Caregiver/Interviewee.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998433" y="2090981"/>
              <a:ext cx="2616200" cy="253404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2957" tIns="162957" rIns="162957" bIns="162957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The interviewer must select up to five of the narrative assessment questions, and using the four interview phases, gather the needed information from the caregiver. 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3.50</a:t>
            </a:r>
            <a:endParaRPr lang="en-US" dirty="0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34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150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43886" y="0"/>
            <a:ext cx="11314853" cy="150795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Finalizing the Relative/</a:t>
            </a:r>
            <a:br>
              <a:rPr lang="en-US" sz="5400" b="1" dirty="0" smtClean="0"/>
            </a:br>
            <a:r>
              <a:rPr lang="en-US" sz="5400" b="1" dirty="0" smtClean="0"/>
              <a:t>Non-relative UHS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3.51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7557">
            <a:off x="1278762" y="2025136"/>
            <a:ext cx="5612247" cy="4010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735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82337" y="0"/>
            <a:ext cx="4409661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dirty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FSFN Tutorial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 rot="225185">
            <a:off x="8968602" y="1217541"/>
            <a:ext cx="2037132" cy="2514606"/>
          </a:xfrm>
          <a:prstGeom prst="rect">
            <a:avLst/>
          </a:prstGeom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3.52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571363" y="567957"/>
            <a:ext cx="6657899" cy="87854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Attachments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28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12621" y="209540"/>
            <a:ext cx="10074442" cy="87854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Attachments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3.53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0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739350" y="1870543"/>
            <a:ext cx="3563706" cy="234287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400" b="1" dirty="0"/>
              <a:t>Attachments provide verification of information gathered and evidence of information shared with the caregivers.  </a:t>
            </a:r>
          </a:p>
        </p:txBody>
      </p:sp>
      <p:sp>
        <p:nvSpPr>
          <p:cNvPr id="9" name="Content Placeholder 13"/>
          <p:cNvSpPr txBox="1">
            <a:spLocks/>
          </p:cNvSpPr>
          <p:nvPr/>
        </p:nvSpPr>
        <p:spPr>
          <a:xfrm>
            <a:off x="4569874" y="2641129"/>
            <a:ext cx="3030070" cy="23190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dirty="0"/>
              <a:t>The attachments that are required depend on the type of Unified Home Study being completed. 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10" name="Content Placeholder 13"/>
          <p:cNvSpPr txBox="1">
            <a:spLocks/>
          </p:cNvSpPr>
          <p:nvPr/>
        </p:nvSpPr>
        <p:spPr>
          <a:xfrm>
            <a:off x="7866762" y="1876689"/>
            <a:ext cx="3156579" cy="23428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dirty="0"/>
              <a:t>The Outcome/ Attachments </a:t>
            </a:r>
            <a:r>
              <a:rPr lang="en-US" sz="2400" b="1" dirty="0" smtClean="0"/>
              <a:t>tab includes attachments that are in print form and external to the UHS and/or FSFN.  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1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43144" y="-18722"/>
            <a:ext cx="9509760" cy="108813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Upload Requirements</a:t>
            </a:r>
            <a:endParaRPr lang="en-US" sz="4400" b="1" dirty="0"/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3.54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01271" cy="6293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121108"/>
              </p:ext>
            </p:extLst>
          </p:nvPr>
        </p:nvGraphicFramePr>
        <p:xfrm>
          <a:off x="1331649" y="1216248"/>
          <a:ext cx="10741981" cy="4960514"/>
        </p:xfrm>
        <a:graphic>
          <a:graphicData uri="http://schemas.openxmlformats.org/drawingml/2006/table">
            <a:tbl>
              <a:tblPr firstRow="1" firstCol="1" bandRow="1"/>
              <a:tblGrid>
                <a:gridCol w="4689288"/>
                <a:gridCol w="6052693"/>
              </a:tblGrid>
              <a:tr h="2710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Attachments</a:t>
                      </a:r>
                      <a:endParaRPr lang="en-US" sz="1800" b="1" dirty="0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Upload Requirements for Relative/Non-relative UHS 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Affidavit of firearm safety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Required: Signed Acknowledgement of Firearms/Safety Requirements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Consent to Release Information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Required: Use Agency Specific Release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Personal references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Optional to </a:t>
                      </a:r>
                      <a:r>
                        <a:rPr lang="en-US" sz="1800" b="0" smtClean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Upload Information</a:t>
                      </a:r>
                      <a:endParaRPr lang="en-US" sz="1800" b="1" dirty="0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Referrals</a:t>
                      </a:r>
                      <a:endParaRPr lang="en-US" sz="1800" b="1" dirty="0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Optional to Upload Information Provided to Caregiver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Receipts of Rights and responsibilities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Optional to Upload Information Provided to Caregiver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Receipt of Grievance Brochure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Optional to Upload Information Provided to Caregiver</a:t>
                      </a:r>
                      <a:endParaRPr lang="en-US" sz="1800" b="1" dirty="0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Water Addendum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Optional to Upload Information Provided to Caregiver</a:t>
                      </a:r>
                      <a:endParaRPr lang="en-US" sz="1800" b="1" dirty="0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Relative Caregiver Program Information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Optional to Upload Information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Provided to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Caregiver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Adoption-Child </a:t>
                      </a: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Study</a:t>
                      </a:r>
                      <a:endParaRPr lang="en-US" sz="1800" b="1" dirty="0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800" b="1" dirty="0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Adoption-Subsidy Acknowledgement form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Affidavit of Good Moral Character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Florida Adoption Assistance Program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Information Packet Sent-Adoptive Home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Information Packet Sent-Foster Home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Florida Adoption Reunion Registry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TANF information</a:t>
                      </a:r>
                      <a:endParaRPr lang="en-US" sz="1800" b="1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ndara" panose="020E050203030302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800" b="1" dirty="0">
                        <a:effectLst/>
                        <a:latin typeface="Arial Black" panose="020B0A04020102020204" pitchFamily="34" charset="0"/>
                        <a:ea typeface="Candara" panose="020E05020303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5450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31495" y="191610"/>
            <a:ext cx="10682155" cy="142203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Signatures, Recommendations, and Final Approvals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3.55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975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24D38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799" y="1794037"/>
            <a:ext cx="11565415" cy="2993761"/>
            <a:chOff x="71719" y="1524451"/>
            <a:chExt cx="11941931" cy="3470948"/>
          </a:xfrm>
        </p:grpSpPr>
        <p:sp>
          <p:nvSpPr>
            <p:cNvPr id="3" name="Oval 2"/>
            <p:cNvSpPr/>
            <p:nvPr/>
          </p:nvSpPr>
          <p:spPr>
            <a:xfrm>
              <a:off x="71719" y="1524451"/>
              <a:ext cx="5950652" cy="3435736"/>
            </a:xfrm>
            <a:prstGeom prst="ellipse">
              <a:avLst/>
            </a:prstGeom>
            <a:solidFill>
              <a:srgbClr val="A3D7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624D38"/>
                  </a:solidFill>
                </a:rPr>
                <a:t>Once </a:t>
              </a:r>
              <a:r>
                <a:rPr lang="en-US" sz="2200" b="1" u="sng" dirty="0">
                  <a:solidFill>
                    <a:srgbClr val="624D38"/>
                  </a:solidFill>
                </a:rPr>
                <a:t>all</a:t>
              </a:r>
              <a:r>
                <a:rPr lang="en-US" sz="2200" b="1" dirty="0">
                  <a:solidFill>
                    <a:srgbClr val="624D38"/>
                  </a:solidFill>
                </a:rPr>
                <a:t> information required has been gathered and assessed, </a:t>
              </a:r>
              <a:r>
                <a:rPr lang="en-US" sz="2200" b="1" dirty="0" smtClean="0">
                  <a:solidFill>
                    <a:srgbClr val="624D38"/>
                  </a:solidFill>
                </a:rPr>
                <a:t>Child Welfare Professionals must </a:t>
              </a:r>
              <a:r>
                <a:rPr lang="en-US" sz="2200" b="1" dirty="0">
                  <a:solidFill>
                    <a:srgbClr val="624D38"/>
                  </a:solidFill>
                </a:rPr>
                <a:t>ask the caregiver to review and sign the </a:t>
              </a:r>
              <a:r>
                <a:rPr lang="en-US" sz="2200" b="1" dirty="0" smtClean="0">
                  <a:solidFill>
                    <a:srgbClr val="624D38"/>
                  </a:solidFill>
                </a:rPr>
                <a:t>home study. </a:t>
              </a:r>
              <a:endParaRPr lang="en-US" sz="2200" b="1" dirty="0">
                <a:solidFill>
                  <a:srgbClr val="624D38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062998" y="1524451"/>
              <a:ext cx="5950652" cy="3470948"/>
            </a:xfrm>
            <a:prstGeom prst="ellipse">
              <a:avLst/>
            </a:prstGeom>
            <a:solidFill>
              <a:srgbClr val="A3D7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624D38"/>
                  </a:solidFill>
                </a:rPr>
                <a:t>If known, it is at this time that </a:t>
              </a:r>
              <a:r>
                <a:rPr lang="en-US" sz="2200" b="1" dirty="0" smtClean="0">
                  <a:solidFill>
                    <a:srgbClr val="624D38"/>
                  </a:solidFill>
                </a:rPr>
                <a:t>Child Welfare Professionals inform </a:t>
              </a:r>
              <a:r>
                <a:rPr lang="en-US" sz="2200" b="1" dirty="0">
                  <a:solidFill>
                    <a:srgbClr val="624D38"/>
                  </a:solidFill>
                </a:rPr>
                <a:t>the caregiver of any concerns or changes that might affect the anticipated outcome of the home study.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12235" y="4434261"/>
            <a:ext cx="2881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624D38"/>
                </a:solidFill>
              </a:rPr>
              <a:t>Signatures</a:t>
            </a:r>
            <a:endParaRPr lang="en-US" sz="3600" b="1" dirty="0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3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31495" y="191610"/>
            <a:ext cx="10682155" cy="142203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Signatures, Recommendations, and Final Approvals, </a:t>
            </a:r>
            <a:r>
              <a:rPr lang="en-US" sz="4400" b="1" dirty="0" err="1" smtClean="0"/>
              <a:t>con’t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3.56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975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566928" y="1667434"/>
            <a:ext cx="6075048" cy="34056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624D38"/>
                </a:solidFill>
              </a:rPr>
              <a:t>Once signed by the caregiver(s</a:t>
            </a:r>
            <a:r>
              <a:rPr lang="en-US" sz="2400" b="1" dirty="0" smtClean="0">
                <a:solidFill>
                  <a:srgbClr val="624D38"/>
                </a:solidFill>
              </a:rPr>
              <a:t>), Case Managers, and supervisors, </a:t>
            </a:r>
            <a:r>
              <a:rPr lang="en-US" sz="2400" b="1" dirty="0">
                <a:solidFill>
                  <a:srgbClr val="624D38"/>
                </a:solidFill>
              </a:rPr>
              <a:t>the </a:t>
            </a:r>
            <a:r>
              <a:rPr lang="en-US" sz="2400" b="1" dirty="0" smtClean="0">
                <a:solidFill>
                  <a:srgbClr val="624D38"/>
                </a:solidFill>
              </a:rPr>
              <a:t>entire UHS, including the signature page, </a:t>
            </a:r>
            <a:r>
              <a:rPr lang="en-US" sz="2400" b="1" dirty="0">
                <a:solidFill>
                  <a:srgbClr val="624D38"/>
                </a:solidFill>
              </a:rPr>
              <a:t>must be uploaded into the UHS page in FSFN within two business days.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2281" y="5145541"/>
            <a:ext cx="2881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624D38"/>
                </a:solidFill>
              </a:rPr>
              <a:t>Signatures</a:t>
            </a:r>
            <a:endParaRPr lang="en-US" sz="3600" b="1" dirty="0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1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31495" y="-4759"/>
            <a:ext cx="10682155" cy="146298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Signatures, Recommendations, and Final Approvals, </a:t>
            </a:r>
            <a:r>
              <a:rPr lang="en-US" sz="4400" b="1" dirty="0" err="1"/>
              <a:t>con’t</a:t>
            </a:r>
            <a:r>
              <a:rPr lang="en-US" sz="4400" b="1" dirty="0"/>
              <a:t>.</a:t>
            </a:r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3.57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975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02367" y="1491520"/>
            <a:ext cx="11320226" cy="3636742"/>
            <a:chOff x="471384" y="1543776"/>
            <a:chExt cx="11255394" cy="4133342"/>
          </a:xfrm>
        </p:grpSpPr>
        <p:grpSp>
          <p:nvGrpSpPr>
            <p:cNvPr id="20" name="Group 19"/>
            <p:cNvGrpSpPr/>
            <p:nvPr/>
          </p:nvGrpSpPr>
          <p:grpSpPr>
            <a:xfrm>
              <a:off x="471384" y="1543776"/>
              <a:ext cx="11255394" cy="2180588"/>
              <a:chOff x="417593" y="1751694"/>
              <a:chExt cx="11255394" cy="2180588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417593" y="1751694"/>
                <a:ext cx="11255394" cy="114415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624D38"/>
                    </a:solidFill>
                  </a:rPr>
                  <a:t>In the Recommendation group box on the FSFN UHS page, the Child Welfare Professional selects an appropriate recommendation from the Recommendation drop-down choices:</a:t>
                </a:r>
                <a:endParaRPr lang="en-US" sz="2400" b="1" dirty="0">
                  <a:solidFill>
                    <a:srgbClr val="624D38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578937" y="3215351"/>
                <a:ext cx="3585879" cy="71693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 smtClean="0">
                    <a:solidFill>
                      <a:srgbClr val="624D38"/>
                    </a:solidFill>
                  </a:rPr>
                  <a:t>Application Withdrawn</a:t>
                </a:r>
                <a:endParaRPr lang="en-US" sz="2200" b="1" dirty="0">
                  <a:solidFill>
                    <a:srgbClr val="624D38"/>
                  </a:solidFill>
                </a:endParaRPr>
              </a:p>
            </p:txBody>
          </p:sp>
        </p:grpSp>
        <p:sp>
          <p:nvSpPr>
            <p:cNvPr id="21" name="Rounded Rectangle 20"/>
            <p:cNvSpPr/>
            <p:nvPr/>
          </p:nvSpPr>
          <p:spPr>
            <a:xfrm>
              <a:off x="649705" y="3983810"/>
              <a:ext cx="3585879" cy="71693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624D38"/>
                  </a:solidFill>
                </a:rPr>
                <a:t>Approved - Meets Requirements</a:t>
              </a:r>
              <a:endParaRPr lang="en-US" sz="2200" b="1" dirty="0">
                <a:solidFill>
                  <a:srgbClr val="624D38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32727" y="4960187"/>
              <a:ext cx="3585879" cy="71693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624D38"/>
                  </a:solidFill>
                </a:rPr>
                <a:t>Approved - Review Comments</a:t>
              </a:r>
              <a:endParaRPr lang="en-US" sz="2200" b="1" dirty="0">
                <a:solidFill>
                  <a:srgbClr val="624D38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386814" y="3007433"/>
              <a:ext cx="3585879" cy="71693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624D38"/>
                  </a:solidFill>
                </a:rPr>
                <a:t>Denied - Criminal Disqualifier</a:t>
              </a:r>
              <a:endParaRPr lang="en-US" sz="2200" b="1" dirty="0">
                <a:solidFill>
                  <a:srgbClr val="624D38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386813" y="3983810"/>
              <a:ext cx="3585879" cy="7169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624D38"/>
                  </a:solidFill>
                </a:rPr>
                <a:t>Denied - FSFN Disqualifier</a:t>
              </a:r>
              <a:endParaRPr lang="en-US" sz="2200" b="1" dirty="0">
                <a:solidFill>
                  <a:srgbClr val="624D38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386813" y="4960186"/>
              <a:ext cx="3585879" cy="71693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624D38"/>
                  </a:solidFill>
                </a:rPr>
                <a:t>Denied - Review Comments</a:t>
              </a:r>
              <a:endParaRPr lang="en-US" sz="2200" b="1" dirty="0">
                <a:solidFill>
                  <a:srgbClr val="624D38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140899" y="3007432"/>
              <a:ext cx="3585879" cy="71693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624D38"/>
                  </a:solidFill>
                </a:rPr>
                <a:t>Duplicate - Created </a:t>
              </a:r>
              <a:br>
                <a:rPr lang="en-US" sz="2200" b="1" dirty="0" smtClean="0">
                  <a:solidFill>
                    <a:srgbClr val="624D38"/>
                  </a:solidFill>
                </a:rPr>
              </a:br>
              <a:r>
                <a:rPr lang="en-US" sz="2200" b="1" dirty="0" smtClean="0">
                  <a:solidFill>
                    <a:srgbClr val="624D38"/>
                  </a:solidFill>
                </a:rPr>
                <a:t>in Error</a:t>
              </a:r>
              <a:endParaRPr lang="en-US" sz="2200" b="1" dirty="0">
                <a:solidFill>
                  <a:srgbClr val="624D38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84814" y="5318120"/>
            <a:ext cx="440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624D38"/>
                </a:solidFill>
              </a:rPr>
              <a:t>Recommendations</a:t>
            </a:r>
            <a:endParaRPr lang="en-US" sz="3600" b="1" dirty="0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918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31495" y="191610"/>
            <a:ext cx="10682155" cy="142203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Signatures, Recommendations, and Final Approvals, </a:t>
            </a:r>
            <a:r>
              <a:rPr lang="en-US" sz="4400" b="1" dirty="0" err="1" smtClean="0"/>
              <a:t>con’t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3.58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975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3876" y="4531341"/>
            <a:ext cx="2881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624D38"/>
                </a:solidFill>
              </a:rPr>
              <a:t>Final Approvals</a:t>
            </a:r>
            <a:endParaRPr lang="en-US" sz="3600" b="1" dirty="0">
              <a:solidFill>
                <a:srgbClr val="624D38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7574" y="1553596"/>
            <a:ext cx="11932475" cy="3506194"/>
            <a:chOff x="107574" y="1661170"/>
            <a:chExt cx="11932475" cy="3326897"/>
          </a:xfrm>
        </p:grpSpPr>
        <p:sp>
          <p:nvSpPr>
            <p:cNvPr id="8" name="Oval 7"/>
            <p:cNvSpPr/>
            <p:nvPr/>
          </p:nvSpPr>
          <p:spPr>
            <a:xfrm>
              <a:off x="6107828" y="1661170"/>
              <a:ext cx="5932221" cy="327937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624D38"/>
                  </a:solidFill>
                </a:rPr>
                <a:t>For the approval/denial process, Child Welfare Professionals and supervisors must enter a justification for approval or denial in the </a:t>
              </a:r>
              <a:r>
                <a:rPr lang="en-US" sz="2400" b="1" dirty="0" smtClean="0">
                  <a:solidFill>
                    <a:srgbClr val="624D38"/>
                  </a:solidFill>
                </a:rPr>
                <a:t>Outcome text box.</a:t>
              </a:r>
              <a:endParaRPr lang="en-US" sz="2400" b="1" dirty="0">
                <a:solidFill>
                  <a:srgbClr val="624D38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07574" y="1708694"/>
              <a:ext cx="5932221" cy="327937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rgbClr val="624D38"/>
                </a:solidFill>
              </a:endParaRPr>
            </a:p>
            <a:p>
              <a:pPr algn="ctr"/>
              <a:r>
                <a:rPr lang="x-none" sz="2400" b="1" dirty="0" smtClean="0">
                  <a:solidFill>
                    <a:srgbClr val="624D38"/>
                  </a:solidFill>
                </a:rPr>
                <a:t>The </a:t>
              </a:r>
              <a:r>
                <a:rPr lang="x-none" sz="2400" b="1" dirty="0">
                  <a:solidFill>
                    <a:srgbClr val="624D38"/>
                  </a:solidFill>
                </a:rPr>
                <a:t>supervisor </a:t>
              </a:r>
              <a:r>
                <a:rPr lang="x-none" sz="2400" b="1" dirty="0" smtClean="0">
                  <a:solidFill>
                    <a:srgbClr val="624D38"/>
                  </a:solidFill>
                </a:rPr>
                <a:t>revie</a:t>
              </a:r>
              <a:r>
                <a:rPr lang="en-US" sz="2400" b="1" dirty="0" err="1" smtClean="0">
                  <a:solidFill>
                    <a:srgbClr val="624D38"/>
                  </a:solidFill>
                </a:rPr>
                <a:t>ws</a:t>
              </a:r>
              <a:r>
                <a:rPr lang="x-none" sz="2400" b="1" dirty="0" smtClean="0">
                  <a:solidFill>
                    <a:srgbClr val="624D38"/>
                  </a:solidFill>
                </a:rPr>
                <a:t> </a:t>
              </a:r>
              <a:r>
                <a:rPr lang="x-none" sz="2400" b="1" dirty="0">
                  <a:solidFill>
                    <a:srgbClr val="624D38"/>
                  </a:solidFill>
                </a:rPr>
                <a:t>the home study in FSFN to determine that appropriate interviews, background checks and analysis, and assessment of caregiver(s) have been completed.</a:t>
              </a:r>
              <a:r>
                <a:rPr lang="en-US" sz="2400" b="1" dirty="0">
                  <a:solidFill>
                    <a:srgbClr val="624D38"/>
                  </a:solidFill>
                </a:rPr>
                <a:t>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071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31495" y="191610"/>
            <a:ext cx="10682155" cy="142203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Signatures, Recommendations, and Final Approvals, </a:t>
            </a:r>
            <a:r>
              <a:rPr lang="en-US" sz="4400" b="1" dirty="0" err="1" smtClean="0"/>
              <a:t>con’t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3.59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975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343881" y="1770674"/>
            <a:ext cx="5932221" cy="32793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624D38"/>
                </a:solidFill>
              </a:rPr>
              <a:t>The supervisor has the authority to approve or deny a completed home study regardless of a Child Welfare Professional’s recommendation.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9232" y="5201459"/>
            <a:ext cx="2881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624D38"/>
                </a:solidFill>
              </a:rPr>
              <a:t>Final Approvals</a:t>
            </a:r>
            <a:endParaRPr lang="en-US" sz="3600" b="1" dirty="0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04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68554" y="270151"/>
            <a:ext cx="10074442" cy="9502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The UHS Interview Process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3.6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1947369"/>
            <a:ext cx="10058400" cy="3012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Goes beyond reading questions and documenting caregivers’ responses.  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endParaRPr lang="en-US" sz="2400" b="1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Requires information gathering beyond yes/no responses.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endParaRPr lang="en-US" sz="2400" b="1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Qualitative interview skills must be used to gather the necessary information to assess the relative/non-relative caregiver(s).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-32084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94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31495" y="191610"/>
            <a:ext cx="10682155" cy="93794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Final Approvals, </a:t>
            </a:r>
            <a:r>
              <a:rPr lang="en-US" sz="4400" b="1" dirty="0" err="1" smtClean="0"/>
              <a:t>con’t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3.60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975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15153" y="1489238"/>
            <a:ext cx="11307440" cy="3639024"/>
            <a:chOff x="484097" y="1541182"/>
            <a:chExt cx="11242681" cy="4135936"/>
          </a:xfrm>
        </p:grpSpPr>
        <p:grpSp>
          <p:nvGrpSpPr>
            <p:cNvPr id="20" name="Group 19"/>
            <p:cNvGrpSpPr/>
            <p:nvPr/>
          </p:nvGrpSpPr>
          <p:grpSpPr>
            <a:xfrm>
              <a:off x="484097" y="1541182"/>
              <a:ext cx="11242681" cy="2183182"/>
              <a:chOff x="430306" y="1749100"/>
              <a:chExt cx="11242681" cy="2183182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430306" y="1749100"/>
                <a:ext cx="11242681" cy="114674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624D38"/>
                    </a:solidFill>
                  </a:rPr>
                  <a:t>In the Outcome group box on the FSFN UHS page, the supervisor selects an appropriate conclusion from the Outcome drop-down choices: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578937" y="3215351"/>
                <a:ext cx="3585879" cy="71693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 smtClean="0">
                    <a:solidFill>
                      <a:srgbClr val="624D38"/>
                    </a:solidFill>
                  </a:rPr>
                  <a:t>Application Withdrawn</a:t>
                </a:r>
                <a:endParaRPr lang="en-US" sz="2200" b="1" dirty="0">
                  <a:solidFill>
                    <a:srgbClr val="624D38"/>
                  </a:solidFill>
                </a:endParaRPr>
              </a:p>
            </p:txBody>
          </p:sp>
        </p:grpSp>
        <p:sp>
          <p:nvSpPr>
            <p:cNvPr id="21" name="Rounded Rectangle 20"/>
            <p:cNvSpPr/>
            <p:nvPr/>
          </p:nvSpPr>
          <p:spPr>
            <a:xfrm>
              <a:off x="649705" y="3983810"/>
              <a:ext cx="3585879" cy="71693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624D38"/>
                  </a:solidFill>
                </a:rPr>
                <a:t>Approved - Meets Requirements</a:t>
              </a:r>
              <a:endParaRPr lang="en-US" sz="2200" b="1" dirty="0">
                <a:solidFill>
                  <a:srgbClr val="624D38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32727" y="4960187"/>
              <a:ext cx="3585879" cy="71693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624D38"/>
                  </a:solidFill>
                </a:rPr>
                <a:t>Approved - Review Comments</a:t>
              </a:r>
              <a:endParaRPr lang="en-US" sz="2200" b="1" dirty="0">
                <a:solidFill>
                  <a:srgbClr val="624D38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386814" y="3007433"/>
              <a:ext cx="3585879" cy="71693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624D38"/>
                  </a:solidFill>
                </a:rPr>
                <a:t>Denied - Criminal Disqualifier</a:t>
              </a:r>
              <a:endParaRPr lang="en-US" sz="2200" b="1" dirty="0">
                <a:solidFill>
                  <a:srgbClr val="624D38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386813" y="3983810"/>
              <a:ext cx="3585879" cy="7169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624D38"/>
                  </a:solidFill>
                </a:rPr>
                <a:t>Denied - FSFN Disqualifier</a:t>
              </a:r>
              <a:endParaRPr lang="en-US" sz="2200" b="1" dirty="0">
                <a:solidFill>
                  <a:srgbClr val="624D38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386813" y="4960186"/>
              <a:ext cx="3585879" cy="71693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624D38"/>
                  </a:solidFill>
                </a:rPr>
                <a:t>Denied - Review Comments</a:t>
              </a:r>
              <a:endParaRPr lang="en-US" sz="2200" b="1" dirty="0">
                <a:solidFill>
                  <a:srgbClr val="624D38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140899" y="3007432"/>
              <a:ext cx="3585879" cy="71693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624D38"/>
                  </a:solidFill>
                </a:rPr>
                <a:t>Duplicate - Created </a:t>
              </a:r>
              <a:br>
                <a:rPr lang="en-US" sz="2200" b="1" dirty="0" smtClean="0">
                  <a:solidFill>
                    <a:srgbClr val="624D38"/>
                  </a:solidFill>
                </a:rPr>
              </a:br>
              <a:r>
                <a:rPr lang="en-US" sz="2200" b="1" dirty="0" smtClean="0">
                  <a:solidFill>
                    <a:srgbClr val="624D38"/>
                  </a:solidFill>
                </a:rPr>
                <a:t>in Error</a:t>
              </a:r>
              <a:endParaRPr lang="en-US" sz="2200" b="1" dirty="0">
                <a:solidFill>
                  <a:srgbClr val="624D38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140899" y="3983809"/>
              <a:ext cx="3585879" cy="71693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624D38"/>
                  </a:solidFill>
                </a:rPr>
                <a:t>Denied - Court Approved</a:t>
              </a:r>
              <a:endParaRPr lang="en-US" sz="2200" b="1" dirty="0">
                <a:solidFill>
                  <a:srgbClr val="624D38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84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31495" y="191610"/>
            <a:ext cx="10682155" cy="93794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Final Approvals, </a:t>
            </a:r>
            <a:r>
              <a:rPr lang="en-US" sz="4400" b="1" dirty="0" err="1" smtClean="0"/>
              <a:t>con’t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3.61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975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13905" y="1463739"/>
            <a:ext cx="9837341" cy="3434939"/>
            <a:chOff x="2483622" y="1525248"/>
            <a:chExt cx="7536599" cy="4323780"/>
          </a:xfrm>
        </p:grpSpPr>
        <p:grpSp>
          <p:nvGrpSpPr>
            <p:cNvPr id="2" name="Group 1"/>
            <p:cNvGrpSpPr/>
            <p:nvPr/>
          </p:nvGrpSpPr>
          <p:grpSpPr>
            <a:xfrm>
              <a:off x="2483622" y="1525248"/>
              <a:ext cx="7536599" cy="4323780"/>
              <a:chOff x="3507970" y="1920946"/>
              <a:chExt cx="7536599" cy="3197904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3507970" y="1920946"/>
                <a:ext cx="7536599" cy="100513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624D38"/>
                    </a:solidFill>
                  </a:rPr>
                  <a:t>The Child Welfare Professional Supervisor must approve their outcome by completing the approval routing process. </a:t>
                </a:r>
                <a:endParaRPr lang="en-US" sz="2400" b="1" dirty="0">
                  <a:solidFill>
                    <a:srgbClr val="624D38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507970" y="4113716"/>
                <a:ext cx="7536599" cy="100513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624D38"/>
                    </a:solidFill>
                  </a:rPr>
                  <a:t>Child Welfare Professionals cannot approve their own </a:t>
                </a:r>
                <a:br>
                  <a:rPr lang="en-US" sz="2400" b="1" dirty="0" smtClean="0">
                    <a:solidFill>
                      <a:srgbClr val="624D38"/>
                    </a:solidFill>
                  </a:rPr>
                </a:br>
                <a:r>
                  <a:rPr lang="en-US" sz="2400" b="1" dirty="0" smtClean="0">
                    <a:solidFill>
                      <a:srgbClr val="624D38"/>
                    </a:solidFill>
                  </a:rPr>
                  <a:t>home study.</a:t>
                </a:r>
                <a:endParaRPr lang="en-US" sz="2400" b="1" dirty="0">
                  <a:solidFill>
                    <a:srgbClr val="624D38"/>
                  </a:solidFill>
                </a:endParaRPr>
              </a:p>
            </p:txBody>
          </p:sp>
        </p:grpSp>
        <p:sp>
          <p:nvSpPr>
            <p:cNvPr id="30" name="Rounded Rectangle 29"/>
            <p:cNvSpPr/>
            <p:nvPr/>
          </p:nvSpPr>
          <p:spPr>
            <a:xfrm>
              <a:off x="2483622" y="3007634"/>
              <a:ext cx="7536599" cy="135900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624D38"/>
                  </a:solidFill>
                </a:rPr>
                <a:t>If the Child Welfare Professional’s supervisor is not available, they can choose an alternate supervisor.</a:t>
              </a:r>
              <a:endParaRPr lang="en-US" sz="2400" b="1" dirty="0">
                <a:solidFill>
                  <a:srgbClr val="624D38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6701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3.62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12559" y="905677"/>
            <a:ext cx="8726750" cy="5344206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57420" y="444012"/>
            <a:ext cx="7637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Outcome/Attachments, Recommendations, and Approval</a:t>
            </a:r>
            <a:r>
              <a:rPr lang="en-US" sz="2400" b="1" i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624D38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624D38"/>
              </a:solidFill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951" y="3364718"/>
            <a:ext cx="895151" cy="24857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3951" y="2116278"/>
            <a:ext cx="3184097" cy="52039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31682" y="1876581"/>
            <a:ext cx="479152" cy="23969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74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31495" y="191610"/>
            <a:ext cx="10682155" cy="92001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Filing the UHS with Court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3.63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975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9" name="Content Placeholder 13"/>
          <p:cNvSpPr>
            <a:spLocks noGrp="1"/>
          </p:cNvSpPr>
          <p:nvPr>
            <p:ph idx="1"/>
          </p:nvPr>
        </p:nvSpPr>
        <p:spPr>
          <a:xfrm>
            <a:off x="1331495" y="1696431"/>
            <a:ext cx="4136976" cy="263811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400" b="1" dirty="0"/>
              <a:t>A copy of the signed home study, copies of criminal records that can be shared, and any additional attachments obtained are submitted to CLS to file with the court.  </a:t>
            </a:r>
          </a:p>
        </p:txBody>
      </p:sp>
      <p:sp>
        <p:nvSpPr>
          <p:cNvPr id="10" name="Content Placeholder 13"/>
          <p:cNvSpPr txBox="1">
            <a:spLocks/>
          </p:cNvSpPr>
          <p:nvPr/>
        </p:nvSpPr>
        <p:spPr>
          <a:xfrm>
            <a:off x="6006528" y="2072949"/>
            <a:ext cx="4715435" cy="1885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b="1" dirty="0" smtClean="0"/>
              <a:t>The home study must be provided to CLS in conjunction with any request for placement of a child with a relative/non-relative.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46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82337" y="0"/>
            <a:ext cx="4409661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dirty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FSFN Tutorial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 rot="225185">
            <a:off x="8968602" y="1217541"/>
            <a:ext cx="2037132" cy="2514606"/>
          </a:xfrm>
          <a:prstGeom prst="rect">
            <a:avLst/>
          </a:prstGeom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3.64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574997" y="547223"/>
            <a:ext cx="6654265" cy="92001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Copy Function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1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31495" y="191610"/>
            <a:ext cx="10682155" cy="92001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Copy Function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3.65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975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448235" y="1676427"/>
            <a:ext cx="4244550" cy="36929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400" b="1" dirty="0" smtClean="0"/>
              <a:t>FSFN </a:t>
            </a:r>
            <a:r>
              <a:rPr lang="en-US" sz="2400" b="1" dirty="0"/>
              <a:t>will now have the functionality to copy over selected </a:t>
            </a:r>
            <a:r>
              <a:rPr lang="en-US" sz="2400" b="1" dirty="0" smtClean="0"/>
              <a:t>fields </a:t>
            </a:r>
            <a:r>
              <a:rPr lang="en-US" sz="2400" b="1" dirty="0"/>
              <a:t>from the </a:t>
            </a:r>
            <a:r>
              <a:rPr lang="en-US" sz="2400" b="1" dirty="0" smtClean="0"/>
              <a:t>most recent approved home </a:t>
            </a:r>
            <a:r>
              <a:rPr lang="en-US" sz="2400" b="1" dirty="0"/>
              <a:t>study in FSFN. </a:t>
            </a:r>
            <a:endParaRPr lang="en-US" sz="2400" b="1" dirty="0" smtClean="0"/>
          </a:p>
          <a:p>
            <a:pPr marL="45720" indent="0" algn="ctr">
              <a:buNone/>
            </a:pPr>
            <a:r>
              <a:rPr lang="en-US" sz="2400" b="1" dirty="0" smtClean="0"/>
              <a:t>If there is already a pending home study, a validation message will appear to ensure a new one is needed. </a:t>
            </a:r>
            <a:endParaRPr lang="en-US" sz="2400" b="1" dirty="0"/>
          </a:p>
        </p:txBody>
      </p:sp>
      <p:sp>
        <p:nvSpPr>
          <p:cNvPr id="10" name="Content Placeholder 13"/>
          <p:cNvSpPr txBox="1">
            <a:spLocks/>
          </p:cNvSpPr>
          <p:nvPr/>
        </p:nvSpPr>
        <p:spPr>
          <a:xfrm>
            <a:off x="4830811" y="1297627"/>
            <a:ext cx="7430202" cy="3662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lvl="0" indent="0">
              <a:buNone/>
            </a:pPr>
            <a:r>
              <a:rPr lang="en-US" sz="2400" b="1" dirty="0"/>
              <a:t>The information that will copy over includes: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Purpose of home </a:t>
            </a:r>
            <a:r>
              <a:rPr lang="en-US" sz="2400" b="1" dirty="0" smtClean="0"/>
              <a:t>study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/>
              <a:t>Narrative Family Assessment information, except for non-required questions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/>
              <a:t>Finance Breakdown, Additional Monthly Support or Income, and Household Information from the Financial Security Resources tab</a:t>
            </a:r>
            <a:endParaRPr lang="en-US" sz="2400" b="1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/>
              <a:t>Other </a:t>
            </a:r>
            <a:r>
              <a:rPr lang="en-US" sz="2400" b="1" dirty="0"/>
              <a:t>states of residence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Background check narrative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26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025" y="2964922"/>
            <a:ext cx="2552975" cy="2286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FSFN Tutorial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3.66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614114" y="1096828"/>
            <a:ext cx="8727107" cy="4556018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9" name="Oval 8"/>
          <p:cNvSpPr/>
          <p:nvPr/>
        </p:nvSpPr>
        <p:spPr>
          <a:xfrm>
            <a:off x="7090418" y="3142695"/>
            <a:ext cx="659787" cy="32979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412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31495" y="191610"/>
            <a:ext cx="10682155" cy="92001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Addendum - Not Adoption 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3.67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975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9" name="Content Placeholder 13"/>
          <p:cNvSpPr>
            <a:spLocks noGrp="1"/>
          </p:cNvSpPr>
          <p:nvPr>
            <p:ph idx="1"/>
          </p:nvPr>
        </p:nvSpPr>
        <p:spPr>
          <a:xfrm>
            <a:off x="967985" y="1489238"/>
            <a:ext cx="5260484" cy="47120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Addendum addresses all changes that have occurred in the home within the past year. </a:t>
            </a:r>
          </a:p>
          <a:p>
            <a:pPr marL="45720" indent="0">
              <a:buNone/>
            </a:pPr>
            <a:r>
              <a:rPr lang="en-US" sz="2400" b="1" dirty="0" smtClean="0"/>
              <a:t>Examples include:  </a:t>
            </a:r>
          </a:p>
          <a:p>
            <a:r>
              <a:rPr lang="en-US" sz="2400" b="1" dirty="0" smtClean="0"/>
              <a:t>Move to new home (change location)</a:t>
            </a:r>
          </a:p>
          <a:p>
            <a:r>
              <a:rPr lang="en-US" sz="2400" b="1" dirty="0" smtClean="0"/>
              <a:t>Change in household circumstances </a:t>
            </a:r>
          </a:p>
          <a:p>
            <a:r>
              <a:rPr lang="en-US" sz="2400" b="1" dirty="0" smtClean="0"/>
              <a:t>New household members</a:t>
            </a:r>
          </a:p>
          <a:p>
            <a:r>
              <a:rPr lang="en-US" sz="2400" b="1" dirty="0" smtClean="0"/>
              <a:t>Annual renewal of UHS</a:t>
            </a:r>
            <a:endParaRPr lang="en-US" sz="2400" b="1" dirty="0"/>
          </a:p>
        </p:txBody>
      </p:sp>
      <p:sp>
        <p:nvSpPr>
          <p:cNvPr id="10" name="Content Placeholder 13"/>
          <p:cNvSpPr txBox="1">
            <a:spLocks/>
          </p:cNvSpPr>
          <p:nvPr/>
        </p:nvSpPr>
        <p:spPr>
          <a:xfrm>
            <a:off x="6672572" y="2179481"/>
            <a:ext cx="4715435" cy="1885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srgbClr val="624D38"/>
                </a:solidFill>
              </a:rPr>
              <a:t>The home study must be provided to CLS in conjunction with any request for placement of a child with a relative/non-relative.</a:t>
            </a:r>
            <a:endParaRPr lang="en-US" sz="2400" b="1" dirty="0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1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0" y="83720"/>
            <a:ext cx="12192000" cy="158371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Activity A:  Part 2 </a:t>
            </a:r>
            <a:br>
              <a:rPr lang="en-US" sz="5400" b="1" dirty="0" smtClean="0"/>
            </a:br>
            <a:r>
              <a:rPr lang="en-US" sz="5400" b="1" dirty="0" smtClean="0"/>
              <a:t>Jacob and Jenna Are Moving</a:t>
            </a:r>
            <a:endParaRPr lang="en-US" sz="4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260629" y="2104007"/>
            <a:ext cx="10164935" cy="4252404"/>
            <a:chOff x="1569024" y="481761"/>
            <a:chExt cx="8680807" cy="5752649"/>
          </a:xfrm>
        </p:grpSpPr>
        <p:sp>
          <p:nvSpPr>
            <p:cNvPr id="7" name="Right Arrow 6"/>
            <p:cNvSpPr/>
            <p:nvPr/>
          </p:nvSpPr>
          <p:spPr>
            <a:xfrm>
              <a:off x="1569024" y="481761"/>
              <a:ext cx="8680807" cy="5752649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7"/>
            <p:cNvSpPr/>
            <p:nvPr/>
          </p:nvSpPr>
          <p:spPr>
            <a:xfrm>
              <a:off x="2501547" y="2090981"/>
              <a:ext cx="2616200" cy="253404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2957" tIns="162957" rIns="162957" bIns="162957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solidFill>
                    <a:srgbClr val="624D38"/>
                  </a:solidFill>
                </a:rPr>
                <a:t>Read the scenario.  </a:t>
              </a:r>
              <a:endParaRPr lang="en-US" sz="1600" b="1" dirty="0">
                <a:solidFill>
                  <a:srgbClr val="624D38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48920" y="2091065"/>
              <a:ext cx="2616200" cy="253404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2957" tIns="162957" rIns="162957" bIns="162957" numCol="1" spcCol="1270" anchor="ctr" anchorCtr="0">
              <a:noAutofit/>
            </a:bodyPr>
            <a:lstStyle/>
            <a:p>
              <a:pPr lvl="0" algn="ctr"/>
              <a:r>
                <a:rPr lang="en-US" sz="1600" b="1" dirty="0">
                  <a:solidFill>
                    <a:schemeClr val="tx1"/>
                  </a:solidFill>
                </a:rPr>
                <a:t>Create and complete Relative/Non-relative UHS in FSFN where both the Case Manager and Case Manager Supervisor recommends the UHS.</a:t>
              </a:r>
            </a:p>
          </p:txBody>
        </p:sp>
      </p:grpSp>
      <p:sp>
        <p:nvSpPr>
          <p:cNvPr id="11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3.68</a:t>
            </a:r>
            <a:endParaRPr lang="en-US" dirty="0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02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9873" y="2354655"/>
            <a:ext cx="4158449" cy="804959"/>
          </a:xfrm>
        </p:spPr>
        <p:txBody>
          <a:bodyPr/>
          <a:lstStyle/>
          <a:p>
            <a:r>
              <a:rPr lang="en-US" sz="5400" b="1" dirty="0" smtClean="0"/>
              <a:t>Questions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313" y="4804913"/>
            <a:ext cx="4747587" cy="1542966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295400" y="3008298"/>
            <a:ext cx="9601200" cy="8646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60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solidFill>
                <a:srgbClr val="624D38">
                  <a:lumMod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0727">
            <a:off x="4811553" y="1516504"/>
            <a:ext cx="3648126" cy="2481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77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31494" y="128860"/>
            <a:ext cx="10717071" cy="103990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The UHS Interview Process, </a:t>
            </a:r>
            <a:r>
              <a:rPr lang="en-US" sz="4400" b="1" dirty="0" err="1" smtClean="0"/>
              <a:t>con’t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3.7</a:t>
            </a:r>
            <a:endParaRPr lang="en-US" dirty="0">
              <a:solidFill>
                <a:srgbClr val="624D38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5930" y="2177936"/>
            <a:ext cx="6442752" cy="3705284"/>
            <a:chOff x="1195177" y="1914229"/>
            <a:chExt cx="6442752" cy="3705284"/>
          </a:xfrm>
        </p:grpSpPr>
        <p:sp>
          <p:nvSpPr>
            <p:cNvPr id="2" name="Rounded Rectangle 1"/>
            <p:cNvSpPr/>
            <p:nvPr/>
          </p:nvSpPr>
          <p:spPr>
            <a:xfrm>
              <a:off x="1195177" y="1914229"/>
              <a:ext cx="3083859" cy="164950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Opening </a:t>
              </a:r>
              <a:br>
                <a:rPr lang="en-US" sz="2400" b="1" dirty="0" smtClean="0">
                  <a:solidFill>
                    <a:schemeClr val="tx1"/>
                  </a:solidFill>
                </a:rPr>
              </a:br>
              <a:r>
                <a:rPr lang="en-US" sz="2400" b="1" dirty="0" smtClean="0">
                  <a:solidFill>
                    <a:schemeClr val="tx1"/>
                  </a:solidFill>
                </a:rPr>
                <a:t>Phase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554070" y="3970007"/>
              <a:ext cx="3083859" cy="1649506"/>
            </a:xfrm>
            <a:prstGeom prst="roundRect">
              <a:avLst/>
            </a:prstGeom>
            <a:solidFill>
              <a:srgbClr val="69B2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Closing </a:t>
              </a:r>
              <a:br>
                <a:rPr lang="en-US" sz="2400" b="1" dirty="0" smtClean="0">
                  <a:solidFill>
                    <a:schemeClr val="tx1"/>
                  </a:solidFill>
                </a:rPr>
              </a:br>
              <a:r>
                <a:rPr lang="en-US" sz="2400" b="1" dirty="0" smtClean="0">
                  <a:solidFill>
                    <a:schemeClr val="tx1"/>
                  </a:solidFill>
                </a:rPr>
                <a:t>Phase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195177" y="3970007"/>
              <a:ext cx="3083859" cy="1649506"/>
            </a:xfrm>
            <a:prstGeom prst="roundRect">
              <a:avLst/>
            </a:prstGeom>
            <a:solidFill>
              <a:srgbClr val="7CC74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Information Gathering </a:t>
              </a:r>
              <a:br>
                <a:rPr lang="en-US" sz="2400" b="1" dirty="0" smtClean="0">
                  <a:solidFill>
                    <a:schemeClr val="tx1"/>
                  </a:solidFill>
                </a:rPr>
              </a:br>
              <a:r>
                <a:rPr lang="en-US" sz="2400" b="1" dirty="0" smtClean="0">
                  <a:solidFill>
                    <a:schemeClr val="tx1"/>
                  </a:solidFill>
                </a:rPr>
                <a:t>Phase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554070" y="1914229"/>
              <a:ext cx="3083859" cy="164950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Planning </a:t>
              </a:r>
              <a:br>
                <a:rPr lang="en-US" sz="2400" b="1" dirty="0" smtClean="0">
                  <a:solidFill>
                    <a:schemeClr val="tx1"/>
                  </a:solidFill>
                </a:rPr>
              </a:br>
              <a:r>
                <a:rPr lang="en-US" sz="2400" b="1" dirty="0" smtClean="0">
                  <a:solidFill>
                    <a:schemeClr val="tx1"/>
                  </a:solidFill>
                </a:rPr>
                <a:t>Phase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hevron 11"/>
          <p:cNvSpPr/>
          <p:nvPr/>
        </p:nvSpPr>
        <p:spPr>
          <a:xfrm>
            <a:off x="-32084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8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82337" y="0"/>
            <a:ext cx="4409661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dirty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FSFN Tutorial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 rot="225185">
            <a:off x="8968602" y="1217541"/>
            <a:ext cx="2037132" cy="2514606"/>
          </a:xfrm>
          <a:prstGeom prst="rect">
            <a:avLst/>
          </a:prstGeom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3.8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578488" y="555040"/>
            <a:ext cx="6650774" cy="119705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Demographic</a:t>
            </a:r>
            <a:br>
              <a:rPr lang="en-US" sz="4000" b="1" dirty="0" smtClean="0"/>
            </a:br>
            <a:r>
              <a:rPr lang="en-US" sz="4000" b="1" dirty="0" smtClean="0"/>
              <a:t> Information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0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70266" y="143432"/>
            <a:ext cx="10074442" cy="10655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Demographic Information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3.9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03770" y="1650216"/>
            <a:ext cx="7039181" cy="2868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Case Managers </a:t>
            </a:r>
            <a:r>
              <a:rPr lang="en-US" sz="2800" b="1" dirty="0">
                <a:solidFill>
                  <a:schemeClr val="tx1"/>
                </a:solidFill>
              </a:rPr>
              <a:t>must gather demographic information on all household members in the potential relative/non-relative placement so that criminal and child abuse history checks can be completed.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-32084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62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SHEER GREEN 16X9" val="0NKozSDt"/>
  <p:tag name="ARTICULATE_DESIGN_ID_1_SHEER GREEN 16X9" val="9GJP1M55"/>
  <p:tag name="ARTICULATE_SLIDE_COUNT" val="6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r Green">
    <a:dk1>
      <a:srgbClr val="624D38"/>
    </a:dk1>
    <a:lt1>
      <a:srgbClr val="FFFFFF"/>
    </a:lt1>
    <a:dk2>
      <a:srgbClr val="404040"/>
    </a:dk2>
    <a:lt2>
      <a:srgbClr val="F2F2E2"/>
    </a:lt2>
    <a:accent1>
      <a:srgbClr val="72C23C"/>
    </a:accent1>
    <a:accent2>
      <a:srgbClr val="F4CC20"/>
    </a:accent2>
    <a:accent3>
      <a:srgbClr val="53B6BB"/>
    </a:accent3>
    <a:accent4>
      <a:srgbClr val="BA7CC0"/>
    </a:accent4>
    <a:accent5>
      <a:srgbClr val="ED635A"/>
    </a:accent5>
    <a:accent6>
      <a:srgbClr val="EE9B40"/>
    </a:accent6>
    <a:hlink>
      <a:srgbClr val="53B6BB"/>
    </a:hlink>
    <a:folHlink>
      <a:srgbClr val="B68D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1986</Words>
  <Application>Microsoft Office PowerPoint</Application>
  <PresentationFormat>Widescreen</PresentationFormat>
  <Paragraphs>335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</vt:lpstr>
      <vt:lpstr>Arial Black</vt:lpstr>
      <vt:lpstr>Calibri</vt:lpstr>
      <vt:lpstr>Candara</vt:lpstr>
      <vt:lpstr>Century Gothic</vt:lpstr>
      <vt:lpstr>Times New Roman</vt:lpstr>
      <vt:lpstr>Sheer Green 16x9</vt:lpstr>
      <vt:lpstr>1_Sheer Green 16x9</vt:lpstr>
      <vt:lpstr>Unified Home Study Training</vt:lpstr>
      <vt:lpstr>Learning Objectives</vt:lpstr>
      <vt:lpstr>Relative/Non-relative Unified Home Study</vt:lpstr>
      <vt:lpstr>Situations Requiring a Relative/Non-relative UHS</vt:lpstr>
      <vt:lpstr>Information Gathering</vt:lpstr>
      <vt:lpstr>The UHS Interview Process</vt:lpstr>
      <vt:lpstr>The UHS Interview Process, con’t.</vt:lpstr>
      <vt:lpstr>Demographic  Information</vt:lpstr>
      <vt:lpstr>Demographic Information</vt:lpstr>
      <vt:lpstr>FSFN Screens</vt:lpstr>
      <vt:lpstr>FSFN Screens</vt:lpstr>
      <vt:lpstr>FSFN Screens</vt:lpstr>
      <vt:lpstr>FSFN Screens</vt:lpstr>
      <vt:lpstr>PowerPoint Presentation</vt:lpstr>
      <vt:lpstr>Background Checks</vt:lpstr>
      <vt:lpstr>Background Checks, con’t.</vt:lpstr>
      <vt:lpstr>Analysis of  Background Checks</vt:lpstr>
      <vt:lpstr>Disqualifiers</vt:lpstr>
      <vt:lpstr>Disqualifiers, con’t.</vt:lpstr>
      <vt:lpstr>Disqualifiers, con’t.</vt:lpstr>
      <vt:lpstr>Documentation</vt:lpstr>
      <vt:lpstr>FSFN Screens</vt:lpstr>
      <vt:lpstr>FSFN Screens</vt:lpstr>
      <vt:lpstr>FSFN Screens</vt:lpstr>
      <vt:lpstr>FSFN Screens</vt:lpstr>
      <vt:lpstr>FSFN Screens</vt:lpstr>
      <vt:lpstr>FSFN Screens</vt:lpstr>
      <vt:lpstr>General Information Discussed during the Interview</vt:lpstr>
      <vt:lpstr>General Information Discussed  during the Interview, con’t.</vt:lpstr>
      <vt:lpstr>Caregiver Supports</vt:lpstr>
      <vt:lpstr>Financial Security, Resources, and Child Care Arrangements</vt:lpstr>
      <vt:lpstr>Financial Security, Resources, and Child Care Arrangements</vt:lpstr>
      <vt:lpstr>FSFN Screens</vt:lpstr>
      <vt:lpstr>FSFN Screens</vt:lpstr>
      <vt:lpstr>FSFN Screens</vt:lpstr>
      <vt:lpstr>FSFN Screens</vt:lpstr>
      <vt:lpstr>FSFN Screens</vt:lpstr>
      <vt:lpstr>Narrative Family Assessment</vt:lpstr>
      <vt:lpstr>Narrative Family Assessment</vt:lpstr>
      <vt:lpstr>Narrative Family Assessment, con’t.</vt:lpstr>
      <vt:lpstr>FSFN Screens</vt:lpstr>
      <vt:lpstr>FSFN Screens</vt:lpstr>
      <vt:lpstr>FSFN Screens</vt:lpstr>
      <vt:lpstr>FSFN Screens</vt:lpstr>
      <vt:lpstr>FSFN Screens</vt:lpstr>
      <vt:lpstr>FSFN Screens</vt:lpstr>
      <vt:lpstr>FSFN Screens</vt:lpstr>
      <vt:lpstr>FSFN Screens</vt:lpstr>
      <vt:lpstr>FSFN Screens</vt:lpstr>
      <vt:lpstr>Activity A:  Part 1  Jacob and Jenna Are Moving</vt:lpstr>
      <vt:lpstr>Finalizing the Relative/ Non-relative UHS</vt:lpstr>
      <vt:lpstr>Attachments</vt:lpstr>
      <vt:lpstr>Attachments</vt:lpstr>
      <vt:lpstr>Upload Requirements</vt:lpstr>
      <vt:lpstr>Signatures, Recommendations, and Final Approvals</vt:lpstr>
      <vt:lpstr>Signatures, Recommendations, and Final Approvals, con’t.</vt:lpstr>
      <vt:lpstr>Signatures, Recommendations, and Final Approvals, con’t.</vt:lpstr>
      <vt:lpstr>Signatures, Recommendations, and Final Approvals, con’t.</vt:lpstr>
      <vt:lpstr>Signatures, Recommendations, and Final Approvals, con’t.</vt:lpstr>
      <vt:lpstr>Final Approvals, con’t.</vt:lpstr>
      <vt:lpstr>Final Approvals, con’t.</vt:lpstr>
      <vt:lpstr>FSFN Screens</vt:lpstr>
      <vt:lpstr>Filing the UHS with Court</vt:lpstr>
      <vt:lpstr>Copy Function</vt:lpstr>
      <vt:lpstr>Copy Function</vt:lpstr>
      <vt:lpstr>FSFN Tutorial</vt:lpstr>
      <vt:lpstr>Addendum - Not Adoption </vt:lpstr>
      <vt:lpstr>Activity A:  Part 2  Jacob and Jenna Are Moving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Unified Home Study Training</dc:title>
  <dc:creator>Brock, Amber</dc:creator>
  <cp:lastModifiedBy>Carnett, Valerie</cp:lastModifiedBy>
  <cp:revision>132</cp:revision>
  <cp:lastPrinted>2018-04-24T17:26:09Z</cp:lastPrinted>
  <dcterms:created xsi:type="dcterms:W3CDTF">2018-03-31T17:15:41Z</dcterms:created>
  <dcterms:modified xsi:type="dcterms:W3CDTF">2018-05-02T18:06:20Z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6CE4AF73-6034-404B-BBF4-7A78FB3E7909</vt:lpwstr>
  </property>
  <property fmtid="{D5CDD505-2E9C-101B-9397-08002B2CF9AE}" pid="3" name="ArticulatePath">
    <vt:lpwstr>Presentation1</vt:lpwstr>
  </property>
</Properties>
</file>