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1" r:id="rId3"/>
    <p:sldMasterId id="2147483673" r:id="rId4"/>
  </p:sldMasterIdLst>
  <p:notesMasterIdLst>
    <p:notesMasterId r:id="rId58"/>
  </p:notesMasterIdLst>
  <p:handoutMasterIdLst>
    <p:handoutMasterId r:id="rId59"/>
  </p:handoutMasterIdLst>
  <p:sldIdLst>
    <p:sldId id="272" r:id="rId5"/>
    <p:sldId id="273" r:id="rId6"/>
    <p:sldId id="265" r:id="rId7"/>
    <p:sldId id="274" r:id="rId8"/>
    <p:sldId id="275" r:id="rId9"/>
    <p:sldId id="276" r:id="rId10"/>
    <p:sldId id="277" r:id="rId11"/>
    <p:sldId id="286" r:id="rId12"/>
    <p:sldId id="320" r:id="rId13"/>
    <p:sldId id="287" r:id="rId14"/>
    <p:sldId id="283" r:id="rId15"/>
    <p:sldId id="322" r:id="rId16"/>
    <p:sldId id="295" r:id="rId17"/>
    <p:sldId id="294" r:id="rId18"/>
    <p:sldId id="301" r:id="rId19"/>
    <p:sldId id="297" r:id="rId20"/>
    <p:sldId id="296" r:id="rId21"/>
    <p:sldId id="323" r:id="rId22"/>
    <p:sldId id="302" r:id="rId23"/>
    <p:sldId id="303" r:id="rId24"/>
    <p:sldId id="304" r:id="rId25"/>
    <p:sldId id="305" r:id="rId26"/>
    <p:sldId id="306" r:id="rId27"/>
    <p:sldId id="307" r:id="rId28"/>
    <p:sldId id="313" r:id="rId29"/>
    <p:sldId id="324" r:id="rId30"/>
    <p:sldId id="308" r:id="rId31"/>
    <p:sldId id="325" r:id="rId32"/>
    <p:sldId id="326" r:id="rId33"/>
    <p:sldId id="314" r:id="rId34"/>
    <p:sldId id="298" r:id="rId35"/>
    <p:sldId id="299" r:id="rId36"/>
    <p:sldId id="315" r:id="rId37"/>
    <p:sldId id="316" r:id="rId38"/>
    <p:sldId id="317" r:id="rId39"/>
    <p:sldId id="318" r:id="rId40"/>
    <p:sldId id="319" r:id="rId41"/>
    <p:sldId id="327" r:id="rId42"/>
    <p:sldId id="328" r:id="rId43"/>
    <p:sldId id="329" r:id="rId44"/>
    <p:sldId id="278" r:id="rId45"/>
    <p:sldId id="330" r:id="rId46"/>
    <p:sldId id="285" r:id="rId47"/>
    <p:sldId id="309" r:id="rId48"/>
    <p:sldId id="310" r:id="rId49"/>
    <p:sldId id="311" r:id="rId50"/>
    <p:sldId id="312" r:id="rId51"/>
    <p:sldId id="288" r:id="rId52"/>
    <p:sldId id="289" r:id="rId53"/>
    <p:sldId id="291" r:id="rId54"/>
    <p:sldId id="292" r:id="rId55"/>
    <p:sldId id="293" r:id="rId56"/>
    <p:sldId id="321" r:id="rId57"/>
  </p:sldIdLst>
  <p:sldSz cx="12192000" cy="6858000"/>
  <p:notesSz cx="6946900" cy="9207500"/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DA7"/>
    <a:srgbClr val="D5E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77" autoAdjust="0"/>
  </p:normalViewPr>
  <p:slideViewPr>
    <p:cSldViewPr snapToGrid="0">
      <p:cViewPr varScale="1">
        <p:scale>
          <a:sx n="112" d="100"/>
          <a:sy n="112" d="100"/>
        </p:scale>
        <p:origin x="468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gs" Target="tags/tag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974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70" y="0"/>
            <a:ext cx="3010323" cy="461974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5/1/2018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5528"/>
            <a:ext cx="3010323" cy="461973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70" y="8745528"/>
            <a:ext cx="3010323" cy="461973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974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0" y="0"/>
            <a:ext cx="3010323" cy="461974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5/1/2018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50938"/>
            <a:ext cx="5524500" cy="3106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1" rIns="92301" bIns="4615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1110"/>
            <a:ext cx="5557520" cy="3107531"/>
          </a:xfrm>
          <a:prstGeom prst="rect">
            <a:avLst/>
          </a:prstGeom>
        </p:spPr>
        <p:txBody>
          <a:bodyPr vert="horz" lIns="92301" tIns="46151" rIns="92301" bIns="46151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45528"/>
            <a:ext cx="3010323" cy="461973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0" y="8745528"/>
            <a:ext cx="3010323" cy="461973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1490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23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61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>
                <a:solidFill>
                  <a:srgbClr val="624D38"/>
                </a:solidFill>
              </a:rPr>
              <a:pPr/>
              <a:t>5/1/2018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1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8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8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4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2715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4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9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>
                <a:solidFill>
                  <a:srgbClr val="624D38"/>
                </a:solidFill>
              </a:rPr>
              <a:pPr/>
              <a:t>5/1/2018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1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1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0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0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5034" y="1828800"/>
            <a:ext cx="1772871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8807196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10800" y="4206240"/>
            <a:ext cx="158496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723812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9723812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6110824" y="3245012"/>
            <a:ext cx="6858000" cy="367976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623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12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2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5/1/2018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5034" y="1828800"/>
            <a:ext cx="1772871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8807196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10800" y="4206240"/>
            <a:ext cx="158496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5/1/2018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723812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9723812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6110824" y="3245012"/>
            <a:ext cx="6858000" cy="367976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5/1/2018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4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>
                <a:solidFill>
                  <a:srgbClr val="624D38"/>
                </a:solidFill>
              </a:rPr>
              <a:pPr/>
              <a:t>5/1/2018</a:t>
            </a:fld>
            <a:endParaRPr>
              <a:solidFill>
                <a:srgbClr val="624D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>
              <a:solidFill>
                <a:srgbClr val="624D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>
                <a:solidFill>
                  <a:srgbClr val="624D38"/>
                </a:solidFill>
              </a:rPr>
              <a:pPr/>
              <a:t>‹#›</a:t>
            </a:fld>
            <a:endParaRPr>
              <a:solidFill>
                <a:srgbClr val="624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8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forchildwelfare.org/FSFNAll.s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8.xml"/><Relationship Id="rId5" Type="http://schemas.openxmlformats.org/officeDocument/2006/relationships/image" Target="../media/image4.png"/><Relationship Id="rId4" Type="http://schemas.openxmlformats.org/officeDocument/2006/relationships/image" Target="cid:image003.jpg@01D3CB40.A8E87B3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9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0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3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4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6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3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4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6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7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8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3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4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5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6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8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9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0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forchildwelfare.org/HomeStudy.s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enterforchildwelfare.fmhi.usf.edu/DeptOperatingProcedures.s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.png"/><Relationship Id="rId4" Type="http://schemas.openxmlformats.org/officeDocument/2006/relationships/hyperlink" Target="http://centerforchildwelfare.fmhi.usf.edu/FloridaAdminCode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735959"/>
            <a:ext cx="9601200" cy="1803055"/>
          </a:xfrm>
        </p:spPr>
        <p:txBody>
          <a:bodyPr/>
          <a:lstStyle/>
          <a:p>
            <a:r>
              <a:rPr lang="en-US" b="1" dirty="0" smtClean="0"/>
              <a:t>Unified Home Study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213" y="5433479"/>
            <a:ext cx="4149571" cy="7187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Office of Child welfare</a:t>
            </a:r>
          </a:p>
          <a:p>
            <a:r>
              <a:rPr lang="en-US" dirty="0" smtClean="0"/>
              <a:t>April/May 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313" y="4804913"/>
            <a:ext cx="4747587" cy="1542966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295400" y="3008298"/>
            <a:ext cx="9601200" cy="8646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60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137886" y="3008298"/>
            <a:ext cx="5916227" cy="5813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General Information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66364"/>
            <a:ext cx="9509760" cy="1088136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Resources, </a:t>
            </a:r>
            <a:r>
              <a:rPr lang="en-US" sz="4400" b="1" dirty="0" err="1" smtClean="0"/>
              <a:t>con’t</a:t>
            </a:r>
            <a:r>
              <a:rPr lang="en-US" sz="4400" b="1" dirty="0" smtClean="0"/>
              <a:t>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36700"/>
            <a:ext cx="10375900" cy="43434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b="1" dirty="0"/>
              <a:t>The following materials can be found here: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u="sng" dirty="0" smtClean="0">
                <a:hlinkClick r:id="rId3"/>
              </a:rPr>
              <a:t>http</a:t>
            </a:r>
            <a:r>
              <a:rPr lang="en-US" sz="2400" b="1" u="sng" dirty="0">
                <a:hlinkClick r:id="rId3"/>
              </a:rPr>
              <a:t>://</a:t>
            </a:r>
            <a:r>
              <a:rPr lang="en-US" sz="2400" b="1" u="sng" dirty="0" smtClean="0">
                <a:hlinkClick r:id="rId3"/>
              </a:rPr>
              <a:t>www.centerforchildwelfare.org/FSFNAll.shtml</a:t>
            </a:r>
            <a:r>
              <a:rPr lang="en-US" sz="2400" b="1" u="sng" dirty="0" smtClean="0"/>
              <a:t/>
            </a:r>
            <a:br>
              <a:rPr lang="en-US" sz="2400" b="1" u="sng" dirty="0" smtClean="0"/>
            </a:br>
            <a:endParaRPr lang="en-US" sz="2400" b="1" dirty="0"/>
          </a:p>
          <a:p>
            <a:pPr marL="1143000" lvl="0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/>
              <a:t>Unified </a:t>
            </a:r>
            <a:r>
              <a:rPr lang="en-US" sz="2400" b="1" dirty="0"/>
              <a:t>Home Study User </a:t>
            </a:r>
            <a:r>
              <a:rPr lang="en-US" sz="2400" b="1" dirty="0" smtClean="0"/>
              <a:t>Guide</a:t>
            </a:r>
          </a:p>
          <a:p>
            <a:pPr marL="1143000" lvl="0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/>
              <a:t>Unified </a:t>
            </a:r>
            <a:r>
              <a:rPr lang="en-US" sz="2400" b="1" dirty="0"/>
              <a:t>Home Study How Do I </a:t>
            </a:r>
            <a:r>
              <a:rPr lang="en-US" sz="2400" b="1" dirty="0" smtClean="0"/>
              <a:t>Guide</a:t>
            </a:r>
          </a:p>
          <a:p>
            <a:pPr marL="1143000" lvl="0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/>
              <a:t>Unified </a:t>
            </a:r>
            <a:r>
              <a:rPr lang="en-US" sz="2400" b="1" dirty="0"/>
              <a:t>Home Study Position </a:t>
            </a:r>
            <a:r>
              <a:rPr lang="en-US" sz="2400" b="1" dirty="0" smtClean="0"/>
              <a:t>Paper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01271" cy="6293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1.10</a:t>
            </a:r>
            <a:endParaRPr lang="en-US" dirty="0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5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0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1579" y="241068"/>
            <a:ext cx="10988842" cy="10258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Placement Assessment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1.11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56142" y="1758151"/>
            <a:ext cx="40621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/>
              <a:t>When the needs and preferences of the child are assessed, Child Welfare Professionals are then able to make the BEST possible match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for </a:t>
            </a:r>
            <a:r>
              <a:rPr lang="en-US" sz="2400" b="1" dirty="0"/>
              <a:t>the child.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6431" y="1749025"/>
            <a:ext cx="34179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 Placement Assessment must be completed when a child is initially removed.  Additional Placement Assessments should be completed as determined by the Community Based Care (CBC) Lead Agency.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701690" y="1758151"/>
            <a:ext cx="4057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The placement assessment helps determine the level of care needed for each child placed in out-of-home care to ensure the most appropriate placement is selected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on </a:t>
            </a:r>
            <a:r>
              <a:rPr lang="en-US" sz="2400" b="1" dirty="0"/>
              <a:t>behalf of the child.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28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024001" y="1370039"/>
            <a:ext cx="1783022" cy="194789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Tutorial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68408" y="609463"/>
            <a:ext cx="6467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smtClean="0"/>
              <a:t>Purpose of the </a:t>
            </a:r>
            <a:br>
              <a:rPr lang="en-US" sz="4000" b="1" dirty="0" smtClean="0"/>
            </a:br>
            <a:r>
              <a:rPr lang="en-US" sz="4000" b="1" dirty="0" smtClean="0"/>
              <a:t>Unified Home Studies</a:t>
            </a:r>
            <a:endParaRPr lang="en-US" sz="4000" b="1" dirty="0"/>
          </a:p>
        </p:txBody>
      </p:sp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1.12</a:t>
            </a:r>
            <a:endParaRPr lang="en-US" dirty="0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962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0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1579" y="241068"/>
            <a:ext cx="10988842" cy="10258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Purpose of Unified Home Studies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1.13</a:t>
            </a:r>
            <a:endParaRPr lang="en-US" dirty="0">
              <a:solidFill>
                <a:srgbClr val="624D38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05933" y="1911927"/>
            <a:ext cx="10320867" cy="2968485"/>
            <a:chOff x="328046" y="2002471"/>
            <a:chExt cx="8661399" cy="3518694"/>
          </a:xfrm>
        </p:grpSpPr>
        <p:sp>
          <p:nvSpPr>
            <p:cNvPr id="7" name="Freeform 6"/>
            <p:cNvSpPr/>
            <p:nvPr/>
          </p:nvSpPr>
          <p:spPr>
            <a:xfrm>
              <a:off x="328046" y="2002471"/>
              <a:ext cx="2706687" cy="1624012"/>
            </a:xfrm>
            <a:custGeom>
              <a:avLst/>
              <a:gdLst>
                <a:gd name="connsiteX0" fmla="*/ 0 w 2706687"/>
                <a:gd name="connsiteY0" fmla="*/ 0 h 1624012"/>
                <a:gd name="connsiteX1" fmla="*/ 2706687 w 2706687"/>
                <a:gd name="connsiteY1" fmla="*/ 0 h 1624012"/>
                <a:gd name="connsiteX2" fmla="*/ 2706687 w 2706687"/>
                <a:gd name="connsiteY2" fmla="*/ 1624012 h 1624012"/>
                <a:gd name="connsiteX3" fmla="*/ 0 w 2706687"/>
                <a:gd name="connsiteY3" fmla="*/ 1624012 h 1624012"/>
                <a:gd name="connsiteX4" fmla="*/ 0 w 2706687"/>
                <a:gd name="connsiteY4" fmla="*/ 0 h 162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1624012">
                  <a:moveTo>
                    <a:pt x="0" y="0"/>
                  </a:moveTo>
                  <a:lnTo>
                    <a:pt x="2706687" y="0"/>
                  </a:lnTo>
                  <a:lnTo>
                    <a:pt x="2706687" y="1624012"/>
                  </a:lnTo>
                  <a:lnTo>
                    <a:pt x="0" y="16240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</a:rPr>
                <a:t>Emergency Placement</a:t>
              </a:r>
              <a:endParaRPr lang="en-US" sz="2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305402" y="2002471"/>
              <a:ext cx="2706687" cy="1624012"/>
            </a:xfrm>
            <a:custGeom>
              <a:avLst/>
              <a:gdLst>
                <a:gd name="connsiteX0" fmla="*/ 0 w 2706687"/>
                <a:gd name="connsiteY0" fmla="*/ 0 h 1624012"/>
                <a:gd name="connsiteX1" fmla="*/ 2706687 w 2706687"/>
                <a:gd name="connsiteY1" fmla="*/ 0 h 1624012"/>
                <a:gd name="connsiteX2" fmla="*/ 2706687 w 2706687"/>
                <a:gd name="connsiteY2" fmla="*/ 1624012 h 1624012"/>
                <a:gd name="connsiteX3" fmla="*/ 0 w 2706687"/>
                <a:gd name="connsiteY3" fmla="*/ 1624012 h 1624012"/>
                <a:gd name="connsiteX4" fmla="*/ 0 w 2706687"/>
                <a:gd name="connsiteY4" fmla="*/ 0 h 162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1624012">
                  <a:moveTo>
                    <a:pt x="0" y="0"/>
                  </a:moveTo>
                  <a:lnTo>
                    <a:pt x="2706687" y="0"/>
                  </a:lnTo>
                  <a:lnTo>
                    <a:pt x="2706687" y="1624012"/>
                  </a:lnTo>
                  <a:lnTo>
                    <a:pt x="0" y="16240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184214"/>
                <a:satOff val="-5950"/>
                <a:lumOff val="17581"/>
                <a:alphaOff val="0"/>
              </a:schemeClr>
            </a:fillRef>
            <a:effectRef idx="3">
              <a:schemeClr val="accent1">
                <a:shade val="50000"/>
                <a:hueOff val="184214"/>
                <a:satOff val="-5950"/>
                <a:lumOff val="175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schemeClr val="tx1"/>
                  </a:solidFill>
                </a:rPr>
                <a:t>Initial License or </a:t>
              </a:r>
              <a:r>
                <a:rPr lang="en-US" sz="2400" b="1" dirty="0" smtClean="0">
                  <a:solidFill>
                    <a:schemeClr val="tx1"/>
                  </a:solidFill>
                </a:rPr>
                <a:t/>
              </a:r>
              <a:br>
                <a:rPr lang="en-US" sz="2400" b="1" dirty="0" smtClean="0">
                  <a:solidFill>
                    <a:schemeClr val="tx1"/>
                  </a:solidFill>
                </a:rPr>
              </a:br>
              <a:r>
                <a:rPr lang="en-US" sz="2400" b="1" dirty="0" smtClean="0">
                  <a:solidFill>
                    <a:schemeClr val="tx1"/>
                  </a:solidFill>
                </a:rPr>
                <a:t>Re-license </a:t>
              </a:r>
              <a:r>
                <a:rPr lang="en-US" sz="2400" b="1" dirty="0">
                  <a:solidFill>
                    <a:schemeClr val="tx1"/>
                  </a:solidFill>
                </a:rPr>
                <a:t>for </a:t>
              </a:r>
              <a:r>
                <a:rPr lang="en-US" sz="2400" b="1" dirty="0" smtClean="0">
                  <a:solidFill>
                    <a:schemeClr val="tx1"/>
                  </a:solidFill>
                </a:rPr>
                <a:t/>
              </a:r>
              <a:br>
                <a:rPr lang="en-US" sz="2400" b="1" dirty="0" smtClean="0">
                  <a:solidFill>
                    <a:schemeClr val="tx1"/>
                  </a:solidFill>
                </a:rPr>
              </a:br>
              <a:r>
                <a:rPr lang="en-US" sz="2400" b="1" dirty="0" smtClean="0">
                  <a:solidFill>
                    <a:schemeClr val="tx1"/>
                  </a:solidFill>
                </a:rPr>
                <a:t>Foster </a:t>
              </a:r>
              <a:r>
                <a:rPr lang="en-US" sz="2400" b="1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28046" y="3897153"/>
              <a:ext cx="2706687" cy="1624012"/>
            </a:xfrm>
            <a:custGeom>
              <a:avLst/>
              <a:gdLst>
                <a:gd name="connsiteX0" fmla="*/ 0 w 2706687"/>
                <a:gd name="connsiteY0" fmla="*/ 0 h 1624012"/>
                <a:gd name="connsiteX1" fmla="*/ 2706687 w 2706687"/>
                <a:gd name="connsiteY1" fmla="*/ 0 h 1624012"/>
                <a:gd name="connsiteX2" fmla="*/ 2706687 w 2706687"/>
                <a:gd name="connsiteY2" fmla="*/ 1624012 h 1624012"/>
                <a:gd name="connsiteX3" fmla="*/ 0 w 2706687"/>
                <a:gd name="connsiteY3" fmla="*/ 1624012 h 1624012"/>
                <a:gd name="connsiteX4" fmla="*/ 0 w 2706687"/>
                <a:gd name="connsiteY4" fmla="*/ 0 h 162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1624012">
                  <a:moveTo>
                    <a:pt x="0" y="0"/>
                  </a:moveTo>
                  <a:lnTo>
                    <a:pt x="2706687" y="0"/>
                  </a:lnTo>
                  <a:lnTo>
                    <a:pt x="2706687" y="1624012"/>
                  </a:lnTo>
                  <a:lnTo>
                    <a:pt x="0" y="162401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368429"/>
                <a:satOff val="-11901"/>
                <a:lumOff val="35162"/>
                <a:alphaOff val="0"/>
              </a:schemeClr>
            </a:fillRef>
            <a:effectRef idx="3">
              <a:schemeClr val="accent1">
                <a:shade val="50000"/>
                <a:hueOff val="368429"/>
                <a:satOff val="-11901"/>
                <a:lumOff val="3516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</a:rPr>
                <a:t>Relative/</a:t>
              </a:r>
              <a:br>
                <a:rPr lang="en-US" sz="2400" b="1" kern="1200" dirty="0" smtClean="0">
                  <a:solidFill>
                    <a:schemeClr val="tx1"/>
                  </a:solidFill>
                </a:rPr>
              </a:br>
              <a:r>
                <a:rPr lang="en-US" sz="2400" b="1" kern="1200" dirty="0" smtClean="0">
                  <a:solidFill>
                    <a:schemeClr val="tx1"/>
                  </a:solidFill>
                </a:rPr>
                <a:t>Non-relative Placement</a:t>
              </a:r>
              <a:endParaRPr lang="en-US" sz="2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305402" y="3897153"/>
              <a:ext cx="2706687" cy="1624012"/>
            </a:xfrm>
            <a:custGeom>
              <a:avLst/>
              <a:gdLst>
                <a:gd name="connsiteX0" fmla="*/ 0 w 2706687"/>
                <a:gd name="connsiteY0" fmla="*/ 0 h 1624012"/>
                <a:gd name="connsiteX1" fmla="*/ 2706687 w 2706687"/>
                <a:gd name="connsiteY1" fmla="*/ 0 h 1624012"/>
                <a:gd name="connsiteX2" fmla="*/ 2706687 w 2706687"/>
                <a:gd name="connsiteY2" fmla="*/ 1624012 h 1624012"/>
                <a:gd name="connsiteX3" fmla="*/ 0 w 2706687"/>
                <a:gd name="connsiteY3" fmla="*/ 1624012 h 1624012"/>
                <a:gd name="connsiteX4" fmla="*/ 0 w 2706687"/>
                <a:gd name="connsiteY4" fmla="*/ 0 h 162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1624012">
                  <a:moveTo>
                    <a:pt x="0" y="0"/>
                  </a:moveTo>
                  <a:lnTo>
                    <a:pt x="2706687" y="0"/>
                  </a:lnTo>
                  <a:lnTo>
                    <a:pt x="2706687" y="1624012"/>
                  </a:lnTo>
                  <a:lnTo>
                    <a:pt x="0" y="1624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368429"/>
                <a:satOff val="-11901"/>
                <a:lumOff val="35162"/>
                <a:alphaOff val="0"/>
              </a:schemeClr>
            </a:fillRef>
            <a:effectRef idx="3">
              <a:schemeClr val="accent1">
                <a:shade val="50000"/>
                <a:hueOff val="368429"/>
                <a:satOff val="-11901"/>
                <a:lumOff val="3516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</a:rPr>
                <a:t>Adoption</a:t>
              </a:r>
              <a:endParaRPr lang="en-US" sz="2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282758" y="2002471"/>
              <a:ext cx="2706687" cy="1624012"/>
            </a:xfrm>
            <a:custGeom>
              <a:avLst/>
              <a:gdLst>
                <a:gd name="connsiteX0" fmla="*/ 0 w 2706687"/>
                <a:gd name="connsiteY0" fmla="*/ 0 h 1624012"/>
                <a:gd name="connsiteX1" fmla="*/ 2706687 w 2706687"/>
                <a:gd name="connsiteY1" fmla="*/ 0 h 1624012"/>
                <a:gd name="connsiteX2" fmla="*/ 2706687 w 2706687"/>
                <a:gd name="connsiteY2" fmla="*/ 1624012 h 1624012"/>
                <a:gd name="connsiteX3" fmla="*/ 0 w 2706687"/>
                <a:gd name="connsiteY3" fmla="*/ 1624012 h 1624012"/>
                <a:gd name="connsiteX4" fmla="*/ 0 w 2706687"/>
                <a:gd name="connsiteY4" fmla="*/ 0 h 162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1624012">
                  <a:moveTo>
                    <a:pt x="0" y="0"/>
                  </a:moveTo>
                  <a:lnTo>
                    <a:pt x="2706687" y="0"/>
                  </a:lnTo>
                  <a:lnTo>
                    <a:pt x="2706687" y="1624012"/>
                  </a:lnTo>
                  <a:lnTo>
                    <a:pt x="0" y="1624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368429"/>
                <a:satOff val="-11901"/>
                <a:lumOff val="35162"/>
                <a:alphaOff val="0"/>
              </a:schemeClr>
            </a:fillRef>
            <a:effectRef idx="3">
              <a:schemeClr val="accent1">
                <a:shade val="50000"/>
                <a:hueOff val="368429"/>
                <a:satOff val="-11901"/>
                <a:lumOff val="3516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</a:rPr>
                <a:t>Adoption</a:t>
              </a:r>
              <a:br>
                <a:rPr lang="en-US" sz="2400" b="1" kern="1200" dirty="0" smtClean="0">
                  <a:solidFill>
                    <a:schemeClr val="tx1"/>
                  </a:solidFill>
                </a:rPr>
              </a:br>
              <a:r>
                <a:rPr lang="en-US" sz="2400" b="1" kern="1200" dirty="0" smtClean="0">
                  <a:solidFill>
                    <a:schemeClr val="tx1"/>
                  </a:solidFill>
                </a:rPr>
                <a:t>Addendum</a:t>
              </a:r>
              <a:endParaRPr lang="en-US" sz="2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82758" y="3897153"/>
              <a:ext cx="2706687" cy="1624012"/>
            </a:xfrm>
            <a:custGeom>
              <a:avLst/>
              <a:gdLst>
                <a:gd name="connsiteX0" fmla="*/ 0 w 2706687"/>
                <a:gd name="connsiteY0" fmla="*/ 0 h 1624012"/>
                <a:gd name="connsiteX1" fmla="*/ 2706687 w 2706687"/>
                <a:gd name="connsiteY1" fmla="*/ 0 h 1624012"/>
                <a:gd name="connsiteX2" fmla="*/ 2706687 w 2706687"/>
                <a:gd name="connsiteY2" fmla="*/ 1624012 h 1624012"/>
                <a:gd name="connsiteX3" fmla="*/ 0 w 2706687"/>
                <a:gd name="connsiteY3" fmla="*/ 1624012 h 1624012"/>
                <a:gd name="connsiteX4" fmla="*/ 0 w 2706687"/>
                <a:gd name="connsiteY4" fmla="*/ 0 h 162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687" h="1624012">
                  <a:moveTo>
                    <a:pt x="0" y="0"/>
                  </a:moveTo>
                  <a:lnTo>
                    <a:pt x="2706687" y="0"/>
                  </a:lnTo>
                  <a:lnTo>
                    <a:pt x="2706687" y="1624012"/>
                  </a:lnTo>
                  <a:lnTo>
                    <a:pt x="0" y="16240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368429"/>
                <a:satOff val="-11901"/>
                <a:lumOff val="35162"/>
                <a:alphaOff val="0"/>
              </a:schemeClr>
            </a:fillRef>
            <a:effectRef idx="3">
              <a:schemeClr val="accent1">
                <a:shade val="50000"/>
                <a:hueOff val="368429"/>
                <a:satOff val="-11901"/>
                <a:lumOff val="3516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chemeClr val="tx1"/>
                  </a:solidFill>
                </a:rPr>
                <a:t>Addendum-Not Adoption</a:t>
              </a:r>
              <a:endParaRPr lang="en-US" sz="2400" b="1" kern="1200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957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1.14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30" y="2371726"/>
            <a:ext cx="8744249" cy="1588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150" y="2936347"/>
            <a:ext cx="1219200" cy="381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6650" y="870380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/>
              <a:t>How to </a:t>
            </a:r>
            <a:r>
              <a:rPr lang="en-US" sz="2400" b="1" i="1" u="sng" dirty="0" smtClean="0"/>
              <a:t>select the purpose of the </a:t>
            </a:r>
            <a:r>
              <a:rPr lang="en-US" sz="2400" b="1" i="1" u="sng" dirty="0" err="1" smtClean="0"/>
              <a:t>homestudy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06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50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68554" y="116054"/>
            <a:ext cx="10074442" cy="10655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Person Provider Inquiry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1.15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76409" y="1799719"/>
            <a:ext cx="7039181" cy="28687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624D38"/>
                </a:solidFill>
              </a:rPr>
              <a:t>The Person Provider Inquiry is used to document the initial inquiry when a potential caregiver wants to become a Person Provider (i.e., licensed foster parent, relative or non-relative caregiver, or adoptive parent).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4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625" y="102375"/>
            <a:ext cx="9509760" cy="144379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What </a:t>
            </a:r>
            <a:r>
              <a:rPr lang="en-US" sz="5400" b="1" dirty="0"/>
              <a:t>Has </a:t>
            </a:r>
            <a:r>
              <a:rPr lang="en-US" sz="5400" b="1" dirty="0" smtClean="0"/>
              <a:t>Changed with the Person Provider Inquiry?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06" y="1546167"/>
            <a:ext cx="11804072" cy="383743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Person Provider Inquiry: </a:t>
            </a:r>
            <a:br>
              <a:rPr lang="en-US" sz="2400" b="1" dirty="0" smtClean="0"/>
            </a:br>
            <a:endParaRPr lang="en-US" sz="2400" b="1" dirty="0" smtClean="0"/>
          </a:p>
          <a:p>
            <a:pPr lvl="1"/>
            <a:r>
              <a:rPr lang="en-US" sz="2400" b="1" dirty="0" smtClean="0"/>
              <a:t>Household members and non-household members are not able to be removed from the Person Provider Inquiry if information is captured on the UHS to ensure a clean audit trail.</a:t>
            </a:r>
            <a:endParaRPr lang="en-US" sz="2400" b="1" dirty="0"/>
          </a:p>
          <a:p>
            <a:pPr lvl="1"/>
            <a:r>
              <a:rPr lang="en-US" sz="2400" b="1" dirty="0" smtClean="0"/>
              <a:t>Now reflects the Person ID for household members and non-household members.</a:t>
            </a:r>
            <a:endParaRPr lang="en-US" sz="2400" b="1" dirty="0"/>
          </a:p>
          <a:p>
            <a:pPr lvl="1"/>
            <a:r>
              <a:rPr lang="en-US" sz="2400" b="1" dirty="0" smtClean="0"/>
              <a:t>New tab labeled Person Provider Inquiry added to the existing Search page accessed from the banner bar by selecting the Search command button.  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1.16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-5450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92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19" y="0"/>
            <a:ext cx="10512829" cy="152704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What Has Changed with the Person Provider Inquiry</a:t>
            </a:r>
            <a:r>
              <a:rPr lang="en-US" sz="5400" b="1" dirty="0" smtClean="0"/>
              <a:t>?, </a:t>
            </a:r>
            <a:r>
              <a:rPr lang="en-US" sz="4400" b="1" dirty="0" err="1" smtClean="0"/>
              <a:t>con’t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25" y="1795006"/>
            <a:ext cx="11963400" cy="4343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Person Provider:</a:t>
            </a:r>
            <a:br>
              <a:rPr lang="en-US" sz="2400" b="1" dirty="0" smtClean="0"/>
            </a:br>
            <a:endParaRPr lang="en-US" sz="2400" b="1" dirty="0" smtClean="0"/>
          </a:p>
          <a:p>
            <a:pPr lvl="1"/>
            <a:r>
              <a:rPr lang="en-US" sz="2400" b="1" dirty="0"/>
              <a:t>The links for household members have been updated so the user can more readily access Person Management and make modifications as needed.</a:t>
            </a:r>
          </a:p>
          <a:p>
            <a:pPr lvl="1"/>
            <a:r>
              <a:rPr lang="en-US" sz="2400" b="1" dirty="0"/>
              <a:t>Household members cannot be removed or inactivated on a pending UHS.</a:t>
            </a:r>
          </a:p>
          <a:p>
            <a:pPr lvl="1"/>
            <a:r>
              <a:rPr lang="en-US" sz="2400" b="1" dirty="0"/>
              <a:t>Non-household members can be inactivated.</a:t>
            </a:r>
          </a:p>
          <a:p>
            <a:pPr lvl="1"/>
            <a:r>
              <a:rPr lang="en-US" sz="2400" b="1" dirty="0"/>
              <a:t>The Caregiver 1’s Person Management page has been updated.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1.17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-5450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682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024001" y="1370039"/>
            <a:ext cx="1783022" cy="194789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Tutorial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4022" y="583824"/>
            <a:ext cx="8733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24D38"/>
                </a:solidFill>
              </a:rPr>
              <a:t>Creating the Provider Inquiry and Launching </a:t>
            </a:r>
            <a:r>
              <a:rPr lang="en-US" sz="4000" b="1" dirty="0" smtClean="0">
                <a:solidFill>
                  <a:srgbClr val="624D38"/>
                </a:solidFill>
              </a:rPr>
              <a:t>the </a:t>
            </a:r>
            <a:r>
              <a:rPr lang="en-US" sz="4000" b="1" dirty="0" smtClean="0">
                <a:solidFill>
                  <a:srgbClr val="624D38"/>
                </a:solidFill>
              </a:rPr>
              <a:t>UHS </a:t>
            </a:r>
            <a:endParaRPr lang="en-US" sz="4000" b="1" dirty="0">
              <a:solidFill>
                <a:srgbClr val="624D38"/>
              </a:solidFill>
            </a:endParaRPr>
          </a:p>
        </p:txBody>
      </p:sp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1.18</a:t>
            </a:r>
            <a:endParaRPr lang="en-US" dirty="0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418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65412" y="143432"/>
            <a:ext cx="10579296" cy="150678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Creating the Person Provider Inquiry and Launching the UHS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1.19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-32084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4D3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894" y="1793648"/>
            <a:ext cx="3676532" cy="3676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285828">
            <a:off x="1293456" y="2851872"/>
            <a:ext cx="61020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24D38"/>
                </a:solidFill>
                <a:latin typeface="Century Schoolbook" panose="02040604050505020304" pitchFamily="18" charset="0"/>
              </a:rPr>
              <a:t>How to….</a:t>
            </a:r>
          </a:p>
          <a:p>
            <a:r>
              <a:rPr lang="en-US" sz="3600" b="1" dirty="0" smtClean="0">
                <a:solidFill>
                  <a:srgbClr val="624D38"/>
                </a:solidFill>
                <a:latin typeface="Century Schoolbook" panose="02040604050505020304" pitchFamily="18" charset="0"/>
              </a:rPr>
              <a:t/>
            </a:r>
            <a:br>
              <a:rPr lang="en-US" sz="3600" b="1" dirty="0" smtClean="0">
                <a:solidFill>
                  <a:srgbClr val="624D38"/>
                </a:solidFill>
                <a:latin typeface="Century Schoolbook" panose="02040604050505020304" pitchFamily="18" charset="0"/>
              </a:rPr>
            </a:br>
            <a:r>
              <a:rPr lang="en-US" sz="3600" b="1" dirty="0" smtClean="0">
                <a:solidFill>
                  <a:srgbClr val="624D38"/>
                </a:solidFill>
                <a:latin typeface="Century Schoolbook" panose="02040604050505020304" pitchFamily="18" charset="0"/>
              </a:rPr>
              <a:t>Where to….</a:t>
            </a:r>
          </a:p>
          <a:p>
            <a:r>
              <a:rPr lang="en-US" sz="3600" b="1" dirty="0" smtClean="0">
                <a:solidFill>
                  <a:srgbClr val="624D38"/>
                </a:solidFill>
                <a:latin typeface="Century Schoolbook" panose="02040604050505020304" pitchFamily="18" charset="0"/>
              </a:rPr>
              <a:t/>
            </a:r>
            <a:br>
              <a:rPr lang="en-US" sz="3600" b="1" dirty="0" smtClean="0">
                <a:solidFill>
                  <a:srgbClr val="624D38"/>
                </a:solidFill>
                <a:latin typeface="Century Schoolbook" panose="02040604050505020304" pitchFamily="18" charset="0"/>
              </a:rPr>
            </a:br>
            <a:r>
              <a:rPr lang="en-US" sz="3600" b="1" dirty="0" smtClean="0">
                <a:solidFill>
                  <a:srgbClr val="624D38"/>
                </a:solidFill>
                <a:latin typeface="Century Schoolbook" panose="02040604050505020304" pitchFamily="18" charset="0"/>
              </a:rPr>
              <a:t>What…</a:t>
            </a:r>
            <a:endParaRPr lang="en-US" sz="3600" b="1" dirty="0">
              <a:solidFill>
                <a:srgbClr val="624D38"/>
              </a:solidFill>
              <a:latin typeface="Century Schoolbook" panose="020406040505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2100" y="419054"/>
            <a:ext cx="6843248" cy="1088136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Learning Objectives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844" y="1801956"/>
            <a:ext cx="9509760" cy="4343400"/>
          </a:xfrm>
        </p:spPr>
        <p:txBody>
          <a:bodyPr>
            <a:normAutofit lnSpcReduction="10000"/>
          </a:bodyPr>
          <a:lstStyle/>
          <a:p>
            <a:pPr marL="45720" lvl="0" indent="0">
              <a:buNone/>
            </a:pPr>
            <a:r>
              <a:rPr lang="en-US" sz="2800" b="1" dirty="0"/>
              <a:t>Define the purpose of a Unified Home </a:t>
            </a:r>
            <a:r>
              <a:rPr lang="en-US" sz="2800" b="1" dirty="0" smtClean="0"/>
              <a:t>Study (UHS) </a:t>
            </a:r>
            <a:r>
              <a:rPr lang="en-US" sz="2800" b="1" dirty="0"/>
              <a:t>and explain why </a:t>
            </a:r>
            <a:r>
              <a:rPr lang="en-US" sz="2800" b="1" dirty="0" smtClean="0"/>
              <a:t>changes </a:t>
            </a:r>
            <a:r>
              <a:rPr lang="en-US" sz="2800" b="1" dirty="0"/>
              <a:t>have been made to policies and FSFN functionality.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  <a:p>
            <a:pPr marL="45720" lvl="0" indent="0">
              <a:buNone/>
            </a:pPr>
            <a:r>
              <a:rPr lang="en-US" sz="2800" b="1" dirty="0"/>
              <a:t>Examine the common core components of a UHS and the information gathered to assess these components.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  <a:p>
            <a:pPr marL="45720" indent="0">
              <a:buNone/>
            </a:pPr>
            <a:r>
              <a:rPr lang="en-US" sz="2800" b="1" dirty="0"/>
              <a:t>Identify </a:t>
            </a:r>
            <a:r>
              <a:rPr lang="en-US" sz="2800" b="1" dirty="0" smtClean="0"/>
              <a:t>new FSFN functionality and how it relates to the various UHS types.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12" y="1732547"/>
            <a:ext cx="926432" cy="1235242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Unified Home Study 1.2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12" y="3324699"/>
            <a:ext cx="926432" cy="1235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12" y="4916851"/>
            <a:ext cx="926432" cy="1235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83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1.20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7" name="Picture 6" descr="cid:image003.jpg@01D3CB40.A8E87B3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71" y="1522439"/>
            <a:ext cx="8803341" cy="3821361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76650" y="870380"/>
            <a:ext cx="64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i="1" u="sng" dirty="0"/>
              <a:t>How to create a Person Provider </a:t>
            </a:r>
            <a:r>
              <a:rPr lang="en-US" sz="2400" b="1" i="1" u="sng" dirty="0" smtClean="0"/>
              <a:t>Inquiry</a:t>
            </a:r>
            <a:endParaRPr lang="en-US" sz="2400" b="1" dirty="0"/>
          </a:p>
        </p:txBody>
      </p:sp>
      <p:sp>
        <p:nvSpPr>
          <p:cNvPr id="8" name="Oval 7"/>
          <p:cNvSpPr/>
          <p:nvPr/>
        </p:nvSpPr>
        <p:spPr>
          <a:xfrm>
            <a:off x="321827" y="1846859"/>
            <a:ext cx="1047564" cy="38418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1.21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00550" y="1451128"/>
            <a:ext cx="8713694" cy="4840941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9" name="Oval 8"/>
          <p:cNvSpPr/>
          <p:nvPr/>
        </p:nvSpPr>
        <p:spPr>
          <a:xfrm>
            <a:off x="7386969" y="4497321"/>
            <a:ext cx="1047564" cy="38418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25655" y="4555027"/>
            <a:ext cx="648069" cy="265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892249" y="6042383"/>
            <a:ext cx="719091" cy="26476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3746" y="489565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/>
              <a:t>How to search and add participants to the Person Provider Inquiry</a:t>
            </a:r>
            <a:endParaRPr lang="en-US" sz="2400" b="1" dirty="0"/>
          </a:p>
        </p:txBody>
      </p:sp>
      <p:sp>
        <p:nvSpPr>
          <p:cNvPr id="14" name="Oval 13"/>
          <p:cNvSpPr/>
          <p:nvPr/>
        </p:nvSpPr>
        <p:spPr>
          <a:xfrm>
            <a:off x="617244" y="1862132"/>
            <a:ext cx="1047564" cy="38418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68708" y="3124983"/>
            <a:ext cx="648069" cy="26554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971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1.22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94031" y="1320562"/>
            <a:ext cx="8533097" cy="4983742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26928" y="489565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 smtClean="0"/>
              <a:t>Documenting the caregiver role on the Person Provider Inquiry page</a:t>
            </a:r>
            <a:endParaRPr lang="en-US" sz="2400" b="1" dirty="0"/>
          </a:p>
        </p:txBody>
      </p:sp>
      <p:sp>
        <p:nvSpPr>
          <p:cNvPr id="9" name="Oval 8"/>
          <p:cNvSpPr/>
          <p:nvPr/>
        </p:nvSpPr>
        <p:spPr>
          <a:xfrm>
            <a:off x="6039045" y="2423604"/>
            <a:ext cx="1799937" cy="55019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2357" y="1686757"/>
            <a:ext cx="674703" cy="22194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54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1.23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10381" y="1369304"/>
            <a:ext cx="8731623" cy="4912659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42541" y="516755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/>
              <a:t>Where to </a:t>
            </a:r>
            <a:r>
              <a:rPr lang="en-US" sz="2400" b="1" i="1" u="sng" dirty="0" smtClean="0"/>
              <a:t>complete the acceptance decision</a:t>
            </a:r>
            <a:endParaRPr lang="en-US" sz="2400" b="1" dirty="0"/>
          </a:p>
        </p:txBody>
      </p:sp>
      <p:sp>
        <p:nvSpPr>
          <p:cNvPr id="9" name="Oval 8"/>
          <p:cNvSpPr/>
          <p:nvPr/>
        </p:nvSpPr>
        <p:spPr>
          <a:xfrm>
            <a:off x="684973" y="1775534"/>
            <a:ext cx="674703" cy="22194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21468" y="3320248"/>
            <a:ext cx="3131588" cy="98921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945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1.24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74120" y="1350162"/>
            <a:ext cx="8713694" cy="4930588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97316" y="427330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/>
              <a:t>What the Person Provider Home tab looks like once created</a:t>
            </a:r>
            <a:endParaRPr lang="en-US" sz="2400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08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1.25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74120" y="1350162"/>
            <a:ext cx="8713694" cy="4930588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97316" y="418452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624D38"/>
                </a:solidFill>
              </a:rPr>
              <a:t>Launching the UHS from a </a:t>
            </a:r>
            <a:br>
              <a:rPr lang="en-US" sz="2400" b="1" i="1" u="sng" dirty="0" smtClean="0">
                <a:solidFill>
                  <a:srgbClr val="624D38"/>
                </a:solidFill>
              </a:rPr>
            </a:br>
            <a:r>
              <a:rPr lang="en-US" sz="2400" b="1" i="1" u="sng" dirty="0" smtClean="0">
                <a:solidFill>
                  <a:srgbClr val="624D38"/>
                </a:solidFill>
              </a:rPr>
              <a:t>Person Provider page</a:t>
            </a:r>
            <a:endParaRPr lang="en-US" sz="2400" b="1" dirty="0">
              <a:solidFill>
                <a:srgbClr val="624D38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760684" y="2032985"/>
            <a:ext cx="807868" cy="19530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09511" y="2973800"/>
            <a:ext cx="1014893" cy="21328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395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1.26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7316" y="418452"/>
            <a:ext cx="64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624D38"/>
                </a:solidFill>
              </a:rPr>
              <a:t>UHS Main page once created</a:t>
            </a:r>
            <a:endParaRPr lang="en-US" sz="2400" b="1" dirty="0">
              <a:solidFill>
                <a:srgbClr val="624D38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321" y="997739"/>
            <a:ext cx="7843291" cy="53561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86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1.27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5901" y="512354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 smtClean="0"/>
              <a:t>How to link the UHS with a particular </a:t>
            </a:r>
            <a:br>
              <a:rPr lang="en-US" sz="2400" b="1" i="1" u="sng" dirty="0" smtClean="0"/>
            </a:br>
            <a:r>
              <a:rPr lang="en-US" sz="2400" b="1" i="1" u="sng" dirty="0" smtClean="0"/>
              <a:t>FSFN case</a:t>
            </a:r>
            <a:endParaRPr lang="en-US" sz="2400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949" y="1416662"/>
            <a:ext cx="7219206" cy="4929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098" y="3688400"/>
            <a:ext cx="663753" cy="302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796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1.28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18513" y="1754334"/>
            <a:ext cx="8649773" cy="2906442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9" name="Oval 8"/>
          <p:cNvSpPr/>
          <p:nvPr/>
        </p:nvSpPr>
        <p:spPr>
          <a:xfrm flipV="1">
            <a:off x="6203575" y="4286136"/>
            <a:ext cx="950258" cy="42790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5901" y="512354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624D38"/>
                </a:solidFill>
              </a:rPr>
              <a:t>How to link the UHS with a particular </a:t>
            </a:r>
            <a:br>
              <a:rPr lang="en-US" sz="2400" b="1" i="1" u="sng" dirty="0" smtClean="0">
                <a:solidFill>
                  <a:srgbClr val="624D38"/>
                </a:solidFill>
              </a:rPr>
            </a:br>
            <a:r>
              <a:rPr lang="en-US" sz="2400" b="1" i="1" u="sng" dirty="0" smtClean="0">
                <a:solidFill>
                  <a:srgbClr val="624D38"/>
                </a:solidFill>
              </a:rPr>
              <a:t>FSFN case</a:t>
            </a:r>
            <a:endParaRPr lang="en-US" sz="2400" b="1" dirty="0">
              <a:solidFill>
                <a:srgbClr val="624D38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852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024001" y="1370039"/>
            <a:ext cx="1783022" cy="194789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Tutorial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35850" y="653348"/>
            <a:ext cx="6467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24D38"/>
                </a:solidFill>
              </a:rPr>
              <a:t>Provider File Cabinet</a:t>
            </a:r>
            <a:endParaRPr lang="en-US" sz="4000" b="1" dirty="0">
              <a:solidFill>
                <a:srgbClr val="624D38"/>
              </a:solidFill>
            </a:endParaRPr>
          </a:p>
        </p:txBody>
      </p:sp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1.29</a:t>
            </a:r>
            <a:endParaRPr lang="en-US" dirty="0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00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0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1579" y="188243"/>
            <a:ext cx="10988842" cy="113147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Unified Home Study Definition</a:t>
            </a:r>
            <a:endParaRPr lang="en-US" sz="54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41120" y="2213810"/>
            <a:ext cx="9509760" cy="214964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/>
              <a:t>The Unified Home </a:t>
            </a:r>
            <a:r>
              <a:rPr lang="en-US" sz="2800" b="1" dirty="0" smtClean="0"/>
              <a:t>Study (UHS) </a:t>
            </a:r>
            <a:r>
              <a:rPr lang="en-US" sz="2800" b="1" dirty="0"/>
              <a:t>is the assessment of a common set of requirements that must be met before the child is placed by a Child Welfare Professional into someone’s home, such as a relative/non-relative, foster family, or adoptive family.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Unified Home Study 1.3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0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1579" y="305090"/>
            <a:ext cx="10988842" cy="89777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Provider File Cabinet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1.30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86490" y="3264712"/>
            <a:ext cx="7099069" cy="13466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new Provider File Cabinet allows Child Welfare Professionals to upload documents that relate specifically to the provider.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76195" y="2226512"/>
            <a:ext cx="1760913" cy="2733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244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50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502" y="263527"/>
            <a:ext cx="9509760" cy="98090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Provider File Cabinet, </a:t>
            </a:r>
            <a:r>
              <a:rPr lang="en-US" sz="4400" b="1" dirty="0" err="1" smtClean="0"/>
              <a:t>con’t</a:t>
            </a:r>
            <a:r>
              <a:rPr lang="en-US" sz="4400" b="1" dirty="0" smtClean="0"/>
              <a:t>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269" y="1856232"/>
            <a:ext cx="11555461" cy="4343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 smtClean="0"/>
          </a:p>
          <a:p>
            <a:pPr lvl="1"/>
            <a:r>
              <a:rPr lang="en-US" sz="2400" b="1" dirty="0" smtClean="0"/>
              <a:t>The Provider File Cabinet Image can be created directly from the Person Provider, Organization Provider, UHS, or Create Provider Work.</a:t>
            </a:r>
            <a:br>
              <a:rPr lang="en-US" sz="2400" b="1" dirty="0" smtClean="0"/>
            </a:br>
            <a:endParaRPr lang="en-US" sz="2400" b="1" dirty="0" smtClean="0"/>
          </a:p>
          <a:p>
            <a:pPr lvl="1"/>
            <a:r>
              <a:rPr lang="en-US" sz="2400" b="1" dirty="0" smtClean="0"/>
              <a:t>Child Welfare Professionals have the ability to select a specific category.</a:t>
            </a:r>
          </a:p>
          <a:p>
            <a:pPr lvl="1"/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1.31</a:t>
            </a:r>
            <a:endParaRPr lang="en-US" dirty="0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63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50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629" y="321716"/>
            <a:ext cx="9509760" cy="86452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Provider File Cabinet, </a:t>
            </a:r>
            <a:r>
              <a:rPr lang="en-US" sz="4400" b="1" dirty="0" err="1" smtClean="0"/>
              <a:t>con’t</a:t>
            </a:r>
            <a:r>
              <a:rPr lang="en-US" sz="4400" b="1" dirty="0"/>
              <a:t>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651189"/>
            <a:ext cx="11231880" cy="4343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b="1" dirty="0" smtClean="0"/>
              <a:t>Provider Cabinet Search: </a:t>
            </a:r>
            <a:br>
              <a:rPr lang="en-US" sz="2400" b="1" dirty="0" smtClean="0"/>
            </a:br>
            <a:endParaRPr lang="en-US" sz="2400" b="1" dirty="0" smtClean="0"/>
          </a:p>
          <a:p>
            <a:pPr lvl="1"/>
            <a:r>
              <a:rPr lang="en-US" sz="2400" b="1" dirty="0" smtClean="0"/>
              <a:t>This is a new page accessed from the Utilities menu on the desktop labeled Provider File Cabinet Search.</a:t>
            </a:r>
          </a:p>
          <a:p>
            <a:pPr marL="798513" lvl="1">
              <a:buFont typeface="Calibri" panose="020F0502020204030204" pitchFamily="34" charset="0"/>
              <a:buChar char="─"/>
            </a:pPr>
            <a:r>
              <a:rPr lang="en-US" sz="2400" b="1" dirty="0" smtClean="0"/>
              <a:t>Search criteria is available for Provider File Cabinet Search.</a:t>
            </a:r>
          </a:p>
          <a:p>
            <a:pPr marL="798513" lvl="1">
              <a:buFont typeface="Calibri" panose="020F0502020204030204" pitchFamily="34" charset="0"/>
              <a:buChar char="─"/>
            </a:pPr>
            <a:r>
              <a:rPr lang="en-US" sz="2400" b="1" dirty="0" smtClean="0"/>
              <a:t>Images Returned group box provides for sorting and the ability to access the Provider (Person or Organization) and Imaging page directly.</a:t>
            </a:r>
          </a:p>
          <a:p>
            <a:pPr marL="798513" lvl="1">
              <a:buFont typeface="Calibri" panose="020F0502020204030204" pitchFamily="34" charset="0"/>
              <a:buChar char="─"/>
            </a:pPr>
            <a:r>
              <a:rPr lang="en-US" sz="2400" b="1" dirty="0" smtClean="0"/>
              <a:t>Once the document is uploaded and titled, </a:t>
            </a:r>
            <a:br>
              <a:rPr lang="en-US" sz="2400" b="1" dirty="0" smtClean="0"/>
            </a:br>
            <a:r>
              <a:rPr lang="en-US" sz="2400" b="1" dirty="0" smtClean="0"/>
              <a:t>the title cannot change.  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1.32</a:t>
            </a:r>
            <a:endParaRPr lang="en-US" dirty="0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67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1.33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7316" y="418452"/>
            <a:ext cx="64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624D38"/>
                </a:solidFill>
              </a:rPr>
              <a:t>How to access the Provider File Cabinet</a:t>
            </a:r>
            <a:endParaRPr lang="en-US" sz="2400" b="1" dirty="0">
              <a:solidFill>
                <a:srgbClr val="624D3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316" y="1039720"/>
            <a:ext cx="6654161" cy="526195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234907" y="1039720"/>
            <a:ext cx="1014893" cy="37694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15959" y="2645546"/>
            <a:ext cx="1184694" cy="31937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5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1.34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7316" y="427330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624D38"/>
                </a:solidFill>
              </a:rPr>
              <a:t>How to upload the Image pop-up box for the Provider File Cabinet</a:t>
            </a:r>
            <a:endParaRPr lang="en-US" sz="2400" b="1" dirty="0">
              <a:solidFill>
                <a:srgbClr val="624D38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316" y="1416662"/>
            <a:ext cx="6467302" cy="4902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634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1.35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7316" y="427330"/>
            <a:ext cx="64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624D38"/>
                </a:solidFill>
              </a:rPr>
              <a:t>How to upload images from the UHS</a:t>
            </a:r>
            <a:endParaRPr lang="en-US" sz="2400" b="1" dirty="0">
              <a:solidFill>
                <a:srgbClr val="624D38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16006" y="1094468"/>
            <a:ext cx="8694248" cy="48075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8400205" y="2062739"/>
            <a:ext cx="1014893" cy="21328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811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1.36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7316" y="436208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624D38"/>
                </a:solidFill>
              </a:rPr>
              <a:t>How to choose the image type </a:t>
            </a:r>
            <a:br>
              <a:rPr lang="en-US" sz="2400" b="1" i="1" u="sng" dirty="0" smtClean="0">
                <a:solidFill>
                  <a:srgbClr val="624D38"/>
                </a:solidFill>
              </a:rPr>
            </a:br>
            <a:r>
              <a:rPr lang="en-US" sz="2400" b="1" i="1" u="sng" dirty="0" smtClean="0">
                <a:solidFill>
                  <a:srgbClr val="624D38"/>
                </a:solidFill>
              </a:rPr>
              <a:t>from the UHS</a:t>
            </a:r>
            <a:endParaRPr lang="en-US" sz="2400" b="1" dirty="0">
              <a:solidFill>
                <a:srgbClr val="624D38"/>
              </a:solidFill>
            </a:endParaRPr>
          </a:p>
        </p:txBody>
      </p:sp>
      <p:pic>
        <p:nvPicPr>
          <p:cNvPr id="7" name="Picture 6" descr="C:\Users\brooks-lisa\Documents\My Received Files\L_D035.tm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1" y="1267205"/>
            <a:ext cx="8319226" cy="49343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653811" y="3752083"/>
            <a:ext cx="1130601" cy="27300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669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1.37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7316" y="436208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624D38"/>
                </a:solidFill>
              </a:rPr>
              <a:t>How to view attached images </a:t>
            </a:r>
            <a:br>
              <a:rPr lang="en-US" sz="2400" b="1" i="1" u="sng" dirty="0" smtClean="0">
                <a:solidFill>
                  <a:srgbClr val="624D38"/>
                </a:solidFill>
              </a:rPr>
            </a:br>
            <a:r>
              <a:rPr lang="en-US" sz="2400" b="1" i="1" u="sng" dirty="0" smtClean="0">
                <a:solidFill>
                  <a:srgbClr val="624D38"/>
                </a:solidFill>
              </a:rPr>
              <a:t>from the UHS</a:t>
            </a:r>
            <a:endParaRPr lang="en-US" sz="2400" b="1" dirty="0">
              <a:solidFill>
                <a:srgbClr val="624D38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75112" y="1435655"/>
            <a:ext cx="8711709" cy="48613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8182375" y="2650946"/>
            <a:ext cx="819584" cy="31420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484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1.38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7761" y="439570"/>
            <a:ext cx="739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624D38"/>
                </a:solidFill>
              </a:rPr>
              <a:t>How to view attached images from the desktop</a:t>
            </a:r>
            <a:endParaRPr lang="en-US" sz="2400" b="1" dirty="0">
              <a:solidFill>
                <a:srgbClr val="624D38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2427749" y="1170015"/>
            <a:ext cx="5136833" cy="51144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Oval 13"/>
          <p:cNvSpPr/>
          <p:nvPr/>
        </p:nvSpPr>
        <p:spPr>
          <a:xfrm>
            <a:off x="2216282" y="4036387"/>
            <a:ext cx="3882678" cy="137011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4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1.39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7316" y="436208"/>
            <a:ext cx="64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624D38"/>
                </a:solidFill>
              </a:rPr>
              <a:t>How to </a:t>
            </a:r>
            <a:r>
              <a:rPr lang="en-US" sz="2400" b="1" i="1" u="sng" dirty="0" err="1" smtClean="0">
                <a:solidFill>
                  <a:srgbClr val="624D38"/>
                </a:solidFill>
              </a:rPr>
              <a:t>serach</a:t>
            </a:r>
            <a:r>
              <a:rPr lang="en-US" sz="2400" b="1" i="1" u="sng" dirty="0" smtClean="0">
                <a:solidFill>
                  <a:srgbClr val="624D38"/>
                </a:solidFill>
              </a:rPr>
              <a:t> in the Provider File Cabinet</a:t>
            </a:r>
            <a:endParaRPr lang="en-US" sz="2400" b="1" dirty="0">
              <a:solidFill>
                <a:srgbClr val="624D38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652" y="1150334"/>
            <a:ext cx="3155904" cy="519034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227029" y="1364646"/>
            <a:ext cx="479394" cy="20507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31495" y="58027"/>
            <a:ext cx="10074442" cy="10655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Why Change?</a:t>
            </a:r>
            <a:endParaRPr lang="en-US" sz="54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31495" y="1181574"/>
            <a:ext cx="4456746" cy="4562278"/>
          </a:xfrm>
        </p:spPr>
        <p:txBody>
          <a:bodyPr>
            <a:normAutofit/>
          </a:bodyPr>
          <a:lstStyle/>
          <a:p>
            <a:pPr marL="560070" indent="-514350">
              <a:buAutoNum type="arabicPeriod"/>
            </a:pPr>
            <a:r>
              <a:rPr lang="en-US" sz="2800" b="1" dirty="0" smtClean="0"/>
              <a:t>UHS FSFN functionality did not align with practice and policy.</a:t>
            </a:r>
          </a:p>
          <a:p>
            <a:pPr marL="560070" indent="-514350">
              <a:buAutoNum type="arabicPeriod"/>
            </a:pPr>
            <a:r>
              <a:rPr lang="en-US" sz="2800" b="1" dirty="0" smtClean="0"/>
              <a:t>UHS FSFN functionality and state policies did not align with post-Title IV-E Waiver requirements.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Unified Home Study 1.4</a:t>
            </a:r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8878" y="-17011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13"/>
          <p:cNvSpPr txBox="1">
            <a:spLocks/>
          </p:cNvSpPr>
          <p:nvPr/>
        </p:nvSpPr>
        <p:spPr>
          <a:xfrm>
            <a:off x="6391767" y="1297628"/>
            <a:ext cx="4323581" cy="4047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2920" indent="-457200">
              <a:buFont typeface="+mj-lt"/>
              <a:buAutoNum type="arabicPeriod" startAt="3"/>
            </a:pPr>
            <a:r>
              <a:rPr lang="en-US" sz="2800" b="1" dirty="0" smtClean="0"/>
              <a:t>The UHS is not user-friendly and does not meets the needs of Child Welfare Professionals.</a:t>
            </a:r>
          </a:p>
          <a:p>
            <a:pPr marL="502920" indent="-457200">
              <a:buFont typeface="+mj-lt"/>
              <a:buAutoNum type="arabicPeriod" startAt="4"/>
            </a:pPr>
            <a:r>
              <a:rPr lang="en-US" sz="2800" b="1" dirty="0" smtClean="0"/>
              <a:t>Unified Home Studies are not consistently approved and denied in FSFN.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52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1.40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7316" y="436208"/>
            <a:ext cx="64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rgbClr val="624D38"/>
                </a:solidFill>
              </a:rPr>
              <a:t>How to search in the Provider File Cabinet</a:t>
            </a:r>
            <a:endParaRPr lang="en-US" sz="2400" b="1" dirty="0">
              <a:solidFill>
                <a:srgbClr val="624D38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01537" y="1321161"/>
            <a:ext cx="8716010" cy="39935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520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507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1684" y="98814"/>
            <a:ext cx="10988842" cy="140914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What Components Does a </a:t>
            </a:r>
            <a:br>
              <a:rPr lang="en-US" sz="5400" b="1" dirty="0" smtClean="0"/>
            </a:br>
            <a:r>
              <a:rPr lang="en-US" sz="5400" b="1" dirty="0" smtClean="0"/>
              <a:t>Unified Home Study Assess?</a:t>
            </a:r>
            <a:endParaRPr lang="en-US" sz="54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41120" y="2213810"/>
            <a:ext cx="9509760" cy="2149643"/>
          </a:xfrm>
        </p:spPr>
        <p:txBody>
          <a:bodyPr>
            <a:normAutofit lnSpcReduction="10000"/>
          </a:bodyPr>
          <a:lstStyle/>
          <a:p>
            <a:pPr marL="465138" indent="-420688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b="1" dirty="0" smtClean="0"/>
              <a:t>Vital information to assess if identified caregiver(s) have the capacity to provide a nurturing, caring, and safe environment </a:t>
            </a:r>
            <a:br>
              <a:rPr lang="en-US" sz="2800" b="1" dirty="0" smtClean="0"/>
            </a:br>
            <a:endParaRPr lang="en-US" sz="2800" b="1" dirty="0" smtClean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b="1" dirty="0" smtClean="0"/>
              <a:t>  Core assessment information and/or questions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1.41</a:t>
            </a:r>
            <a:endParaRPr lang="en-US" dirty="0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58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024001" y="1370039"/>
            <a:ext cx="1783022" cy="194789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Tutorial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85278" y="709790"/>
            <a:ext cx="6467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24D38"/>
                </a:solidFill>
              </a:rPr>
              <a:t>Core Components</a:t>
            </a:r>
            <a:endParaRPr lang="en-US" sz="4000" b="1" dirty="0">
              <a:solidFill>
                <a:srgbClr val="624D38"/>
              </a:solidFill>
            </a:endParaRPr>
          </a:p>
        </p:txBody>
      </p:sp>
      <p:sp>
        <p:nvSpPr>
          <p:cNvPr id="8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1.42</a:t>
            </a:r>
            <a:endParaRPr lang="en-US" dirty="0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4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42737" y="116054"/>
            <a:ext cx="10074442" cy="10655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Core Components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1.43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-32084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4D38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35304" y="1521328"/>
            <a:ext cx="8601993" cy="3984967"/>
            <a:chOff x="1335304" y="1521328"/>
            <a:chExt cx="8601993" cy="3984967"/>
          </a:xfrm>
        </p:grpSpPr>
        <p:sp>
          <p:nvSpPr>
            <p:cNvPr id="17" name="Rectangle 16"/>
            <p:cNvSpPr/>
            <p:nvPr/>
          </p:nvSpPr>
          <p:spPr>
            <a:xfrm rot="16200000">
              <a:off x="8188639" y="3250555"/>
              <a:ext cx="2700951" cy="209584"/>
            </a:xfrm>
            <a:prstGeom prst="rect">
              <a:avLst/>
            </a:prstGeom>
          </p:spPr>
          <p:style>
            <a:lnRef idx="0">
              <a:schemeClr val="accent1">
                <a:shade val="90000"/>
                <a:hueOff val="241298"/>
                <a:satOff val="-6464"/>
                <a:lumOff val="15137"/>
                <a:alphaOff val="0"/>
              </a:schemeClr>
            </a:lnRef>
            <a:fillRef idx="1">
              <a:schemeClr val="accent1">
                <a:shade val="90000"/>
                <a:hueOff val="241298"/>
                <a:satOff val="-6464"/>
                <a:lumOff val="15137"/>
                <a:alphaOff val="0"/>
              </a:schemeClr>
            </a:fillRef>
            <a:effectRef idx="0">
              <a:schemeClr val="accent1">
                <a:shade val="90000"/>
                <a:hueOff val="241298"/>
                <a:satOff val="-6464"/>
                <a:lumOff val="1513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4" name="Group 23"/>
            <p:cNvGrpSpPr/>
            <p:nvPr/>
          </p:nvGrpSpPr>
          <p:grpSpPr>
            <a:xfrm>
              <a:off x="1335304" y="1521328"/>
              <a:ext cx="8566931" cy="3984967"/>
              <a:chOff x="1475276" y="1100389"/>
              <a:chExt cx="8161610" cy="3752650"/>
            </a:xfrm>
          </p:grpSpPr>
          <p:sp>
            <p:nvSpPr>
              <p:cNvPr id="25" name="Rectangle 24"/>
              <p:cNvSpPr/>
              <p:nvPr/>
            </p:nvSpPr>
            <p:spPr>
              <a:xfrm rot="5400000">
                <a:off x="1103321" y="2158257"/>
                <a:ext cx="1654072" cy="199667"/>
              </a:xfrm>
              <a:prstGeom prst="rect">
                <a:avLst/>
              </a:prstGeom>
            </p:spPr>
            <p:style>
              <a:lnRef idx="0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Freeform 25"/>
              <p:cNvSpPr/>
              <p:nvPr/>
            </p:nvSpPr>
            <p:spPr>
              <a:xfrm>
                <a:off x="1475276" y="1100389"/>
                <a:ext cx="2218531" cy="1331118"/>
              </a:xfrm>
              <a:custGeom>
                <a:avLst/>
                <a:gdLst>
                  <a:gd name="connsiteX0" fmla="*/ 0 w 2218531"/>
                  <a:gd name="connsiteY0" fmla="*/ 133112 h 1331118"/>
                  <a:gd name="connsiteX1" fmla="*/ 133112 w 2218531"/>
                  <a:gd name="connsiteY1" fmla="*/ 0 h 1331118"/>
                  <a:gd name="connsiteX2" fmla="*/ 2085419 w 2218531"/>
                  <a:gd name="connsiteY2" fmla="*/ 0 h 1331118"/>
                  <a:gd name="connsiteX3" fmla="*/ 2218531 w 2218531"/>
                  <a:gd name="connsiteY3" fmla="*/ 133112 h 1331118"/>
                  <a:gd name="connsiteX4" fmla="*/ 2218531 w 2218531"/>
                  <a:gd name="connsiteY4" fmla="*/ 1198006 h 1331118"/>
                  <a:gd name="connsiteX5" fmla="*/ 2085419 w 2218531"/>
                  <a:gd name="connsiteY5" fmla="*/ 1331118 h 1331118"/>
                  <a:gd name="connsiteX6" fmla="*/ 133112 w 2218531"/>
                  <a:gd name="connsiteY6" fmla="*/ 1331118 h 1331118"/>
                  <a:gd name="connsiteX7" fmla="*/ 0 w 2218531"/>
                  <a:gd name="connsiteY7" fmla="*/ 1198006 h 1331118"/>
                  <a:gd name="connsiteX8" fmla="*/ 0 w 2218531"/>
                  <a:gd name="connsiteY8" fmla="*/ 133112 h 1331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8531" h="1331118">
                    <a:moveTo>
                      <a:pt x="0" y="133112"/>
                    </a:moveTo>
                    <a:cubicBezTo>
                      <a:pt x="0" y="59596"/>
                      <a:pt x="59596" y="0"/>
                      <a:pt x="133112" y="0"/>
                    </a:cubicBezTo>
                    <a:lnTo>
                      <a:pt x="2085419" y="0"/>
                    </a:lnTo>
                    <a:cubicBezTo>
                      <a:pt x="2158935" y="0"/>
                      <a:pt x="2218531" y="59596"/>
                      <a:pt x="2218531" y="133112"/>
                    </a:cubicBezTo>
                    <a:lnTo>
                      <a:pt x="2218531" y="1198006"/>
                    </a:lnTo>
                    <a:cubicBezTo>
                      <a:pt x="2218531" y="1271522"/>
                      <a:pt x="2158935" y="1331118"/>
                      <a:pt x="2085419" y="1331118"/>
                    </a:cubicBezTo>
                    <a:lnTo>
                      <a:pt x="133112" y="1331118"/>
                    </a:lnTo>
                    <a:cubicBezTo>
                      <a:pt x="59596" y="1331118"/>
                      <a:pt x="0" y="1271522"/>
                      <a:pt x="0" y="1198006"/>
                    </a:cubicBezTo>
                    <a:lnTo>
                      <a:pt x="0" y="13311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567" tIns="107567" rIns="107567" bIns="107567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>
                    <a:solidFill>
                      <a:schemeClr val="tx1"/>
                    </a:solidFill>
                  </a:rPr>
                  <a:t>Demographics</a:t>
                </a:r>
                <a:endParaRPr lang="en-US" sz="20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5400000">
                <a:off x="1103320" y="3857667"/>
                <a:ext cx="1654072" cy="199667"/>
              </a:xfrm>
              <a:prstGeom prst="rect">
                <a:avLst/>
              </a:prstGeom>
            </p:spPr>
            <p:style>
              <a:lnRef idx="0">
                <a:schemeClr val="accent1">
                  <a:shade val="90000"/>
                  <a:hueOff val="80433"/>
                  <a:satOff val="-2155"/>
                  <a:lumOff val="5046"/>
                  <a:alphaOff val="0"/>
                </a:schemeClr>
              </a:lnRef>
              <a:fillRef idx="1">
                <a:schemeClr val="accent1">
                  <a:shade val="90000"/>
                  <a:hueOff val="80433"/>
                  <a:satOff val="-2155"/>
                  <a:lumOff val="5046"/>
                  <a:alphaOff val="0"/>
                </a:schemeClr>
              </a:fillRef>
              <a:effectRef idx="0">
                <a:schemeClr val="accent1">
                  <a:shade val="90000"/>
                  <a:hueOff val="80433"/>
                  <a:satOff val="-2155"/>
                  <a:lumOff val="5046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Freeform 27"/>
              <p:cNvSpPr/>
              <p:nvPr/>
            </p:nvSpPr>
            <p:spPr>
              <a:xfrm>
                <a:off x="1475276" y="2909468"/>
                <a:ext cx="2218531" cy="1331118"/>
              </a:xfrm>
              <a:custGeom>
                <a:avLst/>
                <a:gdLst>
                  <a:gd name="connsiteX0" fmla="*/ 0 w 2218531"/>
                  <a:gd name="connsiteY0" fmla="*/ 133112 h 1331118"/>
                  <a:gd name="connsiteX1" fmla="*/ 133112 w 2218531"/>
                  <a:gd name="connsiteY1" fmla="*/ 0 h 1331118"/>
                  <a:gd name="connsiteX2" fmla="*/ 2085419 w 2218531"/>
                  <a:gd name="connsiteY2" fmla="*/ 0 h 1331118"/>
                  <a:gd name="connsiteX3" fmla="*/ 2218531 w 2218531"/>
                  <a:gd name="connsiteY3" fmla="*/ 133112 h 1331118"/>
                  <a:gd name="connsiteX4" fmla="*/ 2218531 w 2218531"/>
                  <a:gd name="connsiteY4" fmla="*/ 1198006 h 1331118"/>
                  <a:gd name="connsiteX5" fmla="*/ 2085419 w 2218531"/>
                  <a:gd name="connsiteY5" fmla="*/ 1331118 h 1331118"/>
                  <a:gd name="connsiteX6" fmla="*/ 133112 w 2218531"/>
                  <a:gd name="connsiteY6" fmla="*/ 1331118 h 1331118"/>
                  <a:gd name="connsiteX7" fmla="*/ 0 w 2218531"/>
                  <a:gd name="connsiteY7" fmla="*/ 1198006 h 1331118"/>
                  <a:gd name="connsiteX8" fmla="*/ 0 w 2218531"/>
                  <a:gd name="connsiteY8" fmla="*/ 133112 h 1331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8531" h="1331118">
                    <a:moveTo>
                      <a:pt x="0" y="133112"/>
                    </a:moveTo>
                    <a:cubicBezTo>
                      <a:pt x="0" y="59596"/>
                      <a:pt x="59596" y="0"/>
                      <a:pt x="133112" y="0"/>
                    </a:cubicBezTo>
                    <a:lnTo>
                      <a:pt x="2085419" y="0"/>
                    </a:lnTo>
                    <a:cubicBezTo>
                      <a:pt x="2158935" y="0"/>
                      <a:pt x="2218531" y="59596"/>
                      <a:pt x="2218531" y="133112"/>
                    </a:cubicBezTo>
                    <a:lnTo>
                      <a:pt x="2218531" y="1198006"/>
                    </a:lnTo>
                    <a:cubicBezTo>
                      <a:pt x="2218531" y="1271522"/>
                      <a:pt x="2158935" y="1331118"/>
                      <a:pt x="2085419" y="1331118"/>
                    </a:cubicBezTo>
                    <a:lnTo>
                      <a:pt x="133112" y="1331118"/>
                    </a:lnTo>
                    <a:cubicBezTo>
                      <a:pt x="59596" y="1331118"/>
                      <a:pt x="0" y="1271522"/>
                      <a:pt x="0" y="1198006"/>
                    </a:cubicBezTo>
                    <a:lnTo>
                      <a:pt x="0" y="13311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67042"/>
                  <a:satOff val="-1847"/>
                  <a:lumOff val="4627"/>
                  <a:alphaOff val="0"/>
                </a:schemeClr>
              </a:fillRef>
              <a:effectRef idx="0">
                <a:schemeClr val="accent1">
                  <a:shade val="80000"/>
                  <a:hueOff val="67042"/>
                  <a:satOff val="-1847"/>
                  <a:lumOff val="462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567" tIns="107567" rIns="107567" bIns="107567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>
                    <a:solidFill>
                      <a:schemeClr val="tx1"/>
                    </a:solidFill>
                  </a:rPr>
                  <a:t>Prior Intakes and Investigations</a:t>
                </a:r>
                <a:endParaRPr lang="en-US" sz="20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832499" y="4653372"/>
                <a:ext cx="3075741" cy="199667"/>
              </a:xfrm>
              <a:prstGeom prst="rect">
                <a:avLst/>
              </a:prstGeom>
            </p:spPr>
            <p:style>
              <a:lnRef idx="0">
                <a:schemeClr val="accent1">
                  <a:shade val="90000"/>
                  <a:hueOff val="160865"/>
                  <a:satOff val="-4309"/>
                  <a:lumOff val="10092"/>
                  <a:alphaOff val="0"/>
                </a:schemeClr>
              </a:lnRef>
              <a:fillRef idx="1">
                <a:schemeClr val="accent1">
                  <a:shade val="90000"/>
                  <a:hueOff val="160865"/>
                  <a:satOff val="-4309"/>
                  <a:lumOff val="10092"/>
                  <a:alphaOff val="0"/>
                </a:schemeClr>
              </a:fillRef>
              <a:effectRef idx="0">
                <a:schemeClr val="accent1">
                  <a:shade val="90000"/>
                  <a:hueOff val="160865"/>
                  <a:satOff val="-4309"/>
                  <a:lumOff val="10092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Rectangle 32"/>
              <p:cNvSpPr/>
              <p:nvPr/>
            </p:nvSpPr>
            <p:spPr>
              <a:xfrm>
                <a:off x="6615075" y="1260355"/>
                <a:ext cx="1673368" cy="197365"/>
              </a:xfrm>
              <a:prstGeom prst="rect">
                <a:avLst/>
              </a:prstGeom>
            </p:spPr>
            <p:style>
              <a:lnRef idx="0">
                <a:schemeClr val="accent1">
                  <a:shade val="90000"/>
                  <a:hueOff val="321731"/>
                  <a:satOff val="-8618"/>
                  <a:lumOff val="20183"/>
                  <a:alphaOff val="0"/>
                </a:schemeClr>
              </a:lnRef>
              <a:fillRef idx="1">
                <a:schemeClr val="accent1">
                  <a:shade val="90000"/>
                  <a:hueOff val="321731"/>
                  <a:satOff val="-8618"/>
                  <a:lumOff val="20183"/>
                  <a:alphaOff val="0"/>
                </a:schemeClr>
              </a:fillRef>
              <a:effectRef idx="0">
                <a:schemeClr val="accent1">
                  <a:shade val="90000"/>
                  <a:hueOff val="321731"/>
                  <a:satOff val="-8618"/>
                  <a:lumOff val="20183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Freeform 33"/>
              <p:cNvSpPr/>
              <p:nvPr/>
            </p:nvSpPr>
            <p:spPr>
              <a:xfrm>
                <a:off x="7418355" y="1100389"/>
                <a:ext cx="2218531" cy="1331118"/>
              </a:xfrm>
              <a:custGeom>
                <a:avLst/>
                <a:gdLst>
                  <a:gd name="connsiteX0" fmla="*/ 0 w 2218531"/>
                  <a:gd name="connsiteY0" fmla="*/ 133112 h 1331118"/>
                  <a:gd name="connsiteX1" fmla="*/ 133112 w 2218531"/>
                  <a:gd name="connsiteY1" fmla="*/ 0 h 1331118"/>
                  <a:gd name="connsiteX2" fmla="*/ 2085419 w 2218531"/>
                  <a:gd name="connsiteY2" fmla="*/ 0 h 1331118"/>
                  <a:gd name="connsiteX3" fmla="*/ 2218531 w 2218531"/>
                  <a:gd name="connsiteY3" fmla="*/ 133112 h 1331118"/>
                  <a:gd name="connsiteX4" fmla="*/ 2218531 w 2218531"/>
                  <a:gd name="connsiteY4" fmla="*/ 1198006 h 1331118"/>
                  <a:gd name="connsiteX5" fmla="*/ 2085419 w 2218531"/>
                  <a:gd name="connsiteY5" fmla="*/ 1331118 h 1331118"/>
                  <a:gd name="connsiteX6" fmla="*/ 133112 w 2218531"/>
                  <a:gd name="connsiteY6" fmla="*/ 1331118 h 1331118"/>
                  <a:gd name="connsiteX7" fmla="*/ 0 w 2218531"/>
                  <a:gd name="connsiteY7" fmla="*/ 1198006 h 1331118"/>
                  <a:gd name="connsiteX8" fmla="*/ 0 w 2218531"/>
                  <a:gd name="connsiteY8" fmla="*/ 133112 h 1331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8531" h="1331118">
                    <a:moveTo>
                      <a:pt x="0" y="133112"/>
                    </a:moveTo>
                    <a:cubicBezTo>
                      <a:pt x="0" y="59596"/>
                      <a:pt x="59596" y="0"/>
                      <a:pt x="133112" y="0"/>
                    </a:cubicBezTo>
                    <a:lnTo>
                      <a:pt x="2085419" y="0"/>
                    </a:lnTo>
                    <a:cubicBezTo>
                      <a:pt x="2158935" y="0"/>
                      <a:pt x="2218531" y="59596"/>
                      <a:pt x="2218531" y="133112"/>
                    </a:cubicBezTo>
                    <a:lnTo>
                      <a:pt x="2218531" y="1198006"/>
                    </a:lnTo>
                    <a:cubicBezTo>
                      <a:pt x="2218531" y="1271522"/>
                      <a:pt x="2158935" y="1331118"/>
                      <a:pt x="2085419" y="1331118"/>
                    </a:cubicBezTo>
                    <a:lnTo>
                      <a:pt x="133112" y="1331118"/>
                    </a:lnTo>
                    <a:cubicBezTo>
                      <a:pt x="59596" y="1331118"/>
                      <a:pt x="0" y="1271522"/>
                      <a:pt x="0" y="1198006"/>
                    </a:cubicBezTo>
                    <a:lnTo>
                      <a:pt x="0" y="13311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268170"/>
                  <a:satOff val="-7389"/>
                  <a:lumOff val="18509"/>
                  <a:alphaOff val="0"/>
                </a:schemeClr>
              </a:fillRef>
              <a:effectRef idx="0">
                <a:schemeClr val="accent1">
                  <a:shade val="80000"/>
                  <a:hueOff val="268170"/>
                  <a:satOff val="-7389"/>
                  <a:lumOff val="1850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567" tIns="107567" rIns="107567" bIns="107567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>
                    <a:solidFill>
                      <a:schemeClr val="tx1"/>
                    </a:solidFill>
                  </a:rPr>
                  <a:t>Narrative Family Assessment</a:t>
                </a:r>
                <a:endParaRPr lang="en-US" sz="20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6200000">
                <a:off x="3536660" y="3481460"/>
                <a:ext cx="2543490" cy="199668"/>
              </a:xfrm>
              <a:prstGeom prst="rect">
                <a:avLst/>
              </a:prstGeom>
            </p:spPr>
            <p:style>
              <a:lnRef idx="0">
                <a:schemeClr val="accent1">
                  <a:shade val="90000"/>
                  <a:hueOff val="241298"/>
                  <a:satOff val="-6464"/>
                  <a:lumOff val="15137"/>
                  <a:alphaOff val="0"/>
                </a:schemeClr>
              </a:lnRef>
              <a:fillRef idx="1">
                <a:schemeClr val="accent1">
                  <a:shade val="90000"/>
                  <a:hueOff val="241298"/>
                  <a:satOff val="-6464"/>
                  <a:lumOff val="15137"/>
                  <a:alphaOff val="0"/>
                </a:schemeClr>
              </a:fillRef>
              <a:effectRef idx="0">
                <a:schemeClr val="accent1">
                  <a:shade val="90000"/>
                  <a:hueOff val="241298"/>
                  <a:satOff val="-6464"/>
                  <a:lumOff val="15137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Freeform 29"/>
              <p:cNvSpPr/>
              <p:nvPr/>
            </p:nvSpPr>
            <p:spPr>
              <a:xfrm>
                <a:off x="4396544" y="3001941"/>
                <a:ext cx="2218531" cy="1331118"/>
              </a:xfrm>
              <a:custGeom>
                <a:avLst/>
                <a:gdLst>
                  <a:gd name="connsiteX0" fmla="*/ 0 w 2218531"/>
                  <a:gd name="connsiteY0" fmla="*/ 133112 h 1331118"/>
                  <a:gd name="connsiteX1" fmla="*/ 133112 w 2218531"/>
                  <a:gd name="connsiteY1" fmla="*/ 0 h 1331118"/>
                  <a:gd name="connsiteX2" fmla="*/ 2085419 w 2218531"/>
                  <a:gd name="connsiteY2" fmla="*/ 0 h 1331118"/>
                  <a:gd name="connsiteX3" fmla="*/ 2218531 w 2218531"/>
                  <a:gd name="connsiteY3" fmla="*/ 133112 h 1331118"/>
                  <a:gd name="connsiteX4" fmla="*/ 2218531 w 2218531"/>
                  <a:gd name="connsiteY4" fmla="*/ 1198006 h 1331118"/>
                  <a:gd name="connsiteX5" fmla="*/ 2085419 w 2218531"/>
                  <a:gd name="connsiteY5" fmla="*/ 1331118 h 1331118"/>
                  <a:gd name="connsiteX6" fmla="*/ 133112 w 2218531"/>
                  <a:gd name="connsiteY6" fmla="*/ 1331118 h 1331118"/>
                  <a:gd name="connsiteX7" fmla="*/ 0 w 2218531"/>
                  <a:gd name="connsiteY7" fmla="*/ 1198006 h 1331118"/>
                  <a:gd name="connsiteX8" fmla="*/ 0 w 2218531"/>
                  <a:gd name="connsiteY8" fmla="*/ 133112 h 1331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8531" h="1331118">
                    <a:moveTo>
                      <a:pt x="0" y="133112"/>
                    </a:moveTo>
                    <a:cubicBezTo>
                      <a:pt x="0" y="59596"/>
                      <a:pt x="59596" y="0"/>
                      <a:pt x="133112" y="0"/>
                    </a:cubicBezTo>
                    <a:lnTo>
                      <a:pt x="2085419" y="0"/>
                    </a:lnTo>
                    <a:cubicBezTo>
                      <a:pt x="2158935" y="0"/>
                      <a:pt x="2218531" y="59596"/>
                      <a:pt x="2218531" y="133112"/>
                    </a:cubicBezTo>
                    <a:lnTo>
                      <a:pt x="2218531" y="1198006"/>
                    </a:lnTo>
                    <a:cubicBezTo>
                      <a:pt x="2218531" y="1271522"/>
                      <a:pt x="2158935" y="1331118"/>
                      <a:pt x="2085419" y="1331118"/>
                    </a:cubicBezTo>
                    <a:lnTo>
                      <a:pt x="133112" y="1331118"/>
                    </a:lnTo>
                    <a:cubicBezTo>
                      <a:pt x="59596" y="1331118"/>
                      <a:pt x="0" y="1271522"/>
                      <a:pt x="0" y="1198006"/>
                    </a:cubicBezTo>
                    <a:lnTo>
                      <a:pt x="0" y="13311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134085"/>
                  <a:satOff val="-3695"/>
                  <a:lumOff val="9255"/>
                  <a:alphaOff val="0"/>
                </a:schemeClr>
              </a:fillRef>
              <a:effectRef idx="0">
                <a:schemeClr val="accent1">
                  <a:shade val="80000"/>
                  <a:hueOff val="134085"/>
                  <a:satOff val="-3695"/>
                  <a:lumOff val="925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567" tIns="107567" rIns="107567" bIns="107567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>
                    <a:solidFill>
                      <a:schemeClr val="tx1"/>
                    </a:solidFill>
                  </a:rPr>
                  <a:t>Background History</a:t>
                </a:r>
                <a:endParaRPr lang="en-US" sz="20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4394034" y="1100389"/>
                <a:ext cx="2218531" cy="1331118"/>
              </a:xfrm>
              <a:custGeom>
                <a:avLst/>
                <a:gdLst>
                  <a:gd name="connsiteX0" fmla="*/ 0 w 2218531"/>
                  <a:gd name="connsiteY0" fmla="*/ 133112 h 1331118"/>
                  <a:gd name="connsiteX1" fmla="*/ 133112 w 2218531"/>
                  <a:gd name="connsiteY1" fmla="*/ 0 h 1331118"/>
                  <a:gd name="connsiteX2" fmla="*/ 2085419 w 2218531"/>
                  <a:gd name="connsiteY2" fmla="*/ 0 h 1331118"/>
                  <a:gd name="connsiteX3" fmla="*/ 2218531 w 2218531"/>
                  <a:gd name="connsiteY3" fmla="*/ 133112 h 1331118"/>
                  <a:gd name="connsiteX4" fmla="*/ 2218531 w 2218531"/>
                  <a:gd name="connsiteY4" fmla="*/ 1198006 h 1331118"/>
                  <a:gd name="connsiteX5" fmla="*/ 2085419 w 2218531"/>
                  <a:gd name="connsiteY5" fmla="*/ 1331118 h 1331118"/>
                  <a:gd name="connsiteX6" fmla="*/ 133112 w 2218531"/>
                  <a:gd name="connsiteY6" fmla="*/ 1331118 h 1331118"/>
                  <a:gd name="connsiteX7" fmla="*/ 0 w 2218531"/>
                  <a:gd name="connsiteY7" fmla="*/ 1198006 h 1331118"/>
                  <a:gd name="connsiteX8" fmla="*/ 0 w 2218531"/>
                  <a:gd name="connsiteY8" fmla="*/ 133112 h 1331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8531" h="1331118">
                    <a:moveTo>
                      <a:pt x="0" y="133112"/>
                    </a:moveTo>
                    <a:cubicBezTo>
                      <a:pt x="0" y="59596"/>
                      <a:pt x="59596" y="0"/>
                      <a:pt x="133112" y="0"/>
                    </a:cubicBezTo>
                    <a:lnTo>
                      <a:pt x="2085419" y="0"/>
                    </a:lnTo>
                    <a:cubicBezTo>
                      <a:pt x="2158935" y="0"/>
                      <a:pt x="2218531" y="59596"/>
                      <a:pt x="2218531" y="133112"/>
                    </a:cubicBezTo>
                    <a:lnTo>
                      <a:pt x="2218531" y="1198006"/>
                    </a:lnTo>
                    <a:cubicBezTo>
                      <a:pt x="2218531" y="1271522"/>
                      <a:pt x="2158935" y="1331118"/>
                      <a:pt x="2085419" y="1331118"/>
                    </a:cubicBezTo>
                    <a:lnTo>
                      <a:pt x="133112" y="1331118"/>
                    </a:lnTo>
                    <a:cubicBezTo>
                      <a:pt x="59596" y="1331118"/>
                      <a:pt x="0" y="1271522"/>
                      <a:pt x="0" y="1198006"/>
                    </a:cubicBezTo>
                    <a:lnTo>
                      <a:pt x="0" y="13311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201127"/>
                  <a:satOff val="-5542"/>
                  <a:lumOff val="13882"/>
                  <a:alphaOff val="0"/>
                </a:schemeClr>
              </a:fillRef>
              <a:effectRef idx="0">
                <a:schemeClr val="accent1">
                  <a:shade val="80000"/>
                  <a:hueOff val="201127"/>
                  <a:satOff val="-5542"/>
                  <a:lumOff val="1388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7567" tIns="107567" rIns="107567" bIns="107567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>
                    <a:solidFill>
                      <a:schemeClr val="tx1"/>
                    </a:solidFill>
                  </a:rPr>
                  <a:t>Financial Security, Resources, and Child Care Arrangements</a:t>
                </a:r>
                <a:endParaRPr lang="en-US" sz="2000" b="1" kern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Freeform 17"/>
            <p:cNvSpPr/>
            <p:nvPr/>
          </p:nvSpPr>
          <p:spPr>
            <a:xfrm>
              <a:off x="7608590" y="3355347"/>
              <a:ext cx="2328707" cy="1413524"/>
            </a:xfrm>
            <a:custGeom>
              <a:avLst/>
              <a:gdLst>
                <a:gd name="connsiteX0" fmla="*/ 0 w 2218531"/>
                <a:gd name="connsiteY0" fmla="*/ 133112 h 1331118"/>
                <a:gd name="connsiteX1" fmla="*/ 133112 w 2218531"/>
                <a:gd name="connsiteY1" fmla="*/ 0 h 1331118"/>
                <a:gd name="connsiteX2" fmla="*/ 2085419 w 2218531"/>
                <a:gd name="connsiteY2" fmla="*/ 0 h 1331118"/>
                <a:gd name="connsiteX3" fmla="*/ 2218531 w 2218531"/>
                <a:gd name="connsiteY3" fmla="*/ 133112 h 1331118"/>
                <a:gd name="connsiteX4" fmla="*/ 2218531 w 2218531"/>
                <a:gd name="connsiteY4" fmla="*/ 1198006 h 1331118"/>
                <a:gd name="connsiteX5" fmla="*/ 2085419 w 2218531"/>
                <a:gd name="connsiteY5" fmla="*/ 1331118 h 1331118"/>
                <a:gd name="connsiteX6" fmla="*/ 133112 w 2218531"/>
                <a:gd name="connsiteY6" fmla="*/ 1331118 h 1331118"/>
                <a:gd name="connsiteX7" fmla="*/ 0 w 2218531"/>
                <a:gd name="connsiteY7" fmla="*/ 1198006 h 1331118"/>
                <a:gd name="connsiteX8" fmla="*/ 0 w 2218531"/>
                <a:gd name="connsiteY8" fmla="*/ 133112 h 133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8531" h="1331118">
                  <a:moveTo>
                    <a:pt x="0" y="133112"/>
                  </a:moveTo>
                  <a:cubicBezTo>
                    <a:pt x="0" y="59596"/>
                    <a:pt x="59596" y="0"/>
                    <a:pt x="133112" y="0"/>
                  </a:cubicBezTo>
                  <a:lnTo>
                    <a:pt x="2085419" y="0"/>
                  </a:lnTo>
                  <a:cubicBezTo>
                    <a:pt x="2158935" y="0"/>
                    <a:pt x="2218531" y="59596"/>
                    <a:pt x="2218531" y="133112"/>
                  </a:cubicBezTo>
                  <a:lnTo>
                    <a:pt x="2218531" y="1198006"/>
                  </a:lnTo>
                  <a:cubicBezTo>
                    <a:pt x="2218531" y="1271522"/>
                    <a:pt x="2158935" y="1331118"/>
                    <a:pt x="2085419" y="1331118"/>
                  </a:cubicBezTo>
                  <a:lnTo>
                    <a:pt x="133112" y="1331118"/>
                  </a:lnTo>
                  <a:cubicBezTo>
                    <a:pt x="59596" y="1331118"/>
                    <a:pt x="0" y="1271522"/>
                    <a:pt x="0" y="1198006"/>
                  </a:cubicBezTo>
                  <a:lnTo>
                    <a:pt x="0" y="1331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68170"/>
                <a:satOff val="-7389"/>
                <a:lumOff val="18509"/>
                <a:alphaOff val="0"/>
              </a:schemeClr>
            </a:fillRef>
            <a:effectRef idx="0">
              <a:schemeClr val="accent1">
                <a:shade val="80000"/>
                <a:hueOff val="268170"/>
                <a:satOff val="-7389"/>
                <a:lumOff val="1850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567" tIns="107567" rIns="107567" bIns="10756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>
                  <a:solidFill>
                    <a:schemeClr val="tx1"/>
                  </a:solidFill>
                </a:rPr>
                <a:t>Outcome/ Attachments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8984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1.44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5901" y="512354"/>
            <a:ext cx="64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 smtClean="0"/>
              <a:t>Core Component - Demographics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21" y="1044428"/>
            <a:ext cx="7954393" cy="52779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345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1.45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82703" y="1154310"/>
            <a:ext cx="8722659" cy="5135978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05901" y="512354"/>
            <a:ext cx="64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 smtClean="0"/>
              <a:t>Core Component - Demographics</a:t>
            </a:r>
            <a:endParaRPr lang="en-US" sz="2400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76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1.46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63" y="1074198"/>
            <a:ext cx="7704409" cy="52471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5901" y="512354"/>
            <a:ext cx="64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 smtClean="0"/>
              <a:t>Core Component - Demographics</a:t>
            </a:r>
            <a:endParaRPr lang="en-US" sz="24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584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1.47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91669" y="1481589"/>
            <a:ext cx="8695765" cy="3316703"/>
          </a:xfrm>
          <a:prstGeom prst="rect">
            <a:avLst/>
          </a:prstGeom>
          <a:noFill/>
          <a:ln w="12700">
            <a:solidFill>
              <a:schemeClr val="tx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05901" y="512354"/>
            <a:ext cx="64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 smtClean="0"/>
              <a:t>Core Component - Demographics</a:t>
            </a:r>
            <a:endParaRPr lang="en-US" sz="2400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455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1.48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284" y="1343351"/>
            <a:ext cx="7294478" cy="4970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5901" y="512354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 smtClean="0"/>
              <a:t>Core Component – Prior Intakes and Investigations/Referrals</a:t>
            </a:r>
            <a:endParaRPr lang="en-US" sz="24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58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1.49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08" y="1343351"/>
            <a:ext cx="7645087" cy="4964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5901" y="512354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 smtClean="0"/>
              <a:t>Core Component – Background </a:t>
            </a:r>
            <a:br>
              <a:rPr lang="en-US" sz="2400" b="1" i="1" u="sng" dirty="0" smtClean="0"/>
            </a:br>
            <a:r>
              <a:rPr lang="en-US" sz="2400" b="1" i="1" u="sng" dirty="0" smtClean="0"/>
              <a:t>Check Information</a:t>
            </a:r>
            <a:endParaRPr lang="en-US" sz="24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18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58129" y="36152"/>
            <a:ext cx="10074442" cy="10655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What Has Changed?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1.5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-5450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4D38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8598" y="2016031"/>
            <a:ext cx="11518231" cy="19940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65C-16, F.A.C.:  Adoptions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65C-13, F.A.C.:  Licensing 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65C-28, F.A.C.: </a:t>
            </a:r>
            <a:r>
              <a:rPr lang="en-US" sz="2400" b="1" dirty="0">
                <a:solidFill>
                  <a:schemeClr val="tx1"/>
                </a:solidFill>
              </a:rPr>
              <a:t>Out-of-Home Care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CFOP </a:t>
            </a:r>
            <a:r>
              <a:rPr lang="en-US" sz="2400" b="1" dirty="0" smtClean="0">
                <a:solidFill>
                  <a:schemeClr val="tx1"/>
                </a:solidFill>
              </a:rPr>
              <a:t>170-1, </a:t>
            </a:r>
            <a:r>
              <a:rPr lang="en-US" sz="2400" b="1" dirty="0">
                <a:solidFill>
                  <a:schemeClr val="tx1"/>
                </a:solidFill>
              </a:rPr>
              <a:t>Chapter 5</a:t>
            </a:r>
            <a:r>
              <a:rPr lang="en-US" sz="2400" b="1" dirty="0" smtClean="0">
                <a:solidFill>
                  <a:schemeClr val="tx1"/>
                </a:solidFill>
              </a:rPr>
              <a:t>:  Unified </a:t>
            </a:r>
            <a:r>
              <a:rPr lang="en-US" sz="2400" b="1" dirty="0">
                <a:solidFill>
                  <a:schemeClr val="tx1"/>
                </a:solidFill>
              </a:rPr>
              <a:t>Home Study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CFOP </a:t>
            </a:r>
            <a:r>
              <a:rPr lang="en-US" sz="2400" b="1" dirty="0" smtClean="0">
                <a:solidFill>
                  <a:schemeClr val="tx1"/>
                </a:solidFill>
              </a:rPr>
              <a:t>170-1, </a:t>
            </a:r>
            <a:r>
              <a:rPr lang="en-US" sz="2400" b="1" dirty="0">
                <a:solidFill>
                  <a:schemeClr val="tx1"/>
                </a:solidFill>
              </a:rPr>
              <a:t>Chapter 6</a:t>
            </a:r>
            <a:r>
              <a:rPr lang="en-US" sz="2400" b="1" dirty="0" smtClean="0">
                <a:solidFill>
                  <a:schemeClr val="tx1"/>
                </a:solidFill>
              </a:rPr>
              <a:t>:  Requesting </a:t>
            </a:r>
            <a:r>
              <a:rPr lang="en-US" sz="2400" b="1" dirty="0">
                <a:solidFill>
                  <a:schemeClr val="tx1"/>
                </a:solidFill>
              </a:rPr>
              <a:t>and Analyzing Background Records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1849" y="1425997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24D38"/>
                </a:solidFill>
              </a:rPr>
              <a:t>Policies: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1.50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139" y="1405275"/>
            <a:ext cx="7279690" cy="49596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5901" y="512354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 smtClean="0"/>
              <a:t>Core Component – Financial Security Resources and Child Care Arrangement</a:t>
            </a:r>
            <a:endParaRPr lang="en-US" sz="24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362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1.51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769" y="1325595"/>
            <a:ext cx="7388717" cy="5014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5901" y="512354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 smtClean="0"/>
              <a:t>Core Component – Narrative </a:t>
            </a:r>
            <a:br>
              <a:rPr lang="en-US" sz="2400" b="1" i="1" u="sng" dirty="0" smtClean="0"/>
            </a:br>
            <a:r>
              <a:rPr lang="en-US" sz="2400" b="1" i="1" u="sng" dirty="0" smtClean="0"/>
              <a:t>Family Assessment</a:t>
            </a:r>
            <a:endParaRPr lang="en-US" sz="24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806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1.52</a:t>
            </a:r>
            <a:endParaRPr lang="en-US" dirty="0">
              <a:solidFill>
                <a:srgbClr val="624D3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3" y="1315389"/>
            <a:ext cx="7345070" cy="5004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1757" y="484392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u="sng" dirty="0" smtClean="0"/>
              <a:t>Core Component – Outcome/Attachments</a:t>
            </a:r>
            <a:endParaRPr lang="en-US" sz="24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39025" y="3317930"/>
            <a:ext cx="2552975" cy="1543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FSFN Screens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712" y="1416662"/>
            <a:ext cx="2133600" cy="213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10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9873" y="2354655"/>
            <a:ext cx="4158449" cy="804959"/>
          </a:xfrm>
        </p:spPr>
        <p:txBody>
          <a:bodyPr/>
          <a:lstStyle/>
          <a:p>
            <a:r>
              <a:rPr lang="en-US" sz="5400" b="1" dirty="0" smtClean="0"/>
              <a:t>Questions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313" y="4804913"/>
            <a:ext cx="4747587" cy="1542966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295400" y="3008298"/>
            <a:ext cx="9601200" cy="8646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60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solidFill>
                <a:srgbClr val="624D38">
                  <a:lumMod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0727">
            <a:off x="4811553" y="1516504"/>
            <a:ext cx="3648126" cy="2481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6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67007" y="38472"/>
            <a:ext cx="10074442" cy="10655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What Has Changed?, </a:t>
            </a:r>
            <a:r>
              <a:rPr lang="en-US" sz="4400" b="1" dirty="0" err="1" smtClean="0"/>
              <a:t>con’t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1.6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3428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4D38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31753" y="2046409"/>
            <a:ext cx="6427057" cy="29651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624D38"/>
                </a:solidFill>
              </a:rPr>
              <a:t>Ability to capture common core assessment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624D38"/>
                </a:solidFill>
              </a:rPr>
              <a:t>Ability to search for person provider inquiries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624D38"/>
                </a:solidFill>
              </a:rPr>
              <a:t>Ability to answer non-required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624D38"/>
                </a:solidFill>
              </a:rPr>
              <a:t>Creation of a provider filing cabinet and a provider licensing checklist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426" y="1666571"/>
            <a:ext cx="5326226" cy="37248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624D38"/>
                </a:solidFill>
              </a:rPr>
              <a:t>Ability to inactivate </a:t>
            </a:r>
            <a:br>
              <a:rPr lang="en-US" sz="2400" b="1" dirty="0" smtClean="0">
                <a:solidFill>
                  <a:srgbClr val="624D38"/>
                </a:solidFill>
              </a:rPr>
            </a:br>
            <a:r>
              <a:rPr lang="en-US" sz="2400" b="1" dirty="0" smtClean="0">
                <a:solidFill>
                  <a:srgbClr val="624D38"/>
                </a:solidFill>
              </a:rPr>
              <a:t>non-household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624D38"/>
                </a:solidFill>
              </a:rPr>
              <a:t>Ability to build upon a previously approved UHS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624D38"/>
                </a:solidFill>
              </a:rPr>
              <a:t>Redesign of the finance breakdown group 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624D38"/>
                </a:solidFill>
              </a:rPr>
              <a:t>Modification of the narrative family assessment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624D38"/>
                </a:solidFill>
              </a:rPr>
              <a:t>Modification of approvals process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5890" y="1204906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624D38"/>
                </a:solidFill>
              </a:rPr>
              <a:t>FSFN Functionality: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2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89420"/>
            <a:ext cx="10972800" cy="10655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When Do the Changes Occur?</a:t>
            </a:r>
            <a:endParaRPr lang="en-US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1.7</a:t>
            </a:r>
            <a:endParaRPr lang="en-US" dirty="0">
              <a:solidFill>
                <a:srgbClr val="624D38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-5450" y="0"/>
            <a:ext cx="1363579" cy="12976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24D38"/>
              </a:solidFill>
            </a:endParaRPr>
          </a:p>
        </p:txBody>
      </p:sp>
      <p:sp>
        <p:nvSpPr>
          <p:cNvPr id="3" name="Explosion 1 2"/>
          <p:cNvSpPr/>
          <p:nvPr/>
        </p:nvSpPr>
        <p:spPr>
          <a:xfrm rot="20825819">
            <a:off x="1728117" y="1561430"/>
            <a:ext cx="6031832" cy="3902493"/>
          </a:xfrm>
          <a:prstGeom prst="irregularSeal1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FSFN Enhancements are scheduled to go live June 15, 2018!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33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66364"/>
            <a:ext cx="9509760" cy="805703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Resources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053" y="872067"/>
            <a:ext cx="10248900" cy="5449925"/>
          </a:xfrm>
        </p:spPr>
        <p:txBody>
          <a:bodyPr>
            <a:noAutofit/>
          </a:bodyPr>
          <a:lstStyle/>
          <a:p>
            <a:pPr marL="4572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The following materials can be found here: 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u="sng" dirty="0" smtClean="0">
                <a:hlinkClick r:id="rId3"/>
              </a:rPr>
              <a:t>http</a:t>
            </a:r>
            <a:r>
              <a:rPr lang="en-US" sz="2400" b="1" u="sng" dirty="0">
                <a:hlinkClick r:id="rId3"/>
              </a:rPr>
              <a:t>://</a:t>
            </a:r>
            <a:r>
              <a:rPr lang="en-US" sz="2400" b="1" u="sng" dirty="0" smtClean="0">
                <a:hlinkClick r:id="rId3"/>
              </a:rPr>
              <a:t>www.centerforchildwelfare.org/HomeStudy.shtml</a:t>
            </a:r>
            <a:r>
              <a:rPr lang="en-US" sz="2400" b="1" u="sng" dirty="0" smtClean="0"/>
              <a:t/>
            </a:r>
            <a:br>
              <a:rPr lang="en-US" sz="2400" b="1" u="sng" dirty="0" smtClean="0"/>
            </a:br>
            <a:endParaRPr lang="en-US" sz="2400" b="1" dirty="0"/>
          </a:p>
          <a:p>
            <a:pPr marL="1143000" lvl="0"/>
            <a:r>
              <a:rPr lang="en-US" sz="2400" b="1" dirty="0"/>
              <a:t>UHS Train-the-Trainer Guides, PowerPoints, and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Participant Guides</a:t>
            </a:r>
            <a:endParaRPr lang="en-US" sz="2400" b="1" dirty="0"/>
          </a:p>
          <a:p>
            <a:pPr marL="1143000" lvl="0"/>
            <a:r>
              <a:rPr lang="en-US" sz="2400" b="1" dirty="0" smtClean="0"/>
              <a:t>UHS </a:t>
            </a:r>
            <a:r>
              <a:rPr lang="en-US" sz="2400" b="1" dirty="0"/>
              <a:t>Job </a:t>
            </a:r>
            <a:r>
              <a:rPr lang="en-US" sz="2400" b="1" dirty="0" smtClean="0"/>
              <a:t>Aid</a:t>
            </a:r>
          </a:p>
          <a:p>
            <a:pPr marL="1143000" lvl="0"/>
            <a:r>
              <a:rPr lang="en-US" sz="2400" b="1" dirty="0"/>
              <a:t>FSFN </a:t>
            </a:r>
            <a:r>
              <a:rPr lang="en-US" sz="2400" b="1" dirty="0" smtClean="0"/>
              <a:t>Tutorials</a:t>
            </a:r>
          </a:p>
          <a:p>
            <a:pPr marL="1143000" lvl="0"/>
            <a:r>
              <a:rPr lang="en-US" sz="2400" b="1" dirty="0" smtClean="0"/>
              <a:t>UHS </a:t>
            </a:r>
            <a:r>
              <a:rPr lang="en-US" sz="2400" b="1" dirty="0"/>
              <a:t>FSFN Functionality Informational </a:t>
            </a:r>
            <a:r>
              <a:rPr lang="en-US" sz="2400" b="1" dirty="0" smtClean="0"/>
              <a:t>Flyers</a:t>
            </a:r>
          </a:p>
          <a:p>
            <a:pPr marL="45720" lvl="0" indent="0">
              <a:buNone/>
            </a:pPr>
            <a:endParaRPr lang="en-US" sz="2400" dirty="0" smtClean="0"/>
          </a:p>
          <a:p>
            <a:pPr lvl="0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01271" cy="6293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1.8</a:t>
            </a:r>
            <a:endParaRPr lang="en-US" dirty="0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66364"/>
            <a:ext cx="9509760" cy="805703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Resources, </a:t>
            </a:r>
            <a:r>
              <a:rPr lang="en-US" sz="4900" b="1" dirty="0" err="1" smtClean="0"/>
              <a:t>con’t</a:t>
            </a:r>
            <a:r>
              <a:rPr lang="en-US" sz="4900" b="1" dirty="0" smtClean="0"/>
              <a:t>.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053" y="1005067"/>
            <a:ext cx="10248900" cy="5449925"/>
          </a:xfrm>
        </p:spPr>
        <p:txBody>
          <a:bodyPr>
            <a:noAutofit/>
          </a:bodyPr>
          <a:lstStyle/>
          <a:p>
            <a:pPr marL="4572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The following materials can be found here: 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u="sng" dirty="0" smtClean="0">
                <a:hlinkClick r:id="rId3"/>
              </a:rPr>
              <a:t>http</a:t>
            </a:r>
            <a:r>
              <a:rPr lang="en-US" sz="2400" b="1" u="sng" dirty="0">
                <a:hlinkClick r:id="rId3"/>
              </a:rPr>
              <a:t>://centerforchildwelfare.fmhi.usf.edu/DeptOperatingProcedures.shtml</a:t>
            </a:r>
            <a:r>
              <a:rPr lang="en-US" sz="2400" b="1" u="sng" dirty="0" smtClean="0"/>
              <a:t/>
            </a:r>
            <a:br>
              <a:rPr lang="en-US" sz="2400" b="1" u="sng" dirty="0" smtClean="0"/>
            </a:br>
            <a:endParaRPr lang="en-US" sz="2400" b="1" dirty="0"/>
          </a:p>
          <a:p>
            <a:pPr marL="1143000" lvl="0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/>
              <a:t>CFOPs</a:t>
            </a:r>
            <a:br>
              <a:rPr lang="en-US" sz="2400" b="1" dirty="0" smtClean="0"/>
            </a:br>
            <a:endParaRPr lang="en-US" sz="2400" b="1" dirty="0" smtClean="0"/>
          </a:p>
          <a:p>
            <a:pPr marL="49213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The following materials can be found here</a:t>
            </a:r>
            <a:r>
              <a:rPr lang="en-US" sz="2400" b="1" dirty="0" smtClean="0"/>
              <a:t>: 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u="sng" dirty="0" smtClean="0">
                <a:hlinkClick r:id="rId4"/>
              </a:rPr>
              <a:t>http</a:t>
            </a:r>
            <a:r>
              <a:rPr lang="en-US" sz="2400" b="1" u="sng" dirty="0">
                <a:hlinkClick r:id="rId4"/>
              </a:rPr>
              <a:t>://</a:t>
            </a:r>
            <a:r>
              <a:rPr lang="en-US" sz="2400" b="1" u="sng" dirty="0" smtClean="0">
                <a:hlinkClick r:id="rId4"/>
              </a:rPr>
              <a:t>centerforchildwelfare.fmhi.usf.edu/FloridaAdminCode.shtml</a:t>
            </a:r>
            <a:r>
              <a:rPr lang="en-US" sz="2400" b="1" u="sng" dirty="0" smtClean="0"/>
              <a:t/>
            </a:r>
            <a:br>
              <a:rPr lang="en-US" sz="2400" b="1" u="sng" dirty="0" smtClean="0"/>
            </a:br>
            <a:endParaRPr lang="en-US" sz="2400" b="1" dirty="0" smtClean="0"/>
          </a:p>
          <a:p>
            <a:pPr marL="1143000" lvl="0"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/>
              <a:t>Florida Administrative Codes</a:t>
            </a:r>
            <a:endParaRPr lang="en-US" sz="2400" b="1" dirty="0"/>
          </a:p>
          <a:p>
            <a:pPr lvl="0"/>
            <a:endParaRPr lang="en-US" sz="2400" dirty="0" smtClean="0"/>
          </a:p>
          <a:p>
            <a:pPr lvl="0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3426" y="4960187"/>
            <a:ext cx="4747587" cy="15429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01271" cy="6293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 txBox="1">
            <a:spLocks noChangeArrowheads="1"/>
          </p:cNvSpPr>
          <p:nvPr/>
        </p:nvSpPr>
        <p:spPr>
          <a:xfrm>
            <a:off x="0" y="6553200"/>
            <a:ext cx="273710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624D38"/>
                </a:solidFill>
              </a:rPr>
              <a:t>Unified Home Study 1.9</a:t>
            </a:r>
            <a:endParaRPr lang="en-US" dirty="0">
              <a:solidFill>
                <a:srgbClr val="624D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38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SHEER GREEN 16X9" val="z9rWslSm"/>
  <p:tag name="ARTICULATE_SLIDE_COUNT" val="5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5747AC-80AD-4ABE-94D9-19832B174F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Sheer green border design presentation (widescreen)</Template>
  <TotalTime>0</TotalTime>
  <Words>1010</Words>
  <Application>Microsoft Office PowerPoint</Application>
  <PresentationFormat>Widescreen</PresentationFormat>
  <Paragraphs>215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Century Gothic</vt:lpstr>
      <vt:lpstr>Century Schoolbook</vt:lpstr>
      <vt:lpstr>Wingdings</vt:lpstr>
      <vt:lpstr>Sheer Green 16x9</vt:lpstr>
      <vt:lpstr>1_Sheer Green 16x9</vt:lpstr>
      <vt:lpstr>2_Sheer Green 16x9</vt:lpstr>
      <vt:lpstr>Unified Home Study</vt:lpstr>
      <vt:lpstr>Learning Objectives</vt:lpstr>
      <vt:lpstr>Unified Home Study Definition</vt:lpstr>
      <vt:lpstr>Why Change?</vt:lpstr>
      <vt:lpstr>What Has Changed?</vt:lpstr>
      <vt:lpstr>What Has Changed?, con’t.</vt:lpstr>
      <vt:lpstr>When Do the Changes Occur?</vt:lpstr>
      <vt:lpstr>Resources</vt:lpstr>
      <vt:lpstr>Resources, con’t.</vt:lpstr>
      <vt:lpstr>Resources, con’t.</vt:lpstr>
      <vt:lpstr>Placement Assessment</vt:lpstr>
      <vt:lpstr>FSFN Tutorial</vt:lpstr>
      <vt:lpstr>Purpose of Unified Home Studies</vt:lpstr>
      <vt:lpstr>FSFN Screens</vt:lpstr>
      <vt:lpstr>Person Provider Inquiry</vt:lpstr>
      <vt:lpstr>What Has Changed with the Person Provider Inquiry?</vt:lpstr>
      <vt:lpstr>What Has Changed with the Person Provider Inquiry?, con’t.</vt:lpstr>
      <vt:lpstr>FSFN Tutorial</vt:lpstr>
      <vt:lpstr>Creating the Person Provider Inquiry and Launching the UHS</vt:lpstr>
      <vt:lpstr>FSFN Screens</vt:lpstr>
      <vt:lpstr>FSFN Screens</vt:lpstr>
      <vt:lpstr>FSFN Screens</vt:lpstr>
      <vt:lpstr>FSFN Screens</vt:lpstr>
      <vt:lpstr>FSFN Screens</vt:lpstr>
      <vt:lpstr>FSFN Screens</vt:lpstr>
      <vt:lpstr>FSFN Screens</vt:lpstr>
      <vt:lpstr>FSFN Screens</vt:lpstr>
      <vt:lpstr>FSFN Screens</vt:lpstr>
      <vt:lpstr>FSFN Tutorial</vt:lpstr>
      <vt:lpstr>Provider File Cabinet</vt:lpstr>
      <vt:lpstr>Provider File Cabinet, con’t.</vt:lpstr>
      <vt:lpstr>Provider File Cabinet, con’t.</vt:lpstr>
      <vt:lpstr>FSFN Screens</vt:lpstr>
      <vt:lpstr>FSFN Screens</vt:lpstr>
      <vt:lpstr>FSFN Screens</vt:lpstr>
      <vt:lpstr>FSFN Screens</vt:lpstr>
      <vt:lpstr>FSFN Screens</vt:lpstr>
      <vt:lpstr>FSFN Screens</vt:lpstr>
      <vt:lpstr>FSFN Screens</vt:lpstr>
      <vt:lpstr>FSFN Screens</vt:lpstr>
      <vt:lpstr>What Components Does a  Unified Home Study Assess?</vt:lpstr>
      <vt:lpstr>FSFN Tutorial</vt:lpstr>
      <vt:lpstr>Core Components</vt:lpstr>
      <vt:lpstr>FSFN Screens</vt:lpstr>
      <vt:lpstr>FSFN Screens</vt:lpstr>
      <vt:lpstr>FSFN Screens</vt:lpstr>
      <vt:lpstr>FSFN Screens</vt:lpstr>
      <vt:lpstr>FSFN Screens</vt:lpstr>
      <vt:lpstr>FSFN Screens</vt:lpstr>
      <vt:lpstr>FSFN Screens</vt:lpstr>
      <vt:lpstr>FSFN Screens</vt:lpstr>
      <vt:lpstr>FSFN Screens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2018-03-06T14:47:34Z</dcterms:created>
  <dcterms:modified xsi:type="dcterms:W3CDTF">2018-05-01T14:33:25Z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  <property fmtid="{D5CDD505-2E9C-101B-9397-08002B2CF9AE}" pid="3" name="ArticulateGUID">
    <vt:lpwstr>035FB3E8-D7DE-45CB-847A-A928D5B56A59</vt:lpwstr>
  </property>
  <property fmtid="{D5CDD505-2E9C-101B-9397-08002B2CF9AE}" pid="4" name="ArticulatePath">
    <vt:lpwstr>UHS Possible PPT</vt:lpwstr>
  </property>
</Properties>
</file>