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Override1.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handoutMasterIdLst>
    <p:handoutMasterId r:id="rId74"/>
  </p:handoutMasterIdLst>
  <p:sldIdLst>
    <p:sldId id="257" r:id="rId4"/>
    <p:sldId id="258" r:id="rId5"/>
    <p:sldId id="259" r:id="rId6"/>
    <p:sldId id="260" r:id="rId7"/>
    <p:sldId id="348" r:id="rId8"/>
    <p:sldId id="261" r:id="rId9"/>
    <p:sldId id="344" r:id="rId10"/>
    <p:sldId id="345" r:id="rId11"/>
    <p:sldId id="346" r:id="rId12"/>
    <p:sldId id="347" r:id="rId13"/>
    <p:sldId id="349" r:id="rId14"/>
    <p:sldId id="276" r:id="rId15"/>
    <p:sldId id="277" r:id="rId16"/>
    <p:sldId id="278" r:id="rId17"/>
    <p:sldId id="279" r:id="rId18"/>
    <p:sldId id="280" r:id="rId19"/>
    <p:sldId id="281" r:id="rId20"/>
    <p:sldId id="282" r:id="rId21"/>
    <p:sldId id="296" r:id="rId22"/>
    <p:sldId id="297" r:id="rId23"/>
    <p:sldId id="298" r:id="rId24"/>
    <p:sldId id="350" r:id="rId25"/>
    <p:sldId id="351" r:id="rId26"/>
    <p:sldId id="339" r:id="rId27"/>
    <p:sldId id="299" r:id="rId28"/>
    <p:sldId id="300" r:id="rId29"/>
    <p:sldId id="302" r:id="rId30"/>
    <p:sldId id="337" r:id="rId31"/>
    <p:sldId id="340" r:id="rId32"/>
    <p:sldId id="353" r:id="rId33"/>
    <p:sldId id="354" r:id="rId34"/>
    <p:sldId id="305" r:id="rId35"/>
    <p:sldId id="306" r:id="rId36"/>
    <p:sldId id="307" r:id="rId37"/>
    <p:sldId id="308" r:id="rId38"/>
    <p:sldId id="309" r:id="rId39"/>
    <p:sldId id="310" r:id="rId40"/>
    <p:sldId id="355"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5" r:id="rId55"/>
    <p:sldId id="304" r:id="rId56"/>
    <p:sldId id="356" r:id="rId57"/>
    <p:sldId id="326" r:id="rId58"/>
    <p:sldId id="327" r:id="rId59"/>
    <p:sldId id="328" r:id="rId60"/>
    <p:sldId id="329" r:id="rId61"/>
    <p:sldId id="362" r:id="rId62"/>
    <p:sldId id="357" r:id="rId63"/>
    <p:sldId id="360" r:id="rId64"/>
    <p:sldId id="331" r:id="rId65"/>
    <p:sldId id="341" r:id="rId66"/>
    <p:sldId id="332" r:id="rId67"/>
    <p:sldId id="333" r:id="rId68"/>
    <p:sldId id="361" r:id="rId69"/>
    <p:sldId id="334" r:id="rId70"/>
    <p:sldId id="335" r:id="rId71"/>
    <p:sldId id="336" r:id="rId72"/>
    <p:sldId id="342" r:id="rId73"/>
  </p:sldIdLst>
  <p:sldSz cx="12192000" cy="6858000"/>
  <p:notesSz cx="6946900" cy="92075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riner, Nereida" initials="WN" lastIdx="3" clrIdx="0">
    <p:extLst>
      <p:ext uri="{19B8F6BF-5375-455C-9EA6-DF929625EA0E}">
        <p15:presenceInfo xmlns:p15="http://schemas.microsoft.com/office/powerpoint/2012/main" userId="S-1-5-21-1210076395-888231931-1413245497-160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D77F"/>
    <a:srgbClr val="7CC749"/>
    <a:srgbClr val="60A432"/>
    <a:srgbClr val="69B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21" d="100"/>
          <a:sy n="121" d="100"/>
        </p:scale>
        <p:origin x="216" y="91"/>
      </p:cViewPr>
      <p:guideLst/>
    </p:cSldViewPr>
  </p:slideViewPr>
  <p:notesTextViewPr>
    <p:cViewPr>
      <p:scale>
        <a:sx n="1" d="1"/>
        <a:sy n="1" d="1"/>
      </p:scale>
      <p:origin x="0" y="0"/>
    </p:cViewPr>
  </p:notesTextViewPr>
  <p:sorterViewPr>
    <p:cViewPr>
      <p:scale>
        <a:sx n="100" d="100"/>
        <a:sy n="100" d="100"/>
      </p:scale>
      <p:origin x="0" y="-372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7049D-A84B-47CA-B1AF-E0933AB1A28F}"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C8B43AA4-F0D2-4F5B-BD65-B431B071A627}">
      <dgm:prSet phldrT="[Text]" custT="1"/>
      <dgm:spPr/>
      <dgm:t>
        <a:bodyPr/>
        <a:lstStyle/>
        <a:p>
          <a:r>
            <a:rPr lang="en-US" sz="2400" b="1" dirty="0">
              <a:solidFill>
                <a:schemeClr val="tx1"/>
              </a:solidFill>
            </a:rPr>
            <a:t>During interviews, CPIs need to speak with the prospective caregiver(s) about:  </a:t>
          </a:r>
        </a:p>
      </dgm:t>
    </dgm:pt>
    <dgm:pt modelId="{14BF221C-D8C8-4B7F-AC46-815F500ACF4A}" type="parTrans" cxnId="{B9EEAC33-6669-4D7B-861B-66787F9B7F4A}">
      <dgm:prSet/>
      <dgm:spPr/>
      <dgm:t>
        <a:bodyPr/>
        <a:lstStyle/>
        <a:p>
          <a:endParaRPr lang="en-US" sz="2400"/>
        </a:p>
      </dgm:t>
    </dgm:pt>
    <dgm:pt modelId="{9227039F-439A-4C21-AD9E-C7819D83F0FF}" type="sibTrans" cxnId="{B9EEAC33-6669-4D7B-861B-66787F9B7F4A}">
      <dgm:prSet/>
      <dgm:spPr/>
      <dgm:t>
        <a:bodyPr/>
        <a:lstStyle/>
        <a:p>
          <a:endParaRPr lang="en-US" sz="2400"/>
        </a:p>
      </dgm:t>
    </dgm:pt>
    <dgm:pt modelId="{DD0BE8D8-E832-458F-A097-A1DA54ACF575}">
      <dgm:prSet phldrT="[Text]" custT="1"/>
      <dgm:spPr/>
      <dgm:t>
        <a:bodyPr/>
        <a:lstStyle/>
        <a:p>
          <a:r>
            <a:rPr lang="en-US" sz="2200" b="1" dirty="0"/>
            <a:t>The danger threats creating the child’s need for out-of-home care. </a:t>
          </a:r>
        </a:p>
      </dgm:t>
    </dgm:pt>
    <dgm:pt modelId="{90579FC5-56AD-44EA-B6DF-0D469BC3A41F}" type="parTrans" cxnId="{FB1322CC-A05D-4586-A920-9627A4BBFE7A}">
      <dgm:prSet/>
      <dgm:spPr/>
      <dgm:t>
        <a:bodyPr/>
        <a:lstStyle/>
        <a:p>
          <a:endParaRPr lang="en-US" sz="2400"/>
        </a:p>
      </dgm:t>
    </dgm:pt>
    <dgm:pt modelId="{241450CD-D608-490A-B6CA-0E1DCDB7968E}" type="sibTrans" cxnId="{FB1322CC-A05D-4586-A920-9627A4BBFE7A}">
      <dgm:prSet/>
      <dgm:spPr/>
      <dgm:t>
        <a:bodyPr/>
        <a:lstStyle/>
        <a:p>
          <a:endParaRPr lang="en-US" sz="2400"/>
        </a:p>
      </dgm:t>
    </dgm:pt>
    <dgm:pt modelId="{67E5A391-C407-4502-BA49-D8694797FF29}">
      <dgm:prSet phldrT="[Text]" custT="1"/>
      <dgm:spPr/>
      <dgm:t>
        <a:bodyPr/>
        <a:lstStyle/>
        <a:p>
          <a:r>
            <a:rPr lang="en-US" sz="2200" b="1" dirty="0"/>
            <a:t>Any special medical needs the child has, including current medications.</a:t>
          </a:r>
        </a:p>
      </dgm:t>
    </dgm:pt>
    <dgm:pt modelId="{8F8EBCB9-2E08-4496-B0D0-90D42D347662}" type="parTrans" cxnId="{C6091B98-0798-4B2D-B9F5-4C8BB3D6EFA5}">
      <dgm:prSet/>
      <dgm:spPr/>
      <dgm:t>
        <a:bodyPr/>
        <a:lstStyle/>
        <a:p>
          <a:endParaRPr lang="en-US" sz="2400"/>
        </a:p>
      </dgm:t>
    </dgm:pt>
    <dgm:pt modelId="{E5C0484E-31A0-4E37-9722-2AD4B5A4A841}" type="sibTrans" cxnId="{C6091B98-0798-4B2D-B9F5-4C8BB3D6EFA5}">
      <dgm:prSet/>
      <dgm:spPr/>
      <dgm:t>
        <a:bodyPr/>
        <a:lstStyle/>
        <a:p>
          <a:endParaRPr lang="en-US" sz="2400"/>
        </a:p>
      </dgm:t>
    </dgm:pt>
    <dgm:pt modelId="{AA0D2CEE-938E-4595-9DF1-91B00FC64258}">
      <dgm:prSet phldrT="[Text]" custT="1"/>
      <dgm:spPr/>
      <dgm:t>
        <a:bodyPr/>
        <a:lstStyle/>
        <a:p>
          <a:r>
            <a:rPr lang="en-US" sz="2200" b="1" dirty="0"/>
            <a:t>The ability and willingness of the caregiver(s) to protect and care for the child.  This includes whether or not the caregiver is aligned with the child.</a:t>
          </a:r>
        </a:p>
      </dgm:t>
    </dgm:pt>
    <dgm:pt modelId="{E609B3F6-B902-4964-AD8F-01839C559382}" type="parTrans" cxnId="{82A82690-9030-4C13-A2EB-061F1F2AE638}">
      <dgm:prSet/>
      <dgm:spPr/>
      <dgm:t>
        <a:bodyPr/>
        <a:lstStyle/>
        <a:p>
          <a:endParaRPr lang="en-US" sz="2400"/>
        </a:p>
      </dgm:t>
    </dgm:pt>
    <dgm:pt modelId="{05D4DD07-EC73-48C1-84B1-5B2228969DE4}" type="sibTrans" cxnId="{82A82690-9030-4C13-A2EB-061F1F2AE638}">
      <dgm:prSet/>
      <dgm:spPr/>
      <dgm:t>
        <a:bodyPr/>
        <a:lstStyle/>
        <a:p>
          <a:endParaRPr lang="en-US" sz="2400"/>
        </a:p>
      </dgm:t>
    </dgm:pt>
    <dgm:pt modelId="{541F5246-377C-4BC7-B2F3-01C7ED2E0835}" type="pres">
      <dgm:prSet presAssocID="{1167049D-A84B-47CA-B1AF-E0933AB1A28F}" presName="composite" presStyleCnt="0">
        <dgm:presLayoutVars>
          <dgm:chMax val="1"/>
          <dgm:dir/>
          <dgm:resizeHandles val="exact"/>
        </dgm:presLayoutVars>
      </dgm:prSet>
      <dgm:spPr/>
    </dgm:pt>
    <dgm:pt modelId="{8EE2A2DD-89FF-4D59-A0EC-8DDE2E65D703}" type="pres">
      <dgm:prSet presAssocID="{C8B43AA4-F0D2-4F5B-BD65-B431B071A627}" presName="roof" presStyleLbl="dkBgShp" presStyleIdx="0" presStyleCnt="2" custScaleY="75668" custLinFactNeighborY="10960"/>
      <dgm:spPr/>
    </dgm:pt>
    <dgm:pt modelId="{D89BAE47-E66B-42E1-834A-14912F733261}" type="pres">
      <dgm:prSet presAssocID="{C8B43AA4-F0D2-4F5B-BD65-B431B071A627}" presName="pillars" presStyleCnt="0"/>
      <dgm:spPr/>
    </dgm:pt>
    <dgm:pt modelId="{BE3FFE00-707D-4D89-81DD-CC93AD6DC59A}" type="pres">
      <dgm:prSet presAssocID="{C8B43AA4-F0D2-4F5B-BD65-B431B071A627}" presName="pillar1" presStyleLbl="node1" presStyleIdx="0" presStyleCnt="3">
        <dgm:presLayoutVars>
          <dgm:bulletEnabled val="1"/>
        </dgm:presLayoutVars>
      </dgm:prSet>
      <dgm:spPr/>
    </dgm:pt>
    <dgm:pt modelId="{87A510CA-88AB-4CE9-AA62-C307A6747CCA}" type="pres">
      <dgm:prSet presAssocID="{67E5A391-C407-4502-BA49-D8694797FF29}" presName="pillarX" presStyleLbl="node1" presStyleIdx="1" presStyleCnt="3">
        <dgm:presLayoutVars>
          <dgm:bulletEnabled val="1"/>
        </dgm:presLayoutVars>
      </dgm:prSet>
      <dgm:spPr/>
    </dgm:pt>
    <dgm:pt modelId="{588AD557-E48E-4DE4-BF13-63C0558C1A91}" type="pres">
      <dgm:prSet presAssocID="{AA0D2CEE-938E-4595-9DF1-91B00FC64258}" presName="pillarX" presStyleLbl="node1" presStyleIdx="2" presStyleCnt="3">
        <dgm:presLayoutVars>
          <dgm:bulletEnabled val="1"/>
        </dgm:presLayoutVars>
      </dgm:prSet>
      <dgm:spPr/>
    </dgm:pt>
    <dgm:pt modelId="{8F92A2F8-1C84-476D-8716-B7A7C28D1BFB}" type="pres">
      <dgm:prSet presAssocID="{C8B43AA4-F0D2-4F5B-BD65-B431B071A627}" presName="base" presStyleLbl="dkBgShp" presStyleIdx="1" presStyleCnt="2"/>
      <dgm:spPr/>
    </dgm:pt>
  </dgm:ptLst>
  <dgm:cxnLst>
    <dgm:cxn modelId="{FB5C3D07-247F-4FA6-96B4-04F68298F6DD}" type="presOf" srcId="{DD0BE8D8-E832-458F-A097-A1DA54ACF575}" destId="{BE3FFE00-707D-4D89-81DD-CC93AD6DC59A}" srcOrd="0" destOrd="0" presId="urn:microsoft.com/office/officeart/2005/8/layout/hList3"/>
    <dgm:cxn modelId="{B9EEAC33-6669-4D7B-861B-66787F9B7F4A}" srcId="{1167049D-A84B-47CA-B1AF-E0933AB1A28F}" destId="{C8B43AA4-F0D2-4F5B-BD65-B431B071A627}" srcOrd="0" destOrd="0" parTransId="{14BF221C-D8C8-4B7F-AC46-815F500ACF4A}" sibTransId="{9227039F-439A-4C21-AD9E-C7819D83F0FF}"/>
    <dgm:cxn modelId="{E5FA078A-D5D1-454B-A321-3CABD1E17594}" type="presOf" srcId="{C8B43AA4-F0D2-4F5B-BD65-B431B071A627}" destId="{8EE2A2DD-89FF-4D59-A0EC-8DDE2E65D703}" srcOrd="0" destOrd="0" presId="urn:microsoft.com/office/officeart/2005/8/layout/hList3"/>
    <dgm:cxn modelId="{82A82690-9030-4C13-A2EB-061F1F2AE638}" srcId="{C8B43AA4-F0D2-4F5B-BD65-B431B071A627}" destId="{AA0D2CEE-938E-4595-9DF1-91B00FC64258}" srcOrd="2" destOrd="0" parTransId="{E609B3F6-B902-4964-AD8F-01839C559382}" sibTransId="{05D4DD07-EC73-48C1-84B1-5B2228969DE4}"/>
    <dgm:cxn modelId="{C6091B98-0798-4B2D-B9F5-4C8BB3D6EFA5}" srcId="{C8B43AA4-F0D2-4F5B-BD65-B431B071A627}" destId="{67E5A391-C407-4502-BA49-D8694797FF29}" srcOrd="1" destOrd="0" parTransId="{8F8EBCB9-2E08-4496-B0D0-90D42D347662}" sibTransId="{E5C0484E-31A0-4E37-9722-2AD4B5A4A841}"/>
    <dgm:cxn modelId="{F0B7ECCA-4B6C-46FB-823E-FD98DBA6010D}" type="presOf" srcId="{AA0D2CEE-938E-4595-9DF1-91B00FC64258}" destId="{588AD557-E48E-4DE4-BF13-63C0558C1A91}" srcOrd="0" destOrd="0" presId="urn:microsoft.com/office/officeart/2005/8/layout/hList3"/>
    <dgm:cxn modelId="{FB1322CC-A05D-4586-A920-9627A4BBFE7A}" srcId="{C8B43AA4-F0D2-4F5B-BD65-B431B071A627}" destId="{DD0BE8D8-E832-458F-A097-A1DA54ACF575}" srcOrd="0" destOrd="0" parTransId="{90579FC5-56AD-44EA-B6DF-0D469BC3A41F}" sibTransId="{241450CD-D608-490A-B6CA-0E1DCDB7968E}"/>
    <dgm:cxn modelId="{A7F6F1E2-A4C9-4023-8F83-D763D2F1D0D8}" type="presOf" srcId="{1167049D-A84B-47CA-B1AF-E0933AB1A28F}" destId="{541F5246-377C-4BC7-B2F3-01C7ED2E0835}" srcOrd="0" destOrd="0" presId="urn:microsoft.com/office/officeart/2005/8/layout/hList3"/>
    <dgm:cxn modelId="{6F3442F1-6A24-40E5-AA6D-24E2EE8A409F}" type="presOf" srcId="{67E5A391-C407-4502-BA49-D8694797FF29}" destId="{87A510CA-88AB-4CE9-AA62-C307A6747CCA}" srcOrd="0" destOrd="0" presId="urn:microsoft.com/office/officeart/2005/8/layout/hList3"/>
    <dgm:cxn modelId="{72B1E6E1-4557-46A9-A72E-C37688340A1A}" type="presParOf" srcId="{541F5246-377C-4BC7-B2F3-01C7ED2E0835}" destId="{8EE2A2DD-89FF-4D59-A0EC-8DDE2E65D703}" srcOrd="0" destOrd="0" presId="urn:microsoft.com/office/officeart/2005/8/layout/hList3"/>
    <dgm:cxn modelId="{DD8527C5-EE10-46F2-AA7E-AF2C2A125612}" type="presParOf" srcId="{541F5246-377C-4BC7-B2F3-01C7ED2E0835}" destId="{D89BAE47-E66B-42E1-834A-14912F733261}" srcOrd="1" destOrd="0" presId="urn:microsoft.com/office/officeart/2005/8/layout/hList3"/>
    <dgm:cxn modelId="{213EEA8A-3501-4556-A999-399FCB2650F9}" type="presParOf" srcId="{D89BAE47-E66B-42E1-834A-14912F733261}" destId="{BE3FFE00-707D-4D89-81DD-CC93AD6DC59A}" srcOrd="0" destOrd="0" presId="urn:microsoft.com/office/officeart/2005/8/layout/hList3"/>
    <dgm:cxn modelId="{7BCCE27C-BA61-493D-87CB-6320D0849F59}" type="presParOf" srcId="{D89BAE47-E66B-42E1-834A-14912F733261}" destId="{87A510CA-88AB-4CE9-AA62-C307A6747CCA}" srcOrd="1" destOrd="0" presId="urn:microsoft.com/office/officeart/2005/8/layout/hList3"/>
    <dgm:cxn modelId="{C54E32DE-ED4B-471A-838D-5ECBAAAD6435}" type="presParOf" srcId="{D89BAE47-E66B-42E1-834A-14912F733261}" destId="{588AD557-E48E-4DE4-BF13-63C0558C1A91}" srcOrd="2" destOrd="0" presId="urn:microsoft.com/office/officeart/2005/8/layout/hList3"/>
    <dgm:cxn modelId="{CB6566EB-57AC-4734-B8FB-D6B9A7DBCE13}" type="presParOf" srcId="{541F5246-377C-4BC7-B2F3-01C7ED2E0835}" destId="{8F92A2F8-1C84-476D-8716-B7A7C28D1BFB}"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7049D-A84B-47CA-B1AF-E0933AB1A28F}"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C8B43AA4-F0D2-4F5B-BD65-B431B071A627}">
      <dgm:prSet phldrT="[Text]" custT="1"/>
      <dgm:spPr/>
      <dgm:t>
        <a:bodyPr/>
        <a:lstStyle/>
        <a:p>
          <a:r>
            <a:rPr lang="en-US" sz="2400" b="1" dirty="0">
              <a:solidFill>
                <a:schemeClr val="tx1"/>
              </a:solidFill>
            </a:rPr>
            <a:t>During interviews, CPIs need to speak with the prospective caregiver(s) about:  </a:t>
          </a:r>
        </a:p>
      </dgm:t>
    </dgm:pt>
    <dgm:pt modelId="{14BF221C-D8C8-4B7F-AC46-815F500ACF4A}" type="parTrans" cxnId="{B9EEAC33-6669-4D7B-861B-66787F9B7F4A}">
      <dgm:prSet/>
      <dgm:spPr/>
      <dgm:t>
        <a:bodyPr/>
        <a:lstStyle/>
        <a:p>
          <a:endParaRPr lang="en-US" sz="2400"/>
        </a:p>
      </dgm:t>
    </dgm:pt>
    <dgm:pt modelId="{9227039F-439A-4C21-AD9E-C7819D83F0FF}" type="sibTrans" cxnId="{B9EEAC33-6669-4D7B-861B-66787F9B7F4A}">
      <dgm:prSet/>
      <dgm:spPr/>
      <dgm:t>
        <a:bodyPr/>
        <a:lstStyle/>
        <a:p>
          <a:endParaRPr lang="en-US" sz="2400"/>
        </a:p>
      </dgm:t>
    </dgm:pt>
    <dgm:pt modelId="{DD0BE8D8-E832-458F-A097-A1DA54ACF575}">
      <dgm:prSet phldrT="[Text]" custT="1"/>
      <dgm:spPr/>
      <dgm:t>
        <a:bodyPr/>
        <a:lstStyle/>
        <a:p>
          <a:r>
            <a:rPr lang="en-US" sz="2200" b="1" dirty="0"/>
            <a:t>The shelter process to include immediate court proceedings.</a:t>
          </a:r>
        </a:p>
      </dgm:t>
    </dgm:pt>
    <dgm:pt modelId="{90579FC5-56AD-44EA-B6DF-0D469BC3A41F}" type="parTrans" cxnId="{FB1322CC-A05D-4586-A920-9627A4BBFE7A}">
      <dgm:prSet/>
      <dgm:spPr/>
      <dgm:t>
        <a:bodyPr/>
        <a:lstStyle/>
        <a:p>
          <a:endParaRPr lang="en-US" sz="2400"/>
        </a:p>
      </dgm:t>
    </dgm:pt>
    <dgm:pt modelId="{241450CD-D608-490A-B6CA-0E1DCDB7968E}" type="sibTrans" cxnId="{FB1322CC-A05D-4586-A920-9627A4BBFE7A}">
      <dgm:prSet/>
      <dgm:spPr/>
      <dgm:t>
        <a:bodyPr/>
        <a:lstStyle/>
        <a:p>
          <a:endParaRPr lang="en-US" sz="2400"/>
        </a:p>
      </dgm:t>
    </dgm:pt>
    <dgm:pt modelId="{67E5A391-C407-4502-BA49-D8694797FF29}">
      <dgm:prSet phldrT="[Text]" custT="1"/>
      <dgm:spPr/>
      <dgm:t>
        <a:bodyPr/>
        <a:lstStyle/>
        <a:p>
          <a:r>
            <a:rPr lang="en-US" sz="2200" b="1" dirty="0"/>
            <a:t>Their rights and responsibilities as a caregiver. </a:t>
          </a:r>
        </a:p>
      </dgm:t>
    </dgm:pt>
    <dgm:pt modelId="{8F8EBCB9-2E08-4496-B0D0-90D42D347662}" type="parTrans" cxnId="{C6091B98-0798-4B2D-B9F5-4C8BB3D6EFA5}">
      <dgm:prSet/>
      <dgm:spPr/>
      <dgm:t>
        <a:bodyPr/>
        <a:lstStyle/>
        <a:p>
          <a:endParaRPr lang="en-US" sz="2400"/>
        </a:p>
      </dgm:t>
    </dgm:pt>
    <dgm:pt modelId="{E5C0484E-31A0-4E37-9722-2AD4B5A4A841}" type="sibTrans" cxnId="{C6091B98-0798-4B2D-B9F5-4C8BB3D6EFA5}">
      <dgm:prSet/>
      <dgm:spPr/>
      <dgm:t>
        <a:bodyPr/>
        <a:lstStyle/>
        <a:p>
          <a:endParaRPr lang="en-US" sz="2400"/>
        </a:p>
      </dgm:t>
    </dgm:pt>
    <dgm:pt modelId="{AA0D2CEE-938E-4595-9DF1-91B00FC64258}">
      <dgm:prSet phldrT="[Text]" custT="1"/>
      <dgm:spPr/>
      <dgm:t>
        <a:bodyPr/>
        <a:lstStyle/>
        <a:p>
          <a:r>
            <a:rPr lang="en-US" sz="2200" b="1" dirty="0"/>
            <a:t>Support and resources available to the caregiver, such as relative/non-relative caregiver funds, Medicaid, at-risk daycare, and/or local flex funds.</a:t>
          </a:r>
        </a:p>
      </dgm:t>
    </dgm:pt>
    <dgm:pt modelId="{E609B3F6-B902-4964-AD8F-01839C559382}" type="parTrans" cxnId="{82A82690-9030-4C13-A2EB-061F1F2AE638}">
      <dgm:prSet/>
      <dgm:spPr/>
      <dgm:t>
        <a:bodyPr/>
        <a:lstStyle/>
        <a:p>
          <a:endParaRPr lang="en-US" sz="2400"/>
        </a:p>
      </dgm:t>
    </dgm:pt>
    <dgm:pt modelId="{05D4DD07-EC73-48C1-84B1-5B2228969DE4}" type="sibTrans" cxnId="{82A82690-9030-4C13-A2EB-061F1F2AE638}">
      <dgm:prSet/>
      <dgm:spPr/>
      <dgm:t>
        <a:bodyPr/>
        <a:lstStyle/>
        <a:p>
          <a:endParaRPr lang="en-US" sz="2400"/>
        </a:p>
      </dgm:t>
    </dgm:pt>
    <dgm:pt modelId="{541F5246-377C-4BC7-B2F3-01C7ED2E0835}" type="pres">
      <dgm:prSet presAssocID="{1167049D-A84B-47CA-B1AF-E0933AB1A28F}" presName="composite" presStyleCnt="0">
        <dgm:presLayoutVars>
          <dgm:chMax val="1"/>
          <dgm:dir/>
          <dgm:resizeHandles val="exact"/>
        </dgm:presLayoutVars>
      </dgm:prSet>
      <dgm:spPr/>
    </dgm:pt>
    <dgm:pt modelId="{8EE2A2DD-89FF-4D59-A0EC-8DDE2E65D703}" type="pres">
      <dgm:prSet presAssocID="{C8B43AA4-F0D2-4F5B-BD65-B431B071A627}" presName="roof" presStyleLbl="dkBgShp" presStyleIdx="0" presStyleCnt="2" custScaleY="75668" custLinFactNeighborY="14046"/>
      <dgm:spPr/>
    </dgm:pt>
    <dgm:pt modelId="{D89BAE47-E66B-42E1-834A-14912F733261}" type="pres">
      <dgm:prSet presAssocID="{C8B43AA4-F0D2-4F5B-BD65-B431B071A627}" presName="pillars" presStyleCnt="0"/>
      <dgm:spPr/>
    </dgm:pt>
    <dgm:pt modelId="{BE3FFE00-707D-4D89-81DD-CC93AD6DC59A}" type="pres">
      <dgm:prSet presAssocID="{C8B43AA4-F0D2-4F5B-BD65-B431B071A627}" presName="pillar1" presStyleLbl="node1" presStyleIdx="0" presStyleCnt="3">
        <dgm:presLayoutVars>
          <dgm:bulletEnabled val="1"/>
        </dgm:presLayoutVars>
      </dgm:prSet>
      <dgm:spPr/>
    </dgm:pt>
    <dgm:pt modelId="{87A510CA-88AB-4CE9-AA62-C307A6747CCA}" type="pres">
      <dgm:prSet presAssocID="{67E5A391-C407-4502-BA49-D8694797FF29}" presName="pillarX" presStyleLbl="node1" presStyleIdx="1" presStyleCnt="3">
        <dgm:presLayoutVars>
          <dgm:bulletEnabled val="1"/>
        </dgm:presLayoutVars>
      </dgm:prSet>
      <dgm:spPr/>
    </dgm:pt>
    <dgm:pt modelId="{588AD557-E48E-4DE4-BF13-63C0558C1A91}" type="pres">
      <dgm:prSet presAssocID="{AA0D2CEE-938E-4595-9DF1-91B00FC64258}" presName="pillarX" presStyleLbl="node1" presStyleIdx="2" presStyleCnt="3">
        <dgm:presLayoutVars>
          <dgm:bulletEnabled val="1"/>
        </dgm:presLayoutVars>
      </dgm:prSet>
      <dgm:spPr/>
    </dgm:pt>
    <dgm:pt modelId="{8F92A2F8-1C84-476D-8716-B7A7C28D1BFB}" type="pres">
      <dgm:prSet presAssocID="{C8B43AA4-F0D2-4F5B-BD65-B431B071A627}" presName="base" presStyleLbl="dkBgShp" presStyleIdx="1" presStyleCnt="2"/>
      <dgm:spPr/>
    </dgm:pt>
  </dgm:ptLst>
  <dgm:cxnLst>
    <dgm:cxn modelId="{A8AEBC1C-CB54-4352-A1DE-31AE113F0D49}" type="presOf" srcId="{67E5A391-C407-4502-BA49-D8694797FF29}" destId="{87A510CA-88AB-4CE9-AA62-C307A6747CCA}" srcOrd="0" destOrd="0" presId="urn:microsoft.com/office/officeart/2005/8/layout/hList3"/>
    <dgm:cxn modelId="{0A2CA629-121B-4A97-9DA9-AFC66DD3A474}" type="presOf" srcId="{DD0BE8D8-E832-458F-A097-A1DA54ACF575}" destId="{BE3FFE00-707D-4D89-81DD-CC93AD6DC59A}" srcOrd="0" destOrd="0" presId="urn:microsoft.com/office/officeart/2005/8/layout/hList3"/>
    <dgm:cxn modelId="{B9EEAC33-6669-4D7B-861B-66787F9B7F4A}" srcId="{1167049D-A84B-47CA-B1AF-E0933AB1A28F}" destId="{C8B43AA4-F0D2-4F5B-BD65-B431B071A627}" srcOrd="0" destOrd="0" parTransId="{14BF221C-D8C8-4B7F-AC46-815F500ACF4A}" sibTransId="{9227039F-439A-4C21-AD9E-C7819D83F0FF}"/>
    <dgm:cxn modelId="{09911F63-A4FB-42CB-816D-9159BF0A508E}" type="presOf" srcId="{AA0D2CEE-938E-4595-9DF1-91B00FC64258}" destId="{588AD557-E48E-4DE4-BF13-63C0558C1A91}" srcOrd="0" destOrd="0" presId="urn:microsoft.com/office/officeart/2005/8/layout/hList3"/>
    <dgm:cxn modelId="{17F51665-DCAB-4095-8BFD-188E0CE373E5}" type="presOf" srcId="{C8B43AA4-F0D2-4F5B-BD65-B431B071A627}" destId="{8EE2A2DD-89FF-4D59-A0EC-8DDE2E65D703}" srcOrd="0" destOrd="0" presId="urn:microsoft.com/office/officeart/2005/8/layout/hList3"/>
    <dgm:cxn modelId="{B0DCDB6A-E93D-4D61-A5A7-269ECDDC21D4}" type="presOf" srcId="{1167049D-A84B-47CA-B1AF-E0933AB1A28F}" destId="{541F5246-377C-4BC7-B2F3-01C7ED2E0835}" srcOrd="0" destOrd="0" presId="urn:microsoft.com/office/officeart/2005/8/layout/hList3"/>
    <dgm:cxn modelId="{82A82690-9030-4C13-A2EB-061F1F2AE638}" srcId="{C8B43AA4-F0D2-4F5B-BD65-B431B071A627}" destId="{AA0D2CEE-938E-4595-9DF1-91B00FC64258}" srcOrd="2" destOrd="0" parTransId="{E609B3F6-B902-4964-AD8F-01839C559382}" sibTransId="{05D4DD07-EC73-48C1-84B1-5B2228969DE4}"/>
    <dgm:cxn modelId="{C6091B98-0798-4B2D-B9F5-4C8BB3D6EFA5}" srcId="{C8B43AA4-F0D2-4F5B-BD65-B431B071A627}" destId="{67E5A391-C407-4502-BA49-D8694797FF29}" srcOrd="1" destOrd="0" parTransId="{8F8EBCB9-2E08-4496-B0D0-90D42D347662}" sibTransId="{E5C0484E-31A0-4E37-9722-2AD4B5A4A841}"/>
    <dgm:cxn modelId="{FB1322CC-A05D-4586-A920-9627A4BBFE7A}" srcId="{C8B43AA4-F0D2-4F5B-BD65-B431B071A627}" destId="{DD0BE8D8-E832-458F-A097-A1DA54ACF575}" srcOrd="0" destOrd="0" parTransId="{90579FC5-56AD-44EA-B6DF-0D469BC3A41F}" sibTransId="{241450CD-D608-490A-B6CA-0E1DCDB7968E}"/>
    <dgm:cxn modelId="{05259103-CCB1-45B4-8130-85995BDC3B91}" type="presParOf" srcId="{541F5246-377C-4BC7-B2F3-01C7ED2E0835}" destId="{8EE2A2DD-89FF-4D59-A0EC-8DDE2E65D703}" srcOrd="0" destOrd="0" presId="urn:microsoft.com/office/officeart/2005/8/layout/hList3"/>
    <dgm:cxn modelId="{692AF59D-DD3B-4271-B9FE-08D33D843949}" type="presParOf" srcId="{541F5246-377C-4BC7-B2F3-01C7ED2E0835}" destId="{D89BAE47-E66B-42E1-834A-14912F733261}" srcOrd="1" destOrd="0" presId="urn:microsoft.com/office/officeart/2005/8/layout/hList3"/>
    <dgm:cxn modelId="{74F6276A-1B8E-4069-921C-BC7B89AE89C4}" type="presParOf" srcId="{D89BAE47-E66B-42E1-834A-14912F733261}" destId="{BE3FFE00-707D-4D89-81DD-CC93AD6DC59A}" srcOrd="0" destOrd="0" presId="urn:microsoft.com/office/officeart/2005/8/layout/hList3"/>
    <dgm:cxn modelId="{2C682C22-0DA6-4841-BC51-BD16F500D4D3}" type="presParOf" srcId="{D89BAE47-E66B-42E1-834A-14912F733261}" destId="{87A510CA-88AB-4CE9-AA62-C307A6747CCA}" srcOrd="1" destOrd="0" presId="urn:microsoft.com/office/officeart/2005/8/layout/hList3"/>
    <dgm:cxn modelId="{139A9BB7-6A6A-4F50-81C3-4ADEB5B2C89B}" type="presParOf" srcId="{D89BAE47-E66B-42E1-834A-14912F733261}" destId="{588AD557-E48E-4DE4-BF13-63C0558C1A91}" srcOrd="2" destOrd="0" presId="urn:microsoft.com/office/officeart/2005/8/layout/hList3"/>
    <dgm:cxn modelId="{CEC95CDE-4123-4D7D-BA84-AE1185970347}" type="presParOf" srcId="{541F5246-377C-4BC7-B2F3-01C7ED2E0835}" destId="{8F92A2F8-1C84-476D-8716-B7A7C28D1BFB}"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2A2DD-89FF-4D59-A0EC-8DDE2E65D703}">
      <dsp:nvSpPr>
        <dsp:cNvPr id="0" name=""/>
        <dsp:cNvSpPr/>
      </dsp:nvSpPr>
      <dsp:spPr>
        <a:xfrm>
          <a:off x="0" y="187263"/>
          <a:ext cx="11022342" cy="83141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During interviews, CPIs need to speak with the prospective caregiver(s) about:  </a:t>
          </a:r>
        </a:p>
      </dsp:txBody>
      <dsp:txXfrm>
        <a:off x="0" y="187263"/>
        <a:ext cx="11022342" cy="831415"/>
      </dsp:txXfrm>
    </dsp:sp>
    <dsp:sp modelId="{BE3FFE00-707D-4D89-81DD-CC93AD6DC59A}">
      <dsp:nvSpPr>
        <dsp:cNvPr id="0" name=""/>
        <dsp:cNvSpPr/>
      </dsp:nvSpPr>
      <dsp:spPr>
        <a:xfrm>
          <a:off x="5382" y="1031929"/>
          <a:ext cx="3670525" cy="23074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 danger threats creating the child’s need for out-of-home care. </a:t>
          </a:r>
        </a:p>
      </dsp:txBody>
      <dsp:txXfrm>
        <a:off x="5382" y="1031929"/>
        <a:ext cx="3670525" cy="2307412"/>
      </dsp:txXfrm>
    </dsp:sp>
    <dsp:sp modelId="{87A510CA-88AB-4CE9-AA62-C307A6747CCA}">
      <dsp:nvSpPr>
        <dsp:cNvPr id="0" name=""/>
        <dsp:cNvSpPr/>
      </dsp:nvSpPr>
      <dsp:spPr>
        <a:xfrm>
          <a:off x="3675908" y="1031929"/>
          <a:ext cx="3670525" cy="23074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Any special medical needs the child has, including current medications.</a:t>
          </a:r>
        </a:p>
      </dsp:txBody>
      <dsp:txXfrm>
        <a:off x="3675908" y="1031929"/>
        <a:ext cx="3670525" cy="2307412"/>
      </dsp:txXfrm>
    </dsp:sp>
    <dsp:sp modelId="{588AD557-E48E-4DE4-BF13-63C0558C1A91}">
      <dsp:nvSpPr>
        <dsp:cNvPr id="0" name=""/>
        <dsp:cNvSpPr/>
      </dsp:nvSpPr>
      <dsp:spPr>
        <a:xfrm>
          <a:off x="7346433" y="1031929"/>
          <a:ext cx="3670525" cy="23074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 ability and willingness of the caregiver(s) to protect and care for the child.  This includes whether or not the caregiver is aligned with the child.</a:t>
          </a:r>
        </a:p>
      </dsp:txBody>
      <dsp:txXfrm>
        <a:off x="7346433" y="1031929"/>
        <a:ext cx="3670525" cy="2307412"/>
      </dsp:txXfrm>
    </dsp:sp>
    <dsp:sp modelId="{8F92A2F8-1C84-476D-8716-B7A7C28D1BFB}">
      <dsp:nvSpPr>
        <dsp:cNvPr id="0" name=""/>
        <dsp:cNvSpPr/>
      </dsp:nvSpPr>
      <dsp:spPr>
        <a:xfrm>
          <a:off x="0" y="3339342"/>
          <a:ext cx="11022342" cy="2563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2A2DD-89FF-4D59-A0EC-8DDE2E65D703}">
      <dsp:nvSpPr>
        <dsp:cNvPr id="0" name=""/>
        <dsp:cNvSpPr/>
      </dsp:nvSpPr>
      <dsp:spPr>
        <a:xfrm>
          <a:off x="0" y="233824"/>
          <a:ext cx="11340118" cy="8789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During interviews, CPIs need to speak with the prospective caregiver(s) about:  </a:t>
          </a:r>
        </a:p>
      </dsp:txBody>
      <dsp:txXfrm>
        <a:off x="0" y="233824"/>
        <a:ext cx="11340118" cy="878982"/>
      </dsp:txXfrm>
    </dsp:sp>
    <dsp:sp modelId="{BE3FFE00-707D-4D89-81DD-CC93AD6DC59A}">
      <dsp:nvSpPr>
        <dsp:cNvPr id="0" name=""/>
        <dsp:cNvSpPr/>
      </dsp:nvSpPr>
      <dsp:spPr>
        <a:xfrm>
          <a:off x="5537" y="1090968"/>
          <a:ext cx="3776347" cy="243942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 shelter process to include immediate court proceedings.</a:t>
          </a:r>
        </a:p>
      </dsp:txBody>
      <dsp:txXfrm>
        <a:off x="5537" y="1090968"/>
        <a:ext cx="3776347" cy="2439424"/>
      </dsp:txXfrm>
    </dsp:sp>
    <dsp:sp modelId="{87A510CA-88AB-4CE9-AA62-C307A6747CCA}">
      <dsp:nvSpPr>
        <dsp:cNvPr id="0" name=""/>
        <dsp:cNvSpPr/>
      </dsp:nvSpPr>
      <dsp:spPr>
        <a:xfrm>
          <a:off x="3781885" y="1090968"/>
          <a:ext cx="3776347" cy="243942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Their rights and responsibilities as a caregiver. </a:t>
          </a:r>
        </a:p>
      </dsp:txBody>
      <dsp:txXfrm>
        <a:off x="3781885" y="1090968"/>
        <a:ext cx="3776347" cy="2439424"/>
      </dsp:txXfrm>
    </dsp:sp>
    <dsp:sp modelId="{588AD557-E48E-4DE4-BF13-63C0558C1A91}">
      <dsp:nvSpPr>
        <dsp:cNvPr id="0" name=""/>
        <dsp:cNvSpPr/>
      </dsp:nvSpPr>
      <dsp:spPr>
        <a:xfrm>
          <a:off x="7558232" y="1090968"/>
          <a:ext cx="3776347" cy="243942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Support and resources available to the caregiver, such as relative/non-relative caregiver funds, Medicaid, at-risk daycare, and/or local flex funds.</a:t>
          </a:r>
        </a:p>
      </dsp:txBody>
      <dsp:txXfrm>
        <a:off x="7558232" y="1090968"/>
        <a:ext cx="3776347" cy="2439424"/>
      </dsp:txXfrm>
    </dsp:sp>
    <dsp:sp modelId="{8F92A2F8-1C84-476D-8716-B7A7C28D1BFB}">
      <dsp:nvSpPr>
        <dsp:cNvPr id="0" name=""/>
        <dsp:cNvSpPr/>
      </dsp:nvSpPr>
      <dsp:spPr>
        <a:xfrm>
          <a:off x="0" y="3530392"/>
          <a:ext cx="11340118" cy="27104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974"/>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sz="quarter" idx="1"/>
          </p:nvPr>
        </p:nvSpPr>
        <p:spPr>
          <a:xfrm>
            <a:off x="3934970" y="0"/>
            <a:ext cx="3010323" cy="461974"/>
          </a:xfrm>
          <a:prstGeom prst="rect">
            <a:avLst/>
          </a:prstGeom>
        </p:spPr>
        <p:txBody>
          <a:bodyPr vert="horz" lIns="92301" tIns="46151" rIns="92301" bIns="46151" rtlCol="0"/>
          <a:lstStyle>
            <a:lvl1pPr algn="r">
              <a:defRPr sz="1200"/>
            </a:lvl1pPr>
          </a:lstStyle>
          <a:p>
            <a:fld id="{ACC661E2-AA36-437E-AF46-5ED6B9F202A6}" type="datetimeFigureOut">
              <a:rPr lang="en-US" smtClean="0"/>
              <a:t>5/13/2025</a:t>
            </a:fld>
            <a:endParaRPr lang="en-US"/>
          </a:p>
        </p:txBody>
      </p:sp>
      <p:sp>
        <p:nvSpPr>
          <p:cNvPr id="4" name="Footer Placeholder 3"/>
          <p:cNvSpPr>
            <a:spLocks noGrp="1"/>
          </p:cNvSpPr>
          <p:nvPr>
            <p:ph type="ftr" sz="quarter" idx="2"/>
          </p:nvPr>
        </p:nvSpPr>
        <p:spPr>
          <a:xfrm>
            <a:off x="0" y="8745528"/>
            <a:ext cx="3010323" cy="461973"/>
          </a:xfrm>
          <a:prstGeom prst="rect">
            <a:avLst/>
          </a:prstGeom>
        </p:spPr>
        <p:txBody>
          <a:bodyPr vert="horz" lIns="92301" tIns="46151" rIns="92301"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934970" y="8745528"/>
            <a:ext cx="3010323" cy="461973"/>
          </a:xfrm>
          <a:prstGeom prst="rect">
            <a:avLst/>
          </a:prstGeom>
        </p:spPr>
        <p:txBody>
          <a:bodyPr vert="horz" lIns="92301" tIns="46151" rIns="92301" bIns="46151" rtlCol="0" anchor="b"/>
          <a:lstStyle>
            <a:lvl1pPr algn="r">
              <a:defRPr sz="1200"/>
            </a:lvl1pPr>
          </a:lstStyle>
          <a:p>
            <a:fld id="{16245333-AA66-47AB-A0F6-80EA43313EDE}" type="slidenum">
              <a:rPr lang="en-US" smtClean="0"/>
              <a:t>‹#›</a:t>
            </a:fld>
            <a:endParaRPr lang="en-US"/>
          </a:p>
        </p:txBody>
      </p:sp>
    </p:spTree>
    <p:extLst>
      <p:ext uri="{BB962C8B-B14F-4D97-AF65-F5344CB8AC3E}">
        <p14:creationId xmlns:p14="http://schemas.microsoft.com/office/powerpoint/2010/main" val="26270346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179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276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6163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5389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970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949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240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85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109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0794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5215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31015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5034" y="1828800"/>
            <a:ext cx="1772871" cy="2286000"/>
          </a:xfrm>
        </p:spPr>
        <p:txBody>
          <a:bodyPr anchor="b">
            <a:normAutofit/>
          </a:bodyPr>
          <a:lstStyle>
            <a:lvl1pPr>
              <a:defRPr sz="3400" b="0"/>
            </a:lvl1pPr>
          </a:lstStyle>
          <a:p>
            <a:r>
              <a:rPr lang="en-US" dirty="0"/>
              <a:t>Click to edit Master title style</a:t>
            </a:r>
            <a:endParaRPr dirty="0"/>
          </a:p>
        </p:txBody>
      </p:sp>
      <p:sp>
        <p:nvSpPr>
          <p:cNvPr id="3" name="Picture Placeholder 2"/>
          <p:cNvSpPr>
            <a:spLocks noGrp="1"/>
          </p:cNvSpPr>
          <p:nvPr>
            <p:ph type="pic" idx="1"/>
          </p:nvPr>
        </p:nvSpPr>
        <p:spPr>
          <a:xfrm>
            <a:off x="548640" y="548640"/>
            <a:ext cx="8807196"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210800" y="4206240"/>
            <a:ext cx="158496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9723812"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9723812"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6110824" y="3245012"/>
            <a:ext cx="6858000" cy="367976"/>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custDataLst>
      <p:tags r:id="rId1"/>
    </p:custDataLst>
    <p:extLst>
      <p:ext uri="{BB962C8B-B14F-4D97-AF65-F5344CB8AC3E}">
        <p14:creationId xmlns:p14="http://schemas.microsoft.com/office/powerpoint/2010/main" val="37610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25256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5637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77163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68738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818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54047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26678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18792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16717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14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60121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5034" y="1828800"/>
            <a:ext cx="1772871" cy="2286000"/>
          </a:xfrm>
        </p:spPr>
        <p:txBody>
          <a:bodyPr anchor="b">
            <a:normAutofit/>
          </a:bodyPr>
          <a:lstStyle>
            <a:lvl1pPr>
              <a:defRPr sz="3400" b="0"/>
            </a:lvl1pPr>
          </a:lstStyle>
          <a:p>
            <a:r>
              <a:rPr lang="en-US" dirty="0"/>
              <a:t>Click to edit Master title style</a:t>
            </a:r>
            <a:endParaRPr dirty="0"/>
          </a:p>
        </p:txBody>
      </p:sp>
      <p:sp>
        <p:nvSpPr>
          <p:cNvPr id="3" name="Picture Placeholder 2"/>
          <p:cNvSpPr>
            <a:spLocks noGrp="1"/>
          </p:cNvSpPr>
          <p:nvPr>
            <p:ph type="pic" idx="1"/>
          </p:nvPr>
        </p:nvSpPr>
        <p:spPr>
          <a:xfrm>
            <a:off x="548640" y="548640"/>
            <a:ext cx="8807196"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210800" y="4206240"/>
            <a:ext cx="158496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9723812"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9723812"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6110824" y="3245012"/>
            <a:ext cx="6858000" cy="367976"/>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custDataLst>
      <p:tags r:id="rId1"/>
    </p:custDataLst>
    <p:extLst>
      <p:ext uri="{BB962C8B-B14F-4D97-AF65-F5344CB8AC3E}">
        <p14:creationId xmlns:p14="http://schemas.microsoft.com/office/powerpoint/2010/main" val="332859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944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10311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090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0744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587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707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616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6489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798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805037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022874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ags" Target="../tags/tag2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2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29.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3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2.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3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0.xml"/><Relationship Id="rId1" Type="http://schemas.openxmlformats.org/officeDocument/2006/relationships/tags" Target="../tags/tag4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tags" Target="../tags/tag4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tags" Target="../tags/tag44.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0.xml"/><Relationship Id="rId1" Type="http://schemas.openxmlformats.org/officeDocument/2006/relationships/tags" Target="../tags/tag45.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5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0.xml"/><Relationship Id="rId1" Type="http://schemas.openxmlformats.org/officeDocument/2006/relationships/tags" Target="../tags/tag5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0.xml"/><Relationship Id="rId1" Type="http://schemas.openxmlformats.org/officeDocument/2006/relationships/tags" Target="../tags/tag5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54.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0.xml"/><Relationship Id="rId1" Type="http://schemas.openxmlformats.org/officeDocument/2006/relationships/tags" Target="../tags/tag55.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0.xml"/><Relationship Id="rId1" Type="http://schemas.openxmlformats.org/officeDocument/2006/relationships/tags" Target="../tags/tag56.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0.xml"/><Relationship Id="rId1" Type="http://schemas.openxmlformats.org/officeDocument/2006/relationships/tags" Target="../tags/tag5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1.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0.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ags" Target="../tags/tag72.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74.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0.xml"/><Relationship Id="rId1" Type="http://schemas.openxmlformats.org/officeDocument/2006/relationships/tags" Target="../tags/tag76.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7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35959"/>
            <a:ext cx="9601200" cy="1803055"/>
          </a:xfrm>
        </p:spPr>
        <p:txBody>
          <a:bodyPr/>
          <a:lstStyle/>
          <a:p>
            <a:r>
              <a:rPr lang="en-US" b="1" dirty="0"/>
              <a:t>Unified Home Study Training</a:t>
            </a:r>
          </a:p>
        </p:txBody>
      </p:sp>
      <p:sp>
        <p:nvSpPr>
          <p:cNvPr id="3" name="Subtitle 2"/>
          <p:cNvSpPr>
            <a:spLocks noGrp="1"/>
          </p:cNvSpPr>
          <p:nvPr>
            <p:ph type="subTitle" idx="1"/>
          </p:nvPr>
        </p:nvSpPr>
        <p:spPr>
          <a:xfrm>
            <a:off x="710213" y="5433479"/>
            <a:ext cx="4149571" cy="718746"/>
          </a:xfrm>
        </p:spPr>
        <p:txBody>
          <a:bodyPr>
            <a:normAutofit lnSpcReduction="10000"/>
          </a:bodyPr>
          <a:lstStyle/>
          <a:p>
            <a:r>
              <a:rPr lang="en-US" dirty="0"/>
              <a:t>Office of Child welfare</a:t>
            </a:r>
          </a:p>
          <a:p>
            <a:r>
              <a:rPr lang="en-US" dirty="0"/>
              <a:t>April/May 2018</a:t>
            </a:r>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3008298"/>
            <a:ext cx="9601200" cy="122304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r>
              <a:rPr lang="en-US" sz="4400" b="1" dirty="0">
                <a:solidFill>
                  <a:srgbClr val="624D38">
                    <a:lumMod val="75000"/>
                  </a:srgbClr>
                </a:solidFill>
              </a:rPr>
              <a:t>EMERGENCY PLACEMENT </a:t>
            </a:r>
            <a:br>
              <a:rPr lang="en-US" sz="4400" b="1" dirty="0">
                <a:solidFill>
                  <a:srgbClr val="624D38">
                    <a:lumMod val="75000"/>
                  </a:srgbClr>
                </a:solidFill>
              </a:rPr>
            </a:br>
            <a:r>
              <a:rPr lang="en-US" sz="4400" b="1" dirty="0">
                <a:solidFill>
                  <a:srgbClr val="624D38">
                    <a:lumMod val="75000"/>
                  </a:srgbClr>
                </a:solidFill>
              </a:rPr>
              <a:t>HOME STUDY</a:t>
            </a:r>
          </a:p>
        </p:txBody>
      </p:sp>
    </p:spTree>
    <p:custDataLst>
      <p:tags r:id="rId1"/>
    </p:custDataLst>
    <p:extLst>
      <p:ext uri="{BB962C8B-B14F-4D97-AF65-F5344CB8AC3E}">
        <p14:creationId xmlns:p14="http://schemas.microsoft.com/office/powerpoint/2010/main" val="20835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2.10</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2" name="Picture 11"/>
          <p:cNvPicPr/>
          <p:nvPr/>
        </p:nvPicPr>
        <p:blipFill>
          <a:blip r:embed="rId3"/>
          <a:stretch>
            <a:fillRect/>
          </a:stretch>
        </p:blipFill>
        <p:spPr>
          <a:xfrm>
            <a:off x="651509" y="1486867"/>
            <a:ext cx="8616315" cy="3563288"/>
          </a:xfrm>
          <a:prstGeom prst="rect">
            <a:avLst/>
          </a:prstGeom>
          <a:noFill/>
          <a:ln w="12700">
            <a:solidFill>
              <a:schemeClr val="tx1">
                <a:lumMod val="50000"/>
              </a:schemeClr>
            </a:solidFill>
          </a:ln>
        </p:spPr>
      </p:pic>
      <p:sp>
        <p:nvSpPr>
          <p:cNvPr id="11" name="Oval 10"/>
          <p:cNvSpPr/>
          <p:nvPr/>
        </p:nvSpPr>
        <p:spPr>
          <a:xfrm>
            <a:off x="591313" y="1398579"/>
            <a:ext cx="5181789" cy="45020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591314" y="3200400"/>
            <a:ext cx="1647062" cy="3498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30410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602748" y="708319"/>
            <a:ext cx="6467302" cy="1323439"/>
          </a:xfrm>
          <a:prstGeom prst="rect">
            <a:avLst/>
          </a:prstGeom>
          <a:noFill/>
        </p:spPr>
        <p:txBody>
          <a:bodyPr wrap="square" rtlCol="0">
            <a:spAutoFit/>
          </a:bodyPr>
          <a:lstStyle/>
          <a:p>
            <a:pPr algn="ctr"/>
            <a:r>
              <a:rPr lang="en-US" sz="4000" b="1" dirty="0">
                <a:solidFill>
                  <a:srgbClr val="624D38"/>
                </a:solidFill>
              </a:rPr>
              <a:t>Background</a:t>
            </a:r>
          </a:p>
          <a:p>
            <a:pPr algn="ctr"/>
            <a:r>
              <a:rPr lang="en-US" sz="4000" b="1" dirty="0">
                <a:solidFill>
                  <a:srgbClr val="624D38"/>
                </a:solidFill>
              </a:rPr>
              <a:t>Checks</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2.11</a:t>
            </a:r>
          </a:p>
        </p:txBody>
      </p:sp>
    </p:spTree>
    <p:custDataLst>
      <p:tags r:id="rId1"/>
    </p:custDataLst>
    <p:extLst>
      <p:ext uri="{BB962C8B-B14F-4D97-AF65-F5344CB8AC3E}">
        <p14:creationId xmlns:p14="http://schemas.microsoft.com/office/powerpoint/2010/main" val="201967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368554" y="270151"/>
            <a:ext cx="10074442" cy="950262"/>
          </a:xfrm>
        </p:spPr>
        <p:txBody>
          <a:bodyPr>
            <a:noAutofit/>
          </a:bodyPr>
          <a:lstStyle/>
          <a:p>
            <a:pPr algn="ctr"/>
            <a:r>
              <a:rPr lang="en-US" sz="5400" b="1" dirty="0"/>
              <a:t>Background Checks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2.12</a:t>
            </a:r>
          </a:p>
        </p:txBody>
      </p:sp>
      <p:sp>
        <p:nvSpPr>
          <p:cNvPr id="3" name="Rounded Rectangle 2"/>
          <p:cNvSpPr/>
          <p:nvPr/>
        </p:nvSpPr>
        <p:spPr>
          <a:xfrm>
            <a:off x="412376" y="1675197"/>
            <a:ext cx="11421036" cy="16418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CPIs must obtain and assess background checks of all household members over the age of twelve, and frequent visitors over the age of 18 who provide sight and </a:t>
            </a:r>
            <a:br>
              <a:rPr lang="en-US" sz="2800" b="1" dirty="0">
                <a:solidFill>
                  <a:schemeClr val="tx1"/>
                </a:solidFill>
              </a:rPr>
            </a:br>
            <a:r>
              <a:rPr lang="en-US" sz="2800" b="1" dirty="0">
                <a:solidFill>
                  <a:schemeClr val="tx1"/>
                </a:solidFill>
              </a:rPr>
              <a:t>sound supervision. </a:t>
            </a:r>
          </a:p>
        </p:txBody>
      </p:sp>
      <p:sp>
        <p:nvSpPr>
          <p:cNvPr id="4" name="Rounded Rectangle 3"/>
          <p:cNvSpPr/>
          <p:nvPr/>
        </p:nvSpPr>
        <p:spPr>
          <a:xfrm>
            <a:off x="1720355" y="3604636"/>
            <a:ext cx="2177301" cy="10308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Telephone</a:t>
            </a:r>
          </a:p>
        </p:txBody>
      </p:sp>
      <p:sp>
        <p:nvSpPr>
          <p:cNvPr id="8" name="Rounded Rectangle 7"/>
          <p:cNvSpPr/>
          <p:nvPr/>
        </p:nvSpPr>
        <p:spPr>
          <a:xfrm>
            <a:off x="5740031" y="3604636"/>
            <a:ext cx="2177301" cy="10308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FSFN</a:t>
            </a:r>
          </a:p>
        </p:txBody>
      </p:sp>
      <p:sp>
        <p:nvSpPr>
          <p:cNvPr id="11" name="Rounded Rectangle 10"/>
          <p:cNvSpPr/>
          <p:nvPr/>
        </p:nvSpPr>
        <p:spPr>
          <a:xfrm>
            <a:off x="3644297" y="5216246"/>
            <a:ext cx="2177301" cy="10308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CIU</a:t>
            </a:r>
          </a:p>
        </p:txBody>
      </p:sp>
      <p:cxnSp>
        <p:nvCxnSpPr>
          <p:cNvPr id="9" name="Straight Arrow Connector 8"/>
          <p:cNvCxnSpPr/>
          <p:nvPr/>
        </p:nvCxnSpPr>
        <p:spPr>
          <a:xfrm>
            <a:off x="2595117" y="4928981"/>
            <a:ext cx="646446" cy="6194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233046" y="4917865"/>
            <a:ext cx="588905" cy="6317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710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153154" y="197117"/>
            <a:ext cx="10074442" cy="950262"/>
          </a:xfrm>
        </p:spPr>
        <p:txBody>
          <a:bodyPr>
            <a:noAutofit/>
          </a:bodyPr>
          <a:lstStyle/>
          <a:p>
            <a:pPr algn="ctr"/>
            <a:r>
              <a:rPr lang="en-US" sz="5400" b="1" dirty="0"/>
              <a:t>Background Checks,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2.13</a:t>
            </a:r>
          </a:p>
        </p:txBody>
      </p:sp>
      <p:grpSp>
        <p:nvGrpSpPr>
          <p:cNvPr id="2" name="Group 1"/>
          <p:cNvGrpSpPr/>
          <p:nvPr/>
        </p:nvGrpSpPr>
        <p:grpSpPr>
          <a:xfrm>
            <a:off x="219881" y="1627721"/>
            <a:ext cx="11940988" cy="3350395"/>
            <a:chOff x="394436" y="1905728"/>
            <a:chExt cx="10373030" cy="3631588"/>
          </a:xfrm>
        </p:grpSpPr>
        <p:grpSp>
          <p:nvGrpSpPr>
            <p:cNvPr id="23" name="Group 22"/>
            <p:cNvGrpSpPr/>
            <p:nvPr/>
          </p:nvGrpSpPr>
          <p:grpSpPr>
            <a:xfrm>
              <a:off x="394436" y="1905728"/>
              <a:ext cx="10373030" cy="3631588"/>
              <a:chOff x="2039535" y="2920007"/>
              <a:chExt cx="5238547" cy="2097137"/>
            </a:xfrm>
          </p:grpSpPr>
          <p:grpSp>
            <p:nvGrpSpPr>
              <p:cNvPr id="11" name="Group 10"/>
              <p:cNvGrpSpPr/>
              <p:nvPr/>
            </p:nvGrpSpPr>
            <p:grpSpPr>
              <a:xfrm>
                <a:off x="2039535" y="2920007"/>
                <a:ext cx="5238547" cy="2097137"/>
                <a:chOff x="2039535" y="2920007"/>
                <a:chExt cx="5238547" cy="2097137"/>
              </a:xfrm>
            </p:grpSpPr>
            <p:sp>
              <p:nvSpPr>
                <p:cNvPr id="12" name="Freeform 11"/>
                <p:cNvSpPr/>
                <p:nvPr/>
              </p:nvSpPr>
              <p:spPr>
                <a:xfrm>
                  <a:off x="2039535" y="2920007"/>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a:solidFill>
                        <a:schemeClr val="tx1"/>
                      </a:solidFill>
                    </a:rPr>
                    <a:t>Abuse/</a:t>
                  </a:r>
                  <a:br>
                    <a:rPr lang="en-US" sz="2200" b="1" kern="1200" dirty="0">
                      <a:solidFill>
                        <a:schemeClr val="tx1"/>
                      </a:solidFill>
                    </a:rPr>
                  </a:br>
                  <a:r>
                    <a:rPr lang="en-US" sz="2200" b="1" kern="1200" dirty="0">
                      <a:solidFill>
                        <a:schemeClr val="tx1"/>
                      </a:solidFill>
                    </a:rPr>
                    <a:t>neglect record checks</a:t>
                  </a:r>
                </a:p>
              </p:txBody>
            </p:sp>
            <p:sp>
              <p:nvSpPr>
                <p:cNvPr id="14" name="Freeform 13"/>
                <p:cNvSpPr/>
                <p:nvPr/>
              </p:nvSpPr>
              <p:spPr>
                <a:xfrm>
                  <a:off x="3140180" y="3133784"/>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sp>
              <p:nvSpPr>
                <p:cNvPr id="15" name="Freeform 14"/>
                <p:cNvSpPr/>
                <p:nvPr/>
              </p:nvSpPr>
              <p:spPr>
                <a:xfrm>
                  <a:off x="3813271" y="2920007"/>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a:solidFill>
                        <a:schemeClr val="tx1"/>
                      </a:solidFill>
                    </a:rPr>
                    <a:t>Local criminal/</a:t>
                  </a:r>
                  <a:br>
                    <a:rPr lang="en-US" sz="2200" b="1" kern="1200" dirty="0">
                      <a:solidFill>
                        <a:schemeClr val="tx1"/>
                      </a:solidFill>
                    </a:rPr>
                  </a:br>
                  <a:r>
                    <a:rPr lang="en-US" sz="2200" b="1" kern="1200" dirty="0">
                      <a:solidFill>
                        <a:schemeClr val="tx1"/>
                      </a:solidFill>
                    </a:rPr>
                    <a:t>probation checks</a:t>
                  </a:r>
                </a:p>
              </p:txBody>
            </p:sp>
            <p:sp>
              <p:nvSpPr>
                <p:cNvPr id="16" name="Freeform 15"/>
                <p:cNvSpPr/>
                <p:nvPr/>
              </p:nvSpPr>
              <p:spPr>
                <a:xfrm>
                  <a:off x="4913916" y="3133784"/>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sp>
              <p:nvSpPr>
                <p:cNvPr id="17" name="Freeform 16"/>
                <p:cNvSpPr/>
                <p:nvPr/>
              </p:nvSpPr>
              <p:spPr>
                <a:xfrm>
                  <a:off x="5587007" y="2920007"/>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a:solidFill>
                        <a:schemeClr val="tx1"/>
                      </a:solidFill>
                    </a:rPr>
                    <a:t>Juvenile Justice information</a:t>
                  </a:r>
                </a:p>
              </p:txBody>
            </p:sp>
            <p:sp>
              <p:nvSpPr>
                <p:cNvPr id="18" name="Freeform 17"/>
                <p:cNvSpPr/>
                <p:nvPr/>
              </p:nvSpPr>
              <p:spPr>
                <a:xfrm>
                  <a:off x="6687652" y="3142414"/>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474572"/>
                    <a:satOff val="-13746"/>
                    <a:lumOff val="34624"/>
                    <a:alphaOff val="0"/>
                  </a:schemeClr>
                </a:lnRef>
                <a:fillRef idx="1">
                  <a:schemeClr val="accent1">
                    <a:shade val="90000"/>
                    <a:hueOff val="474572"/>
                    <a:satOff val="-13746"/>
                    <a:lumOff val="34624"/>
                    <a:alphaOff val="0"/>
                  </a:schemeClr>
                </a:fillRef>
                <a:effectRef idx="0">
                  <a:schemeClr val="accent1">
                    <a:shade val="90000"/>
                    <a:hueOff val="474572"/>
                    <a:satOff val="-13746"/>
                    <a:lumOff val="34624"/>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sp>
              <p:nvSpPr>
                <p:cNvPr id="19" name="Freeform 18"/>
                <p:cNvSpPr/>
                <p:nvPr/>
              </p:nvSpPr>
              <p:spPr>
                <a:xfrm>
                  <a:off x="2039535" y="3999158"/>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a:solidFill>
                        <a:schemeClr val="tx1"/>
                      </a:solidFill>
                    </a:rPr>
                    <a:t>FCIC/</a:t>
                  </a:r>
                  <a:br>
                    <a:rPr lang="en-US" sz="2200" b="1" kern="1200" dirty="0">
                      <a:solidFill>
                        <a:schemeClr val="tx1"/>
                      </a:solidFill>
                    </a:rPr>
                  </a:br>
                  <a:r>
                    <a:rPr lang="en-US" sz="2200" b="1" kern="1200" dirty="0">
                      <a:solidFill>
                        <a:schemeClr val="tx1"/>
                      </a:solidFill>
                    </a:rPr>
                    <a:t>sexual predator</a:t>
                  </a:r>
                </a:p>
              </p:txBody>
            </p:sp>
            <p:sp>
              <p:nvSpPr>
                <p:cNvPr id="21" name="Freeform 20"/>
                <p:cNvSpPr/>
                <p:nvPr/>
              </p:nvSpPr>
              <p:spPr>
                <a:xfrm>
                  <a:off x="3813271" y="3999160"/>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a:solidFill>
                        <a:schemeClr val="tx1"/>
                      </a:solidFill>
                    </a:rPr>
                    <a:t>NCIC</a:t>
                  </a:r>
                </a:p>
              </p:txBody>
            </p:sp>
          </p:grpSp>
          <p:sp>
            <p:nvSpPr>
              <p:cNvPr id="22" name="Freeform 21"/>
              <p:cNvSpPr/>
              <p:nvPr/>
            </p:nvSpPr>
            <p:spPr>
              <a:xfrm>
                <a:off x="3140180" y="4211557"/>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grpSp>
        <p:sp>
          <p:nvSpPr>
            <p:cNvPr id="24" name="Freeform 23"/>
            <p:cNvSpPr/>
            <p:nvPr/>
          </p:nvSpPr>
          <p:spPr>
            <a:xfrm>
              <a:off x="6086099" y="4118962"/>
              <a:ext cx="1169131" cy="1022441"/>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sp>
          <p:nvSpPr>
            <p:cNvPr id="25" name="Freeform 24"/>
            <p:cNvSpPr/>
            <p:nvPr/>
          </p:nvSpPr>
          <p:spPr>
            <a:xfrm>
              <a:off x="7418910" y="3748765"/>
              <a:ext cx="2015746" cy="1762831"/>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a:solidFill>
                    <a:schemeClr val="tx1"/>
                  </a:solidFill>
                </a:rPr>
                <a:t>Fingerprint submission</a:t>
              </a:r>
            </a:p>
          </p:txBody>
        </p:sp>
      </p:grpSp>
    </p:spTree>
    <p:custDataLst>
      <p:tags r:id="rId1"/>
    </p:custDataLst>
    <p:extLst>
      <p:ext uri="{BB962C8B-B14F-4D97-AF65-F5344CB8AC3E}">
        <p14:creationId xmlns:p14="http://schemas.microsoft.com/office/powerpoint/2010/main" val="211706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87925" y="127079"/>
            <a:ext cx="10074442" cy="1470215"/>
          </a:xfrm>
        </p:spPr>
        <p:txBody>
          <a:bodyPr>
            <a:noAutofit/>
          </a:bodyPr>
          <a:lstStyle/>
          <a:p>
            <a:pPr algn="ctr"/>
            <a:r>
              <a:rPr lang="en-US" sz="5400" b="1" dirty="0"/>
              <a:t>Analysis of </a:t>
            </a:r>
            <a:br>
              <a:rPr lang="en-US" sz="5400" b="1" dirty="0"/>
            </a:br>
            <a:r>
              <a:rPr lang="en-US" sz="5400" b="1" dirty="0"/>
              <a:t>Background Checks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2.14</a:t>
            </a:r>
          </a:p>
        </p:txBody>
      </p:sp>
      <p:sp>
        <p:nvSpPr>
          <p:cNvPr id="10" name="Content Placeholder 13"/>
          <p:cNvSpPr>
            <a:spLocks noGrp="1"/>
          </p:cNvSpPr>
          <p:nvPr>
            <p:ph idx="1"/>
          </p:nvPr>
        </p:nvSpPr>
        <p:spPr>
          <a:xfrm>
            <a:off x="1387925" y="1820907"/>
            <a:ext cx="9509760" cy="3210648"/>
          </a:xfrm>
        </p:spPr>
        <p:txBody>
          <a:bodyPr>
            <a:normAutofit/>
          </a:bodyPr>
          <a:lstStyle/>
          <a:p>
            <a:pPr marL="44450" indent="0" algn="ctr">
              <a:buClr>
                <a:schemeClr val="accent1">
                  <a:lumMod val="50000"/>
                </a:schemeClr>
              </a:buClr>
              <a:buNone/>
            </a:pPr>
            <a:r>
              <a:rPr lang="en-US" sz="2800" b="1" dirty="0"/>
              <a:t>A thorough review and analysis of all of the background information gathered provides CPIs with the insight needed in order to ensure that the BEST possible placement is made for the child.  </a:t>
            </a:r>
            <a:br>
              <a:rPr lang="en-US" sz="2800" b="1" dirty="0"/>
            </a:br>
            <a:br>
              <a:rPr lang="en-US" sz="2800" b="1" dirty="0"/>
            </a:br>
            <a:r>
              <a:rPr lang="en-US" sz="2800" b="1" dirty="0"/>
              <a:t>When reviewing the criminal, abuse, and/or neglect records obtained, CPIs must assess for patterns of criminal behavior that may place the child in danger.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2207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209541"/>
            <a:ext cx="10074442" cy="878545"/>
          </a:xfrm>
        </p:spPr>
        <p:txBody>
          <a:bodyPr>
            <a:noAutofit/>
          </a:bodyPr>
          <a:lstStyle/>
          <a:p>
            <a:pPr algn="ctr"/>
            <a:r>
              <a:rPr lang="en-US" sz="5400" b="1" dirty="0"/>
              <a:t>Disqualifiers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2.15</a:t>
            </a:r>
          </a:p>
        </p:txBody>
      </p:sp>
      <p:sp>
        <p:nvSpPr>
          <p:cNvPr id="4" name="Rounded Rectangle 3"/>
          <p:cNvSpPr/>
          <p:nvPr/>
        </p:nvSpPr>
        <p:spPr>
          <a:xfrm>
            <a:off x="2339064" y="1844434"/>
            <a:ext cx="7620000" cy="231289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indent="0" algn="ctr">
              <a:buClr>
                <a:schemeClr val="accent1">
                  <a:lumMod val="50000"/>
                </a:schemeClr>
              </a:buClr>
              <a:buNone/>
            </a:pPr>
            <a:r>
              <a:rPr lang="en-US" sz="2800" b="1" dirty="0">
                <a:solidFill>
                  <a:schemeClr val="tx1"/>
                </a:solidFill>
              </a:rPr>
              <a:t>While performing background checks, Child Welfare Professionals may find information that automatically disqualifies a person from being a placement candidate.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71118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1"/>
            <a:ext cx="10074442" cy="878545"/>
          </a:xfrm>
        </p:spPr>
        <p:txBody>
          <a:bodyPr>
            <a:noAutofit/>
          </a:bodyPr>
          <a:lstStyle/>
          <a:p>
            <a:pPr algn="ctr"/>
            <a:r>
              <a:rPr lang="en-US" sz="5400" b="1" dirty="0"/>
              <a:t>Disqualifiers,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2.16</a:t>
            </a:r>
          </a:p>
        </p:txBody>
      </p:sp>
      <p:sp>
        <p:nvSpPr>
          <p:cNvPr id="10" name="Content Placeholder 13"/>
          <p:cNvSpPr>
            <a:spLocks noGrp="1"/>
          </p:cNvSpPr>
          <p:nvPr>
            <p:ph idx="1"/>
          </p:nvPr>
        </p:nvSpPr>
        <p:spPr>
          <a:xfrm>
            <a:off x="1859940" y="1398265"/>
            <a:ext cx="8567428" cy="478936"/>
          </a:xfrm>
        </p:spPr>
        <p:txBody>
          <a:bodyPr>
            <a:normAutofit/>
          </a:bodyPr>
          <a:lstStyle/>
          <a:p>
            <a:pPr marL="44450" indent="0" algn="ctr">
              <a:buClr>
                <a:schemeClr val="accent1">
                  <a:lumMod val="50000"/>
                </a:schemeClr>
              </a:buClr>
              <a:buNone/>
            </a:pPr>
            <a:r>
              <a:rPr lang="en-US" sz="2800" b="1" dirty="0"/>
              <a:t>Offenses that disqualify a person include:</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806716" y="2130241"/>
            <a:ext cx="10261609" cy="2768745"/>
            <a:chOff x="1613539" y="2004287"/>
            <a:chExt cx="10261609" cy="2768745"/>
          </a:xfrm>
        </p:grpSpPr>
        <p:sp>
          <p:nvSpPr>
            <p:cNvPr id="12" name="Rounded Rectangle 11"/>
            <p:cNvSpPr/>
            <p:nvPr/>
          </p:nvSpPr>
          <p:spPr>
            <a:xfrm>
              <a:off x="1613539" y="2004287"/>
              <a:ext cx="4924670" cy="11909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abuse, abandonment, </a:t>
              </a:r>
              <a:br>
                <a:rPr lang="en-US" sz="2400" b="1" dirty="0">
                  <a:solidFill>
                    <a:srgbClr val="624D38"/>
                  </a:solidFill>
                </a:rPr>
              </a:br>
              <a:r>
                <a:rPr lang="en-US" sz="2400" b="1" dirty="0">
                  <a:solidFill>
                    <a:srgbClr val="624D38"/>
                  </a:solidFill>
                </a:rPr>
                <a:t>or neglect</a:t>
              </a:r>
            </a:p>
          </p:txBody>
        </p:sp>
        <p:sp>
          <p:nvSpPr>
            <p:cNvPr id="15" name="Rounded Rectangle 14"/>
            <p:cNvSpPr/>
            <p:nvPr/>
          </p:nvSpPr>
          <p:spPr>
            <a:xfrm>
              <a:off x="1613539" y="3582076"/>
              <a:ext cx="4924670" cy="1190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Domestic violence</a:t>
              </a:r>
            </a:p>
          </p:txBody>
        </p:sp>
        <p:sp>
          <p:nvSpPr>
            <p:cNvPr id="16" name="Rounded Rectangle 15"/>
            <p:cNvSpPr/>
            <p:nvPr/>
          </p:nvSpPr>
          <p:spPr>
            <a:xfrm>
              <a:off x="6950478" y="2004287"/>
              <a:ext cx="4924670" cy="11909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pornography or other felony involving a child</a:t>
              </a:r>
            </a:p>
          </p:txBody>
        </p:sp>
        <p:sp>
          <p:nvSpPr>
            <p:cNvPr id="17" name="Rounded Rectangle 16"/>
            <p:cNvSpPr/>
            <p:nvPr/>
          </p:nvSpPr>
          <p:spPr>
            <a:xfrm>
              <a:off x="6950477" y="3582076"/>
              <a:ext cx="4924670" cy="1190956"/>
            </a:xfrm>
            <a:prstGeom prst="roundRect">
              <a:avLst/>
            </a:prstGeom>
            <a:solidFill>
              <a:srgbClr val="60A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Homicide, sexual battery, or other felony involving violence</a:t>
              </a:r>
            </a:p>
          </p:txBody>
        </p:sp>
      </p:grpSp>
      <p:sp>
        <p:nvSpPr>
          <p:cNvPr id="11" name="Chevron 10"/>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794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43432"/>
            <a:ext cx="10074442" cy="878545"/>
          </a:xfrm>
        </p:spPr>
        <p:txBody>
          <a:bodyPr>
            <a:noAutofit/>
          </a:bodyPr>
          <a:lstStyle/>
          <a:p>
            <a:pPr algn="ctr"/>
            <a:r>
              <a:rPr lang="en-US" sz="5400" b="1" dirty="0"/>
              <a:t>Disqualifiers,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2.17</a:t>
            </a:r>
          </a:p>
        </p:txBody>
      </p:sp>
      <p:sp>
        <p:nvSpPr>
          <p:cNvPr id="10" name="Content Placeholder 13"/>
          <p:cNvSpPr>
            <a:spLocks noGrp="1"/>
          </p:cNvSpPr>
          <p:nvPr>
            <p:ph idx="1"/>
          </p:nvPr>
        </p:nvSpPr>
        <p:spPr>
          <a:xfrm>
            <a:off x="1274768" y="1149514"/>
            <a:ext cx="10131169" cy="1045062"/>
          </a:xfrm>
        </p:spPr>
        <p:txBody>
          <a:bodyPr>
            <a:normAutofit fontScale="92500" lnSpcReduction="10000"/>
          </a:bodyPr>
          <a:lstStyle/>
          <a:p>
            <a:pPr marL="44450" indent="0" algn="ctr">
              <a:buClr>
                <a:schemeClr val="accent1">
                  <a:lumMod val="50000"/>
                </a:schemeClr>
              </a:buClr>
              <a:buNone/>
            </a:pPr>
            <a:r>
              <a:rPr lang="en-US" sz="2800" b="1" dirty="0"/>
              <a:t>Children cannot be placed with a person who has been convicted of a felony, within the last five years, within the following categories:</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915961" y="2510149"/>
            <a:ext cx="10307121" cy="2361525"/>
            <a:chOff x="1368554" y="2190642"/>
            <a:chExt cx="10307121" cy="2361525"/>
          </a:xfrm>
        </p:grpSpPr>
        <p:sp>
          <p:nvSpPr>
            <p:cNvPr id="12" name="Oval 11"/>
            <p:cNvSpPr/>
            <p:nvPr/>
          </p:nvSpPr>
          <p:spPr>
            <a:xfrm>
              <a:off x="1368554"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Assault</a:t>
              </a:r>
            </a:p>
          </p:txBody>
        </p:sp>
        <p:sp>
          <p:nvSpPr>
            <p:cNvPr id="15" name="Oval 14"/>
            <p:cNvSpPr/>
            <p:nvPr/>
          </p:nvSpPr>
          <p:spPr>
            <a:xfrm>
              <a:off x="3306925"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Battery</a:t>
              </a:r>
            </a:p>
          </p:txBody>
        </p:sp>
        <p:sp>
          <p:nvSpPr>
            <p:cNvPr id="16" name="Oval 15"/>
            <p:cNvSpPr/>
            <p:nvPr/>
          </p:nvSpPr>
          <p:spPr>
            <a:xfrm>
              <a:off x="6359318"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 drug-related offense</a:t>
              </a:r>
            </a:p>
          </p:txBody>
        </p:sp>
        <p:sp>
          <p:nvSpPr>
            <p:cNvPr id="17" name="Oval 16"/>
            <p:cNvSpPr/>
            <p:nvPr/>
          </p:nvSpPr>
          <p:spPr>
            <a:xfrm>
              <a:off x="8275113"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Resisting arrest with violence</a:t>
              </a:r>
            </a:p>
          </p:txBody>
        </p:sp>
      </p:grpSp>
      <p:sp>
        <p:nvSpPr>
          <p:cNvPr id="14" name="Chevron 13"/>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240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901" y="209541"/>
            <a:ext cx="10074442" cy="878545"/>
          </a:xfrm>
        </p:spPr>
        <p:txBody>
          <a:bodyPr>
            <a:noAutofit/>
          </a:bodyPr>
          <a:lstStyle/>
          <a:p>
            <a:pPr algn="ctr"/>
            <a:r>
              <a:rPr lang="en-US" sz="5400" b="1" dirty="0"/>
              <a:t>Documentation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2.18</a:t>
            </a:r>
          </a:p>
        </p:txBody>
      </p:sp>
      <p:sp>
        <p:nvSpPr>
          <p:cNvPr id="10" name="Content Placeholder 13"/>
          <p:cNvSpPr>
            <a:spLocks noGrp="1"/>
          </p:cNvSpPr>
          <p:nvPr>
            <p:ph idx="1"/>
          </p:nvPr>
        </p:nvSpPr>
        <p:spPr>
          <a:xfrm>
            <a:off x="2262408" y="1747566"/>
            <a:ext cx="8567428" cy="1820388"/>
          </a:xfrm>
        </p:spPr>
        <p:txBody>
          <a:bodyPr>
            <a:normAutofit/>
          </a:bodyPr>
          <a:lstStyle/>
          <a:p>
            <a:pPr marL="45720" indent="0" algn="ctr">
              <a:buNone/>
            </a:pPr>
            <a:r>
              <a:rPr lang="en-US" sz="2800" b="1" dirty="0"/>
              <a:t>Within FSFN, CPIs must document the records obtained and their thorough analysis of the background check results within the Background Check Information page. </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128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2.19</a:t>
            </a:r>
          </a:p>
        </p:txBody>
      </p:sp>
      <p:pic>
        <p:nvPicPr>
          <p:cNvPr id="8" name="Picture 7"/>
          <p:cNvPicPr/>
          <p:nvPr/>
        </p:nvPicPr>
        <p:blipFill>
          <a:blip r:embed="rId3"/>
          <a:stretch>
            <a:fillRect/>
          </a:stretch>
        </p:blipFill>
        <p:spPr>
          <a:xfrm>
            <a:off x="704851" y="1034302"/>
            <a:ext cx="8486770" cy="5246594"/>
          </a:xfrm>
          <a:prstGeom prst="rect">
            <a:avLst/>
          </a:prstGeom>
          <a:noFill/>
          <a:ln w="12700">
            <a:solidFill>
              <a:schemeClr val="tx1">
                <a:lumMod val="50000"/>
              </a:schemeClr>
            </a:solidFill>
          </a:ln>
        </p:spPr>
      </p:pic>
      <p:sp>
        <p:nvSpPr>
          <p:cNvPr id="7" name="Oval 6"/>
          <p:cNvSpPr/>
          <p:nvPr/>
        </p:nvSpPr>
        <p:spPr>
          <a:xfrm>
            <a:off x="8305800" y="3663316"/>
            <a:ext cx="991711" cy="4580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822960" y="2198276"/>
            <a:ext cx="853440" cy="228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822960" y="3581325"/>
            <a:ext cx="1600199" cy="26011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p:cNvSpPr/>
          <p:nvPr/>
        </p:nvSpPr>
        <p:spPr>
          <a:xfrm>
            <a:off x="2489831" y="472752"/>
            <a:ext cx="5081969"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Prior Intakes Investigations/Referrals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153006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100" y="419054"/>
            <a:ext cx="6843248" cy="1088136"/>
          </a:xfrm>
        </p:spPr>
        <p:txBody>
          <a:bodyPr>
            <a:normAutofit/>
          </a:bodyPr>
          <a:lstStyle/>
          <a:p>
            <a:r>
              <a:rPr lang="en-US" sz="5400" b="1" dirty="0"/>
              <a:t>Learning Objectives</a:t>
            </a:r>
          </a:p>
        </p:txBody>
      </p:sp>
      <p:sp>
        <p:nvSpPr>
          <p:cNvPr id="3" name="Content Placeholder 2"/>
          <p:cNvSpPr>
            <a:spLocks noGrp="1"/>
          </p:cNvSpPr>
          <p:nvPr>
            <p:ph idx="1"/>
          </p:nvPr>
        </p:nvSpPr>
        <p:spPr>
          <a:xfrm>
            <a:off x="1388844" y="1801956"/>
            <a:ext cx="9509760" cy="4343400"/>
          </a:xfrm>
        </p:spPr>
        <p:txBody>
          <a:bodyPr>
            <a:normAutofit/>
          </a:bodyPr>
          <a:lstStyle/>
          <a:p>
            <a:pPr marL="45720" lvl="0" indent="0">
              <a:buNone/>
            </a:pPr>
            <a:r>
              <a:rPr lang="en-US" sz="2800" b="1" dirty="0"/>
              <a:t>Identify what information needs to be gathered and assessed in an Emergency Placement Home Study for a relative or non-relative placement.</a:t>
            </a:r>
            <a:br>
              <a:rPr lang="en-US" sz="2800" b="1" dirty="0"/>
            </a:br>
            <a:endParaRPr lang="en-US" sz="2800" b="1" dirty="0"/>
          </a:p>
          <a:p>
            <a:pPr marL="45720" lvl="0" indent="0">
              <a:buNone/>
            </a:pPr>
            <a:r>
              <a:rPr lang="en-US" sz="2800" b="1" dirty="0"/>
              <a:t>Demonstrate how to gather the necessary information for the Emergency Placement Home Study.</a:t>
            </a:r>
            <a:br>
              <a:rPr lang="en-US" sz="2800" b="1" dirty="0"/>
            </a:br>
            <a:endParaRPr lang="en-US" sz="2800" b="1" dirty="0"/>
          </a:p>
          <a:p>
            <a:pPr marL="45720" indent="0">
              <a:buNone/>
            </a:pPr>
            <a:r>
              <a:rPr lang="en-US" sz="2800" b="1" dirty="0"/>
              <a:t>Demonstrate how to document an Emergency Placement Home Study using FSFN.  </a:t>
            </a:r>
          </a:p>
        </p:txBody>
      </p:sp>
      <p:pic>
        <p:nvPicPr>
          <p:cNvPr id="4" name="Picture 3"/>
          <p:cNvPicPr>
            <a:picLocks noChangeAspect="1"/>
          </p:cNvPicPr>
          <p:nvPr/>
        </p:nvPicPr>
        <p:blipFill>
          <a:blip r:embed="rId3"/>
          <a:stretch>
            <a:fillRect/>
          </a:stretch>
        </p:blipFill>
        <p:spPr>
          <a:xfrm>
            <a:off x="462412" y="1732547"/>
            <a:ext cx="926432" cy="1235242"/>
          </a:xfrm>
          <a:prstGeom prst="rect">
            <a:avLst/>
          </a:prstGeom>
        </p:spPr>
      </p:pic>
      <p:sp>
        <p:nvSpPr>
          <p:cNvPr id="5"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a:t>
            </a:r>
          </a:p>
        </p:txBody>
      </p:sp>
      <p:pic>
        <p:nvPicPr>
          <p:cNvPr id="6" name="Picture 5"/>
          <p:cNvPicPr>
            <a:picLocks noChangeAspect="1"/>
          </p:cNvPicPr>
          <p:nvPr/>
        </p:nvPicPr>
        <p:blipFill>
          <a:blip r:embed="rId3"/>
          <a:stretch>
            <a:fillRect/>
          </a:stretch>
        </p:blipFill>
        <p:spPr>
          <a:xfrm>
            <a:off x="462412" y="3324699"/>
            <a:ext cx="926432" cy="1235242"/>
          </a:xfrm>
          <a:prstGeom prst="rect">
            <a:avLst/>
          </a:prstGeom>
        </p:spPr>
      </p:pic>
      <p:pic>
        <p:nvPicPr>
          <p:cNvPr id="7" name="Picture 6"/>
          <p:cNvPicPr>
            <a:picLocks noChangeAspect="1"/>
          </p:cNvPicPr>
          <p:nvPr/>
        </p:nvPicPr>
        <p:blipFill>
          <a:blip r:embed="rId3"/>
          <a:stretch>
            <a:fillRect/>
          </a:stretch>
        </p:blipFill>
        <p:spPr>
          <a:xfrm>
            <a:off x="462412" y="4916851"/>
            <a:ext cx="926432" cy="1235242"/>
          </a:xfrm>
          <a:prstGeom prst="rect">
            <a:avLst/>
          </a:prstGeom>
        </p:spPr>
      </p:pic>
    </p:spTree>
    <p:custDataLst>
      <p:tags r:id="rId1"/>
    </p:custDataLst>
    <p:extLst>
      <p:ext uri="{BB962C8B-B14F-4D97-AF65-F5344CB8AC3E}">
        <p14:creationId xmlns:p14="http://schemas.microsoft.com/office/powerpoint/2010/main" val="38896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2.20</a:t>
            </a:r>
          </a:p>
        </p:txBody>
      </p:sp>
      <p:pic>
        <p:nvPicPr>
          <p:cNvPr id="7" name="Picture 6"/>
          <p:cNvPicPr/>
          <p:nvPr/>
        </p:nvPicPr>
        <p:blipFill>
          <a:blip r:embed="rId3"/>
          <a:stretch>
            <a:fillRect/>
          </a:stretch>
        </p:blipFill>
        <p:spPr>
          <a:xfrm>
            <a:off x="812807" y="951351"/>
            <a:ext cx="8213658" cy="5358807"/>
          </a:xfrm>
          <a:prstGeom prst="rect">
            <a:avLst/>
          </a:prstGeom>
          <a:noFill/>
          <a:ln w="12700">
            <a:solidFill>
              <a:schemeClr val="tx1">
                <a:lumMod val="50000"/>
              </a:schemeClr>
            </a:solidFill>
          </a:ln>
        </p:spPr>
      </p:pic>
      <p:sp>
        <p:nvSpPr>
          <p:cNvPr id="9" name="Oval 8"/>
          <p:cNvSpPr/>
          <p:nvPr/>
        </p:nvSpPr>
        <p:spPr>
          <a:xfrm>
            <a:off x="957146" y="2444077"/>
            <a:ext cx="523781" cy="914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6181381" y="3329379"/>
            <a:ext cx="1687929" cy="30965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2489831" y="472752"/>
            <a:ext cx="4320413"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Requesting Background Checks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16426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2.21</a:t>
            </a:r>
          </a:p>
        </p:txBody>
      </p:sp>
      <p:pic>
        <p:nvPicPr>
          <p:cNvPr id="7" name="Picture 6" descr="C:\Users\brooks-lisa\Documents\My Received Files\L_FDC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21" y="1063618"/>
            <a:ext cx="8619509" cy="5204950"/>
          </a:xfrm>
          <a:prstGeom prst="rect">
            <a:avLst/>
          </a:prstGeom>
          <a:noFill/>
          <a:ln w="12700">
            <a:solidFill>
              <a:schemeClr val="tx1">
                <a:lumMod val="50000"/>
              </a:schemeClr>
            </a:solidFill>
          </a:ln>
        </p:spPr>
      </p:pic>
      <p:sp>
        <p:nvSpPr>
          <p:cNvPr id="8" name="Rectangle 7"/>
          <p:cNvSpPr/>
          <p:nvPr/>
        </p:nvSpPr>
        <p:spPr>
          <a:xfrm>
            <a:off x="1508756" y="459637"/>
            <a:ext cx="7130478"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Documenting Background Check Results and Analysis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9" name="Oval 8"/>
          <p:cNvSpPr/>
          <p:nvPr/>
        </p:nvSpPr>
        <p:spPr>
          <a:xfrm>
            <a:off x="533400" y="5172159"/>
            <a:ext cx="1114425" cy="5714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42945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2.22</a:t>
            </a: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180241" y="1137724"/>
            <a:ext cx="5773270" cy="5109882"/>
          </a:xfrm>
          <a:prstGeom prst="rect">
            <a:avLst/>
          </a:prstGeom>
          <a:noFill/>
          <a:ln w="12700">
            <a:solidFill>
              <a:schemeClr val="tx1">
                <a:lumMod val="50000"/>
              </a:schemeClr>
            </a:solidFill>
          </a:ln>
        </p:spPr>
      </p:pic>
      <p:sp>
        <p:nvSpPr>
          <p:cNvPr id="9" name="Oval 8"/>
          <p:cNvSpPr/>
          <p:nvPr/>
        </p:nvSpPr>
        <p:spPr>
          <a:xfrm>
            <a:off x="2294703" y="3345042"/>
            <a:ext cx="2685670" cy="4279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308479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2.23</a:t>
            </a: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p:cNvPicPr/>
          <p:nvPr/>
        </p:nvPicPr>
        <p:blipFill>
          <a:blip r:embed="rId4"/>
          <a:stretch>
            <a:fillRect/>
          </a:stretch>
        </p:blipFill>
        <p:spPr>
          <a:xfrm>
            <a:off x="820132" y="1172788"/>
            <a:ext cx="8234217" cy="5102506"/>
          </a:xfrm>
          <a:prstGeom prst="rect">
            <a:avLst/>
          </a:prstGeom>
          <a:noFill/>
          <a:ln w="12700">
            <a:solidFill>
              <a:schemeClr val="tx1">
                <a:lumMod val="50000"/>
              </a:schemeClr>
            </a:solidFill>
          </a:ln>
        </p:spPr>
      </p:pic>
      <p:sp>
        <p:nvSpPr>
          <p:cNvPr id="9" name="Oval 8"/>
          <p:cNvSpPr/>
          <p:nvPr/>
        </p:nvSpPr>
        <p:spPr>
          <a:xfrm>
            <a:off x="7773650" y="2467992"/>
            <a:ext cx="1100831" cy="2219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97931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2.24</a:t>
            </a:r>
          </a:p>
        </p:txBody>
      </p:sp>
      <p:pic>
        <p:nvPicPr>
          <p:cNvPr id="3" name="Picture 2"/>
          <p:cNvPicPr>
            <a:picLocks noChangeAspect="1"/>
          </p:cNvPicPr>
          <p:nvPr/>
        </p:nvPicPr>
        <p:blipFill>
          <a:blip r:embed="rId4"/>
          <a:stretch>
            <a:fillRect/>
          </a:stretch>
        </p:blipFill>
        <p:spPr>
          <a:xfrm>
            <a:off x="1676400" y="1019661"/>
            <a:ext cx="6795136" cy="5275667"/>
          </a:xfrm>
          <a:prstGeom prst="rect">
            <a:avLst/>
          </a:prstGeom>
          <a:ln w="12700">
            <a:solidFill>
              <a:schemeClr val="tx2"/>
            </a:solidFill>
          </a:ln>
        </p:spPr>
      </p:pic>
      <p:sp>
        <p:nvSpPr>
          <p:cNvPr id="7" name="Rectangle 6"/>
          <p:cNvSpPr/>
          <p:nvPr/>
        </p:nvSpPr>
        <p:spPr>
          <a:xfrm>
            <a:off x="1806823" y="429060"/>
            <a:ext cx="6534289"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Where to insert clearance from different sources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5"/>
          <a:stretch>
            <a:fillRect/>
          </a:stretch>
        </p:blipFill>
        <p:spPr>
          <a:xfrm>
            <a:off x="9848712" y="1416662"/>
            <a:ext cx="2133600" cy="2133600"/>
          </a:xfrm>
          <a:prstGeom prst="rect">
            <a:avLst/>
          </a:prstGeom>
        </p:spPr>
      </p:pic>
    </p:spTree>
    <p:custDataLst>
      <p:tags r:id="rId2"/>
    </p:custDataLst>
    <p:extLst>
      <p:ext uri="{BB962C8B-B14F-4D97-AF65-F5344CB8AC3E}">
        <p14:creationId xmlns:p14="http://schemas.microsoft.com/office/powerpoint/2010/main" val="1008049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009721" y="0"/>
            <a:ext cx="10447175" cy="1507957"/>
          </a:xfrm>
        </p:spPr>
        <p:txBody>
          <a:bodyPr>
            <a:noAutofit/>
          </a:bodyPr>
          <a:lstStyle/>
          <a:p>
            <a:pPr algn="ctr"/>
            <a:r>
              <a:rPr lang="en-US" sz="5400" b="1" dirty="0"/>
              <a:t>Information Needed Prior to Emergency Placement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2.25</a:t>
            </a:r>
          </a:p>
        </p:txBody>
      </p:sp>
      <p:grpSp>
        <p:nvGrpSpPr>
          <p:cNvPr id="3" name="Group 2"/>
          <p:cNvGrpSpPr/>
          <p:nvPr/>
        </p:nvGrpSpPr>
        <p:grpSpPr>
          <a:xfrm>
            <a:off x="489027" y="2879911"/>
            <a:ext cx="11213944" cy="1293916"/>
            <a:chOff x="489027" y="2879911"/>
            <a:chExt cx="11213944" cy="1293916"/>
          </a:xfrm>
        </p:grpSpPr>
        <p:sp>
          <p:nvSpPr>
            <p:cNvPr id="4" name="Freeform 3"/>
            <p:cNvSpPr/>
            <p:nvPr/>
          </p:nvSpPr>
          <p:spPr>
            <a:xfrm>
              <a:off x="489027" y="2879911"/>
              <a:ext cx="2156527" cy="1293916"/>
            </a:xfrm>
            <a:custGeom>
              <a:avLst/>
              <a:gdLst>
                <a:gd name="connsiteX0" fmla="*/ 0 w 2156527"/>
                <a:gd name="connsiteY0" fmla="*/ 129392 h 1293916"/>
                <a:gd name="connsiteX1" fmla="*/ 129392 w 2156527"/>
                <a:gd name="connsiteY1" fmla="*/ 0 h 1293916"/>
                <a:gd name="connsiteX2" fmla="*/ 2027135 w 2156527"/>
                <a:gd name="connsiteY2" fmla="*/ 0 h 1293916"/>
                <a:gd name="connsiteX3" fmla="*/ 2156527 w 2156527"/>
                <a:gd name="connsiteY3" fmla="*/ 129392 h 1293916"/>
                <a:gd name="connsiteX4" fmla="*/ 2156527 w 2156527"/>
                <a:gd name="connsiteY4" fmla="*/ 1164524 h 1293916"/>
                <a:gd name="connsiteX5" fmla="*/ 2027135 w 2156527"/>
                <a:gd name="connsiteY5" fmla="*/ 1293916 h 1293916"/>
                <a:gd name="connsiteX6" fmla="*/ 129392 w 2156527"/>
                <a:gd name="connsiteY6" fmla="*/ 1293916 h 1293916"/>
                <a:gd name="connsiteX7" fmla="*/ 0 w 2156527"/>
                <a:gd name="connsiteY7" fmla="*/ 1164524 h 1293916"/>
                <a:gd name="connsiteX8" fmla="*/ 0 w 2156527"/>
                <a:gd name="connsiteY8" fmla="*/ 129392 h 12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27" h="1293916">
                  <a:moveTo>
                    <a:pt x="0" y="129392"/>
                  </a:moveTo>
                  <a:cubicBezTo>
                    <a:pt x="0" y="57931"/>
                    <a:pt x="57931" y="0"/>
                    <a:pt x="129392" y="0"/>
                  </a:cubicBezTo>
                  <a:lnTo>
                    <a:pt x="2027135" y="0"/>
                  </a:lnTo>
                  <a:cubicBezTo>
                    <a:pt x="2098596" y="0"/>
                    <a:pt x="2156527" y="57931"/>
                    <a:pt x="2156527" y="129392"/>
                  </a:cubicBezTo>
                  <a:lnTo>
                    <a:pt x="2156527" y="1164524"/>
                  </a:lnTo>
                  <a:cubicBezTo>
                    <a:pt x="2156527" y="1235985"/>
                    <a:pt x="2098596" y="1293916"/>
                    <a:pt x="2027135" y="1293916"/>
                  </a:cubicBezTo>
                  <a:lnTo>
                    <a:pt x="129392" y="1293916"/>
                  </a:lnTo>
                  <a:cubicBezTo>
                    <a:pt x="57931" y="1293916"/>
                    <a:pt x="0" y="1235985"/>
                    <a:pt x="0" y="1164524"/>
                  </a:cubicBezTo>
                  <a:lnTo>
                    <a:pt x="0" y="129392"/>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9338" tIns="129338" rIns="129338" bIns="12933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Background Checks</a:t>
              </a:r>
            </a:p>
          </p:txBody>
        </p:sp>
        <p:sp>
          <p:nvSpPr>
            <p:cNvPr id="7" name="Freeform 6"/>
            <p:cNvSpPr/>
            <p:nvPr/>
          </p:nvSpPr>
          <p:spPr>
            <a:xfrm>
              <a:off x="2861208" y="3259460"/>
              <a:ext cx="457183" cy="534818"/>
            </a:xfrm>
            <a:custGeom>
              <a:avLst/>
              <a:gdLst>
                <a:gd name="connsiteX0" fmla="*/ 0 w 457183"/>
                <a:gd name="connsiteY0" fmla="*/ 106964 h 534818"/>
                <a:gd name="connsiteX1" fmla="*/ 228592 w 457183"/>
                <a:gd name="connsiteY1" fmla="*/ 106964 h 534818"/>
                <a:gd name="connsiteX2" fmla="*/ 228592 w 457183"/>
                <a:gd name="connsiteY2" fmla="*/ 0 h 534818"/>
                <a:gd name="connsiteX3" fmla="*/ 457183 w 457183"/>
                <a:gd name="connsiteY3" fmla="*/ 267409 h 534818"/>
                <a:gd name="connsiteX4" fmla="*/ 228592 w 457183"/>
                <a:gd name="connsiteY4" fmla="*/ 534818 h 534818"/>
                <a:gd name="connsiteX5" fmla="*/ 228592 w 457183"/>
                <a:gd name="connsiteY5" fmla="*/ 427854 h 534818"/>
                <a:gd name="connsiteX6" fmla="*/ 0 w 457183"/>
                <a:gd name="connsiteY6" fmla="*/ 427854 h 534818"/>
                <a:gd name="connsiteX7" fmla="*/ 0 w 457183"/>
                <a:gd name="connsiteY7" fmla="*/ 106964 h 53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83" h="534818">
                  <a:moveTo>
                    <a:pt x="0" y="106964"/>
                  </a:moveTo>
                  <a:lnTo>
                    <a:pt x="228592" y="106964"/>
                  </a:lnTo>
                  <a:lnTo>
                    <a:pt x="228592" y="0"/>
                  </a:lnTo>
                  <a:lnTo>
                    <a:pt x="457183" y="267409"/>
                  </a:lnTo>
                  <a:lnTo>
                    <a:pt x="228592" y="534818"/>
                  </a:lnTo>
                  <a:lnTo>
                    <a:pt x="228592" y="427854"/>
                  </a:lnTo>
                  <a:lnTo>
                    <a:pt x="0" y="427854"/>
                  </a:lnTo>
                  <a:lnTo>
                    <a:pt x="0" y="106964"/>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106964" rIns="137155" bIns="106964"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endParaRPr>
            </a:p>
          </p:txBody>
        </p:sp>
        <p:sp>
          <p:nvSpPr>
            <p:cNvPr id="8" name="Freeform 7"/>
            <p:cNvSpPr/>
            <p:nvPr/>
          </p:nvSpPr>
          <p:spPr>
            <a:xfrm>
              <a:off x="3508166" y="2879911"/>
              <a:ext cx="2156527" cy="1293916"/>
            </a:xfrm>
            <a:custGeom>
              <a:avLst/>
              <a:gdLst>
                <a:gd name="connsiteX0" fmla="*/ 0 w 2156527"/>
                <a:gd name="connsiteY0" fmla="*/ 129392 h 1293916"/>
                <a:gd name="connsiteX1" fmla="*/ 129392 w 2156527"/>
                <a:gd name="connsiteY1" fmla="*/ 0 h 1293916"/>
                <a:gd name="connsiteX2" fmla="*/ 2027135 w 2156527"/>
                <a:gd name="connsiteY2" fmla="*/ 0 h 1293916"/>
                <a:gd name="connsiteX3" fmla="*/ 2156527 w 2156527"/>
                <a:gd name="connsiteY3" fmla="*/ 129392 h 1293916"/>
                <a:gd name="connsiteX4" fmla="*/ 2156527 w 2156527"/>
                <a:gd name="connsiteY4" fmla="*/ 1164524 h 1293916"/>
                <a:gd name="connsiteX5" fmla="*/ 2027135 w 2156527"/>
                <a:gd name="connsiteY5" fmla="*/ 1293916 h 1293916"/>
                <a:gd name="connsiteX6" fmla="*/ 129392 w 2156527"/>
                <a:gd name="connsiteY6" fmla="*/ 1293916 h 1293916"/>
                <a:gd name="connsiteX7" fmla="*/ 0 w 2156527"/>
                <a:gd name="connsiteY7" fmla="*/ 1164524 h 1293916"/>
                <a:gd name="connsiteX8" fmla="*/ 0 w 2156527"/>
                <a:gd name="connsiteY8" fmla="*/ 129392 h 12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27" h="1293916">
                  <a:moveTo>
                    <a:pt x="0" y="129392"/>
                  </a:moveTo>
                  <a:cubicBezTo>
                    <a:pt x="0" y="57931"/>
                    <a:pt x="57931" y="0"/>
                    <a:pt x="129392" y="0"/>
                  </a:cubicBezTo>
                  <a:lnTo>
                    <a:pt x="2027135" y="0"/>
                  </a:lnTo>
                  <a:cubicBezTo>
                    <a:pt x="2098596" y="0"/>
                    <a:pt x="2156527" y="57931"/>
                    <a:pt x="2156527" y="129392"/>
                  </a:cubicBezTo>
                  <a:lnTo>
                    <a:pt x="2156527" y="1164524"/>
                  </a:lnTo>
                  <a:cubicBezTo>
                    <a:pt x="2156527" y="1235985"/>
                    <a:pt x="2098596" y="1293916"/>
                    <a:pt x="2027135" y="1293916"/>
                  </a:cubicBezTo>
                  <a:lnTo>
                    <a:pt x="129392" y="1293916"/>
                  </a:lnTo>
                  <a:cubicBezTo>
                    <a:pt x="57931" y="1293916"/>
                    <a:pt x="0" y="1235985"/>
                    <a:pt x="0" y="1164524"/>
                  </a:cubicBezTo>
                  <a:lnTo>
                    <a:pt x="0" y="129392"/>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129338" tIns="129338" rIns="129338" bIns="12933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Interview</a:t>
              </a:r>
            </a:p>
          </p:txBody>
        </p:sp>
        <p:sp>
          <p:nvSpPr>
            <p:cNvPr id="9" name="Freeform 8"/>
            <p:cNvSpPr/>
            <p:nvPr/>
          </p:nvSpPr>
          <p:spPr>
            <a:xfrm>
              <a:off x="5880347" y="3259460"/>
              <a:ext cx="457183" cy="534818"/>
            </a:xfrm>
            <a:custGeom>
              <a:avLst/>
              <a:gdLst>
                <a:gd name="connsiteX0" fmla="*/ 0 w 457183"/>
                <a:gd name="connsiteY0" fmla="*/ 106964 h 534818"/>
                <a:gd name="connsiteX1" fmla="*/ 228592 w 457183"/>
                <a:gd name="connsiteY1" fmla="*/ 106964 h 534818"/>
                <a:gd name="connsiteX2" fmla="*/ 228592 w 457183"/>
                <a:gd name="connsiteY2" fmla="*/ 0 h 534818"/>
                <a:gd name="connsiteX3" fmla="*/ 457183 w 457183"/>
                <a:gd name="connsiteY3" fmla="*/ 267409 h 534818"/>
                <a:gd name="connsiteX4" fmla="*/ 228592 w 457183"/>
                <a:gd name="connsiteY4" fmla="*/ 534818 h 534818"/>
                <a:gd name="connsiteX5" fmla="*/ 228592 w 457183"/>
                <a:gd name="connsiteY5" fmla="*/ 427854 h 534818"/>
                <a:gd name="connsiteX6" fmla="*/ 0 w 457183"/>
                <a:gd name="connsiteY6" fmla="*/ 427854 h 534818"/>
                <a:gd name="connsiteX7" fmla="*/ 0 w 457183"/>
                <a:gd name="connsiteY7" fmla="*/ 106964 h 53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83" h="534818">
                  <a:moveTo>
                    <a:pt x="0" y="106964"/>
                  </a:moveTo>
                  <a:lnTo>
                    <a:pt x="228592" y="106964"/>
                  </a:lnTo>
                  <a:lnTo>
                    <a:pt x="228592" y="0"/>
                  </a:lnTo>
                  <a:lnTo>
                    <a:pt x="457183" y="267409"/>
                  </a:lnTo>
                  <a:lnTo>
                    <a:pt x="228592" y="534818"/>
                  </a:lnTo>
                  <a:lnTo>
                    <a:pt x="228592" y="427854"/>
                  </a:lnTo>
                  <a:lnTo>
                    <a:pt x="0" y="427854"/>
                  </a:lnTo>
                  <a:lnTo>
                    <a:pt x="0" y="106964"/>
                  </a:lnTo>
                  <a:close/>
                </a:path>
              </a:pathLst>
            </a:custGeom>
          </p:spPr>
          <p:style>
            <a:lnRef idx="0">
              <a:schemeClr val="accent1">
                <a:shade val="90000"/>
                <a:hueOff val="201082"/>
                <a:satOff val="-5386"/>
                <a:lumOff val="12615"/>
                <a:alphaOff val="0"/>
              </a:schemeClr>
            </a:lnRef>
            <a:fillRef idx="1">
              <a:schemeClr val="accent1">
                <a:shade val="90000"/>
                <a:hueOff val="201082"/>
                <a:satOff val="-5386"/>
                <a:lumOff val="12615"/>
                <a:alphaOff val="0"/>
              </a:schemeClr>
            </a:fillRef>
            <a:effectRef idx="0">
              <a:schemeClr val="accent1">
                <a:shade val="90000"/>
                <a:hueOff val="201082"/>
                <a:satOff val="-5386"/>
                <a:lumOff val="12615"/>
                <a:alphaOff val="0"/>
              </a:schemeClr>
            </a:effectRef>
            <a:fontRef idx="minor">
              <a:schemeClr val="lt1"/>
            </a:fontRef>
          </p:style>
          <p:txBody>
            <a:bodyPr spcFirstLastPara="0" vert="horz" wrap="square" lIns="0" tIns="106964" rIns="137155" bIns="106964"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endParaRPr>
            </a:p>
          </p:txBody>
        </p:sp>
        <p:sp>
          <p:nvSpPr>
            <p:cNvPr id="10" name="Freeform 9"/>
            <p:cNvSpPr/>
            <p:nvPr/>
          </p:nvSpPr>
          <p:spPr>
            <a:xfrm>
              <a:off x="6527305" y="2879911"/>
              <a:ext cx="2156527" cy="1293916"/>
            </a:xfrm>
            <a:custGeom>
              <a:avLst/>
              <a:gdLst>
                <a:gd name="connsiteX0" fmla="*/ 0 w 2156527"/>
                <a:gd name="connsiteY0" fmla="*/ 129392 h 1293916"/>
                <a:gd name="connsiteX1" fmla="*/ 129392 w 2156527"/>
                <a:gd name="connsiteY1" fmla="*/ 0 h 1293916"/>
                <a:gd name="connsiteX2" fmla="*/ 2027135 w 2156527"/>
                <a:gd name="connsiteY2" fmla="*/ 0 h 1293916"/>
                <a:gd name="connsiteX3" fmla="*/ 2156527 w 2156527"/>
                <a:gd name="connsiteY3" fmla="*/ 129392 h 1293916"/>
                <a:gd name="connsiteX4" fmla="*/ 2156527 w 2156527"/>
                <a:gd name="connsiteY4" fmla="*/ 1164524 h 1293916"/>
                <a:gd name="connsiteX5" fmla="*/ 2027135 w 2156527"/>
                <a:gd name="connsiteY5" fmla="*/ 1293916 h 1293916"/>
                <a:gd name="connsiteX6" fmla="*/ 129392 w 2156527"/>
                <a:gd name="connsiteY6" fmla="*/ 1293916 h 1293916"/>
                <a:gd name="connsiteX7" fmla="*/ 0 w 2156527"/>
                <a:gd name="connsiteY7" fmla="*/ 1164524 h 1293916"/>
                <a:gd name="connsiteX8" fmla="*/ 0 w 2156527"/>
                <a:gd name="connsiteY8" fmla="*/ 129392 h 12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27" h="1293916">
                  <a:moveTo>
                    <a:pt x="0" y="129392"/>
                  </a:moveTo>
                  <a:cubicBezTo>
                    <a:pt x="0" y="57931"/>
                    <a:pt x="57931" y="0"/>
                    <a:pt x="129392" y="0"/>
                  </a:cubicBezTo>
                  <a:lnTo>
                    <a:pt x="2027135" y="0"/>
                  </a:lnTo>
                  <a:cubicBezTo>
                    <a:pt x="2098596" y="0"/>
                    <a:pt x="2156527" y="57931"/>
                    <a:pt x="2156527" y="129392"/>
                  </a:cubicBezTo>
                  <a:lnTo>
                    <a:pt x="2156527" y="1164524"/>
                  </a:lnTo>
                  <a:cubicBezTo>
                    <a:pt x="2156527" y="1235985"/>
                    <a:pt x="2098596" y="1293916"/>
                    <a:pt x="2027135" y="1293916"/>
                  </a:cubicBezTo>
                  <a:lnTo>
                    <a:pt x="129392" y="1293916"/>
                  </a:lnTo>
                  <a:cubicBezTo>
                    <a:pt x="57931" y="1293916"/>
                    <a:pt x="0" y="1235985"/>
                    <a:pt x="0" y="1164524"/>
                  </a:cubicBezTo>
                  <a:lnTo>
                    <a:pt x="0" y="129392"/>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129338" tIns="129338" rIns="129338" bIns="12933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Home Evaluation</a:t>
              </a:r>
            </a:p>
          </p:txBody>
        </p:sp>
        <p:sp>
          <p:nvSpPr>
            <p:cNvPr id="11" name="Freeform 10"/>
            <p:cNvSpPr/>
            <p:nvPr/>
          </p:nvSpPr>
          <p:spPr>
            <a:xfrm>
              <a:off x="8899486" y="3259460"/>
              <a:ext cx="457183" cy="534818"/>
            </a:xfrm>
            <a:custGeom>
              <a:avLst/>
              <a:gdLst>
                <a:gd name="connsiteX0" fmla="*/ 0 w 457183"/>
                <a:gd name="connsiteY0" fmla="*/ 106964 h 534818"/>
                <a:gd name="connsiteX1" fmla="*/ 228592 w 457183"/>
                <a:gd name="connsiteY1" fmla="*/ 106964 h 534818"/>
                <a:gd name="connsiteX2" fmla="*/ 228592 w 457183"/>
                <a:gd name="connsiteY2" fmla="*/ 0 h 534818"/>
                <a:gd name="connsiteX3" fmla="*/ 457183 w 457183"/>
                <a:gd name="connsiteY3" fmla="*/ 267409 h 534818"/>
                <a:gd name="connsiteX4" fmla="*/ 228592 w 457183"/>
                <a:gd name="connsiteY4" fmla="*/ 534818 h 534818"/>
                <a:gd name="connsiteX5" fmla="*/ 228592 w 457183"/>
                <a:gd name="connsiteY5" fmla="*/ 427854 h 534818"/>
                <a:gd name="connsiteX6" fmla="*/ 0 w 457183"/>
                <a:gd name="connsiteY6" fmla="*/ 427854 h 534818"/>
                <a:gd name="connsiteX7" fmla="*/ 0 w 457183"/>
                <a:gd name="connsiteY7" fmla="*/ 106964 h 53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83" h="534818">
                  <a:moveTo>
                    <a:pt x="0" y="106964"/>
                  </a:moveTo>
                  <a:lnTo>
                    <a:pt x="228592" y="106964"/>
                  </a:lnTo>
                  <a:lnTo>
                    <a:pt x="228592" y="0"/>
                  </a:lnTo>
                  <a:lnTo>
                    <a:pt x="457183" y="267409"/>
                  </a:lnTo>
                  <a:lnTo>
                    <a:pt x="228592" y="534818"/>
                  </a:lnTo>
                  <a:lnTo>
                    <a:pt x="228592" y="427854"/>
                  </a:lnTo>
                  <a:lnTo>
                    <a:pt x="0" y="427854"/>
                  </a:lnTo>
                  <a:lnTo>
                    <a:pt x="0" y="106964"/>
                  </a:lnTo>
                  <a:close/>
                </a:path>
              </a:pathLst>
            </a:custGeom>
          </p:spPr>
          <p:style>
            <a:lnRef idx="0">
              <a:schemeClr val="accent1">
                <a:shade val="90000"/>
                <a:hueOff val="402163"/>
                <a:satOff val="-10773"/>
                <a:lumOff val="25229"/>
                <a:alphaOff val="0"/>
              </a:schemeClr>
            </a:lnRef>
            <a:fillRef idx="1">
              <a:schemeClr val="accent1">
                <a:shade val="90000"/>
                <a:hueOff val="402163"/>
                <a:satOff val="-10773"/>
                <a:lumOff val="25229"/>
                <a:alphaOff val="0"/>
              </a:schemeClr>
            </a:fillRef>
            <a:effectRef idx="0">
              <a:schemeClr val="accent1">
                <a:shade val="90000"/>
                <a:hueOff val="402163"/>
                <a:satOff val="-10773"/>
                <a:lumOff val="25229"/>
                <a:alphaOff val="0"/>
              </a:schemeClr>
            </a:effectRef>
            <a:fontRef idx="minor">
              <a:schemeClr val="lt1"/>
            </a:fontRef>
          </p:style>
          <p:txBody>
            <a:bodyPr spcFirstLastPara="0" vert="horz" wrap="square" lIns="0" tIns="106964" rIns="137155" bIns="106964"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endParaRPr>
            </a:p>
          </p:txBody>
        </p:sp>
        <p:sp>
          <p:nvSpPr>
            <p:cNvPr id="12" name="Freeform 11"/>
            <p:cNvSpPr/>
            <p:nvPr/>
          </p:nvSpPr>
          <p:spPr>
            <a:xfrm>
              <a:off x="9546444" y="2879911"/>
              <a:ext cx="2156527" cy="1293916"/>
            </a:xfrm>
            <a:custGeom>
              <a:avLst/>
              <a:gdLst>
                <a:gd name="connsiteX0" fmla="*/ 0 w 2156527"/>
                <a:gd name="connsiteY0" fmla="*/ 129392 h 1293916"/>
                <a:gd name="connsiteX1" fmla="*/ 129392 w 2156527"/>
                <a:gd name="connsiteY1" fmla="*/ 0 h 1293916"/>
                <a:gd name="connsiteX2" fmla="*/ 2027135 w 2156527"/>
                <a:gd name="connsiteY2" fmla="*/ 0 h 1293916"/>
                <a:gd name="connsiteX3" fmla="*/ 2156527 w 2156527"/>
                <a:gd name="connsiteY3" fmla="*/ 129392 h 1293916"/>
                <a:gd name="connsiteX4" fmla="*/ 2156527 w 2156527"/>
                <a:gd name="connsiteY4" fmla="*/ 1164524 h 1293916"/>
                <a:gd name="connsiteX5" fmla="*/ 2027135 w 2156527"/>
                <a:gd name="connsiteY5" fmla="*/ 1293916 h 1293916"/>
                <a:gd name="connsiteX6" fmla="*/ 129392 w 2156527"/>
                <a:gd name="connsiteY6" fmla="*/ 1293916 h 1293916"/>
                <a:gd name="connsiteX7" fmla="*/ 0 w 2156527"/>
                <a:gd name="connsiteY7" fmla="*/ 1164524 h 1293916"/>
                <a:gd name="connsiteX8" fmla="*/ 0 w 2156527"/>
                <a:gd name="connsiteY8" fmla="*/ 129392 h 12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27" h="1293916">
                  <a:moveTo>
                    <a:pt x="0" y="129392"/>
                  </a:moveTo>
                  <a:cubicBezTo>
                    <a:pt x="0" y="57931"/>
                    <a:pt x="57931" y="0"/>
                    <a:pt x="129392" y="0"/>
                  </a:cubicBezTo>
                  <a:lnTo>
                    <a:pt x="2027135" y="0"/>
                  </a:lnTo>
                  <a:cubicBezTo>
                    <a:pt x="2098596" y="0"/>
                    <a:pt x="2156527" y="57931"/>
                    <a:pt x="2156527" y="129392"/>
                  </a:cubicBezTo>
                  <a:lnTo>
                    <a:pt x="2156527" y="1164524"/>
                  </a:lnTo>
                  <a:cubicBezTo>
                    <a:pt x="2156527" y="1235985"/>
                    <a:pt x="2098596" y="1293916"/>
                    <a:pt x="2027135" y="1293916"/>
                  </a:cubicBezTo>
                  <a:lnTo>
                    <a:pt x="129392" y="1293916"/>
                  </a:lnTo>
                  <a:cubicBezTo>
                    <a:pt x="57931" y="1293916"/>
                    <a:pt x="0" y="1235985"/>
                    <a:pt x="0" y="1164524"/>
                  </a:cubicBezTo>
                  <a:lnTo>
                    <a:pt x="0" y="129392"/>
                  </a:lnTo>
                  <a:close/>
                </a:path>
              </a:pathLst>
            </a:custGeom>
          </p:spPr>
          <p:style>
            <a:lnRef idx="2">
              <a:schemeClr val="lt1">
                <a:hueOff val="0"/>
                <a:satOff val="0"/>
                <a:lumOff val="0"/>
                <a:alphaOff val="0"/>
              </a:schemeClr>
            </a:lnRef>
            <a:fillRef idx="1">
              <a:schemeClr val="accent1">
                <a:shade val="80000"/>
                <a:hueOff val="402254"/>
                <a:satOff val="-11084"/>
                <a:lumOff val="27764"/>
                <a:alphaOff val="0"/>
              </a:schemeClr>
            </a:fillRef>
            <a:effectRef idx="0">
              <a:schemeClr val="accent1">
                <a:shade val="80000"/>
                <a:hueOff val="402254"/>
                <a:satOff val="-11084"/>
                <a:lumOff val="27764"/>
                <a:alphaOff val="0"/>
              </a:schemeClr>
            </a:effectRef>
            <a:fontRef idx="minor">
              <a:schemeClr val="lt1"/>
            </a:fontRef>
          </p:style>
          <p:txBody>
            <a:bodyPr spcFirstLastPara="0" vert="horz" wrap="square" lIns="129338" tIns="129338" rIns="129338" bIns="12933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Verbal Supervisory Approval</a:t>
              </a:r>
            </a:p>
          </p:txBody>
        </p:sp>
      </p:grpSp>
    </p:spTree>
    <p:custDataLst>
      <p:tags r:id="rId1"/>
    </p:custDataLst>
    <p:extLst>
      <p:ext uri="{BB962C8B-B14F-4D97-AF65-F5344CB8AC3E}">
        <p14:creationId xmlns:p14="http://schemas.microsoft.com/office/powerpoint/2010/main" val="119014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209541"/>
            <a:ext cx="10074442" cy="878545"/>
          </a:xfrm>
        </p:spPr>
        <p:txBody>
          <a:bodyPr>
            <a:noAutofit/>
          </a:bodyPr>
          <a:lstStyle/>
          <a:p>
            <a:pPr algn="ctr"/>
            <a:r>
              <a:rPr lang="en-US" sz="5400" b="1" dirty="0"/>
              <a:t>Interviews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2.26</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aphicFrame>
        <p:nvGraphicFramePr>
          <p:cNvPr id="2" name="Diagram 1"/>
          <p:cNvGraphicFramePr/>
          <p:nvPr>
            <p:extLst>
              <p:ext uri="{D42A27DB-BD31-4B8C-83A1-F6EECF244321}">
                <p14:modId xmlns:p14="http://schemas.microsoft.com/office/powerpoint/2010/main" val="4010181738"/>
              </p:ext>
            </p:extLst>
          </p:nvPr>
        </p:nvGraphicFramePr>
        <p:xfrm>
          <a:off x="730152" y="1297627"/>
          <a:ext cx="11022342" cy="3662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519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209541"/>
            <a:ext cx="10074442" cy="878545"/>
          </a:xfrm>
        </p:spPr>
        <p:txBody>
          <a:bodyPr>
            <a:noAutofit/>
          </a:bodyPr>
          <a:lstStyle/>
          <a:p>
            <a:pPr algn="ctr"/>
            <a:r>
              <a:rPr lang="en-US" sz="5400" b="1" dirty="0"/>
              <a:t>Interviews,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2.27</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aphicFrame>
        <p:nvGraphicFramePr>
          <p:cNvPr id="2" name="Diagram 1"/>
          <p:cNvGraphicFramePr/>
          <p:nvPr>
            <p:extLst>
              <p:ext uri="{D42A27DB-BD31-4B8C-83A1-F6EECF244321}">
                <p14:modId xmlns:p14="http://schemas.microsoft.com/office/powerpoint/2010/main" val="2911613794"/>
              </p:ext>
            </p:extLst>
          </p:nvPr>
        </p:nvGraphicFramePr>
        <p:xfrm>
          <a:off x="412376" y="1190050"/>
          <a:ext cx="11340118" cy="3872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257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Home Evaluation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2.28</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11" name="Rounded Rectangle 10"/>
          <p:cNvSpPr/>
          <p:nvPr/>
        </p:nvSpPr>
        <p:spPr>
          <a:xfrm>
            <a:off x="1331495" y="1475038"/>
            <a:ext cx="9655457" cy="30981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 home evaluation includes a walk-through of the home and discussion and observation of the child’s sleeping arrangements.  It is important to ensure that the living environment is free of any potential hazards and that sleeping arrangements are appropriate for the age of the child.  </a:t>
            </a:r>
          </a:p>
        </p:txBody>
      </p:sp>
    </p:spTree>
    <p:custDataLst>
      <p:tags r:id="rId1"/>
    </p:custDataLst>
    <p:extLst>
      <p:ext uri="{BB962C8B-B14F-4D97-AF65-F5344CB8AC3E}">
        <p14:creationId xmlns:p14="http://schemas.microsoft.com/office/powerpoint/2010/main" val="148881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8918" y="120600"/>
            <a:ext cx="10879379" cy="886456"/>
          </a:xfrm>
        </p:spPr>
        <p:txBody>
          <a:bodyPr>
            <a:noAutofit/>
          </a:bodyPr>
          <a:lstStyle/>
          <a:p>
            <a:pPr algn="ctr"/>
            <a:r>
              <a:rPr lang="en-US" sz="5400" b="1" dirty="0"/>
              <a:t>Caregiver Supports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2.29</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386250" y="1696408"/>
            <a:ext cx="10883153" cy="2586403"/>
            <a:chOff x="386250" y="1696408"/>
            <a:chExt cx="10883153" cy="2586403"/>
          </a:xfrm>
        </p:grpSpPr>
        <p:grpSp>
          <p:nvGrpSpPr>
            <p:cNvPr id="3" name="Group 2"/>
            <p:cNvGrpSpPr/>
            <p:nvPr/>
          </p:nvGrpSpPr>
          <p:grpSpPr>
            <a:xfrm>
              <a:off x="386250" y="1696408"/>
              <a:ext cx="10883153" cy="2586403"/>
              <a:chOff x="649705" y="2913701"/>
              <a:chExt cx="10318848" cy="2119682"/>
            </a:xfrm>
            <a:solidFill>
              <a:schemeClr val="accent1">
                <a:lumMod val="60000"/>
                <a:lumOff val="40000"/>
              </a:schemeClr>
            </a:solidFill>
          </p:grpSpPr>
          <p:sp>
            <p:nvSpPr>
              <p:cNvPr id="11" name="Rounded Rectangle 10"/>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Medical Insurance (Medicaid)</a:t>
                </a:r>
              </a:p>
            </p:txBody>
          </p:sp>
          <p:sp>
            <p:nvSpPr>
              <p:cNvPr id="12" name="Rounded Rectangle 11"/>
              <p:cNvSpPr/>
              <p:nvPr/>
            </p:nvSpPr>
            <p:spPr>
              <a:xfrm>
                <a:off x="7812977"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“Child-only” Temporary Cash Assistance</a:t>
                </a:r>
              </a:p>
            </p:txBody>
          </p:sp>
          <p:sp>
            <p:nvSpPr>
              <p:cNvPr id="14" name="Rounded Rectangle 13"/>
              <p:cNvSpPr/>
              <p:nvPr/>
            </p:nvSpPr>
            <p:spPr>
              <a:xfrm>
                <a:off x="4231341" y="2916843"/>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“At-risk” Child Care Referral</a:t>
                </a:r>
              </a:p>
            </p:txBody>
          </p:sp>
          <p:sp>
            <p:nvSpPr>
              <p:cNvPr id="15" name="Rounded Rectangle 14"/>
              <p:cNvSpPr/>
              <p:nvPr/>
            </p:nvSpPr>
            <p:spPr>
              <a:xfrm>
                <a:off x="649705" y="4099389"/>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Relative Caregiver Program (RCP)</a:t>
                </a:r>
              </a:p>
            </p:txBody>
          </p:sp>
          <p:sp>
            <p:nvSpPr>
              <p:cNvPr id="16" name="Rounded Rectangle 15"/>
              <p:cNvSpPr/>
              <p:nvPr/>
            </p:nvSpPr>
            <p:spPr>
              <a:xfrm>
                <a:off x="4251752" y="4101054"/>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Non-Relative Caregiver Program (NRCP)</a:t>
                </a:r>
              </a:p>
            </p:txBody>
          </p:sp>
        </p:grpSp>
        <p:sp>
          <p:nvSpPr>
            <p:cNvPr id="18" name="Rounded Rectangle 17"/>
            <p:cNvSpPr/>
            <p:nvPr/>
          </p:nvSpPr>
          <p:spPr>
            <a:xfrm>
              <a:off x="7941259" y="3143166"/>
              <a:ext cx="3328144" cy="11376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DCF Tuition and Fee Exemption</a:t>
              </a:r>
            </a:p>
          </p:txBody>
        </p:sp>
      </p:grpSp>
    </p:spTree>
    <p:custDataLst>
      <p:tags r:id="rId1"/>
    </p:custDataLst>
    <p:extLst>
      <p:ext uri="{BB962C8B-B14F-4D97-AF65-F5344CB8AC3E}">
        <p14:creationId xmlns:p14="http://schemas.microsoft.com/office/powerpoint/2010/main" val="12468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07574" y="184820"/>
            <a:ext cx="12012706" cy="1138315"/>
          </a:xfrm>
        </p:spPr>
        <p:txBody>
          <a:bodyPr>
            <a:noAutofit/>
          </a:bodyPr>
          <a:lstStyle/>
          <a:p>
            <a:pPr algn="ctr"/>
            <a:r>
              <a:rPr lang="en-US" sz="5400" b="1" dirty="0"/>
              <a:t>Emergency Placements</a:t>
            </a:r>
          </a:p>
        </p:txBody>
      </p:sp>
      <p:sp>
        <p:nvSpPr>
          <p:cNvPr id="14" name="Content Placeholder 13"/>
          <p:cNvSpPr>
            <a:spLocks noGrp="1"/>
          </p:cNvSpPr>
          <p:nvPr>
            <p:ph idx="1"/>
          </p:nvPr>
        </p:nvSpPr>
        <p:spPr>
          <a:xfrm>
            <a:off x="914400" y="2028255"/>
            <a:ext cx="4213411" cy="2931931"/>
          </a:xfrm>
        </p:spPr>
        <p:txBody>
          <a:bodyPr>
            <a:normAutofit/>
          </a:bodyPr>
          <a:lstStyle/>
          <a:p>
            <a:pPr marL="45720" indent="0" algn="ctr">
              <a:buNone/>
            </a:pPr>
            <a:r>
              <a:rPr lang="en-US" sz="2800" b="1" dirty="0"/>
              <a:t>A removal of a child may occur at any hour day or night.  This means CPIs are making placements where exigent circumstances exist. </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a:t>
            </a:r>
          </a:p>
        </p:txBody>
      </p:sp>
      <p:sp>
        <p:nvSpPr>
          <p:cNvPr id="7" name="Content Placeholder 13"/>
          <p:cNvSpPr txBox="1">
            <a:spLocks/>
          </p:cNvSpPr>
          <p:nvPr/>
        </p:nvSpPr>
        <p:spPr>
          <a:xfrm>
            <a:off x="6311153" y="2028255"/>
            <a:ext cx="4733365" cy="293193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800" b="1" dirty="0"/>
              <a:t>Exigent circumstances, as defined in 65C-30.01(42), F.A.C., are situations where it is anticipated that a child will be placed with a relative or non-relative within 72 hours. </a:t>
            </a:r>
          </a:p>
        </p:txBody>
      </p:sp>
    </p:spTree>
    <p:custDataLst>
      <p:tags r:id="rId1"/>
    </p:custDataLst>
    <p:extLst>
      <p:ext uri="{BB962C8B-B14F-4D97-AF65-F5344CB8AC3E}">
        <p14:creationId xmlns:p14="http://schemas.microsoft.com/office/powerpoint/2010/main" val="16222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Verbal Approval</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2.30</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4" name="Oval 3"/>
          <p:cNvSpPr/>
          <p:nvPr/>
        </p:nvSpPr>
        <p:spPr>
          <a:xfrm>
            <a:off x="1368554" y="1475038"/>
            <a:ext cx="4412522" cy="3098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CPIs must obtain the supervisor’s </a:t>
            </a:r>
            <a:r>
              <a:rPr lang="en-US" sz="2400" b="1" u="sng" dirty="0">
                <a:solidFill>
                  <a:srgbClr val="624D38"/>
                </a:solidFill>
              </a:rPr>
              <a:t>verbal</a:t>
            </a:r>
            <a:r>
              <a:rPr lang="en-US" sz="2400" b="1" dirty="0">
                <a:solidFill>
                  <a:srgbClr val="624D38"/>
                </a:solidFill>
              </a:rPr>
              <a:t> approval for the placement before leaving the child in the care of the caregiver. </a:t>
            </a:r>
          </a:p>
        </p:txBody>
      </p:sp>
      <p:sp>
        <p:nvSpPr>
          <p:cNvPr id="11" name="Oval 10"/>
          <p:cNvSpPr/>
          <p:nvPr/>
        </p:nvSpPr>
        <p:spPr>
          <a:xfrm>
            <a:off x="6475345" y="1475038"/>
            <a:ext cx="4412522" cy="3098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Supervisors document their approval of placements in the FSFN Provider Notes within two business days of the child’s placement.</a:t>
            </a:r>
          </a:p>
        </p:txBody>
      </p:sp>
    </p:spTree>
    <p:custDataLst>
      <p:tags r:id="rId1"/>
    </p:custDataLst>
    <p:extLst>
      <p:ext uri="{BB962C8B-B14F-4D97-AF65-F5344CB8AC3E}">
        <p14:creationId xmlns:p14="http://schemas.microsoft.com/office/powerpoint/2010/main" val="136881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545284" y="640196"/>
            <a:ext cx="8716162" cy="1323439"/>
          </a:xfrm>
          <a:prstGeom prst="rect">
            <a:avLst/>
          </a:prstGeom>
          <a:noFill/>
        </p:spPr>
        <p:txBody>
          <a:bodyPr wrap="square" rtlCol="0">
            <a:spAutoFit/>
          </a:bodyPr>
          <a:lstStyle/>
          <a:p>
            <a:pPr algn="ctr"/>
            <a:r>
              <a:rPr lang="en-US" sz="4000" b="1" dirty="0">
                <a:solidFill>
                  <a:srgbClr val="624D38"/>
                </a:solidFill>
              </a:rPr>
              <a:t>Financial Security Resources and Child Care Arrangements</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2.32</a:t>
            </a:r>
          </a:p>
        </p:txBody>
      </p:sp>
    </p:spTree>
    <p:custDataLst>
      <p:tags r:id="rId1"/>
    </p:custDataLst>
    <p:extLst>
      <p:ext uri="{BB962C8B-B14F-4D97-AF65-F5344CB8AC3E}">
        <p14:creationId xmlns:p14="http://schemas.microsoft.com/office/powerpoint/2010/main" val="367628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0" y="71716"/>
            <a:ext cx="10574579" cy="1475038"/>
          </a:xfrm>
        </p:spPr>
        <p:txBody>
          <a:bodyPr>
            <a:noAutofit/>
          </a:bodyPr>
          <a:lstStyle/>
          <a:p>
            <a:pPr algn="ctr"/>
            <a:r>
              <a:rPr lang="en-US" sz="5400" b="1" dirty="0"/>
              <a:t>Financial Security Resources and Child Care Arrangements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2.32</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1" name="Group 20"/>
          <p:cNvGrpSpPr/>
          <p:nvPr/>
        </p:nvGrpSpPr>
        <p:grpSpPr>
          <a:xfrm>
            <a:off x="1146612" y="1967349"/>
            <a:ext cx="9614331" cy="2888364"/>
            <a:chOff x="1368554" y="1993982"/>
            <a:chExt cx="9614331" cy="2888364"/>
          </a:xfrm>
        </p:grpSpPr>
        <p:grpSp>
          <p:nvGrpSpPr>
            <p:cNvPr id="3" name="Group 2"/>
            <p:cNvGrpSpPr/>
            <p:nvPr/>
          </p:nvGrpSpPr>
          <p:grpSpPr>
            <a:xfrm>
              <a:off x="1368554" y="1993982"/>
              <a:ext cx="9614331" cy="2810524"/>
              <a:chOff x="2035892" y="2023737"/>
              <a:chExt cx="9614331" cy="2810524"/>
            </a:xfrm>
          </p:grpSpPr>
          <p:sp>
            <p:nvSpPr>
              <p:cNvPr id="8" name="Freeform 7"/>
              <p:cNvSpPr/>
              <p:nvPr/>
            </p:nvSpPr>
            <p:spPr>
              <a:xfrm rot="16200000">
                <a:off x="1801682" y="2257947"/>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05893" tIns="89155" rIns="115572" bIns="1873681"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9" name="Freeform 8"/>
              <p:cNvSpPr/>
              <p:nvPr/>
            </p:nvSpPr>
            <p:spPr>
              <a:xfrm>
                <a:off x="2504314"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Financial Breakdown</a:t>
                </a:r>
              </a:p>
            </p:txBody>
          </p:sp>
          <p:sp>
            <p:nvSpPr>
              <p:cNvPr id="10" name="Freeform 9"/>
              <p:cNvSpPr/>
              <p:nvPr/>
            </p:nvSpPr>
            <p:spPr>
              <a:xfrm rot="16200000">
                <a:off x="4225758" y="2257947"/>
                <a:ext cx="2810523" cy="2342104"/>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505894" tIns="89155" rIns="115571" bIns="1873682"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2" name="Flowchart: Extract 11"/>
              <p:cNvSpPr/>
              <p:nvPr/>
            </p:nvSpPr>
            <p:spPr>
              <a:xfrm rot="5400000">
                <a:off x="4265201" y="4256997"/>
                <a:ext cx="412957" cy="351315"/>
              </a:xfrm>
              <a:prstGeom prst="flowChartExtra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p:cNvSpPr/>
              <p:nvPr/>
            </p:nvSpPr>
            <p:spPr>
              <a:xfrm>
                <a:off x="4928390"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134085"/>
                  <a:satOff val="-3695"/>
                  <a:lumOff val="9255"/>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Additional Monthly Support</a:t>
                </a:r>
              </a:p>
            </p:txBody>
          </p:sp>
          <p:sp>
            <p:nvSpPr>
              <p:cNvPr id="15" name="Freeform 14"/>
              <p:cNvSpPr/>
              <p:nvPr/>
            </p:nvSpPr>
            <p:spPr>
              <a:xfrm rot="16200000">
                <a:off x="6649834" y="2257948"/>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505894" tIns="89155" rIns="115571" bIns="1873681" numCol="1" spcCol="1270" anchor="t" anchorCtr="0">
                <a:noAutofit/>
              </a:bodyPr>
              <a:lstStyle/>
              <a:p>
                <a:pPr lvl="0" algn="r" defTabSz="1155700">
                  <a:lnSpc>
                    <a:spcPct val="90000"/>
                  </a:lnSpc>
                  <a:spcBef>
                    <a:spcPct val="0"/>
                  </a:spcBef>
                  <a:spcAft>
                    <a:spcPct val="35000"/>
                  </a:spcAft>
                </a:pPr>
                <a:endParaRPr lang="en-US" sz="2400" b="1" kern="1200">
                  <a:solidFill>
                    <a:schemeClr val="tx1"/>
                  </a:solidFill>
                </a:endParaRPr>
              </a:p>
            </p:txBody>
          </p:sp>
          <p:sp>
            <p:nvSpPr>
              <p:cNvPr id="16" name="Flowchart: Extract 15"/>
              <p:cNvSpPr/>
              <p:nvPr/>
            </p:nvSpPr>
            <p:spPr>
              <a:xfrm rot="5400000">
                <a:off x="6689277" y="4256997"/>
                <a:ext cx="412957" cy="351315"/>
              </a:xfrm>
              <a:prstGeom prst="flowChartExtract">
                <a:avLst/>
              </a:prstGeom>
            </p:spPr>
            <p:style>
              <a:lnRef idx="2">
                <a:schemeClr val="accent1">
                  <a:shade val="80000"/>
                  <a:hueOff val="201127"/>
                  <a:satOff val="-5542"/>
                  <a:lumOff val="1388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Freeform 16"/>
              <p:cNvSpPr/>
              <p:nvPr/>
            </p:nvSpPr>
            <p:spPr>
              <a:xfrm>
                <a:off x="7352466"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Household Information</a:t>
                </a:r>
              </a:p>
            </p:txBody>
          </p:sp>
          <p:sp>
            <p:nvSpPr>
              <p:cNvPr id="18" name="Freeform 17"/>
              <p:cNvSpPr/>
              <p:nvPr/>
            </p:nvSpPr>
            <p:spPr>
              <a:xfrm rot="16200000">
                <a:off x="9073911" y="2257947"/>
                <a:ext cx="2810522"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402254"/>
                  <a:satOff val="-11084"/>
                  <a:lumOff val="27764"/>
                  <a:alphaOff val="0"/>
                </a:schemeClr>
              </a:fillRef>
              <a:effectRef idx="0">
                <a:schemeClr val="accent1">
                  <a:shade val="80000"/>
                  <a:hueOff val="402254"/>
                  <a:satOff val="-11084"/>
                  <a:lumOff val="27764"/>
                  <a:alphaOff val="0"/>
                </a:schemeClr>
              </a:effectRef>
              <a:fontRef idx="minor">
                <a:schemeClr val="lt1"/>
              </a:fontRef>
            </p:style>
            <p:txBody>
              <a:bodyPr spcFirstLastPara="0" vert="horz" wrap="square" lIns="505893" tIns="89153" rIns="115571" bIns="1873683"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9" name="Flowchart: Extract 18"/>
              <p:cNvSpPr/>
              <p:nvPr/>
            </p:nvSpPr>
            <p:spPr>
              <a:xfrm rot="5400000">
                <a:off x="9113353" y="4256997"/>
                <a:ext cx="412957" cy="351315"/>
              </a:xfrm>
              <a:prstGeom prst="flowChartExtract">
                <a:avLst/>
              </a:prstGeom>
            </p:spPr>
            <p:style>
              <a:lnRef idx="2">
                <a:schemeClr val="accent1">
                  <a:shade val="80000"/>
                  <a:hueOff val="402254"/>
                  <a:satOff val="-11084"/>
                  <a:lumOff val="2776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0" name="Freeform 19"/>
            <p:cNvSpPr/>
            <p:nvPr/>
          </p:nvSpPr>
          <p:spPr>
            <a:xfrm>
              <a:off x="9095981" y="2071824"/>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Family Situation</a:t>
              </a:r>
            </a:p>
          </p:txBody>
        </p:sp>
      </p:grpSp>
    </p:spTree>
    <p:custDataLst>
      <p:tags r:id="rId1"/>
    </p:custDataLst>
    <p:extLst>
      <p:ext uri="{BB962C8B-B14F-4D97-AF65-F5344CB8AC3E}">
        <p14:creationId xmlns:p14="http://schemas.microsoft.com/office/powerpoint/2010/main" val="31774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2.33</a:t>
            </a:r>
          </a:p>
        </p:txBody>
      </p:sp>
      <p:pic>
        <p:nvPicPr>
          <p:cNvPr id="8" name="Picture 7"/>
          <p:cNvPicPr/>
          <p:nvPr/>
        </p:nvPicPr>
        <p:blipFill>
          <a:blip r:embed="rId3"/>
          <a:stretch>
            <a:fillRect/>
          </a:stretch>
        </p:blipFill>
        <p:spPr>
          <a:xfrm>
            <a:off x="825624" y="921302"/>
            <a:ext cx="8278548" cy="5361998"/>
          </a:xfrm>
          <a:prstGeom prst="rect">
            <a:avLst/>
          </a:prstGeom>
          <a:noFill/>
          <a:ln w="12700">
            <a:solidFill>
              <a:schemeClr val="tx1">
                <a:lumMod val="50000"/>
              </a:schemeClr>
            </a:solidFill>
          </a:ln>
        </p:spPr>
      </p:pic>
      <p:sp>
        <p:nvSpPr>
          <p:cNvPr id="9" name="Oval 8"/>
          <p:cNvSpPr/>
          <p:nvPr/>
        </p:nvSpPr>
        <p:spPr>
          <a:xfrm>
            <a:off x="5200401" y="2773226"/>
            <a:ext cx="383651" cy="1652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
        <p:nvSpPr>
          <p:cNvPr id="13" name="Rectangle 12"/>
          <p:cNvSpPr/>
          <p:nvPr/>
        </p:nvSpPr>
        <p:spPr>
          <a:xfrm>
            <a:off x="3176524" y="459637"/>
            <a:ext cx="3576748"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Employment Information</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9118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2.34</a:t>
            </a:r>
          </a:p>
        </p:txBody>
      </p:sp>
      <p:pic>
        <p:nvPicPr>
          <p:cNvPr id="8" name="Picture 7"/>
          <p:cNvPicPr/>
          <p:nvPr/>
        </p:nvPicPr>
        <p:blipFill>
          <a:blip r:embed="rId3"/>
          <a:stretch>
            <a:fillRect/>
          </a:stretch>
        </p:blipFill>
        <p:spPr>
          <a:xfrm>
            <a:off x="941032" y="847621"/>
            <a:ext cx="8052048" cy="544079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76524" y="459637"/>
            <a:ext cx="3887603"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Adding Employment Details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2.35</a:t>
            </a:r>
          </a:p>
        </p:txBody>
      </p:sp>
      <p:pic>
        <p:nvPicPr>
          <p:cNvPr id="7" name="Picture 6" descr="C:\Users\brooks-lisa\Documents\My Received Files\L_3B0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91" y="1789523"/>
            <a:ext cx="8685485" cy="2649312"/>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843115" y="474874"/>
            <a:ext cx="6253635"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Adding Additional Monthly Support or Income</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9649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2.36</a:t>
            </a:r>
          </a:p>
        </p:txBody>
      </p:sp>
      <p:pic>
        <p:nvPicPr>
          <p:cNvPr id="8" name="Picture 7" descr="C:\Users\brooks-lisa\Documents\My Received Files\L_FEA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28" y="1849228"/>
            <a:ext cx="8693913" cy="264287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23523" y="459637"/>
            <a:ext cx="3631122"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Adding Monthly Expenses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2678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2.37</a:t>
            </a:r>
          </a:p>
        </p:txBody>
      </p:sp>
      <p:pic>
        <p:nvPicPr>
          <p:cNvPr id="7" name="Picture 6" descr="C:\Users\brock-amber\Desktop\UHS\Emergency Placement - CPI\screenshot.png"/>
          <p:cNvPicPr/>
          <p:nvPr/>
        </p:nvPicPr>
        <p:blipFill>
          <a:blip r:embed="rId3">
            <a:extLst>
              <a:ext uri="{28A0092B-C50C-407E-A947-70E740481C1C}">
                <a14:useLocalDpi xmlns:a14="http://schemas.microsoft.com/office/drawing/2010/main" val="0"/>
              </a:ext>
            </a:extLst>
          </a:blip>
          <a:srcRect/>
          <a:stretch>
            <a:fillRect/>
          </a:stretch>
        </p:blipFill>
        <p:spPr bwMode="auto">
          <a:xfrm>
            <a:off x="585927" y="994299"/>
            <a:ext cx="8771140" cy="5301898"/>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766295" y="479829"/>
            <a:ext cx="2410403"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Family Situation</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992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577581" y="708319"/>
            <a:ext cx="6467302" cy="1323439"/>
          </a:xfrm>
          <a:prstGeom prst="rect">
            <a:avLst/>
          </a:prstGeom>
          <a:noFill/>
        </p:spPr>
        <p:txBody>
          <a:bodyPr wrap="square" rtlCol="0">
            <a:spAutoFit/>
          </a:bodyPr>
          <a:lstStyle/>
          <a:p>
            <a:pPr algn="ctr"/>
            <a:r>
              <a:rPr lang="en-US" sz="4000" b="1" dirty="0">
                <a:solidFill>
                  <a:srgbClr val="624D38"/>
                </a:solidFill>
              </a:rPr>
              <a:t>Narrative Family Assessment</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2.38</a:t>
            </a:r>
          </a:p>
        </p:txBody>
      </p:sp>
    </p:spTree>
    <p:custDataLst>
      <p:tags r:id="rId1"/>
    </p:custDataLst>
    <p:extLst>
      <p:ext uri="{BB962C8B-B14F-4D97-AF65-F5344CB8AC3E}">
        <p14:creationId xmlns:p14="http://schemas.microsoft.com/office/powerpoint/2010/main" val="38078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Narrative Family Assessment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2.39</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368554" y="1672055"/>
            <a:ext cx="3563706" cy="4297175"/>
          </a:xfrm>
        </p:spPr>
        <p:txBody>
          <a:bodyPr>
            <a:normAutofit/>
          </a:bodyPr>
          <a:lstStyle/>
          <a:p>
            <a:pPr marL="45720" indent="0" algn="ctr">
              <a:buNone/>
            </a:pPr>
            <a:r>
              <a:rPr lang="en-US" sz="2400" b="1" dirty="0"/>
              <a:t>CPIs must conduct a narrative family assessment and gather the needed information to fully evaluate the caregiver’s ability to provide a safe and nurturing environment for the child. </a:t>
            </a:r>
          </a:p>
          <a:p>
            <a:pPr marL="44450" indent="0" algn="ctr">
              <a:buClr>
                <a:schemeClr val="accent1">
                  <a:lumMod val="50000"/>
                </a:schemeClr>
              </a:buClr>
              <a:buNone/>
            </a:pPr>
            <a:endParaRPr lang="en-US" sz="2400" b="1" dirty="0"/>
          </a:p>
        </p:txBody>
      </p:sp>
      <p:sp>
        <p:nvSpPr>
          <p:cNvPr id="10" name="Content Placeholder 13"/>
          <p:cNvSpPr txBox="1">
            <a:spLocks/>
          </p:cNvSpPr>
          <p:nvPr/>
        </p:nvSpPr>
        <p:spPr>
          <a:xfrm>
            <a:off x="7164527" y="1672055"/>
            <a:ext cx="3156579" cy="282696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Information should be gathered through an interview process.</a:t>
            </a:r>
          </a:p>
        </p:txBody>
      </p:sp>
    </p:spTree>
    <p:custDataLst>
      <p:tags r:id="rId1"/>
    </p:custDataLst>
    <p:extLst>
      <p:ext uri="{BB962C8B-B14F-4D97-AF65-F5344CB8AC3E}">
        <p14:creationId xmlns:p14="http://schemas.microsoft.com/office/powerpoint/2010/main" val="12531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042737" y="116054"/>
            <a:ext cx="10074442" cy="1065520"/>
          </a:xfrm>
        </p:spPr>
        <p:txBody>
          <a:bodyPr>
            <a:noAutofit/>
          </a:bodyPr>
          <a:lstStyle/>
          <a:p>
            <a:pPr algn="ctr"/>
            <a:r>
              <a:rPr lang="en-US" sz="5400" b="1" dirty="0"/>
              <a:t>Information Gathering</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a:t>
            </a:r>
          </a:p>
        </p:txBody>
      </p:sp>
      <p:grpSp>
        <p:nvGrpSpPr>
          <p:cNvPr id="12" name="Group 11"/>
          <p:cNvGrpSpPr/>
          <p:nvPr/>
        </p:nvGrpSpPr>
        <p:grpSpPr>
          <a:xfrm>
            <a:off x="2384612" y="1910868"/>
            <a:ext cx="6683604" cy="3435713"/>
            <a:chOff x="2036087" y="1182376"/>
            <a:chExt cx="5235733" cy="3566649"/>
          </a:xfrm>
        </p:grpSpPr>
        <p:sp>
          <p:nvSpPr>
            <p:cNvPr id="15" name="Rectangle 14"/>
            <p:cNvSpPr/>
            <p:nvPr/>
          </p:nvSpPr>
          <p:spPr>
            <a:xfrm rot="5400000">
              <a:off x="1657672" y="2158257"/>
              <a:ext cx="1654072" cy="199667"/>
            </a:xfrm>
            <a:prstGeom prst="rect">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Freeform 15"/>
            <p:cNvSpPr/>
            <p:nvPr/>
          </p:nvSpPr>
          <p:spPr>
            <a:xfrm>
              <a:off x="2036087" y="1182376"/>
              <a:ext cx="2218531" cy="1331118"/>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kern="1200" dirty="0">
                  <a:solidFill>
                    <a:schemeClr val="tx1"/>
                  </a:solidFill>
                </a:rPr>
                <a:t>Gather as much information as possible.</a:t>
              </a:r>
            </a:p>
          </p:txBody>
        </p:sp>
        <p:sp>
          <p:nvSpPr>
            <p:cNvPr id="17" name="Rectangle 16"/>
            <p:cNvSpPr/>
            <p:nvPr/>
          </p:nvSpPr>
          <p:spPr>
            <a:xfrm rot="5400000">
              <a:off x="1657672" y="3822155"/>
              <a:ext cx="1654072" cy="199667"/>
            </a:xfrm>
            <a:prstGeom prst="rect">
              <a:avLst/>
            </a:prstGeom>
          </p:spPr>
          <p:style>
            <a:lnRef idx="0">
              <a:schemeClr val="accent1">
                <a:shade val="90000"/>
                <a:hueOff val="80433"/>
                <a:satOff val="-2155"/>
                <a:lumOff val="5046"/>
                <a:alphaOff val="0"/>
              </a:schemeClr>
            </a:lnRef>
            <a:fillRef idx="1">
              <a:schemeClr val="accent1">
                <a:shade val="90000"/>
                <a:hueOff val="80433"/>
                <a:satOff val="-2155"/>
                <a:lumOff val="5046"/>
                <a:alphaOff val="0"/>
              </a:schemeClr>
            </a:fillRef>
            <a:effectRef idx="0">
              <a:schemeClr val="accent1">
                <a:shade val="90000"/>
                <a:hueOff val="80433"/>
                <a:satOff val="-2155"/>
                <a:lumOff val="5046"/>
                <a:alphaOff val="0"/>
              </a:schemeClr>
            </a:effectRef>
            <a:fontRef idx="minor">
              <a:schemeClr val="lt1">
                <a:hueOff val="0"/>
                <a:satOff val="0"/>
                <a:lumOff val="0"/>
                <a:alphaOff val="0"/>
              </a:schemeClr>
            </a:fontRef>
          </p:style>
          <p:txBody>
            <a:bodyPr/>
            <a:lstStyle/>
            <a:p>
              <a:endParaRPr lang="en-US"/>
            </a:p>
          </p:txBody>
        </p:sp>
        <p:sp>
          <p:nvSpPr>
            <p:cNvPr id="19" name="Rectangle 18"/>
            <p:cNvSpPr/>
            <p:nvPr/>
          </p:nvSpPr>
          <p:spPr>
            <a:xfrm>
              <a:off x="2495869" y="4549358"/>
              <a:ext cx="2940820" cy="199667"/>
            </a:xfrm>
            <a:prstGeom prst="rect">
              <a:avLst/>
            </a:prstGeom>
          </p:spPr>
          <p:style>
            <a:lnRef idx="0">
              <a:schemeClr val="accent1">
                <a:shade val="90000"/>
                <a:hueOff val="160865"/>
                <a:satOff val="-4309"/>
                <a:lumOff val="10092"/>
                <a:alphaOff val="0"/>
              </a:schemeClr>
            </a:lnRef>
            <a:fillRef idx="1">
              <a:schemeClr val="accent1">
                <a:shade val="90000"/>
                <a:hueOff val="160865"/>
                <a:satOff val="-4309"/>
                <a:lumOff val="10092"/>
                <a:alphaOff val="0"/>
              </a:schemeClr>
            </a:fillRef>
            <a:effectRef idx="0">
              <a:schemeClr val="accent1">
                <a:shade val="90000"/>
                <a:hueOff val="160865"/>
                <a:satOff val="-4309"/>
                <a:lumOff val="10092"/>
                <a:alphaOff val="0"/>
              </a:schemeClr>
            </a:effectRef>
            <a:fontRef idx="minor">
              <a:schemeClr val="lt1">
                <a:hueOff val="0"/>
                <a:satOff val="0"/>
                <a:lumOff val="0"/>
                <a:alphaOff val="0"/>
              </a:schemeClr>
            </a:fontRef>
          </p:style>
          <p:txBody>
            <a:bodyPr/>
            <a:lstStyle/>
            <a:p>
              <a:endParaRPr lang="en-US"/>
            </a:p>
          </p:txBody>
        </p:sp>
        <p:sp>
          <p:nvSpPr>
            <p:cNvPr id="20" name="Freeform 19"/>
            <p:cNvSpPr/>
            <p:nvPr/>
          </p:nvSpPr>
          <p:spPr>
            <a:xfrm>
              <a:off x="2089147" y="2763440"/>
              <a:ext cx="2218531" cy="1331118"/>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kern="1200" dirty="0">
                  <a:solidFill>
                    <a:schemeClr val="tx1"/>
                  </a:solidFill>
                </a:rPr>
                <a:t>Assess the leve</a:t>
              </a:r>
              <a:r>
                <a:rPr lang="en-US" sz="2000" b="1" dirty="0">
                  <a:solidFill>
                    <a:schemeClr val="tx1"/>
                  </a:solidFill>
                </a:rPr>
                <a:t>l of care a child needs via the Placement Assessment.</a:t>
              </a:r>
              <a:endParaRPr lang="en-US" sz="2000" b="1" kern="1200" dirty="0">
                <a:solidFill>
                  <a:schemeClr val="tx1"/>
                </a:solidFill>
              </a:endParaRPr>
            </a:p>
          </p:txBody>
        </p:sp>
        <p:sp>
          <p:nvSpPr>
            <p:cNvPr id="21" name="Rectangle 20"/>
            <p:cNvSpPr/>
            <p:nvPr/>
          </p:nvSpPr>
          <p:spPr>
            <a:xfrm rot="16200000">
              <a:off x="4574065" y="3787903"/>
              <a:ext cx="1722574" cy="199668"/>
            </a:xfrm>
            <a:prstGeom prst="rect">
              <a:avLst/>
            </a:prstGeom>
          </p:spPr>
          <p:style>
            <a:lnRef idx="0">
              <a:schemeClr val="accent1">
                <a:shade val="90000"/>
                <a:hueOff val="241298"/>
                <a:satOff val="-6464"/>
                <a:lumOff val="15137"/>
                <a:alphaOff val="0"/>
              </a:schemeClr>
            </a:lnRef>
            <a:fillRef idx="1">
              <a:schemeClr val="accent1">
                <a:shade val="90000"/>
                <a:hueOff val="241298"/>
                <a:satOff val="-6464"/>
                <a:lumOff val="15137"/>
                <a:alphaOff val="0"/>
              </a:schemeClr>
            </a:fillRef>
            <a:effectRef idx="0">
              <a:schemeClr val="accent1">
                <a:shade val="90000"/>
                <a:hueOff val="241298"/>
                <a:satOff val="-6464"/>
                <a:lumOff val="15137"/>
                <a:alphaOff val="0"/>
              </a:schemeClr>
            </a:effectRef>
            <a:fontRef idx="minor">
              <a:schemeClr val="lt1">
                <a:hueOff val="0"/>
                <a:satOff val="0"/>
                <a:lumOff val="0"/>
                <a:alphaOff val="0"/>
              </a:schemeClr>
            </a:fontRef>
          </p:style>
          <p:txBody>
            <a:bodyPr/>
            <a:lstStyle/>
            <a:p>
              <a:endParaRPr lang="en-US"/>
            </a:p>
          </p:txBody>
        </p:sp>
        <p:sp>
          <p:nvSpPr>
            <p:cNvPr id="22" name="Rectangle 21"/>
            <p:cNvSpPr/>
            <p:nvPr/>
          </p:nvSpPr>
          <p:spPr>
            <a:xfrm rot="16200000">
              <a:off x="4608317" y="2158257"/>
              <a:ext cx="1654072" cy="199667"/>
            </a:xfrm>
            <a:prstGeom prst="rect">
              <a:avLst/>
            </a:prstGeom>
          </p:spPr>
          <p:style>
            <a:lnRef idx="0">
              <a:schemeClr val="accent1">
                <a:shade val="90000"/>
                <a:hueOff val="321731"/>
                <a:satOff val="-8618"/>
                <a:lumOff val="20183"/>
                <a:alphaOff val="0"/>
              </a:schemeClr>
            </a:lnRef>
            <a:fillRef idx="1">
              <a:schemeClr val="accent1">
                <a:shade val="90000"/>
                <a:hueOff val="321731"/>
                <a:satOff val="-8618"/>
                <a:lumOff val="20183"/>
                <a:alphaOff val="0"/>
              </a:schemeClr>
            </a:fillRef>
            <a:effectRef idx="0">
              <a:schemeClr val="accent1">
                <a:shade val="90000"/>
                <a:hueOff val="321731"/>
                <a:satOff val="-8618"/>
                <a:lumOff val="20183"/>
                <a:alphaOff val="0"/>
              </a:schemeClr>
            </a:effectRef>
            <a:fontRef idx="minor">
              <a:schemeClr val="lt1">
                <a:hueOff val="0"/>
                <a:satOff val="0"/>
                <a:lumOff val="0"/>
                <a:alphaOff val="0"/>
              </a:schemeClr>
            </a:fontRef>
          </p:style>
          <p:txBody>
            <a:bodyPr/>
            <a:lstStyle/>
            <a:p>
              <a:endParaRPr lang="en-US"/>
            </a:p>
          </p:txBody>
        </p:sp>
        <p:sp>
          <p:nvSpPr>
            <p:cNvPr id="26" name="Freeform 25"/>
            <p:cNvSpPr/>
            <p:nvPr/>
          </p:nvSpPr>
          <p:spPr>
            <a:xfrm>
              <a:off x="5053289" y="1182376"/>
              <a:ext cx="2218531" cy="1331118"/>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kern="1200" dirty="0">
                  <a:solidFill>
                    <a:schemeClr val="tx1"/>
                  </a:solidFill>
                </a:rPr>
                <a:t>Gather caregiver’s interest and demographic information.</a:t>
              </a:r>
            </a:p>
          </p:txBody>
        </p:sp>
        <p:sp>
          <p:nvSpPr>
            <p:cNvPr id="27" name="Freeform 26"/>
            <p:cNvSpPr/>
            <p:nvPr/>
          </p:nvSpPr>
          <p:spPr>
            <a:xfrm>
              <a:off x="5053288" y="2763440"/>
              <a:ext cx="2218531" cy="1331118"/>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p:spPr>
          <p:style>
            <a:lnRef idx="2">
              <a:schemeClr val="lt1">
                <a:hueOff val="0"/>
                <a:satOff val="0"/>
                <a:lumOff val="0"/>
                <a:alphaOff val="0"/>
              </a:schemeClr>
            </a:lnRef>
            <a:fillRef idx="1">
              <a:schemeClr val="accent1">
                <a:shade val="80000"/>
                <a:hueOff val="201127"/>
                <a:satOff val="-5542"/>
                <a:lumOff val="13882"/>
                <a:alphaOff val="0"/>
              </a:schemeClr>
            </a:fillRef>
            <a:effectRef idx="0">
              <a:schemeClr val="accent1">
                <a:shade val="80000"/>
                <a:hueOff val="201127"/>
                <a:satOff val="-5542"/>
                <a:lumOff val="13882"/>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dirty="0">
                  <a:solidFill>
                    <a:schemeClr val="tx1"/>
                  </a:solidFill>
                </a:rPr>
                <a:t>Identify and evaluate potential caregivers.</a:t>
              </a:r>
            </a:p>
          </p:txBody>
        </p:sp>
      </p:grpSp>
    </p:spTree>
    <p:custDataLst>
      <p:tags r:id="rId1"/>
    </p:custDataLst>
    <p:extLst>
      <p:ext uri="{BB962C8B-B14F-4D97-AF65-F5344CB8AC3E}">
        <p14:creationId xmlns:p14="http://schemas.microsoft.com/office/powerpoint/2010/main" val="389503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9184" y="153450"/>
            <a:ext cx="10879379" cy="1275519"/>
          </a:xfrm>
        </p:spPr>
        <p:txBody>
          <a:bodyPr>
            <a:noAutofit/>
          </a:bodyPr>
          <a:lstStyle/>
          <a:p>
            <a:pPr algn="ctr"/>
            <a:r>
              <a:rPr lang="en-US" sz="5400" b="1" dirty="0"/>
              <a:t>Narrative Family Assessment,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2.40</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546173" y="1510806"/>
            <a:ext cx="9444556" cy="657505"/>
          </a:xfrm>
        </p:spPr>
        <p:txBody>
          <a:bodyPr>
            <a:normAutofit/>
          </a:bodyPr>
          <a:lstStyle/>
          <a:p>
            <a:pPr marL="45720" indent="0" algn="ctr">
              <a:buNone/>
            </a:pPr>
            <a:r>
              <a:rPr lang="en-US" sz="2400" b="1" dirty="0"/>
              <a:t>The Narrative Family Assessment is split up into nine areas:</a:t>
            </a:r>
          </a:p>
        </p:txBody>
      </p:sp>
      <p:grpSp>
        <p:nvGrpSpPr>
          <p:cNvPr id="3" name="Group 2"/>
          <p:cNvGrpSpPr/>
          <p:nvPr/>
        </p:nvGrpSpPr>
        <p:grpSpPr>
          <a:xfrm>
            <a:off x="502023" y="2132453"/>
            <a:ext cx="11176863" cy="2791876"/>
            <a:chOff x="649705" y="2913700"/>
            <a:chExt cx="10318848" cy="3307094"/>
          </a:xfrm>
          <a:solidFill>
            <a:schemeClr val="accent1">
              <a:lumMod val="20000"/>
              <a:lumOff val="80000"/>
            </a:schemeClr>
          </a:solidFill>
        </p:grpSpPr>
        <p:sp>
          <p:nvSpPr>
            <p:cNvPr id="2" name="Rounded Rectangle 1"/>
            <p:cNvSpPr/>
            <p:nvPr/>
          </p:nvSpPr>
          <p:spPr>
            <a:xfrm>
              <a:off x="649705" y="5265505"/>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Education and Employment</a:t>
              </a:r>
            </a:p>
          </p:txBody>
        </p:sp>
        <p:sp>
          <p:nvSpPr>
            <p:cNvPr id="11" name="Rounded Rectangle 10"/>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Assess Caregiver</a:t>
              </a:r>
            </a:p>
          </p:txBody>
        </p:sp>
        <p:sp>
          <p:nvSpPr>
            <p:cNvPr id="12" name="Rounded Rectangle 11"/>
            <p:cNvSpPr/>
            <p:nvPr/>
          </p:nvSpPr>
          <p:spPr>
            <a:xfrm>
              <a:off x="649705" y="4099390"/>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Motivation</a:t>
              </a:r>
            </a:p>
          </p:txBody>
        </p:sp>
        <p:sp>
          <p:nvSpPr>
            <p:cNvPr id="14" name="Rounded Rectangle 13"/>
            <p:cNvSpPr/>
            <p:nvPr/>
          </p:nvSpPr>
          <p:spPr>
            <a:xfrm>
              <a:off x="4231341" y="2916843"/>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Family History</a:t>
              </a:r>
            </a:p>
          </p:txBody>
        </p:sp>
        <p:sp>
          <p:nvSpPr>
            <p:cNvPr id="15" name="Rounded Rectangle 14"/>
            <p:cNvSpPr/>
            <p:nvPr/>
          </p:nvSpPr>
          <p:spPr>
            <a:xfrm>
              <a:off x="4231341" y="4099389"/>
              <a:ext cx="3155576" cy="9323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Children to Be Placed Interviews</a:t>
              </a:r>
            </a:p>
          </p:txBody>
        </p:sp>
        <p:sp>
          <p:nvSpPr>
            <p:cNvPr id="16" name="Rounded Rectangle 15"/>
            <p:cNvSpPr/>
            <p:nvPr/>
          </p:nvSpPr>
          <p:spPr>
            <a:xfrm>
              <a:off x="4231341" y="5288465"/>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References and Reviews</a:t>
              </a:r>
            </a:p>
          </p:txBody>
        </p:sp>
        <p:sp>
          <p:nvSpPr>
            <p:cNvPr id="17" name="Rounded Rectangle 16"/>
            <p:cNvSpPr/>
            <p:nvPr/>
          </p:nvSpPr>
          <p:spPr>
            <a:xfrm>
              <a:off x="7812977" y="2913700"/>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 History</a:t>
              </a:r>
            </a:p>
          </p:txBody>
        </p:sp>
        <p:sp>
          <p:nvSpPr>
            <p:cNvPr id="18" name="Rounded Rectangle 17"/>
            <p:cNvSpPr/>
            <p:nvPr/>
          </p:nvSpPr>
          <p:spPr>
            <a:xfrm>
              <a:off x="7812977" y="4099389"/>
              <a:ext cx="3155576" cy="9323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Physical Environment</a:t>
              </a:r>
            </a:p>
          </p:txBody>
        </p:sp>
        <p:sp>
          <p:nvSpPr>
            <p:cNvPr id="19" name="Rounded Rectangle 18"/>
            <p:cNvSpPr/>
            <p:nvPr/>
          </p:nvSpPr>
          <p:spPr>
            <a:xfrm>
              <a:off x="7812977" y="5288465"/>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Family Support and Resources</a:t>
              </a:r>
            </a:p>
          </p:txBody>
        </p:sp>
      </p:grpSp>
    </p:spTree>
    <p:custDataLst>
      <p:tags r:id="rId1"/>
    </p:custDataLst>
    <p:extLst>
      <p:ext uri="{BB962C8B-B14F-4D97-AF65-F5344CB8AC3E}">
        <p14:creationId xmlns:p14="http://schemas.microsoft.com/office/powerpoint/2010/main" val="12432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2.41</a:t>
            </a:r>
          </a:p>
        </p:txBody>
      </p:sp>
      <p:pic>
        <p:nvPicPr>
          <p:cNvPr id="8" name="Picture 7"/>
          <p:cNvPicPr/>
          <p:nvPr/>
        </p:nvPicPr>
        <p:blipFill>
          <a:blip r:embed="rId3"/>
          <a:stretch>
            <a:fillRect/>
          </a:stretch>
        </p:blipFill>
        <p:spPr>
          <a:xfrm>
            <a:off x="645457" y="1013251"/>
            <a:ext cx="8606118" cy="524411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841390" y="2474584"/>
            <a:ext cx="1156086" cy="22422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36929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2.42</a:t>
            </a:r>
          </a:p>
        </p:txBody>
      </p:sp>
      <p:pic>
        <p:nvPicPr>
          <p:cNvPr id="7" name="Picture 6"/>
          <p:cNvPicPr/>
          <p:nvPr/>
        </p:nvPicPr>
        <p:blipFill>
          <a:blip r:embed="rId3"/>
          <a:stretch>
            <a:fillRect/>
          </a:stretch>
        </p:blipFill>
        <p:spPr>
          <a:xfrm>
            <a:off x="577049" y="1003335"/>
            <a:ext cx="8744504" cy="5290937"/>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2296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2.43</a:t>
            </a:r>
          </a:p>
        </p:txBody>
      </p:sp>
      <p:pic>
        <p:nvPicPr>
          <p:cNvPr id="3" name="Picture 2"/>
          <p:cNvPicPr>
            <a:picLocks noChangeAspect="1"/>
          </p:cNvPicPr>
          <p:nvPr/>
        </p:nvPicPr>
        <p:blipFill>
          <a:blip r:embed="rId3"/>
          <a:stretch>
            <a:fillRect/>
          </a:stretch>
        </p:blipFill>
        <p:spPr>
          <a:xfrm>
            <a:off x="837591" y="905677"/>
            <a:ext cx="8221850" cy="5377160"/>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912411" y="444012"/>
            <a:ext cx="8072210"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9300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2.44</a:t>
            </a:r>
          </a:p>
        </p:txBody>
      </p:sp>
      <p:pic>
        <p:nvPicPr>
          <p:cNvPr id="7" name="Picture 6"/>
          <p:cNvPicPr/>
          <p:nvPr/>
        </p:nvPicPr>
        <p:blipFill>
          <a:blip r:embed="rId3"/>
          <a:stretch>
            <a:fillRect/>
          </a:stretch>
        </p:blipFill>
        <p:spPr>
          <a:xfrm>
            <a:off x="743735" y="1012055"/>
            <a:ext cx="8409143" cy="5282213"/>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6221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2.45</a:t>
            </a:r>
          </a:p>
        </p:txBody>
      </p:sp>
      <p:pic>
        <p:nvPicPr>
          <p:cNvPr id="8" name="Picture 7"/>
          <p:cNvPicPr/>
          <p:nvPr/>
        </p:nvPicPr>
        <p:blipFill>
          <a:blip r:embed="rId3"/>
          <a:stretch>
            <a:fillRect/>
          </a:stretch>
        </p:blipFill>
        <p:spPr>
          <a:xfrm>
            <a:off x="727968" y="1021087"/>
            <a:ext cx="8469297" cy="528206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772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2.46</a:t>
            </a:r>
          </a:p>
        </p:txBody>
      </p:sp>
      <p:pic>
        <p:nvPicPr>
          <p:cNvPr id="3" name="Picture 2"/>
          <p:cNvPicPr>
            <a:picLocks noChangeAspect="1"/>
          </p:cNvPicPr>
          <p:nvPr/>
        </p:nvPicPr>
        <p:blipFill>
          <a:blip r:embed="rId3"/>
          <a:stretch>
            <a:fillRect/>
          </a:stretch>
        </p:blipFill>
        <p:spPr>
          <a:xfrm>
            <a:off x="1216241" y="1335110"/>
            <a:ext cx="7537144" cy="4993062"/>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2035127" y="433089"/>
            <a:ext cx="5899372" cy="830997"/>
          </a:xfrm>
          <a:prstGeom prst="rect">
            <a:avLst/>
          </a:prstGeom>
        </p:spPr>
        <p:txBody>
          <a:bodyPr wrap="none">
            <a:spAutoFit/>
          </a:bodyPr>
          <a:lstStyle/>
          <a:p>
            <a:pPr algn="ctr"/>
            <a:r>
              <a:rPr lang="en-US" sz="2400" b="1" i="1" u="sng" dirty="0">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a:latin typeface="Candara" panose="020E0502030303020204" pitchFamily="34" charset="0"/>
                <a:ea typeface="Candara" panose="020E0502030303020204" pitchFamily="34" charset="0"/>
                <a:cs typeface="Times New Roman" panose="02020603050405020304" pitchFamily="18" charset="0"/>
              </a:rPr>
            </a:br>
            <a:r>
              <a:rPr lang="en-US" sz="2400" b="1" i="1" u="sng" dirty="0">
                <a:latin typeface="Candara" panose="020E0502030303020204" pitchFamily="34" charset="0"/>
                <a:ea typeface="Candara" panose="020E0502030303020204" pitchFamily="34" charset="0"/>
                <a:cs typeface="Times New Roman" panose="02020603050405020304" pitchFamily="18" charset="0"/>
              </a:rPr>
              <a:t>Motivation and Education and Employment</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1" name="Oval 10"/>
          <p:cNvSpPr/>
          <p:nvPr/>
        </p:nvSpPr>
        <p:spPr>
          <a:xfrm>
            <a:off x="1287263" y="2714281"/>
            <a:ext cx="923277" cy="2242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1359675" y="4048219"/>
            <a:ext cx="1569955" cy="2960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192025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2.47</a:t>
            </a:r>
          </a:p>
        </p:txBody>
      </p:sp>
      <p:pic>
        <p:nvPicPr>
          <p:cNvPr id="7" name="Picture 6"/>
          <p:cNvPicPr/>
          <p:nvPr/>
        </p:nvPicPr>
        <p:blipFill>
          <a:blip r:embed="rId3"/>
          <a:stretch>
            <a:fillRect/>
          </a:stretch>
        </p:blipFill>
        <p:spPr>
          <a:xfrm>
            <a:off x="671898" y="1264086"/>
            <a:ext cx="8534264" cy="5021309"/>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518565" y="433089"/>
            <a:ext cx="8932510" cy="830997"/>
          </a:xfrm>
          <a:prstGeom prst="rect">
            <a:avLst/>
          </a:prstGeom>
        </p:spPr>
        <p:txBody>
          <a:bodyPr wrap="none">
            <a:spAutoFit/>
          </a:bodyPr>
          <a:lstStyle/>
          <a:p>
            <a:pPr algn="ctr"/>
            <a:r>
              <a:rPr lang="en-US" sz="2400" b="1" i="1" u="sng" dirty="0">
                <a:latin typeface="Candara" panose="020E0502030303020204" pitchFamily="34" charset="0"/>
                <a:ea typeface="Candara" panose="020E0502030303020204" pitchFamily="34" charset="0"/>
                <a:cs typeface="Times New Roman" panose="02020603050405020304" pitchFamily="18" charset="0"/>
              </a:rPr>
              <a:t>Narrative Family Assessment – Family History, </a:t>
            </a:r>
            <a:br>
              <a:rPr lang="en-US" sz="2400" b="1" i="1" u="sng" dirty="0">
                <a:latin typeface="Candara" panose="020E0502030303020204" pitchFamily="34" charset="0"/>
                <a:ea typeface="Candara" panose="020E0502030303020204" pitchFamily="34" charset="0"/>
                <a:cs typeface="Times New Roman" panose="02020603050405020304" pitchFamily="18" charset="0"/>
              </a:rPr>
            </a:br>
            <a:r>
              <a:rPr lang="en-US" sz="2400" b="1" i="1" u="sng" dirty="0">
                <a:latin typeface="Candara" panose="020E0502030303020204" pitchFamily="34" charset="0"/>
                <a:ea typeface="Candara" panose="020E0502030303020204" pitchFamily="34" charset="0"/>
                <a:cs typeface="Times New Roman" panose="02020603050405020304" pitchFamily="18" charset="0"/>
              </a:rPr>
              <a:t>Child(</a:t>
            </a:r>
            <a:r>
              <a:rPr lang="en-US" sz="2400" b="1" i="1" u="sng" dirty="0" err="1">
                <a:latin typeface="Candara" panose="020E0502030303020204" pitchFamily="34" charset="0"/>
                <a:ea typeface="Candara" panose="020E0502030303020204" pitchFamily="34" charset="0"/>
                <a:cs typeface="Times New Roman" panose="02020603050405020304" pitchFamily="18" charset="0"/>
              </a:rPr>
              <a:t>ren</a:t>
            </a:r>
            <a:r>
              <a:rPr lang="en-US" sz="2400" b="1" i="1" u="sng" dirty="0">
                <a:latin typeface="Candara" panose="020E0502030303020204" pitchFamily="34" charset="0"/>
                <a:ea typeface="Candara" panose="020E0502030303020204" pitchFamily="34" charset="0"/>
                <a:cs typeface="Times New Roman" panose="02020603050405020304" pitchFamily="18" charset="0"/>
              </a:rPr>
              <a:t>) To Be Placed Interview(s), and References and Reviews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800381" y="3888419"/>
            <a:ext cx="2342314" cy="2663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853649" y="4882086"/>
            <a:ext cx="1569955" cy="2580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791503" y="2343703"/>
            <a:ext cx="1214850" cy="213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408949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2.48</a:t>
            </a:r>
          </a:p>
        </p:txBody>
      </p:sp>
      <p:pic>
        <p:nvPicPr>
          <p:cNvPr id="8" name="Picture 7"/>
          <p:cNvPicPr/>
          <p:nvPr/>
        </p:nvPicPr>
        <p:blipFill>
          <a:blip r:embed="rId3"/>
          <a:stretch>
            <a:fillRect/>
          </a:stretch>
        </p:blipFill>
        <p:spPr>
          <a:xfrm>
            <a:off x="862972" y="1264086"/>
            <a:ext cx="8243695" cy="5042526"/>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2314858" y="433089"/>
            <a:ext cx="5339923" cy="830997"/>
          </a:xfrm>
          <a:prstGeom prst="rect">
            <a:avLst/>
          </a:prstGeom>
        </p:spPr>
        <p:txBody>
          <a:bodyPr wrap="none">
            <a:spAutoFit/>
          </a:bodyPr>
          <a:lstStyle/>
          <a:p>
            <a:pPr algn="ctr"/>
            <a:r>
              <a:rPr lang="en-US" sz="2400" b="1" i="1" u="sng" dirty="0">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a:latin typeface="Candara" panose="020E0502030303020204" pitchFamily="34" charset="0"/>
                <a:ea typeface="Candara" panose="020E0502030303020204" pitchFamily="34" charset="0"/>
                <a:cs typeface="Times New Roman" panose="02020603050405020304" pitchFamily="18" charset="0"/>
              </a:rPr>
            </a:br>
            <a:r>
              <a:rPr lang="en-US" sz="2400" b="1" i="1" u="sng" dirty="0">
                <a:latin typeface="Candara" panose="020E0502030303020204" pitchFamily="34" charset="0"/>
                <a:ea typeface="Candara" panose="020E0502030303020204" pitchFamily="34" charset="0"/>
                <a:cs typeface="Times New Roman" panose="02020603050405020304" pitchFamily="18" charset="0"/>
              </a:rPr>
              <a:t>Child History and Physical Environment</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969057" y="3363831"/>
            <a:ext cx="1055053" cy="22274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969056" y="4452284"/>
            <a:ext cx="1472303" cy="2624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172074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2.49</a:t>
            </a:r>
          </a:p>
        </p:txBody>
      </p:sp>
      <p:pic>
        <p:nvPicPr>
          <p:cNvPr id="3" name="Picture 2"/>
          <p:cNvPicPr>
            <a:picLocks noChangeAspect="1"/>
          </p:cNvPicPr>
          <p:nvPr/>
        </p:nvPicPr>
        <p:blipFill>
          <a:blip r:embed="rId3"/>
          <a:stretch>
            <a:fillRect/>
          </a:stretch>
        </p:blipFill>
        <p:spPr>
          <a:xfrm>
            <a:off x="994299" y="999409"/>
            <a:ext cx="7910003" cy="5273336"/>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816754" y="441151"/>
            <a:ext cx="8229600" cy="461665"/>
          </a:xfrm>
          <a:prstGeom prst="rect">
            <a:avLst/>
          </a:prstGeom>
        </p:spPr>
        <p:txBody>
          <a:bodyPr wrap="square">
            <a:spAutoFit/>
          </a:bodyPr>
          <a:lstStyle/>
          <a:p>
            <a:pPr algn="ctr"/>
            <a:r>
              <a:rPr lang="en-US" sz="2400" b="1" i="1" u="sng" dirty="0">
                <a:latin typeface="Candara" panose="020E0502030303020204" pitchFamily="34" charset="0"/>
                <a:ea typeface="Candara" panose="020E0502030303020204" pitchFamily="34" charset="0"/>
                <a:cs typeface="Times New Roman" panose="02020603050405020304" pitchFamily="18" charset="0"/>
              </a:rPr>
              <a:t>Narrative Family Assessment – Family Supports and Resources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1" name="Oval 10"/>
          <p:cNvSpPr/>
          <p:nvPr/>
        </p:nvSpPr>
        <p:spPr>
          <a:xfrm>
            <a:off x="1111099" y="4572000"/>
            <a:ext cx="1969452" cy="2716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408067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644693" y="525005"/>
            <a:ext cx="6467302" cy="1323439"/>
          </a:xfrm>
          <a:prstGeom prst="rect">
            <a:avLst/>
          </a:prstGeom>
          <a:noFill/>
        </p:spPr>
        <p:txBody>
          <a:bodyPr wrap="square" rtlCol="0">
            <a:spAutoFit/>
          </a:bodyPr>
          <a:lstStyle/>
          <a:p>
            <a:pPr algn="ctr"/>
            <a:r>
              <a:rPr lang="en-US" sz="4000" b="1" dirty="0">
                <a:solidFill>
                  <a:srgbClr val="624D38"/>
                </a:solidFill>
              </a:rPr>
              <a:t>Demographic Information</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a:t>
            </a:r>
          </a:p>
        </p:txBody>
      </p:sp>
    </p:spTree>
    <p:custDataLst>
      <p:tags r:id="rId1"/>
    </p:custDataLst>
    <p:extLst>
      <p:ext uri="{BB962C8B-B14F-4D97-AF65-F5344CB8AC3E}">
        <p14:creationId xmlns:p14="http://schemas.microsoft.com/office/powerpoint/2010/main" val="37066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73683"/>
            <a:ext cx="10074442" cy="950262"/>
          </a:xfrm>
        </p:spPr>
        <p:txBody>
          <a:bodyPr>
            <a:noAutofit/>
          </a:bodyPr>
          <a:lstStyle/>
          <a:p>
            <a:pPr algn="ctr"/>
            <a:r>
              <a:rPr lang="en-US" sz="5400" b="1" dirty="0"/>
              <a:t>The UHS Interview Process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2.50</a:t>
            </a:r>
          </a:p>
        </p:txBody>
      </p:sp>
      <p:sp>
        <p:nvSpPr>
          <p:cNvPr id="3" name="Rounded Rectangle 2"/>
          <p:cNvSpPr/>
          <p:nvPr/>
        </p:nvSpPr>
        <p:spPr>
          <a:xfrm>
            <a:off x="1066800" y="1893582"/>
            <a:ext cx="10058400" cy="30128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b="1" dirty="0">
                <a:solidFill>
                  <a:schemeClr val="tx1"/>
                </a:solidFill>
              </a:rPr>
              <a:t>Goes beyond reading questions and documenting caregivers’ responses.  </a:t>
            </a:r>
            <a:br>
              <a:rPr lang="en-US" sz="2400" b="1" dirty="0">
                <a:solidFill>
                  <a:schemeClr val="tx1"/>
                </a:solidFill>
              </a:rPr>
            </a:br>
            <a:endParaRPr lang="en-US" sz="2400" b="1" dirty="0">
              <a:solidFill>
                <a:schemeClr val="tx1"/>
              </a:solidFill>
            </a:endParaRPr>
          </a:p>
          <a:p>
            <a:pPr marL="457200" indent="-457200">
              <a:buFont typeface="Arial" panose="020B0604020202020204" pitchFamily="34" charset="0"/>
              <a:buChar char="•"/>
            </a:pPr>
            <a:r>
              <a:rPr lang="en-US" sz="2400" b="1" dirty="0">
                <a:solidFill>
                  <a:schemeClr val="tx1"/>
                </a:solidFill>
              </a:rPr>
              <a:t>Requires information gathering beyond yes/no responses.</a:t>
            </a:r>
            <a:br>
              <a:rPr lang="en-US" sz="2400" b="1" dirty="0">
                <a:solidFill>
                  <a:schemeClr val="tx1"/>
                </a:solidFill>
              </a:rPr>
            </a:br>
            <a:endParaRPr lang="en-US" sz="2400" b="1" dirty="0">
              <a:solidFill>
                <a:schemeClr val="tx1"/>
              </a:solidFill>
            </a:endParaRPr>
          </a:p>
          <a:p>
            <a:pPr marL="457200" indent="-457200">
              <a:buFont typeface="Arial" panose="020B0604020202020204" pitchFamily="34" charset="0"/>
              <a:buChar char="•"/>
            </a:pPr>
            <a:r>
              <a:rPr lang="en-US" sz="2400" b="1" dirty="0">
                <a:solidFill>
                  <a:schemeClr val="tx1"/>
                </a:solidFill>
              </a:rPr>
              <a:t>Qualitative interview skills must be used to gather the necessary information to assess the relative/non-relative caregiver(s).</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9501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207225"/>
            <a:ext cx="10680011" cy="950262"/>
          </a:xfrm>
        </p:spPr>
        <p:txBody>
          <a:bodyPr>
            <a:noAutofit/>
          </a:bodyPr>
          <a:lstStyle/>
          <a:p>
            <a:pPr algn="ctr"/>
            <a:r>
              <a:rPr lang="en-US" sz="5400" b="1" dirty="0"/>
              <a:t>The UHS Interview Process,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2.51</a:t>
            </a:r>
          </a:p>
        </p:txBody>
      </p:sp>
      <p:grpSp>
        <p:nvGrpSpPr>
          <p:cNvPr id="4" name="Group 3"/>
          <p:cNvGrpSpPr/>
          <p:nvPr/>
        </p:nvGrpSpPr>
        <p:grpSpPr>
          <a:xfrm>
            <a:off x="495930" y="2177936"/>
            <a:ext cx="6442752" cy="3705284"/>
            <a:chOff x="1195177" y="1914229"/>
            <a:chExt cx="6442752" cy="3705284"/>
          </a:xfrm>
        </p:grpSpPr>
        <p:sp>
          <p:nvSpPr>
            <p:cNvPr id="2" name="Rounded Rectangle 1"/>
            <p:cNvSpPr/>
            <p:nvPr/>
          </p:nvSpPr>
          <p:spPr>
            <a:xfrm>
              <a:off x="1195177" y="1914229"/>
              <a:ext cx="3083859" cy="16495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Opening </a:t>
              </a:r>
              <a:br>
                <a:rPr lang="en-US" sz="2400" b="1" dirty="0">
                  <a:solidFill>
                    <a:schemeClr val="tx1"/>
                  </a:solidFill>
                </a:rPr>
              </a:br>
              <a:r>
                <a:rPr lang="en-US" sz="2400" b="1" dirty="0">
                  <a:solidFill>
                    <a:schemeClr val="tx1"/>
                  </a:solidFill>
                </a:rPr>
                <a:t>Phase</a:t>
              </a:r>
            </a:p>
          </p:txBody>
        </p:sp>
        <p:sp>
          <p:nvSpPr>
            <p:cNvPr id="8" name="Rounded Rectangle 7"/>
            <p:cNvSpPr/>
            <p:nvPr/>
          </p:nvSpPr>
          <p:spPr>
            <a:xfrm>
              <a:off x="4554070" y="3970007"/>
              <a:ext cx="3083859" cy="1649506"/>
            </a:xfrm>
            <a:prstGeom prst="roundRect">
              <a:avLst/>
            </a:prstGeom>
            <a:solidFill>
              <a:srgbClr val="69B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Closing </a:t>
              </a:r>
              <a:br>
                <a:rPr lang="en-US" sz="2400" b="1" dirty="0">
                  <a:solidFill>
                    <a:schemeClr val="tx1"/>
                  </a:solidFill>
                </a:rPr>
              </a:br>
              <a:r>
                <a:rPr lang="en-US" sz="2400" b="1" dirty="0">
                  <a:solidFill>
                    <a:schemeClr val="tx1"/>
                  </a:solidFill>
                </a:rPr>
                <a:t>Phase</a:t>
              </a:r>
            </a:p>
          </p:txBody>
        </p:sp>
        <p:sp>
          <p:nvSpPr>
            <p:cNvPr id="9" name="Rounded Rectangle 8"/>
            <p:cNvSpPr/>
            <p:nvPr/>
          </p:nvSpPr>
          <p:spPr>
            <a:xfrm>
              <a:off x="1195177" y="3970007"/>
              <a:ext cx="3083859" cy="1649506"/>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Information Gathering </a:t>
              </a:r>
              <a:br>
                <a:rPr lang="en-US" sz="2400" b="1" dirty="0">
                  <a:solidFill>
                    <a:schemeClr val="tx1"/>
                  </a:solidFill>
                </a:rPr>
              </a:br>
              <a:r>
                <a:rPr lang="en-US" sz="2400" b="1" dirty="0">
                  <a:solidFill>
                    <a:schemeClr val="tx1"/>
                  </a:solidFill>
                </a:rPr>
                <a:t>Phase</a:t>
              </a:r>
            </a:p>
          </p:txBody>
        </p:sp>
        <p:sp>
          <p:nvSpPr>
            <p:cNvPr id="11" name="Rounded Rectangle 10"/>
            <p:cNvSpPr/>
            <p:nvPr/>
          </p:nvSpPr>
          <p:spPr>
            <a:xfrm>
              <a:off x="4554070" y="1914229"/>
              <a:ext cx="3083859" cy="16495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Planning </a:t>
              </a:r>
              <a:br>
                <a:rPr lang="en-US" sz="2400" b="1" dirty="0">
                  <a:solidFill>
                    <a:schemeClr val="tx1"/>
                  </a:solidFill>
                </a:rPr>
              </a:br>
              <a:r>
                <a:rPr lang="en-US" sz="2400" b="1" dirty="0">
                  <a:solidFill>
                    <a:schemeClr val="tx1"/>
                  </a:solidFill>
                </a:rPr>
                <a:t>Phase</a:t>
              </a:r>
            </a:p>
          </p:txBody>
        </p:sp>
      </p:grpSp>
      <p:sp>
        <p:nvSpPr>
          <p:cNvPr id="12" name="Chevron 11"/>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13273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83719"/>
            <a:ext cx="12192000" cy="2193315"/>
          </a:xfrm>
        </p:spPr>
        <p:txBody>
          <a:bodyPr>
            <a:noAutofit/>
          </a:bodyPr>
          <a:lstStyle/>
          <a:p>
            <a:pPr algn="ctr"/>
            <a:r>
              <a:rPr lang="en-US" sz="5400" b="1" dirty="0"/>
              <a:t>Activity A:  Part 1 </a:t>
            </a:r>
            <a:br>
              <a:rPr lang="en-US" sz="5400" b="1" dirty="0"/>
            </a:br>
            <a:r>
              <a:rPr lang="en-US" sz="5400" b="1" dirty="0"/>
              <a:t>Emergency!  Jacob and Jenna Are in Present Danger</a:t>
            </a:r>
            <a:endParaRPr lang="en-US" sz="4400" b="1" dirty="0"/>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ounded Rectangle 7"/>
            <p:cNvSpPr/>
            <p:nvPr/>
          </p:nvSpPr>
          <p:spPr>
            <a:xfrm>
              <a:off x="1606931"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Read the scenario.  Please note that the scenario is split into a Part A and Part B.  The first part is for everyone, the second part should only be read by the Interviewee/Caregiver.</a:t>
              </a:r>
            </a:p>
          </p:txBody>
        </p:sp>
        <p:sp>
          <p:nvSpPr>
            <p:cNvPr id="9" name="Rounded Rectangle 8"/>
            <p:cNvSpPr/>
            <p:nvPr/>
          </p:nvSpPr>
          <p:spPr>
            <a:xfrm>
              <a:off x="4302682"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Select who will be the CPI/interviewer and who will be the Caregiver/Interviewee.</a:t>
              </a:r>
            </a:p>
          </p:txBody>
        </p:sp>
        <p:sp>
          <p:nvSpPr>
            <p:cNvPr id="10" name="Rounded Rectangle 9"/>
            <p:cNvSpPr/>
            <p:nvPr/>
          </p:nvSpPr>
          <p:spPr>
            <a:xfrm>
              <a:off x="6998433"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The interviewer must select up to five of the narrative assessment questions and using the four interview phases gather the needed information from the caregiver. </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2.52</a:t>
            </a:r>
          </a:p>
        </p:txBody>
      </p:sp>
    </p:spTree>
    <p:custDataLst>
      <p:tags r:id="rId1"/>
    </p:custDataLst>
    <p:extLst>
      <p:ext uri="{BB962C8B-B14F-4D97-AF65-F5344CB8AC3E}">
        <p14:creationId xmlns:p14="http://schemas.microsoft.com/office/powerpoint/2010/main" val="357434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009721" y="0"/>
            <a:ext cx="10447175" cy="1507957"/>
          </a:xfrm>
        </p:spPr>
        <p:txBody>
          <a:bodyPr>
            <a:noAutofit/>
          </a:bodyPr>
          <a:lstStyle/>
          <a:p>
            <a:pPr algn="ctr"/>
            <a:r>
              <a:rPr lang="en-US" sz="5400" b="1" dirty="0"/>
              <a:t>Finalizing the Emergency Placement Home Study</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2.53</a:t>
            </a:r>
          </a:p>
        </p:txBody>
      </p:sp>
      <p:sp>
        <p:nvSpPr>
          <p:cNvPr id="3" name="Rounded Rectangle 2"/>
          <p:cNvSpPr/>
          <p:nvPr/>
        </p:nvSpPr>
        <p:spPr>
          <a:xfrm>
            <a:off x="1138918" y="1780957"/>
            <a:ext cx="4625788" cy="193748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a:p>
            <a:pPr algn="ctr"/>
            <a:r>
              <a:rPr lang="en-US" sz="2400" b="1" dirty="0">
                <a:solidFill>
                  <a:schemeClr val="tx1"/>
                </a:solidFill>
              </a:rPr>
              <a:t>Once the requirements are met, and the home study is launched, the child may then be placed.  </a:t>
            </a:r>
          </a:p>
          <a:p>
            <a:pPr algn="ctr"/>
            <a:endParaRPr lang="en-US" sz="2400" b="1" dirty="0">
              <a:solidFill>
                <a:schemeClr val="tx1"/>
              </a:solidFill>
            </a:endParaRPr>
          </a:p>
        </p:txBody>
      </p:sp>
      <p:sp>
        <p:nvSpPr>
          <p:cNvPr id="8" name="Rounded Rectangle 7"/>
          <p:cNvSpPr/>
          <p:nvPr/>
        </p:nvSpPr>
        <p:spPr>
          <a:xfrm>
            <a:off x="6284659" y="2261333"/>
            <a:ext cx="4625788" cy="26910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All of the required questions/information for an Emergency Placement Home Study must be gathered and assessed before determining a final recommendation.</a:t>
            </a:r>
          </a:p>
        </p:txBody>
      </p:sp>
      <p:sp>
        <p:nvSpPr>
          <p:cNvPr id="10" name="Rounded Rectangle 9"/>
          <p:cNvSpPr/>
          <p:nvPr/>
        </p:nvSpPr>
        <p:spPr>
          <a:xfrm>
            <a:off x="1138918" y="3991444"/>
            <a:ext cx="4625788" cy="193748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a:p>
            <a:pPr algn="ctr"/>
            <a:r>
              <a:rPr lang="en-US" sz="2400" b="1" dirty="0">
                <a:solidFill>
                  <a:schemeClr val="tx1"/>
                </a:solidFill>
              </a:rPr>
              <a:t>From placement, the CPI has two business days to enter the documentation into the home study in FSFN.</a:t>
            </a:r>
          </a:p>
          <a:p>
            <a:pPr algn="ctr"/>
            <a:endParaRPr lang="en-US" sz="2400" b="1" dirty="0">
              <a:solidFill>
                <a:schemeClr val="tx1"/>
              </a:solidFill>
            </a:endParaRPr>
          </a:p>
        </p:txBody>
      </p:sp>
    </p:spTree>
    <p:custDataLst>
      <p:tags r:id="rId1"/>
    </p:custDataLst>
    <p:extLst>
      <p:ext uri="{BB962C8B-B14F-4D97-AF65-F5344CB8AC3E}">
        <p14:creationId xmlns:p14="http://schemas.microsoft.com/office/powerpoint/2010/main" val="376955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476914" y="849922"/>
            <a:ext cx="6467302" cy="707886"/>
          </a:xfrm>
          <a:prstGeom prst="rect">
            <a:avLst/>
          </a:prstGeom>
          <a:noFill/>
        </p:spPr>
        <p:txBody>
          <a:bodyPr wrap="square" rtlCol="0">
            <a:spAutoFit/>
          </a:bodyPr>
          <a:lstStyle/>
          <a:p>
            <a:pPr algn="ctr"/>
            <a:r>
              <a:rPr lang="en-US" sz="4000" b="1" dirty="0">
                <a:solidFill>
                  <a:srgbClr val="624D38"/>
                </a:solidFill>
              </a:rPr>
              <a:t>Attachments</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2.54</a:t>
            </a:r>
          </a:p>
        </p:txBody>
      </p:sp>
    </p:spTree>
    <p:custDataLst>
      <p:tags r:id="rId1"/>
    </p:custDataLst>
    <p:extLst>
      <p:ext uri="{BB962C8B-B14F-4D97-AF65-F5344CB8AC3E}">
        <p14:creationId xmlns:p14="http://schemas.microsoft.com/office/powerpoint/2010/main" val="228966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Attachments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2.55</a:t>
            </a:r>
          </a:p>
        </p:txBody>
      </p:sp>
      <p:sp>
        <p:nvSpPr>
          <p:cNvPr id="7" name="Chevron 6"/>
          <p:cNvSpPr/>
          <p:nvPr/>
        </p:nvSpPr>
        <p:spPr>
          <a:xfrm>
            <a:off x="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739350" y="1870543"/>
            <a:ext cx="3563706" cy="2342870"/>
          </a:xfrm>
        </p:spPr>
        <p:txBody>
          <a:bodyPr>
            <a:noAutofit/>
          </a:bodyPr>
          <a:lstStyle/>
          <a:p>
            <a:pPr marL="45720" indent="0" algn="ctr">
              <a:buNone/>
            </a:pPr>
            <a:r>
              <a:rPr lang="en-US" sz="2400" b="1" dirty="0"/>
              <a:t>Attachments provide verification of information gathered and evidence of information shared with the caregivers.  </a:t>
            </a:r>
          </a:p>
        </p:txBody>
      </p:sp>
      <p:sp>
        <p:nvSpPr>
          <p:cNvPr id="9" name="Content Placeholder 13"/>
          <p:cNvSpPr txBox="1">
            <a:spLocks/>
          </p:cNvSpPr>
          <p:nvPr/>
        </p:nvSpPr>
        <p:spPr>
          <a:xfrm>
            <a:off x="4614262" y="2925215"/>
            <a:ext cx="3030070" cy="2319058"/>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attachments that are required depend on the type of Unified Home Study being completed. </a:t>
            </a:r>
            <a:br>
              <a:rPr lang="en-US" sz="2400" b="1" dirty="0"/>
            </a:br>
            <a:endParaRPr lang="en-US" sz="2400" b="1" dirty="0"/>
          </a:p>
        </p:txBody>
      </p:sp>
      <p:sp>
        <p:nvSpPr>
          <p:cNvPr id="10" name="Content Placeholder 13"/>
          <p:cNvSpPr txBox="1">
            <a:spLocks/>
          </p:cNvSpPr>
          <p:nvPr/>
        </p:nvSpPr>
        <p:spPr>
          <a:xfrm>
            <a:off x="7955539" y="1870543"/>
            <a:ext cx="3156579" cy="234287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Outcome/ Attachments tab includes attachments that are in print form and external to the UHS and/or FSFN. </a:t>
            </a:r>
          </a:p>
        </p:txBody>
      </p:sp>
    </p:spTree>
    <p:custDataLst>
      <p:tags r:id="rId1"/>
    </p:custDataLst>
    <p:extLst>
      <p:ext uri="{BB962C8B-B14F-4D97-AF65-F5344CB8AC3E}">
        <p14:creationId xmlns:p14="http://schemas.microsoft.com/office/powerpoint/2010/main" val="6751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50718" y="16466"/>
            <a:ext cx="9509760" cy="933793"/>
          </a:xfrm>
        </p:spPr>
        <p:txBody>
          <a:bodyPr>
            <a:noAutofit/>
          </a:bodyPr>
          <a:lstStyle/>
          <a:p>
            <a:pPr algn="ctr"/>
            <a:r>
              <a:rPr lang="en-US" sz="5400" b="1" dirty="0"/>
              <a:t>Upload Requirements</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2.56</a:t>
            </a:r>
          </a:p>
        </p:txBody>
      </p:sp>
      <p:graphicFrame>
        <p:nvGraphicFramePr>
          <p:cNvPr id="2" name="Table 1"/>
          <p:cNvGraphicFramePr>
            <a:graphicFrameLocks noGrp="1"/>
          </p:cNvGraphicFramePr>
          <p:nvPr>
            <p:extLst>
              <p:ext uri="{D42A27DB-BD31-4B8C-83A1-F6EECF244321}">
                <p14:modId xmlns:p14="http://schemas.microsoft.com/office/powerpoint/2010/main" val="1623420963"/>
              </p:ext>
            </p:extLst>
          </p:nvPr>
        </p:nvGraphicFramePr>
        <p:xfrm>
          <a:off x="1600245" y="939604"/>
          <a:ext cx="10198177" cy="5408762"/>
        </p:xfrm>
        <a:graphic>
          <a:graphicData uri="http://schemas.openxmlformats.org/drawingml/2006/table">
            <a:tbl>
              <a:tblPr firstRow="1" firstCol="1" bandRow="1"/>
              <a:tblGrid>
                <a:gridCol w="4451728">
                  <a:extLst>
                    <a:ext uri="{9D8B030D-6E8A-4147-A177-3AD203B41FA5}">
                      <a16:colId xmlns:a16="http://schemas.microsoft.com/office/drawing/2014/main" val="20000"/>
                    </a:ext>
                  </a:extLst>
                </a:gridCol>
                <a:gridCol w="5746449">
                  <a:extLst>
                    <a:ext uri="{9D8B030D-6E8A-4147-A177-3AD203B41FA5}">
                      <a16:colId xmlns:a16="http://schemas.microsoft.com/office/drawing/2014/main" val="20001"/>
                    </a:ext>
                  </a:extLst>
                </a:gridCol>
              </a:tblGrid>
              <a:tr h="540540">
                <a:tc>
                  <a:txBody>
                    <a:bodyPr/>
                    <a:lstStyle/>
                    <a:p>
                      <a:pPr marL="0" marR="0" algn="ctr">
                        <a:spcBef>
                          <a:spcPts val="0"/>
                        </a:spcBef>
                        <a:spcAft>
                          <a:spcPts val="0"/>
                        </a:spcAft>
                      </a:pPr>
                      <a:r>
                        <a:rPr lang="en-US" sz="1800" b="1" dirty="0">
                          <a:effectLst/>
                          <a:latin typeface="Calibri" panose="020F0502020204030204" pitchFamily="34" charset="0"/>
                          <a:ea typeface="Candara" panose="020E0502030303020204" pitchFamily="34" charset="0"/>
                          <a:cs typeface="Calibri" panose="020F0502020204030204" pitchFamily="34" charset="0"/>
                        </a:rPr>
                        <a:t>Attachments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Calibri" panose="020F0502020204030204" pitchFamily="34" charset="0"/>
                          <a:ea typeface="Candara" panose="020E0502030303020204" pitchFamily="34" charset="0"/>
                          <a:cs typeface="Calibri" panose="020F0502020204030204" pitchFamily="34" charset="0"/>
                        </a:rPr>
                        <a:t>Upload Requirements for Emergency Placement </a:t>
                      </a:r>
                      <a:br>
                        <a:rPr lang="en-US" sz="1800" b="1">
                          <a:effectLst/>
                          <a:latin typeface="Calibri" panose="020F0502020204030204" pitchFamily="34" charset="0"/>
                          <a:ea typeface="Candara" panose="020E0502030303020204" pitchFamily="34" charset="0"/>
                          <a:cs typeface="Calibri" panose="020F0502020204030204" pitchFamily="34" charset="0"/>
                        </a:rPr>
                      </a:br>
                      <a:r>
                        <a:rPr lang="en-US" sz="1800" b="1">
                          <a:effectLst/>
                          <a:latin typeface="Calibri" panose="020F0502020204030204" pitchFamily="34" charset="0"/>
                          <a:ea typeface="Candara" panose="020E0502030303020204" pitchFamily="34" charset="0"/>
                          <a:cs typeface="Calibri" panose="020F0502020204030204" pitchFamily="34" charset="0"/>
                        </a:rPr>
                        <a:t>Home Study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540">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Affidavit of Firearm Safety</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Required: Signed Acknowledgement of Firearms/Safety Requirements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Consent to Release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Use Agency Specific Release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0270">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Personal References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Optional to Upload Information</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Referrals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Receipts of Rights and Responsibilities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 of Grievance Brochure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Water Addendum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Relative Caregiver Program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Adoption-Child Study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71002">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Adoption-Subsidy Acknowledgement form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Good Moral Character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Assistance Program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Sent-Adoptive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Sent-Foster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Reunion Registry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0270">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TANF Information</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Rectangle 7"/>
          <p:cNvSpPr/>
          <p:nvPr/>
        </p:nvSpPr>
        <p:spPr>
          <a:xfrm>
            <a:off x="0" y="0"/>
            <a:ext cx="1201271" cy="629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4545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2.57</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304799" y="1794037"/>
            <a:ext cx="11565415" cy="2993761"/>
            <a:chOff x="71719" y="1524451"/>
            <a:chExt cx="11941931" cy="3470948"/>
          </a:xfrm>
        </p:grpSpPr>
        <p:sp>
          <p:nvSpPr>
            <p:cNvPr id="3" name="Oval 2"/>
            <p:cNvSpPr/>
            <p:nvPr/>
          </p:nvSpPr>
          <p:spPr>
            <a:xfrm>
              <a:off x="71719" y="1524451"/>
              <a:ext cx="5950652" cy="3435736"/>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Once </a:t>
              </a:r>
              <a:r>
                <a:rPr lang="en-US" sz="2200" b="1" u="sng" dirty="0">
                  <a:solidFill>
                    <a:schemeClr val="tx1"/>
                  </a:solidFill>
                </a:rPr>
                <a:t>all</a:t>
              </a:r>
              <a:r>
                <a:rPr lang="en-US" sz="2200" b="1" dirty="0">
                  <a:solidFill>
                    <a:schemeClr val="tx1"/>
                  </a:solidFill>
                </a:rPr>
                <a:t> information required has been gathered and assessed, Child Welfare Professionals must ask the caregiver to review and sign the home study. </a:t>
              </a:r>
            </a:p>
          </p:txBody>
        </p:sp>
        <p:sp>
          <p:nvSpPr>
            <p:cNvPr id="11" name="Oval 10"/>
            <p:cNvSpPr/>
            <p:nvPr/>
          </p:nvSpPr>
          <p:spPr>
            <a:xfrm>
              <a:off x="6062998" y="1524451"/>
              <a:ext cx="5950652" cy="3470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If known, it is at this time that Child Welfare Professionals inform the caregiver of any concerns or changes that might affect the anticipated outcome of the home study. </a:t>
              </a:r>
            </a:p>
          </p:txBody>
        </p:sp>
      </p:grpSp>
      <p:sp>
        <p:nvSpPr>
          <p:cNvPr id="9" name="TextBox 8"/>
          <p:cNvSpPr txBox="1"/>
          <p:nvPr/>
        </p:nvSpPr>
        <p:spPr>
          <a:xfrm>
            <a:off x="4612235" y="4434261"/>
            <a:ext cx="2881517" cy="646331"/>
          </a:xfrm>
          <a:prstGeom prst="rect">
            <a:avLst/>
          </a:prstGeom>
          <a:noFill/>
        </p:spPr>
        <p:txBody>
          <a:bodyPr wrap="square" rtlCol="0">
            <a:spAutoFit/>
          </a:bodyPr>
          <a:lstStyle/>
          <a:p>
            <a:pPr algn="ctr"/>
            <a:r>
              <a:rPr lang="en-US" sz="3600" b="1" dirty="0">
                <a:solidFill>
                  <a:srgbClr val="624D38"/>
                </a:solidFill>
              </a:rPr>
              <a:t>Signatures</a:t>
            </a:r>
          </a:p>
        </p:txBody>
      </p:sp>
    </p:spTree>
    <p:custDataLst>
      <p:tags r:id="rId1"/>
    </p:custDataLst>
    <p:extLst>
      <p:ext uri="{BB962C8B-B14F-4D97-AF65-F5344CB8AC3E}">
        <p14:creationId xmlns:p14="http://schemas.microsoft.com/office/powerpoint/2010/main" val="337932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2.58</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566928" y="1739907"/>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Once signed by the caregiver(s), CPIs, and supervisors, the entire UHS, including the signature page, must be uploaded into the UHS page in FSFN within two business days. </a:t>
            </a:r>
          </a:p>
        </p:txBody>
      </p:sp>
      <p:sp>
        <p:nvSpPr>
          <p:cNvPr id="9" name="TextBox 8"/>
          <p:cNvSpPr txBox="1"/>
          <p:nvPr/>
        </p:nvSpPr>
        <p:spPr>
          <a:xfrm>
            <a:off x="4092281" y="5145541"/>
            <a:ext cx="2881517" cy="646331"/>
          </a:xfrm>
          <a:prstGeom prst="rect">
            <a:avLst/>
          </a:prstGeom>
          <a:noFill/>
        </p:spPr>
        <p:txBody>
          <a:bodyPr wrap="square" rtlCol="0">
            <a:spAutoFit/>
          </a:bodyPr>
          <a:lstStyle/>
          <a:p>
            <a:pPr algn="ctr"/>
            <a:r>
              <a:rPr lang="en-US" sz="3600" b="1" dirty="0">
                <a:solidFill>
                  <a:srgbClr val="624D38"/>
                </a:solidFill>
              </a:rPr>
              <a:t>Signatures</a:t>
            </a:r>
          </a:p>
        </p:txBody>
      </p:sp>
    </p:spTree>
    <p:custDataLst>
      <p:tags r:id="rId1"/>
    </p:custDataLst>
    <p:extLst>
      <p:ext uri="{BB962C8B-B14F-4D97-AF65-F5344CB8AC3E}">
        <p14:creationId xmlns:p14="http://schemas.microsoft.com/office/powerpoint/2010/main" val="33373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553577"/>
            <a:ext cx="10682155" cy="937943"/>
          </a:xfrm>
        </p:spPr>
        <p:txBody>
          <a:bodyPr>
            <a:noAutofit/>
          </a:bodyPr>
          <a:lstStyle/>
          <a:p>
            <a:pPr algn="ctr"/>
            <a:r>
              <a:rPr lang="en-US" sz="5400" b="1" dirty="0"/>
              <a:t>Signatures, Recommendations, and 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2.59</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02367" y="1491520"/>
            <a:ext cx="11320226" cy="3636742"/>
            <a:chOff x="471384" y="1543776"/>
            <a:chExt cx="11255394" cy="4133342"/>
          </a:xfrm>
        </p:grpSpPr>
        <p:grpSp>
          <p:nvGrpSpPr>
            <p:cNvPr id="20" name="Group 19"/>
            <p:cNvGrpSpPr/>
            <p:nvPr/>
          </p:nvGrpSpPr>
          <p:grpSpPr>
            <a:xfrm>
              <a:off x="471384" y="1543776"/>
              <a:ext cx="11255394" cy="2180588"/>
              <a:chOff x="417593" y="1751694"/>
              <a:chExt cx="11255394" cy="2180588"/>
            </a:xfrm>
          </p:grpSpPr>
          <p:sp>
            <p:nvSpPr>
              <p:cNvPr id="28" name="Rounded Rectangle 27"/>
              <p:cNvSpPr/>
              <p:nvPr/>
            </p:nvSpPr>
            <p:spPr>
              <a:xfrm>
                <a:off x="417593" y="1751694"/>
                <a:ext cx="11255394" cy="11441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Recommendation group box on the FSFN UHS page, the Child Protection Investigator selects an appropriate recommendation from the Recommendation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Application Withdrawn</a:t>
                </a: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Meets Requirements</a:t>
              </a: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Review Comments</a:t>
              </a: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Criminal Disqualifier</a:t>
              </a: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FSFN Disqualifier</a:t>
              </a: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Review Comments</a:t>
              </a: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Duplicate - Created </a:t>
              </a:r>
              <a:br>
                <a:rPr lang="en-US" sz="2200" b="1" dirty="0">
                  <a:solidFill>
                    <a:srgbClr val="624D38"/>
                  </a:solidFill>
                </a:rPr>
              </a:br>
              <a:r>
                <a:rPr lang="en-US" sz="2200" b="1" dirty="0">
                  <a:solidFill>
                    <a:srgbClr val="624D38"/>
                  </a:solidFill>
                </a:rPr>
                <a:t>in Error</a:t>
              </a:r>
            </a:p>
          </p:txBody>
        </p:sp>
      </p:grpSp>
    </p:spTree>
    <p:custDataLst>
      <p:tags r:id="rId1"/>
    </p:custDataLst>
    <p:extLst>
      <p:ext uri="{BB962C8B-B14F-4D97-AF65-F5344CB8AC3E}">
        <p14:creationId xmlns:p14="http://schemas.microsoft.com/office/powerpoint/2010/main" val="424077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2"/>
            <a:ext cx="10074442" cy="1065520"/>
          </a:xfrm>
        </p:spPr>
        <p:txBody>
          <a:bodyPr>
            <a:noAutofit/>
          </a:bodyPr>
          <a:lstStyle/>
          <a:p>
            <a:pPr algn="ctr"/>
            <a:r>
              <a:rPr lang="en-US" sz="5400" b="1" dirty="0"/>
              <a:t>Demographic Information</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a:t>
            </a:r>
          </a:p>
        </p:txBody>
      </p:sp>
      <p:sp>
        <p:nvSpPr>
          <p:cNvPr id="3" name="Rounded Rectangle 2"/>
          <p:cNvSpPr/>
          <p:nvPr/>
        </p:nvSpPr>
        <p:spPr>
          <a:xfrm>
            <a:off x="3012142" y="1650216"/>
            <a:ext cx="7039181" cy="2868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CPIs must gather demographic information on all household members and adult visitors to the home who provide care of the child outside of the caregiver’s ability to provide sight and sound supervision. </a:t>
            </a:r>
            <a:endParaRPr lang="en-US" sz="2800" dirty="0">
              <a:solidFill>
                <a:schemeClr val="tx1"/>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562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2.60</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563876" y="4531341"/>
            <a:ext cx="2881517" cy="1200329"/>
          </a:xfrm>
          <a:prstGeom prst="rect">
            <a:avLst/>
          </a:prstGeom>
          <a:noFill/>
        </p:spPr>
        <p:txBody>
          <a:bodyPr wrap="square" rtlCol="0">
            <a:spAutoFit/>
          </a:bodyPr>
          <a:lstStyle/>
          <a:p>
            <a:pPr algn="ctr"/>
            <a:r>
              <a:rPr lang="en-US" sz="3600" b="1" dirty="0">
                <a:solidFill>
                  <a:srgbClr val="624D38"/>
                </a:solidFill>
              </a:rPr>
              <a:t>Final Approvals</a:t>
            </a:r>
          </a:p>
        </p:txBody>
      </p:sp>
      <p:grpSp>
        <p:nvGrpSpPr>
          <p:cNvPr id="4" name="Group 3"/>
          <p:cNvGrpSpPr/>
          <p:nvPr/>
        </p:nvGrpSpPr>
        <p:grpSpPr>
          <a:xfrm>
            <a:off x="107574" y="1553596"/>
            <a:ext cx="11932475" cy="3506194"/>
            <a:chOff x="107574" y="1661170"/>
            <a:chExt cx="11932475" cy="3326897"/>
          </a:xfrm>
        </p:grpSpPr>
        <p:sp>
          <p:nvSpPr>
            <p:cNvPr id="8" name="Oval 7"/>
            <p:cNvSpPr/>
            <p:nvPr/>
          </p:nvSpPr>
          <p:spPr>
            <a:xfrm>
              <a:off x="6107828" y="1661170"/>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For the approval/denial process, Child Welfare Professionals and supervisors must enter a justification for approval or denial in the </a:t>
              </a:r>
              <a:br>
                <a:rPr lang="en-US" sz="2400" b="1" dirty="0">
                  <a:solidFill>
                    <a:srgbClr val="624D38"/>
                  </a:solidFill>
                </a:rPr>
              </a:br>
              <a:r>
                <a:rPr lang="en-US" sz="2400" b="1" dirty="0">
                  <a:solidFill>
                    <a:srgbClr val="624D38"/>
                  </a:solidFill>
                </a:rPr>
                <a:t>Outcome text box.</a:t>
              </a:r>
            </a:p>
          </p:txBody>
        </p:sp>
        <p:sp>
          <p:nvSpPr>
            <p:cNvPr id="10" name="Oval 9"/>
            <p:cNvSpPr/>
            <p:nvPr/>
          </p:nvSpPr>
          <p:spPr>
            <a:xfrm>
              <a:off x="107574" y="170869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a:p>
              <a:pPr algn="ctr"/>
              <a:r>
                <a:rPr lang="x-none" sz="2400" b="1" dirty="0">
                  <a:solidFill>
                    <a:schemeClr val="tx1"/>
                  </a:solidFill>
                </a:rPr>
                <a:t>The supervisor revie</a:t>
              </a:r>
              <a:r>
                <a:rPr lang="en-US" sz="2400" b="1" dirty="0" err="1">
                  <a:solidFill>
                    <a:schemeClr val="tx1"/>
                  </a:solidFill>
                </a:rPr>
                <a:t>ws</a:t>
              </a:r>
              <a:r>
                <a:rPr lang="x-none" sz="2400" b="1" dirty="0">
                  <a:solidFill>
                    <a:schemeClr val="tx1"/>
                  </a:solidFill>
                </a:rPr>
                <a:t> the home study in FSFN to determine that appropriate interviews, background checks and analysis, and assessment of caregiver(s) have been completed.</a:t>
              </a:r>
              <a:r>
                <a:rPr lang="en-US" sz="2400" b="1" dirty="0">
                  <a:solidFill>
                    <a:schemeClr val="tx1"/>
                  </a:solidFill>
                </a:rPr>
                <a:t> </a:t>
              </a:r>
            </a:p>
          </p:txBody>
        </p:sp>
      </p:grpSp>
    </p:spTree>
    <p:custDataLst>
      <p:tags r:id="rId1"/>
    </p:custDataLst>
    <p:extLst>
      <p:ext uri="{BB962C8B-B14F-4D97-AF65-F5344CB8AC3E}">
        <p14:creationId xmlns:p14="http://schemas.microsoft.com/office/powerpoint/2010/main" val="153131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2.61</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343881" y="177067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supervisor has the authority to approve or deny a completed home study regardless of a Child Welfare Professional’s recommendation.</a:t>
            </a:r>
          </a:p>
        </p:txBody>
      </p:sp>
      <p:sp>
        <p:nvSpPr>
          <p:cNvPr id="8" name="TextBox 7"/>
          <p:cNvSpPr txBox="1"/>
          <p:nvPr/>
        </p:nvSpPr>
        <p:spPr>
          <a:xfrm>
            <a:off x="3869232" y="5201459"/>
            <a:ext cx="2881517" cy="1200329"/>
          </a:xfrm>
          <a:prstGeom prst="rect">
            <a:avLst/>
          </a:prstGeom>
          <a:noFill/>
        </p:spPr>
        <p:txBody>
          <a:bodyPr wrap="square" rtlCol="0">
            <a:spAutoFit/>
          </a:bodyPr>
          <a:lstStyle/>
          <a:p>
            <a:pPr algn="ctr"/>
            <a:r>
              <a:rPr lang="en-US" sz="3600" b="1" dirty="0">
                <a:solidFill>
                  <a:srgbClr val="624D38"/>
                </a:solidFill>
              </a:rPr>
              <a:t>Final Approvals</a:t>
            </a:r>
          </a:p>
        </p:txBody>
      </p:sp>
    </p:spTree>
    <p:custDataLst>
      <p:tags r:id="rId1"/>
    </p:custDataLst>
    <p:extLst>
      <p:ext uri="{BB962C8B-B14F-4D97-AF65-F5344CB8AC3E}">
        <p14:creationId xmlns:p14="http://schemas.microsoft.com/office/powerpoint/2010/main" val="259078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a:t>Final Approvals</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2.62</a:t>
            </a: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15153" y="1489238"/>
            <a:ext cx="11307440" cy="3639024"/>
            <a:chOff x="484097" y="1541182"/>
            <a:chExt cx="11242681" cy="4135936"/>
          </a:xfrm>
        </p:grpSpPr>
        <p:grpSp>
          <p:nvGrpSpPr>
            <p:cNvPr id="20" name="Group 19"/>
            <p:cNvGrpSpPr/>
            <p:nvPr/>
          </p:nvGrpSpPr>
          <p:grpSpPr>
            <a:xfrm>
              <a:off x="484097" y="1541182"/>
              <a:ext cx="11242681" cy="2183182"/>
              <a:chOff x="430306" y="1749100"/>
              <a:chExt cx="11242681" cy="2183182"/>
            </a:xfrm>
          </p:grpSpPr>
          <p:sp>
            <p:nvSpPr>
              <p:cNvPr id="28" name="Rounded Rectangle 27"/>
              <p:cNvSpPr/>
              <p:nvPr/>
            </p:nvSpPr>
            <p:spPr>
              <a:xfrm>
                <a:off x="430306" y="1749100"/>
                <a:ext cx="11242681" cy="114674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In the Outcome group box on the FSFN UHS page, the supervisor selects an appropriate conclusion from the Outcome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Application Withdrawn</a:t>
                </a: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Meets Requirements</a:t>
              </a: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Review Comments</a:t>
              </a: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Criminal Disqualifier</a:t>
              </a: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FSFN Disqualifier</a:t>
              </a: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Review Comments</a:t>
              </a: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Duplicate - Created </a:t>
              </a:r>
              <a:br>
                <a:rPr lang="en-US" sz="2200" b="1" dirty="0">
                  <a:solidFill>
                    <a:srgbClr val="624D38"/>
                  </a:solidFill>
                </a:rPr>
              </a:br>
              <a:r>
                <a:rPr lang="en-US" sz="2200" b="1" dirty="0">
                  <a:solidFill>
                    <a:srgbClr val="624D38"/>
                  </a:solidFill>
                </a:rPr>
                <a:t>in Error</a:t>
              </a:r>
            </a:p>
          </p:txBody>
        </p:sp>
        <p:sp>
          <p:nvSpPr>
            <p:cNvPr id="27" name="Rounded Rectangle 26"/>
            <p:cNvSpPr/>
            <p:nvPr/>
          </p:nvSpPr>
          <p:spPr>
            <a:xfrm>
              <a:off x="8140899" y="3983809"/>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Court Approved</a:t>
              </a:r>
            </a:p>
          </p:txBody>
        </p:sp>
      </p:grpSp>
    </p:spTree>
    <p:custDataLst>
      <p:tags r:id="rId1"/>
    </p:custDataLst>
    <p:extLst>
      <p:ext uri="{BB962C8B-B14F-4D97-AF65-F5344CB8AC3E}">
        <p14:creationId xmlns:p14="http://schemas.microsoft.com/office/powerpoint/2010/main" val="119622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a:t>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2.63</a:t>
            </a: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1" name="Group 10"/>
          <p:cNvGrpSpPr/>
          <p:nvPr/>
        </p:nvGrpSpPr>
        <p:grpSpPr>
          <a:xfrm>
            <a:off x="1113905" y="1463739"/>
            <a:ext cx="9837341" cy="3434939"/>
            <a:chOff x="2483622" y="1525248"/>
            <a:chExt cx="7536599" cy="4323780"/>
          </a:xfrm>
          <a:solidFill>
            <a:schemeClr val="accent1">
              <a:lumMod val="40000"/>
              <a:lumOff val="60000"/>
            </a:schemeClr>
          </a:solidFill>
        </p:grpSpPr>
        <p:grpSp>
          <p:nvGrpSpPr>
            <p:cNvPr id="12" name="Group 11"/>
            <p:cNvGrpSpPr/>
            <p:nvPr/>
          </p:nvGrpSpPr>
          <p:grpSpPr>
            <a:xfrm>
              <a:off x="2483622" y="1525248"/>
              <a:ext cx="7536599" cy="4323780"/>
              <a:chOff x="3507970" y="1920946"/>
              <a:chExt cx="7536599" cy="3197904"/>
            </a:xfrm>
            <a:grpFill/>
          </p:grpSpPr>
          <p:sp>
            <p:nvSpPr>
              <p:cNvPr id="15" name="Rounded Rectangle 14"/>
              <p:cNvSpPr/>
              <p:nvPr/>
            </p:nvSpPr>
            <p:spPr>
              <a:xfrm>
                <a:off x="3507970" y="192094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 Child Welfare Professional Supervisor must approve their outcome by completing the approval routing process. </a:t>
                </a:r>
              </a:p>
            </p:txBody>
          </p:sp>
          <p:sp>
            <p:nvSpPr>
              <p:cNvPr id="16" name="Rounded Rectangle 15"/>
              <p:cNvSpPr/>
              <p:nvPr/>
            </p:nvSpPr>
            <p:spPr>
              <a:xfrm>
                <a:off x="3507970" y="411371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Welfare Professionals cannot approve their own </a:t>
                </a:r>
                <a:br>
                  <a:rPr lang="en-US" sz="2400" b="1" dirty="0">
                    <a:solidFill>
                      <a:srgbClr val="624D38"/>
                    </a:solidFill>
                  </a:rPr>
                </a:br>
                <a:r>
                  <a:rPr lang="en-US" sz="2400" b="1" dirty="0">
                    <a:solidFill>
                      <a:srgbClr val="624D38"/>
                    </a:solidFill>
                  </a:rPr>
                  <a:t>home study.</a:t>
                </a:r>
              </a:p>
            </p:txBody>
          </p:sp>
        </p:grpSp>
        <p:sp>
          <p:nvSpPr>
            <p:cNvPr id="14" name="Rounded Rectangle 13"/>
            <p:cNvSpPr/>
            <p:nvPr/>
          </p:nvSpPr>
          <p:spPr>
            <a:xfrm>
              <a:off x="2483622" y="3007634"/>
              <a:ext cx="7536599" cy="13590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If the Child Welfare Professional’s supervisor is not available, they can choose an alternate supervisor.</a:t>
              </a:r>
            </a:p>
          </p:txBody>
        </p:sp>
      </p:grpSp>
    </p:spTree>
    <p:custDataLst>
      <p:tags r:id="rId1"/>
    </p:custDataLst>
    <p:extLst>
      <p:ext uri="{BB962C8B-B14F-4D97-AF65-F5344CB8AC3E}">
        <p14:creationId xmlns:p14="http://schemas.microsoft.com/office/powerpoint/2010/main" val="310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2.64</a:t>
            </a:r>
          </a:p>
        </p:txBody>
      </p:sp>
      <p:pic>
        <p:nvPicPr>
          <p:cNvPr id="7" name="Picture 6"/>
          <p:cNvPicPr/>
          <p:nvPr/>
        </p:nvPicPr>
        <p:blipFill>
          <a:blip r:embed="rId3"/>
          <a:stretch>
            <a:fillRect/>
          </a:stretch>
        </p:blipFill>
        <p:spPr>
          <a:xfrm>
            <a:off x="612559" y="905677"/>
            <a:ext cx="8726750" cy="5344206"/>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157420" y="444012"/>
            <a:ext cx="7637027" cy="461665"/>
          </a:xfrm>
          <a:prstGeom prst="rect">
            <a:avLst/>
          </a:prstGeom>
        </p:spPr>
        <p:txBody>
          <a:bodyPr wrap="none">
            <a:spAutoFit/>
          </a:bodyPr>
          <a:lstStyle/>
          <a:p>
            <a:pPr algn="ctr"/>
            <a:r>
              <a:rPr lang="en-US" sz="2400" b="1" i="1" u="sng" dirty="0">
                <a:latin typeface="Candara" panose="020E0502030303020204" pitchFamily="34" charset="0"/>
                <a:ea typeface="Candara" panose="020E0502030303020204" pitchFamily="34" charset="0"/>
                <a:cs typeface="Times New Roman" panose="02020603050405020304" pitchFamily="18" charset="0"/>
              </a:rPr>
              <a:t>Outcome/Attachments, Recommendations, and Approval</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693951" y="3364718"/>
            <a:ext cx="895151" cy="24857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693951" y="2116278"/>
            <a:ext cx="3184097" cy="5203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8531682" y="1876581"/>
            <a:ext cx="479152" cy="23969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279482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Filing with the Court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2.65</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331495" y="1700806"/>
            <a:ext cx="4136976" cy="2638112"/>
          </a:xfrm>
        </p:spPr>
        <p:txBody>
          <a:bodyPr>
            <a:noAutofit/>
          </a:bodyPr>
          <a:lstStyle/>
          <a:p>
            <a:pPr marL="45720" indent="0" algn="ctr">
              <a:buNone/>
            </a:pPr>
            <a:r>
              <a:rPr lang="en-US" sz="2400" b="1" dirty="0"/>
              <a:t>A copy of the signed home study, copies of criminal records that can be shared, and any additional attachments obtained are submitted to CLS to file with the court.  </a:t>
            </a:r>
          </a:p>
        </p:txBody>
      </p:sp>
      <p:sp>
        <p:nvSpPr>
          <p:cNvPr id="9" name="Content Placeholder 13"/>
          <p:cNvSpPr txBox="1">
            <a:spLocks/>
          </p:cNvSpPr>
          <p:nvPr/>
        </p:nvSpPr>
        <p:spPr>
          <a:xfrm>
            <a:off x="6167718" y="1700806"/>
            <a:ext cx="5307106" cy="2638112"/>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Provided to CLS in conjunction with the shelter or emergency removal hearing.  If the Emergency Placement Home Study is not available at the time of hearing, it must be provided to CLS no later than the next business day after hearing.</a:t>
            </a:r>
          </a:p>
        </p:txBody>
      </p:sp>
    </p:spTree>
    <p:custDataLst>
      <p:tags r:id="rId1"/>
    </p:custDataLst>
    <p:extLst>
      <p:ext uri="{BB962C8B-B14F-4D97-AF65-F5344CB8AC3E}">
        <p14:creationId xmlns:p14="http://schemas.microsoft.com/office/powerpoint/2010/main" val="31346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510469" y="816365"/>
            <a:ext cx="6467302" cy="707886"/>
          </a:xfrm>
          <a:prstGeom prst="rect">
            <a:avLst/>
          </a:prstGeom>
          <a:noFill/>
        </p:spPr>
        <p:txBody>
          <a:bodyPr wrap="square" rtlCol="0">
            <a:spAutoFit/>
          </a:bodyPr>
          <a:lstStyle/>
          <a:p>
            <a:pPr algn="ctr"/>
            <a:r>
              <a:rPr lang="en-US" sz="4000" b="1" dirty="0">
                <a:solidFill>
                  <a:srgbClr val="624D38"/>
                </a:solidFill>
              </a:rPr>
              <a:t>Copy Function</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2.66</a:t>
            </a:r>
          </a:p>
        </p:txBody>
      </p:sp>
    </p:spTree>
    <p:custDataLst>
      <p:tags r:id="rId1"/>
    </p:custDataLst>
    <p:extLst>
      <p:ext uri="{BB962C8B-B14F-4D97-AF65-F5344CB8AC3E}">
        <p14:creationId xmlns:p14="http://schemas.microsoft.com/office/powerpoint/2010/main" val="14092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Copy Function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2.67</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294866" y="1631656"/>
            <a:ext cx="4244550" cy="3692968"/>
          </a:xfrm>
        </p:spPr>
        <p:txBody>
          <a:bodyPr>
            <a:normAutofit/>
          </a:bodyPr>
          <a:lstStyle/>
          <a:p>
            <a:pPr marL="45720" indent="0" algn="ctr">
              <a:buNone/>
            </a:pPr>
            <a:r>
              <a:rPr lang="en-US" sz="2400" b="1" dirty="0"/>
              <a:t>FSFN will now have the functionality to copy over selected fields from the most recent approved home study in FSFN. </a:t>
            </a:r>
          </a:p>
          <a:p>
            <a:pPr marL="45720" indent="0" algn="ctr">
              <a:buNone/>
            </a:pPr>
            <a:r>
              <a:rPr lang="en-US" sz="2400" b="1" dirty="0"/>
              <a:t>If there is already a pending home study, a validation message will appear to ensure a new one is needed. </a:t>
            </a:r>
          </a:p>
        </p:txBody>
      </p:sp>
      <p:sp>
        <p:nvSpPr>
          <p:cNvPr id="9" name="Content Placeholder 13"/>
          <p:cNvSpPr txBox="1">
            <a:spLocks/>
          </p:cNvSpPr>
          <p:nvPr/>
        </p:nvSpPr>
        <p:spPr>
          <a:xfrm>
            <a:off x="4830811" y="1297627"/>
            <a:ext cx="7430202" cy="366255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lvl="0" indent="0">
              <a:buNone/>
            </a:pPr>
            <a:r>
              <a:rPr lang="en-US" sz="2400" b="1" dirty="0"/>
              <a:t>The information that will copy over includes: </a:t>
            </a:r>
            <a:br>
              <a:rPr lang="en-US" sz="2400" b="1" dirty="0"/>
            </a:br>
            <a:endParaRPr lang="en-US" sz="2400" b="1" dirty="0"/>
          </a:p>
          <a:p>
            <a:pPr lvl="0">
              <a:lnSpc>
                <a:spcPct val="100000"/>
              </a:lnSpc>
              <a:spcBef>
                <a:spcPts val="0"/>
              </a:spcBef>
            </a:pPr>
            <a:r>
              <a:rPr lang="en-US" sz="2400" b="1" dirty="0"/>
              <a:t>Purpose of home study</a:t>
            </a:r>
          </a:p>
          <a:p>
            <a:pPr lvl="0">
              <a:lnSpc>
                <a:spcPct val="100000"/>
              </a:lnSpc>
              <a:spcBef>
                <a:spcPts val="0"/>
              </a:spcBef>
            </a:pPr>
            <a:r>
              <a:rPr lang="en-US" sz="2400" b="1" dirty="0"/>
              <a:t>Narrative Family Assessment information, except for non-required questions</a:t>
            </a:r>
          </a:p>
          <a:p>
            <a:pPr lvl="0">
              <a:lnSpc>
                <a:spcPct val="100000"/>
              </a:lnSpc>
              <a:spcBef>
                <a:spcPts val="0"/>
              </a:spcBef>
            </a:pPr>
            <a:r>
              <a:rPr lang="en-US" sz="2400" b="1" dirty="0"/>
              <a:t>Finance Breakdown, Additional Monthly Support or Income, and Household Information from the Financial Security Resources tab</a:t>
            </a:r>
          </a:p>
          <a:p>
            <a:pPr lvl="0">
              <a:lnSpc>
                <a:spcPct val="100000"/>
              </a:lnSpc>
              <a:spcBef>
                <a:spcPts val="0"/>
              </a:spcBef>
            </a:pPr>
            <a:r>
              <a:rPr lang="en-US" sz="2400" b="1" dirty="0"/>
              <a:t>Other states of residence</a:t>
            </a:r>
          </a:p>
          <a:p>
            <a:pPr lvl="0">
              <a:lnSpc>
                <a:spcPct val="100000"/>
              </a:lnSpc>
              <a:spcBef>
                <a:spcPts val="0"/>
              </a:spcBef>
            </a:pPr>
            <a:r>
              <a:rPr lang="en-US" sz="2400" b="1" dirty="0"/>
              <a:t>Background check narrative</a:t>
            </a:r>
          </a:p>
        </p:txBody>
      </p:sp>
    </p:spTree>
    <p:custDataLst>
      <p:tags r:id="rId1"/>
    </p:custDataLst>
    <p:extLst>
      <p:ext uri="{BB962C8B-B14F-4D97-AF65-F5344CB8AC3E}">
        <p14:creationId xmlns:p14="http://schemas.microsoft.com/office/powerpoint/2010/main" val="23617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2.68</a:t>
            </a:r>
          </a:p>
        </p:txBody>
      </p:sp>
      <p:pic>
        <p:nvPicPr>
          <p:cNvPr id="8" name="Picture 7"/>
          <p:cNvPicPr/>
          <p:nvPr/>
        </p:nvPicPr>
        <p:blipFill>
          <a:blip r:embed="rId3"/>
          <a:stretch>
            <a:fillRect/>
          </a:stretch>
        </p:blipFill>
        <p:spPr>
          <a:xfrm>
            <a:off x="596358" y="1096828"/>
            <a:ext cx="8727107" cy="4556018"/>
          </a:xfrm>
          <a:prstGeom prst="rect">
            <a:avLst/>
          </a:prstGeom>
          <a:noFill/>
          <a:ln w="12700">
            <a:solidFill>
              <a:schemeClr val="tx1">
                <a:lumMod val="50000"/>
              </a:schemeClr>
            </a:solidFill>
          </a:ln>
        </p:spPr>
      </p:pic>
      <p:sp>
        <p:nvSpPr>
          <p:cNvPr id="9" name="Oval 8"/>
          <p:cNvSpPr/>
          <p:nvPr/>
        </p:nvSpPr>
        <p:spPr>
          <a:xfrm>
            <a:off x="7090418" y="3142695"/>
            <a:ext cx="659787" cy="329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
        <p:nvSpPr>
          <p:cNvPr id="13" name="Rectangle 12"/>
          <p:cNvSpPr/>
          <p:nvPr/>
        </p:nvSpPr>
        <p:spPr>
          <a:xfrm>
            <a:off x="3888880" y="509553"/>
            <a:ext cx="2142061" cy="461665"/>
          </a:xfrm>
          <a:prstGeom prst="rect">
            <a:avLst/>
          </a:prstGeom>
        </p:spPr>
        <p:txBody>
          <a:bodyPr wrap="none">
            <a:spAutoFit/>
          </a:bodyPr>
          <a:lstStyle/>
          <a:p>
            <a:pPr algn="ctr"/>
            <a:r>
              <a:rPr lang="en-US" sz="2400" b="1" i="1" u="sng" dirty="0">
                <a:latin typeface="Candara" panose="020E0502030303020204" pitchFamily="34" charset="0"/>
                <a:ea typeface="Candara" panose="020E0502030303020204" pitchFamily="34" charset="0"/>
                <a:cs typeface="Times New Roman" panose="02020603050405020304" pitchFamily="18" charset="0"/>
              </a:rPr>
              <a:t>Copy Function</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41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83719"/>
            <a:ext cx="12192000" cy="2193315"/>
          </a:xfrm>
        </p:spPr>
        <p:txBody>
          <a:bodyPr>
            <a:noAutofit/>
          </a:bodyPr>
          <a:lstStyle/>
          <a:p>
            <a:pPr algn="ctr"/>
            <a:r>
              <a:rPr lang="en-US" sz="5400" b="1" dirty="0"/>
              <a:t>Activity A:  Part 2 </a:t>
            </a:r>
            <a:br>
              <a:rPr lang="en-US" sz="5400" b="1" dirty="0"/>
            </a:br>
            <a:r>
              <a:rPr lang="en-US" sz="5400" b="1" dirty="0"/>
              <a:t>Emergency!  Jacob and Jenna Are in Present Danger</a:t>
            </a:r>
            <a:endParaRPr lang="en-US" sz="4400" b="1" dirty="0"/>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ounded Rectangle 7"/>
            <p:cNvSpPr/>
            <p:nvPr/>
          </p:nvSpPr>
          <p:spPr>
            <a:xfrm>
              <a:off x="2501547"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Read the scenario.  </a:t>
              </a:r>
            </a:p>
          </p:txBody>
        </p:sp>
        <p:sp>
          <p:nvSpPr>
            <p:cNvPr id="9" name="Rounded Rectangle 8"/>
            <p:cNvSpPr/>
            <p:nvPr/>
          </p:nvSpPr>
          <p:spPr>
            <a:xfrm>
              <a:off x="5348920"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chemeClr val="tx1"/>
                  </a:solidFill>
                </a:rPr>
                <a:t>Create and complete Emergency Placement Home Study CPI denial and a Supervisor approval in FSFN. </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2.69</a:t>
            </a:r>
          </a:p>
        </p:txBody>
      </p:sp>
    </p:spTree>
    <p:custDataLst>
      <p:tags r:id="rId1"/>
    </p:custDataLst>
    <p:extLst>
      <p:ext uri="{BB962C8B-B14F-4D97-AF65-F5344CB8AC3E}">
        <p14:creationId xmlns:p14="http://schemas.microsoft.com/office/powerpoint/2010/main" val="97102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2.7</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2" name="Picture 11"/>
          <p:cNvPicPr/>
          <p:nvPr/>
        </p:nvPicPr>
        <p:blipFill>
          <a:blip r:embed="rId3"/>
          <a:stretch>
            <a:fillRect/>
          </a:stretch>
        </p:blipFill>
        <p:spPr>
          <a:xfrm>
            <a:off x="651133" y="934417"/>
            <a:ext cx="8626217" cy="5330470"/>
          </a:xfrm>
          <a:prstGeom prst="rect">
            <a:avLst/>
          </a:prstGeom>
          <a:noFill/>
          <a:ln w="12700">
            <a:solidFill>
              <a:schemeClr val="tx1">
                <a:lumMod val="50000"/>
              </a:schemeClr>
            </a:solidFill>
          </a:ln>
        </p:spPr>
      </p:pic>
      <p:sp>
        <p:nvSpPr>
          <p:cNvPr id="11" name="Oval 10"/>
          <p:cNvSpPr/>
          <p:nvPr/>
        </p:nvSpPr>
        <p:spPr>
          <a:xfrm>
            <a:off x="828675" y="2259846"/>
            <a:ext cx="1276350" cy="2253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28675" y="3628227"/>
            <a:ext cx="1343025" cy="2865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8675" y="5067300"/>
            <a:ext cx="1689732" cy="3238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58434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873" y="2354655"/>
            <a:ext cx="4158449" cy="804959"/>
          </a:xfrm>
        </p:spPr>
        <p:txBody>
          <a:bodyPr/>
          <a:lstStyle/>
          <a:p>
            <a:r>
              <a:rPr lang="en-US" sz="5400" b="1" dirty="0"/>
              <a:t>Questions</a:t>
            </a:r>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3008298"/>
            <a:ext cx="9601200" cy="86467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endParaRPr lang="en-US" sz="5400" b="1" dirty="0">
              <a:solidFill>
                <a:srgbClr val="624D38">
                  <a:lumMod val="75000"/>
                </a:srgbClr>
              </a:solidFill>
            </a:endParaRPr>
          </a:p>
        </p:txBody>
      </p:sp>
      <p:pic>
        <p:nvPicPr>
          <p:cNvPr id="8" name="Picture 7"/>
          <p:cNvPicPr>
            <a:picLocks noChangeAspect="1"/>
          </p:cNvPicPr>
          <p:nvPr/>
        </p:nvPicPr>
        <p:blipFill>
          <a:blip r:embed="rId4"/>
          <a:stretch>
            <a:fillRect/>
          </a:stretch>
        </p:blipFill>
        <p:spPr>
          <a:xfrm rot="260727">
            <a:off x="4811553" y="1516504"/>
            <a:ext cx="3648126" cy="2481262"/>
          </a:xfrm>
          <a:prstGeom prst="rect">
            <a:avLst/>
          </a:prstGeom>
        </p:spPr>
      </p:pic>
    </p:spTree>
    <p:custDataLst>
      <p:tags r:id="rId1"/>
    </p:custDataLst>
    <p:extLst>
      <p:ext uri="{BB962C8B-B14F-4D97-AF65-F5344CB8AC3E}">
        <p14:creationId xmlns:p14="http://schemas.microsoft.com/office/powerpoint/2010/main" val="362676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2.8</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4" name="Picture 13"/>
          <p:cNvPicPr/>
          <p:nvPr/>
        </p:nvPicPr>
        <p:blipFill>
          <a:blip r:embed="rId3"/>
          <a:stretch>
            <a:fillRect/>
          </a:stretch>
        </p:blipFill>
        <p:spPr>
          <a:xfrm>
            <a:off x="666750" y="972517"/>
            <a:ext cx="8572500" cy="5313983"/>
          </a:xfrm>
          <a:prstGeom prst="rect">
            <a:avLst/>
          </a:prstGeom>
          <a:noFill/>
          <a:ln w="12700">
            <a:solidFill>
              <a:schemeClr val="tx1">
                <a:lumMod val="50000"/>
              </a:schemeClr>
            </a:solidFill>
          </a:ln>
        </p:spPr>
      </p:pic>
      <p:sp>
        <p:nvSpPr>
          <p:cNvPr id="11" name="Oval 10"/>
          <p:cNvSpPr/>
          <p:nvPr/>
        </p:nvSpPr>
        <p:spPr>
          <a:xfrm>
            <a:off x="866774" y="4322460"/>
            <a:ext cx="1781175" cy="38288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90224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2.9</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8" name="Picture 7"/>
          <p:cNvPicPr/>
          <p:nvPr/>
        </p:nvPicPr>
        <p:blipFill>
          <a:blip r:embed="rId3"/>
          <a:stretch>
            <a:fillRect/>
          </a:stretch>
        </p:blipFill>
        <p:spPr>
          <a:xfrm>
            <a:off x="773429" y="953467"/>
            <a:ext cx="8380095" cy="5322238"/>
          </a:xfrm>
          <a:prstGeom prst="rect">
            <a:avLst/>
          </a:prstGeom>
          <a:noFill/>
          <a:ln w="12700">
            <a:solidFill>
              <a:schemeClr val="tx1">
                <a:lumMod val="50000"/>
              </a:schemeClr>
            </a:solidFill>
          </a:ln>
        </p:spPr>
      </p:pic>
      <p:sp>
        <p:nvSpPr>
          <p:cNvPr id="11" name="Oval 10"/>
          <p:cNvSpPr/>
          <p:nvPr/>
        </p:nvSpPr>
        <p:spPr>
          <a:xfrm>
            <a:off x="840104" y="2085976"/>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40104" y="4181474"/>
            <a:ext cx="1649727" cy="266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
        <p:nvSpPr>
          <p:cNvPr id="14" name="Oval 13"/>
          <p:cNvSpPr/>
          <p:nvPr/>
        </p:nvSpPr>
        <p:spPr>
          <a:xfrm>
            <a:off x="831225" y="2567845"/>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9953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SHEER GREEN 16X9" val="0NKozSDt"/>
  <p:tag name="ARTICULATE_DESIGN_ID_1_SHEER GREEN 16X9" val="9GJP1M55"/>
  <p:tag name="ARTICULATE_SLIDE_COUNT" val="7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themeOverride>
</file>

<file path=docProps/app.xml><?xml version="1.0" encoding="utf-8"?>
<Properties xmlns="http://schemas.openxmlformats.org/officeDocument/2006/extended-properties" xmlns:vt="http://schemas.openxmlformats.org/officeDocument/2006/docPropsVTypes">
  <TotalTime>2424</TotalTime>
  <Words>2409</Words>
  <Application>Microsoft Office PowerPoint</Application>
  <PresentationFormat>Widescreen</PresentationFormat>
  <Paragraphs>339</Paragraphs>
  <Slides>70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70</vt:i4>
      </vt:variant>
    </vt:vector>
  </HeadingPairs>
  <TitlesOfParts>
    <vt:vector size="78" baseType="lpstr">
      <vt:lpstr>Arial</vt:lpstr>
      <vt:lpstr>Arial Black</vt:lpstr>
      <vt:lpstr>Calibri</vt:lpstr>
      <vt:lpstr>Candara</vt:lpstr>
      <vt:lpstr>Century Gothic</vt:lpstr>
      <vt:lpstr>Sheer Green 16x9</vt:lpstr>
      <vt:lpstr>1_Sheer Green 16x9</vt:lpstr>
      <vt:lpstr>2_Sheer Green 16x9</vt:lpstr>
      <vt:lpstr>Unified Home Study Training</vt:lpstr>
      <vt:lpstr>Learning Objectives</vt:lpstr>
      <vt:lpstr>Emergency Placements</vt:lpstr>
      <vt:lpstr>Information Gathering</vt:lpstr>
      <vt:lpstr>FSFN Tutorial</vt:lpstr>
      <vt:lpstr>Demographic Information</vt:lpstr>
      <vt:lpstr>FSFN Screens</vt:lpstr>
      <vt:lpstr>FSFN Screens</vt:lpstr>
      <vt:lpstr>FSFN Screens</vt:lpstr>
      <vt:lpstr>FSFN Screens</vt:lpstr>
      <vt:lpstr>FSFN Tutorial</vt:lpstr>
      <vt:lpstr>Background Checks</vt:lpstr>
      <vt:lpstr>Background Checks, con’t.</vt:lpstr>
      <vt:lpstr>Analysis of  Background Checks</vt:lpstr>
      <vt:lpstr>Disqualifiers</vt:lpstr>
      <vt:lpstr>Disqualifiers, con’t.</vt:lpstr>
      <vt:lpstr>Disqualifiers, con’t.</vt:lpstr>
      <vt:lpstr>Documentation</vt:lpstr>
      <vt:lpstr>FSFN Screens</vt:lpstr>
      <vt:lpstr>FSFN Screens</vt:lpstr>
      <vt:lpstr>FSFN Screens</vt:lpstr>
      <vt:lpstr>FSFN Screens</vt:lpstr>
      <vt:lpstr>FSFN Screens</vt:lpstr>
      <vt:lpstr>FSFN Screens</vt:lpstr>
      <vt:lpstr>Information Needed Prior to Emergency Placement</vt:lpstr>
      <vt:lpstr>Interviews</vt:lpstr>
      <vt:lpstr>Interviews, con’t.</vt:lpstr>
      <vt:lpstr>Home Evaluation</vt:lpstr>
      <vt:lpstr>Caregiver Supports</vt:lpstr>
      <vt:lpstr>Verbal Approval</vt:lpstr>
      <vt:lpstr>FSFN Tutorial</vt:lpstr>
      <vt:lpstr>Financial Security Resources and Child Care Arrangements</vt:lpstr>
      <vt:lpstr>FSFN Screens</vt:lpstr>
      <vt:lpstr>FSFN Screens</vt:lpstr>
      <vt:lpstr>FSFN Screens</vt:lpstr>
      <vt:lpstr>FSFN Screens</vt:lpstr>
      <vt:lpstr>FSFN Screens</vt:lpstr>
      <vt:lpstr>FSFN Tutorial</vt:lpstr>
      <vt:lpstr>Narrative Family Assessment</vt:lpstr>
      <vt:lpstr>Narrative Family Assessment, con’t.</vt:lpstr>
      <vt:lpstr>FSFN Screens</vt:lpstr>
      <vt:lpstr>FSFN Screens</vt:lpstr>
      <vt:lpstr>FSFN Screens</vt:lpstr>
      <vt:lpstr>FSFN Screens</vt:lpstr>
      <vt:lpstr>FSFN Screens</vt:lpstr>
      <vt:lpstr>FSFN Screens</vt:lpstr>
      <vt:lpstr>FSFN Screens</vt:lpstr>
      <vt:lpstr>FSFN Screens</vt:lpstr>
      <vt:lpstr>FSFN Screens</vt:lpstr>
      <vt:lpstr>The UHS Interview Process</vt:lpstr>
      <vt:lpstr>The UHS Interview Process, con’t.</vt:lpstr>
      <vt:lpstr>Activity A:  Part 1  Emergency!  Jacob and Jenna Are in Present Danger</vt:lpstr>
      <vt:lpstr>Finalizing the Emergency Placement Home Study</vt:lpstr>
      <vt:lpstr>FSFN Tutorial</vt:lpstr>
      <vt:lpstr>Attachments</vt:lpstr>
      <vt:lpstr>Upload Requirements</vt:lpstr>
      <vt:lpstr>Signatures, Recommendations, and Final Approvals</vt:lpstr>
      <vt:lpstr>Signatures, Recommendations, and Final Approvals, con’t.</vt:lpstr>
      <vt:lpstr>Signatures, Recommendations, and Final Approvals, con’t.</vt:lpstr>
      <vt:lpstr>Signatures, Recommendations, and Final Approvals, con’t.</vt:lpstr>
      <vt:lpstr>Signatures, Recommendations, and Final Approvals, con’t.</vt:lpstr>
      <vt:lpstr>Final Approvals</vt:lpstr>
      <vt:lpstr>Final Approvals, con’t.</vt:lpstr>
      <vt:lpstr>FSFN Screens</vt:lpstr>
      <vt:lpstr>Filing with the Court</vt:lpstr>
      <vt:lpstr>FSFN Tutorial</vt:lpstr>
      <vt:lpstr>Copy Function</vt:lpstr>
      <vt:lpstr>FSFN Screens</vt:lpstr>
      <vt:lpstr>Activity A:  Part 2  Emergency!  Jacob and Jenna Are in Present Danger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Home Study - Emergency Placement Home Study PowerPoint (April and May 2018)</dc:title>
  <dc:creator>Brock, Amber</dc:creator>
  <cp:lastModifiedBy>VanDyke, Misty N</cp:lastModifiedBy>
  <cp:revision>126</cp:revision>
  <cp:lastPrinted>2018-05-02T13:38:43Z</cp:lastPrinted>
  <dcterms:created xsi:type="dcterms:W3CDTF">2018-03-31T17:15:41Z</dcterms:created>
  <dcterms:modified xsi:type="dcterms:W3CDTF">2025-05-13T12:57:46Z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6CE4AF73-6034-404B-BBF4-7A78FB3E7909</vt:lpwstr>
  </property>
  <property fmtid="{D5CDD505-2E9C-101B-9397-08002B2CF9AE}" pid="3" name="ArticulatePath">
    <vt:lpwstr>Presentation1</vt:lpwstr>
  </property>
</Properties>
</file>