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13" r:id="rId5"/>
    <p:sldId id="432" r:id="rId6"/>
    <p:sldId id="416" r:id="rId7"/>
    <p:sldId id="454" r:id="rId8"/>
    <p:sldId id="456" r:id="rId9"/>
    <p:sldId id="455" r:id="rId10"/>
    <p:sldId id="439" r:id="rId11"/>
    <p:sldId id="417" r:id="rId12"/>
    <p:sldId id="419" r:id="rId13"/>
    <p:sldId id="436" r:id="rId14"/>
    <p:sldId id="437" r:id="rId15"/>
    <p:sldId id="438" r:id="rId16"/>
    <p:sldId id="434" r:id="rId17"/>
    <p:sldId id="435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56944F"/>
    <a:srgbClr val="1B5F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956" autoAdjust="0"/>
  </p:normalViewPr>
  <p:slideViewPr>
    <p:cSldViewPr snapToGrid="0" snapToObjects="1">
      <p:cViewPr varScale="1">
        <p:scale>
          <a:sx n="115" d="100"/>
          <a:sy n="115" d="100"/>
        </p:scale>
        <p:origin x="158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1.0.2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2D61-C8FC-478D-88C1-15740803A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339" y="5193758"/>
            <a:ext cx="1209286" cy="1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Pre-Service Curriculum Module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Pre-Service Curriculum Module 1</a:t>
            </a:r>
          </a:p>
        </p:txBody>
      </p:sp>
    </p:spTree>
    <p:extLst>
      <p:ext uri="{BB962C8B-B14F-4D97-AF65-F5344CB8AC3E}">
        <p14:creationId xmlns:p14="http://schemas.microsoft.com/office/powerpoint/2010/main" val="329862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339" y="5193758"/>
            <a:ext cx="1209286" cy="1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 Module 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 Module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 Module 1</a:t>
            </a:r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07103" y="6383338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 Module 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 Module 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1517651" y="4338734"/>
            <a:ext cx="273710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Pre-Service Curriculum Module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 Module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9012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Pre-Service Curriculum Module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0" r:id="rId2"/>
    <p:sldLayoutId id="2147483755" r:id="rId3"/>
    <p:sldLayoutId id="2147483756" r:id="rId4"/>
    <p:sldLayoutId id="2147483757" r:id="rId5"/>
    <p:sldLayoutId id="2147483758" r:id="rId6"/>
    <p:sldLayoutId id="2147483752" r:id="rId7"/>
    <p:sldLayoutId id="2147483759" r:id="rId8"/>
    <p:sldLayoutId id="2147483753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lcertificationboard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ww.dcf.state.fl.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536" y="3192978"/>
            <a:ext cx="7088460" cy="1459298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Pre-service</a:t>
            </a:r>
          </a:p>
          <a:p>
            <a:r>
              <a:rPr lang="en-US" sz="4800" dirty="0"/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3874" y="2279587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2: Exploring Skills (6)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19692" y="1219023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1: Foundations for Interviewing (6)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3500" y="1192989"/>
            <a:ext cx="1371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Orientation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0" y="1192024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M1: The Child Welfare System (3)</a:t>
            </a:r>
          </a:p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M2:  Florida’s Child Welfare Practice Model (2)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69960" y="2279587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Lab 1 &amp; 2: Structured Field  Day -observing exploring skills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1500" y="1219023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M3: Child Development (6)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99541" y="336713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M6: Understanding Child Maltreatment (6)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7254" y="4392635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M7: Assessment and Analyzing Family Functioning (6)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19692" y="2273351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3: Focusing Skills (6)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73" y="4399508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Lab 4: Structured Field Day -  Shadowing / observation and practice child interviewing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4786" y="4399508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4: Child Interviewing (6)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4586" y="2273351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M5: Family Conditions (6)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9398" y="336713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M6: Understanding Child Maltreatment (6)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19692" y="331723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M6: Understanding Child Maltreatment (6)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69960" y="5416826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M8: Safety &amp; Risk (6)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99784" y="544661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M9: Safety Planning (6)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19692" y="544661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M10: Readiness Assessment (6)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58489" y="4392635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Lab 5:  Interviews to learn about Maltreatment Surrounding Circumstances and family functioning (6)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47900" y="490791"/>
            <a:ext cx="548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CORE Pre-Service Curriculum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4786" y="3367130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Labs 1-3: Structured Field Days - Shadowing / exploring and focusing skills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89657" y="1219023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M4: Trauma and the Child (6)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28679" y="3329407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M6: Understanding Child Maltreatment (6)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68674" y="5446610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M8: Safety &amp; Risk (6)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82934" y="2279587"/>
            <a:ext cx="1371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M5: Family Conditions (3)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3874" y="5416826"/>
            <a:ext cx="1371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Structured Field Day: Shadowing/observing &amp; practice adult functioning, parenting, child discipline (6)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03482" y="4399508"/>
            <a:ext cx="1371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Lab 4: Child Interviewing (6)</a:t>
            </a:r>
          </a:p>
        </p:txBody>
      </p:sp>
      <p:sp>
        <p:nvSpPr>
          <p:cNvPr id="3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10</a:t>
            </a:r>
          </a:p>
        </p:txBody>
      </p:sp>
    </p:spTree>
    <p:extLst>
      <p:ext uri="{BB962C8B-B14F-4D97-AF65-F5344CB8AC3E}">
        <p14:creationId xmlns:p14="http://schemas.microsoft.com/office/powerpoint/2010/main" val="44184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Pre-Service Curriculum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0985" y="3425624"/>
            <a:ext cx="18288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0519" y="1844474"/>
            <a:ext cx="1828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Protective Investigator</a:t>
            </a: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3679785" y="2187374"/>
            <a:ext cx="1340734" cy="169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29200" y="2739824"/>
            <a:ext cx="1828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Case 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37881" y="3685331"/>
            <a:ext cx="1828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Licensing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37881" y="4607448"/>
            <a:ext cx="1828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Adoptions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200" y="5502074"/>
            <a:ext cx="1828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Hotline</a:t>
            </a:r>
          </a:p>
        </p:txBody>
      </p:sp>
      <p:cxnSp>
        <p:nvCxnSpPr>
          <p:cNvPr id="25" name="Straight Connector 24"/>
          <p:cNvCxnSpPr>
            <a:stCxn id="6" idx="3"/>
            <a:endCxn id="17" idx="1"/>
          </p:cNvCxnSpPr>
          <p:nvPr/>
        </p:nvCxnSpPr>
        <p:spPr>
          <a:xfrm flipV="1">
            <a:off x="3679785" y="3082724"/>
            <a:ext cx="1349415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</p:cNvCxnSpPr>
          <p:nvPr/>
        </p:nvCxnSpPr>
        <p:spPr>
          <a:xfrm>
            <a:off x="3679785" y="3882824"/>
            <a:ext cx="1340734" cy="145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  <a:endCxn id="19" idx="1"/>
          </p:cNvCxnSpPr>
          <p:nvPr/>
        </p:nvCxnSpPr>
        <p:spPr>
          <a:xfrm>
            <a:off x="3679785" y="3882824"/>
            <a:ext cx="1358096" cy="106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3"/>
            <a:endCxn id="20" idx="1"/>
          </p:cNvCxnSpPr>
          <p:nvPr/>
        </p:nvCxnSpPr>
        <p:spPr>
          <a:xfrm>
            <a:off x="3679785" y="3882824"/>
            <a:ext cx="1349415" cy="1962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11</a:t>
            </a:r>
          </a:p>
        </p:txBody>
      </p:sp>
    </p:spTree>
    <p:extLst>
      <p:ext uri="{BB962C8B-B14F-4D97-AF65-F5344CB8AC3E}">
        <p14:creationId xmlns:p14="http://schemas.microsoft.com/office/powerpoint/2010/main" val="1696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1113" y="327025"/>
            <a:ext cx="7081837" cy="1143000"/>
          </a:xfrm>
        </p:spPr>
        <p:txBody>
          <a:bodyPr/>
          <a:lstStyle/>
          <a:p>
            <a:r>
              <a:rPr lang="en-US" b="1" dirty="0"/>
              <a:t>CORE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38275" y="1851025"/>
            <a:ext cx="7705725" cy="43656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Module 1</a:t>
            </a:r>
            <a:r>
              <a:rPr lang="en-US" b="1">
                <a:solidFill>
                  <a:srgbClr val="0070C0"/>
                </a:solidFill>
              </a:rPr>
              <a:t>:  The </a:t>
            </a:r>
            <a:r>
              <a:rPr lang="en-US" b="1" dirty="0">
                <a:solidFill>
                  <a:srgbClr val="0070C0"/>
                </a:solidFill>
              </a:rPr>
              <a:t>Child Welfare System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2:  Florida’s Child Welfare Practice Model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3:  Child Development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4:  Trauma and the Child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5:  Family Conditions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6:  Understanding Maltreatment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7:  Assessing and Analyzing Family Functioning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8:  Safety and Risk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9:  Safety Planning</a:t>
            </a:r>
          </a:p>
          <a:p>
            <a:r>
              <a:rPr lang="en-US" b="1" dirty="0">
                <a:solidFill>
                  <a:srgbClr val="0070C0"/>
                </a:solidFill>
              </a:rPr>
              <a:t>Module 10:  Readiness Assessment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12</a:t>
            </a:r>
          </a:p>
        </p:txBody>
      </p:sp>
    </p:spTree>
    <p:extLst>
      <p:ext uri="{BB962C8B-B14F-4D97-AF65-F5344CB8AC3E}">
        <p14:creationId xmlns:p14="http://schemas.microsoft.com/office/powerpoint/2010/main" val="294480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Labs/Fieldwork</a:t>
            </a:r>
            <a:br>
              <a:rPr lang="en-US" dirty="0"/>
            </a:br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1:  Foundations for Interviewing</a:t>
            </a:r>
          </a:p>
          <a:p>
            <a:r>
              <a:rPr lang="en-US" dirty="0"/>
              <a:t>Lab 2:  Exploring Skills</a:t>
            </a:r>
          </a:p>
          <a:p>
            <a:r>
              <a:rPr lang="en-US" dirty="0"/>
              <a:t>Lab 3:  Focusing Skills</a:t>
            </a:r>
          </a:p>
          <a:p>
            <a:r>
              <a:rPr lang="en-US" dirty="0"/>
              <a:t>Lab 4:  Child Interviewing Skills</a:t>
            </a:r>
          </a:p>
          <a:p>
            <a:r>
              <a:rPr lang="en-US" dirty="0"/>
              <a:t>Lab 5:  Interviews to Learn about Adult Functioning, Maltreatment and Circumstances Surrounding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13</a:t>
            </a:r>
          </a:p>
        </p:txBody>
      </p:sp>
    </p:spTree>
    <p:extLst>
      <p:ext uri="{BB962C8B-B14F-4D97-AF65-F5344CB8AC3E}">
        <p14:creationId xmlns:p14="http://schemas.microsoft.com/office/powerpoint/2010/main" val="306573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8340" y="368300"/>
            <a:ext cx="7081837" cy="1143000"/>
          </a:xfrm>
        </p:spPr>
        <p:txBody>
          <a:bodyPr/>
          <a:lstStyle/>
          <a:p>
            <a:r>
              <a:rPr lang="en-US" dirty="0">
                <a:solidFill>
                  <a:srgbClr val="18579B"/>
                </a:solidFill>
                <a:hlinkClick r:id="rId2"/>
              </a:rPr>
              <a:t>Florida Certification Board</a:t>
            </a:r>
            <a:endParaRPr lang="en-US" dirty="0">
              <a:solidFill>
                <a:srgbClr val="18579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3" y="1634778"/>
            <a:ext cx="5344573" cy="45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14</a:t>
            </a:r>
          </a:p>
        </p:txBody>
      </p:sp>
    </p:spTree>
    <p:extLst>
      <p:ext uri="{BB962C8B-B14F-4D97-AF65-F5344CB8AC3E}">
        <p14:creationId xmlns:p14="http://schemas.microsoft.com/office/powerpoint/2010/main" val="5129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 idx="4294967295"/>
          </p:nvPr>
        </p:nvSpPr>
        <p:spPr>
          <a:xfrm>
            <a:off x="1604963" y="326241"/>
            <a:ext cx="7081837" cy="11430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Agenda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81174" y="1762125"/>
            <a:ext cx="6991351" cy="4371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57325" y="1443841"/>
            <a:ext cx="6970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Introduction Activity – Ice Breaker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Secretary’s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Introduction to the Department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Introduction to Child Welfare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Team Building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Program Agenda for CORE and Specialty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Labs / Fieldwork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Florida Certification Board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6944F"/>
                </a:solidFill>
              </a:rPr>
              <a:t>Question and Answer Session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2</a:t>
            </a:r>
          </a:p>
        </p:txBody>
      </p:sp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Secretary’s 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3</a:t>
            </a:r>
          </a:p>
        </p:txBody>
      </p:sp>
    </p:spTree>
    <p:extLst>
      <p:ext uri="{BB962C8B-B14F-4D97-AF65-F5344CB8AC3E}">
        <p14:creationId xmlns:p14="http://schemas.microsoft.com/office/powerpoint/2010/main" val="374394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DCF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Office of Self Sufficiency</a:t>
            </a:r>
          </a:p>
          <a:p>
            <a:pPr lvl="0"/>
            <a:r>
              <a:rPr lang="en-US" dirty="0"/>
              <a:t>Adult Protective Services</a:t>
            </a:r>
          </a:p>
          <a:p>
            <a:pPr lvl="0"/>
            <a:r>
              <a:rPr lang="en-US" dirty="0"/>
              <a:t>Child Care</a:t>
            </a:r>
          </a:p>
          <a:p>
            <a:pPr lvl="0"/>
            <a:r>
              <a:rPr lang="en-US" dirty="0"/>
              <a:t>Domestic Violence</a:t>
            </a:r>
          </a:p>
          <a:p>
            <a:pPr lvl="0"/>
            <a:r>
              <a:rPr lang="en-US" dirty="0"/>
              <a:t>Child Welfare (Family Safety)</a:t>
            </a:r>
          </a:p>
          <a:p>
            <a:pPr lvl="0"/>
            <a:r>
              <a:rPr lang="en-US" dirty="0"/>
              <a:t>Homelessness</a:t>
            </a:r>
          </a:p>
          <a:p>
            <a:pPr lvl="0"/>
            <a:r>
              <a:rPr lang="en-US" dirty="0"/>
              <a:t>Substance Abuse and Mental Health</a:t>
            </a:r>
          </a:p>
          <a:p>
            <a:pPr lvl="0"/>
            <a:r>
              <a:rPr lang="en-US" dirty="0"/>
              <a:t>Refugee Services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4</a:t>
            </a:r>
          </a:p>
        </p:txBody>
      </p:sp>
    </p:spTree>
    <p:extLst>
      <p:ext uri="{BB962C8B-B14F-4D97-AF65-F5344CB8AC3E}">
        <p14:creationId xmlns:p14="http://schemas.microsoft.com/office/powerpoint/2010/main" val="34389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Child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759" y="1634778"/>
            <a:ext cx="7082264" cy="43657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Florida Abuse Hotline</a:t>
            </a:r>
          </a:p>
          <a:p>
            <a:r>
              <a:rPr lang="en-US" dirty="0"/>
              <a:t>Child Protective Investigations</a:t>
            </a:r>
          </a:p>
          <a:p>
            <a:r>
              <a:rPr lang="en-US" dirty="0"/>
              <a:t>Community Based Care</a:t>
            </a:r>
          </a:p>
          <a:p>
            <a:pPr lvl="1"/>
            <a:r>
              <a:rPr lang="en-US" dirty="0"/>
              <a:t>Case Management</a:t>
            </a:r>
          </a:p>
          <a:p>
            <a:pPr lvl="1"/>
            <a:r>
              <a:rPr lang="en-US" dirty="0"/>
              <a:t>Foster Care</a:t>
            </a:r>
          </a:p>
          <a:p>
            <a:pPr lvl="1"/>
            <a:r>
              <a:rPr lang="en-US" dirty="0"/>
              <a:t>Adoptions</a:t>
            </a:r>
          </a:p>
          <a:p>
            <a:r>
              <a:rPr lang="en-US" dirty="0"/>
              <a:t>Children’s Legal Services</a:t>
            </a:r>
          </a:p>
          <a:p>
            <a:r>
              <a:rPr lang="en-US" dirty="0"/>
              <a:t>Interstate Compact on the Placement of Children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5</a:t>
            </a:r>
          </a:p>
        </p:txBody>
      </p:sp>
    </p:spTree>
    <p:extLst>
      <p:ext uri="{BB962C8B-B14F-4D97-AF65-F5344CB8AC3E}">
        <p14:creationId xmlns:p14="http://schemas.microsoft.com/office/powerpoint/2010/main" val="381068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55445"/>
            <a:ext cx="7772400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http://eww.dcf.state.fl.us/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74" y="1026323"/>
            <a:ext cx="8007626" cy="58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1802"/>
              </p:ext>
            </p:extLst>
          </p:nvPr>
        </p:nvGraphicFramePr>
        <p:xfrm>
          <a:off x="1331650" y="399495"/>
          <a:ext cx="7457243" cy="609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15139" imgH="8218218" progId="Word.Document.12">
                  <p:embed/>
                </p:oleObj>
              </mc:Choice>
              <mc:Fallback>
                <p:oleObj name="Document" r:id="rId2" imgW="6615139" imgH="8218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50" y="399495"/>
                        <a:ext cx="7457243" cy="6098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4513" y="10031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98072" y="523783"/>
            <a:ext cx="368128" cy="58237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7</a:t>
            </a:r>
          </a:p>
        </p:txBody>
      </p:sp>
    </p:spTree>
    <p:extLst>
      <p:ext uri="{BB962C8B-B14F-4D97-AF65-F5344CB8AC3E}">
        <p14:creationId xmlns:p14="http://schemas.microsoft.com/office/powerpoint/2010/main" val="401357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55370" y="2362201"/>
            <a:ext cx="7802880" cy="2724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8880" y="491778"/>
            <a:ext cx="75069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B5FAA"/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/>
              <a:t>Introduction to </a:t>
            </a:r>
          </a:p>
          <a:p>
            <a:r>
              <a:rPr lang="en-US" dirty="0"/>
              <a:t>Child Welfare</a:t>
            </a:r>
          </a:p>
        </p:txBody>
      </p:sp>
      <p:pic>
        <p:nvPicPr>
          <p:cNvPr id="1027" name="Picture 3" descr="C:\Users\Carnett-Valerie\AppData\Local\Microsoft\Windows\Temporary Internet Files\Content.IE5\AGKZ9YEV\MP9004424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12" y="1634777"/>
            <a:ext cx="5723906" cy="39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15" y="5225533"/>
            <a:ext cx="1209286" cy="1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8</a:t>
            </a:r>
          </a:p>
        </p:txBody>
      </p:sp>
    </p:spTree>
    <p:extLst>
      <p:ext uri="{BB962C8B-B14F-4D97-AF65-F5344CB8AC3E}">
        <p14:creationId xmlns:p14="http://schemas.microsoft.com/office/powerpoint/2010/main" val="74181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7188"/>
            <a:ext cx="7082263" cy="1463328"/>
          </a:xfrm>
        </p:spPr>
        <p:txBody>
          <a:bodyPr>
            <a:normAutofit/>
          </a:bodyPr>
          <a:lstStyle/>
          <a:p>
            <a:r>
              <a:rPr lang="en-US" sz="3600" dirty="0"/>
              <a:t>Activity</a:t>
            </a:r>
            <a:br>
              <a:rPr lang="en-US" dirty="0"/>
            </a:br>
            <a:r>
              <a:rPr lang="en-US" sz="3600" dirty="0">
                <a:solidFill>
                  <a:srgbClr val="56944F"/>
                </a:solidFill>
                <a:latin typeface="Calibri" panose="020F0502020204030204" pitchFamily="34" charset="0"/>
              </a:rPr>
              <a:t>The Value of Team Work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Pre-Service Curriculum: Orientation 9</a:t>
            </a:r>
          </a:p>
        </p:txBody>
      </p:sp>
    </p:spTree>
    <p:extLst>
      <p:ext uri="{BB962C8B-B14F-4D97-AF65-F5344CB8AC3E}">
        <p14:creationId xmlns:p14="http://schemas.microsoft.com/office/powerpoint/2010/main" val="3151111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C0AC0-D795-4252-9E2E-275CD80B44F8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43B589-F928-4CFC-9C20-A6EB5F4E1E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B87FF3-2CE2-4A96-B611-E02B2168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6571</TotalTime>
  <Words>551</Words>
  <Application>Microsoft Office PowerPoint</Application>
  <PresentationFormat>On-screen Show (4:3)</PresentationFormat>
  <Paragraphs>113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ACP-white</vt:lpstr>
      <vt:lpstr>Document</vt:lpstr>
      <vt:lpstr>PowerPoint Presentation</vt:lpstr>
      <vt:lpstr>Agenda</vt:lpstr>
      <vt:lpstr>Secretary’s Welcome</vt:lpstr>
      <vt:lpstr>DCF Programs</vt:lpstr>
      <vt:lpstr>Office of Child Welfare</vt:lpstr>
      <vt:lpstr>http://eww.dcf.state.fl.us/ </vt:lpstr>
      <vt:lpstr>PowerPoint Presentation</vt:lpstr>
      <vt:lpstr>PowerPoint Presentation</vt:lpstr>
      <vt:lpstr>Activity The Value of Team Work </vt:lpstr>
      <vt:lpstr>PowerPoint Presentation</vt:lpstr>
      <vt:lpstr>Pre-Service Curriculum</vt:lpstr>
      <vt:lpstr>CORE Modules</vt:lpstr>
      <vt:lpstr>Labs/Fieldwork Requirements</vt:lpstr>
      <vt:lpstr>Florida Certification Board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Orientation PowerPoint (January 2015)</dc:title>
  <dc:creator>Cindy</dc:creator>
  <cp:lastModifiedBy>VanDyke, Misty N</cp:lastModifiedBy>
  <cp:revision>305</cp:revision>
  <cp:lastPrinted>2015-01-22T17:12:09Z</cp:lastPrinted>
  <dcterms:created xsi:type="dcterms:W3CDTF">2013-01-31T01:40:39Z</dcterms:created>
  <dcterms:modified xsi:type="dcterms:W3CDTF">2025-05-13T15:35:26Z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