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61"/>
  </p:notesMasterIdLst>
  <p:handoutMasterIdLst>
    <p:handoutMasterId r:id="rId62"/>
  </p:handoutMasterIdLst>
  <p:sldIdLst>
    <p:sldId id="370" r:id="rId5"/>
    <p:sldId id="396" r:id="rId6"/>
    <p:sldId id="656" r:id="rId7"/>
    <p:sldId id="657" r:id="rId8"/>
    <p:sldId id="658" r:id="rId9"/>
    <p:sldId id="659" r:id="rId10"/>
    <p:sldId id="660" r:id="rId11"/>
    <p:sldId id="400" r:id="rId12"/>
    <p:sldId id="428" r:id="rId13"/>
    <p:sldId id="388" r:id="rId14"/>
    <p:sldId id="402" r:id="rId15"/>
    <p:sldId id="413" r:id="rId16"/>
    <p:sldId id="403" r:id="rId17"/>
    <p:sldId id="431" r:id="rId18"/>
    <p:sldId id="423" r:id="rId19"/>
    <p:sldId id="424" r:id="rId20"/>
    <p:sldId id="404" r:id="rId21"/>
    <p:sldId id="654" r:id="rId22"/>
    <p:sldId id="405" r:id="rId23"/>
    <p:sldId id="419" r:id="rId24"/>
    <p:sldId id="406" r:id="rId25"/>
    <p:sldId id="420" r:id="rId26"/>
    <p:sldId id="421" r:id="rId27"/>
    <p:sldId id="425" r:id="rId28"/>
    <p:sldId id="619" r:id="rId29"/>
    <p:sldId id="620" r:id="rId30"/>
    <p:sldId id="621" r:id="rId31"/>
    <p:sldId id="622" r:id="rId32"/>
    <p:sldId id="623" r:id="rId33"/>
    <p:sldId id="625" r:id="rId34"/>
    <p:sldId id="626" r:id="rId35"/>
    <p:sldId id="627" r:id="rId36"/>
    <p:sldId id="628" r:id="rId37"/>
    <p:sldId id="629" r:id="rId38"/>
    <p:sldId id="630" r:id="rId39"/>
    <p:sldId id="631" r:id="rId40"/>
    <p:sldId id="632" r:id="rId41"/>
    <p:sldId id="633" r:id="rId42"/>
    <p:sldId id="634" r:id="rId43"/>
    <p:sldId id="636" r:id="rId44"/>
    <p:sldId id="637" r:id="rId45"/>
    <p:sldId id="638" r:id="rId46"/>
    <p:sldId id="639" r:id="rId47"/>
    <p:sldId id="640" r:id="rId48"/>
    <p:sldId id="641" r:id="rId49"/>
    <p:sldId id="642" r:id="rId50"/>
    <p:sldId id="644" r:id="rId51"/>
    <p:sldId id="645" r:id="rId52"/>
    <p:sldId id="646" r:id="rId53"/>
    <p:sldId id="647" r:id="rId54"/>
    <p:sldId id="655" r:id="rId55"/>
    <p:sldId id="648" r:id="rId56"/>
    <p:sldId id="649" r:id="rId57"/>
    <p:sldId id="650" r:id="rId58"/>
    <p:sldId id="651" r:id="rId59"/>
    <p:sldId id="652" r:id="rId60"/>
  </p:sldIdLst>
  <p:sldSz cx="9144000" cy="6858000" type="screen4x3"/>
  <p:notesSz cx="7010400" cy="9296400"/>
  <p:custDataLst>
    <p:tags r:id="rId6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guide id="3" orient="horz" pos="2928">
          <p15:clr>
            <a:srgbClr val="A4A3A4"/>
          </p15:clr>
        </p15:guide>
        <p15:guide id="4"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5FAA"/>
    <a:srgbClr val="56944F"/>
    <a:srgbClr val="FFFFFF"/>
    <a:srgbClr val="18579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44" autoAdjust="0"/>
    <p:restoredTop sz="81304" autoAdjust="0"/>
  </p:normalViewPr>
  <p:slideViewPr>
    <p:cSldViewPr snapToGrid="0" snapToObjects="1">
      <p:cViewPr varScale="1">
        <p:scale>
          <a:sx n="99" d="100"/>
          <a:sy n="99" d="100"/>
        </p:scale>
        <p:origin x="198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8" d="100"/>
          <a:sy n="68" d="100"/>
        </p:scale>
        <p:origin x="-2814" y="-102"/>
      </p:cViewPr>
      <p:guideLst>
        <p:guide orient="horz" pos="2949"/>
        <p:guide pos="2229"/>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gs" Target="tags/tag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5C036C-AFE9-462D-AED9-DA67C7C93DC8}" type="doc">
      <dgm:prSet loTypeId="urn:diagrams.loki3.com/TabbedArc+Icon" loCatId="officeonline" qsTypeId="urn:microsoft.com/office/officeart/2005/8/quickstyle/simple1" qsCatId="simple" csTypeId="urn:microsoft.com/office/officeart/2005/8/colors/accent1_2" csCatId="accent1" phldr="1"/>
      <dgm:spPr/>
    </dgm:pt>
    <dgm:pt modelId="{F18E5AB7-D94C-44BA-8511-361218A53A8F}">
      <dgm:prSet/>
      <dgm:spPr>
        <a:xfrm rot="20880000">
          <a:off x="1488395" y="576652"/>
          <a:ext cx="760432" cy="494281"/>
        </a:xfrm>
        <a:solidFill>
          <a:srgbClr val="9BBB59">
            <a:lumMod val="75000"/>
          </a:srgbClr>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Cambria"/>
              <a:ea typeface="+mn-ea"/>
              <a:cs typeface="+mn-cs"/>
            </a:rPr>
            <a:t>Nurturing and attachment</a:t>
          </a:r>
        </a:p>
      </dgm:t>
    </dgm:pt>
    <dgm:pt modelId="{5771F1EA-66B7-4A70-A92F-901FD28CA150}" type="parTrans" cxnId="{759AC106-4A5B-467A-9647-00675229BE23}">
      <dgm:prSet/>
      <dgm:spPr/>
      <dgm:t>
        <a:bodyPr/>
        <a:lstStyle/>
        <a:p>
          <a:endParaRPr lang="en-US"/>
        </a:p>
      </dgm:t>
    </dgm:pt>
    <dgm:pt modelId="{1F9A423E-CC4F-4079-AFD2-21F4062F9E29}" type="sibTrans" cxnId="{759AC106-4A5B-467A-9647-00675229BE23}">
      <dgm:prSet/>
      <dgm:spPr/>
      <dgm:t>
        <a:bodyPr/>
        <a:lstStyle/>
        <a:p>
          <a:endParaRPr lang="en-US"/>
        </a:p>
      </dgm:t>
    </dgm:pt>
    <dgm:pt modelId="{58FF28C7-DBDA-413C-AF8A-DFB23BDA5ED6}">
      <dgm:prSet/>
      <dgm:spPr>
        <a:xfrm rot="19440000">
          <a:off x="630071" y="958802"/>
          <a:ext cx="760432" cy="494281"/>
        </a:xfrm>
        <a:solidFill>
          <a:srgbClr val="F79646">
            <a:lumMod val="75000"/>
          </a:srgbClr>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Cambria"/>
              <a:ea typeface="+mn-ea"/>
              <a:cs typeface="+mn-cs"/>
            </a:rPr>
            <a:t>Knowledge of Parenting and child development</a:t>
          </a:r>
        </a:p>
      </dgm:t>
    </dgm:pt>
    <dgm:pt modelId="{0981BBB9-593B-48F6-8D40-B3AB5BD1AA20}" type="parTrans" cxnId="{B8F8A6BE-5DC4-4CB5-B990-630EFC12DD23}">
      <dgm:prSet/>
      <dgm:spPr/>
      <dgm:t>
        <a:bodyPr/>
        <a:lstStyle/>
        <a:p>
          <a:endParaRPr lang="en-US"/>
        </a:p>
      </dgm:t>
    </dgm:pt>
    <dgm:pt modelId="{3D67DEB9-D45F-4DF5-90BF-58D0BDA36A80}" type="sibTrans" cxnId="{B8F8A6BE-5DC4-4CB5-B990-630EFC12DD23}">
      <dgm:prSet/>
      <dgm:spPr/>
      <dgm:t>
        <a:bodyPr/>
        <a:lstStyle/>
        <a:p>
          <a:endParaRPr lang="en-US"/>
        </a:p>
      </dgm:t>
    </dgm:pt>
    <dgm:pt modelId="{D36B84E5-ACD7-428A-9FD9-D691BC2EDB95}">
      <dgm:prSet/>
      <dgm:spPr>
        <a:xfrm rot="18000000">
          <a:off x="1388" y="1657026"/>
          <a:ext cx="760432" cy="494281"/>
        </a:xfrm>
        <a:solidFill>
          <a:srgbClr val="FF0000"/>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Cambria"/>
              <a:ea typeface="+mn-ea"/>
              <a:cs typeface="+mn-cs"/>
            </a:rPr>
            <a:t>Parental Resilience</a:t>
          </a:r>
        </a:p>
      </dgm:t>
    </dgm:pt>
    <dgm:pt modelId="{2BC2B3C5-512B-4ECB-ACA5-41355AC96A61}" type="parTrans" cxnId="{7AF146D5-DDF8-4AFE-975B-6A964ED745EB}">
      <dgm:prSet/>
      <dgm:spPr/>
      <dgm:t>
        <a:bodyPr/>
        <a:lstStyle/>
        <a:p>
          <a:endParaRPr lang="en-US"/>
        </a:p>
      </dgm:t>
    </dgm:pt>
    <dgm:pt modelId="{3910CE94-14DC-45F8-921E-D2A87D506ABD}" type="sibTrans" cxnId="{7AF146D5-DDF8-4AFE-975B-6A964ED745EB}">
      <dgm:prSet/>
      <dgm:spPr/>
      <dgm:t>
        <a:bodyPr/>
        <a:lstStyle/>
        <a:p>
          <a:endParaRPr lang="en-US"/>
        </a:p>
      </dgm:t>
    </dgm:pt>
    <dgm:pt modelId="{C556357E-F6E9-4165-92D1-488B75BCFE05}">
      <dgm:prSet/>
      <dgm:spPr>
        <a:xfrm rot="3600000">
          <a:off x="3914953" y="1657026"/>
          <a:ext cx="760432" cy="494281"/>
        </a:xfrm>
        <a:solidFill>
          <a:srgbClr val="4BACC6">
            <a:lumMod val="75000"/>
          </a:srgbClr>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Cambria"/>
              <a:ea typeface="+mn-ea"/>
              <a:cs typeface="+mn-cs"/>
            </a:rPr>
            <a:t>Social and Emotional Competence of Children</a:t>
          </a:r>
        </a:p>
      </dgm:t>
    </dgm:pt>
    <dgm:pt modelId="{66E8568A-58D8-4220-8AEC-ED02439606F6}" type="parTrans" cxnId="{3C0BB4E4-7413-4226-AE44-27D8F587BEAC}">
      <dgm:prSet/>
      <dgm:spPr/>
      <dgm:t>
        <a:bodyPr/>
        <a:lstStyle/>
        <a:p>
          <a:endParaRPr lang="en-US"/>
        </a:p>
      </dgm:t>
    </dgm:pt>
    <dgm:pt modelId="{E0A2137C-31B7-44B8-8009-9610003B3FB6}" type="sibTrans" cxnId="{3C0BB4E4-7413-4226-AE44-27D8F587BEAC}">
      <dgm:prSet/>
      <dgm:spPr/>
      <dgm:t>
        <a:bodyPr/>
        <a:lstStyle/>
        <a:p>
          <a:endParaRPr lang="en-US"/>
        </a:p>
      </dgm:t>
    </dgm:pt>
    <dgm:pt modelId="{CA8AA453-F9C2-484F-A263-C4E70C7A5123}">
      <dgm:prSet/>
      <dgm:spPr>
        <a:xfrm rot="2160000">
          <a:off x="3286270" y="958802"/>
          <a:ext cx="760432" cy="494281"/>
        </a:xfrm>
        <a:solidFill>
          <a:srgbClr val="8064A2">
            <a:lumMod val="75000"/>
          </a:srgbClr>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Cambria"/>
              <a:ea typeface="+mn-ea"/>
              <a:cs typeface="+mn-cs"/>
            </a:rPr>
            <a:t>Concrete Supports</a:t>
          </a:r>
        </a:p>
      </dgm:t>
    </dgm:pt>
    <dgm:pt modelId="{22124EE9-0C32-432B-9FE3-C09C5109EA02}" type="parTrans" cxnId="{A440AD05-2BF3-4757-AE13-056279ACB676}">
      <dgm:prSet/>
      <dgm:spPr/>
      <dgm:t>
        <a:bodyPr/>
        <a:lstStyle/>
        <a:p>
          <a:endParaRPr lang="en-US"/>
        </a:p>
      </dgm:t>
    </dgm:pt>
    <dgm:pt modelId="{DF70D098-4C2F-459B-AB5D-B89954FE4E41}" type="sibTrans" cxnId="{A440AD05-2BF3-4757-AE13-056279ACB676}">
      <dgm:prSet/>
      <dgm:spPr/>
      <dgm:t>
        <a:bodyPr/>
        <a:lstStyle/>
        <a:p>
          <a:endParaRPr lang="en-US"/>
        </a:p>
      </dgm:t>
    </dgm:pt>
    <dgm:pt modelId="{AFD5CB06-23AE-4B1D-86CE-CDA3D9D846D8}">
      <dgm:prSet/>
      <dgm:spPr>
        <a:xfrm rot="720000">
          <a:off x="2427947" y="576652"/>
          <a:ext cx="760432" cy="494281"/>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Cambria"/>
              <a:ea typeface="+mn-ea"/>
              <a:cs typeface="+mn-cs"/>
            </a:rPr>
            <a:t>Social Connections</a:t>
          </a:r>
        </a:p>
      </dgm:t>
    </dgm:pt>
    <dgm:pt modelId="{3AF1D5AD-5DE5-4181-AA7E-118600E9C795}" type="parTrans" cxnId="{9542F48A-1AAA-493B-AAA3-1344D1505844}">
      <dgm:prSet/>
      <dgm:spPr/>
      <dgm:t>
        <a:bodyPr/>
        <a:lstStyle/>
        <a:p>
          <a:endParaRPr lang="en-US"/>
        </a:p>
      </dgm:t>
    </dgm:pt>
    <dgm:pt modelId="{D40A6E67-DC8A-43D1-89B4-3D50CDD02051}" type="sibTrans" cxnId="{9542F48A-1AAA-493B-AAA3-1344D1505844}">
      <dgm:prSet/>
      <dgm:spPr/>
      <dgm:t>
        <a:bodyPr/>
        <a:lstStyle/>
        <a:p>
          <a:endParaRPr lang="en-US"/>
        </a:p>
      </dgm:t>
    </dgm:pt>
    <dgm:pt modelId="{6ED1FDDC-B4FE-4E23-9E57-89B6D76EDA47}" type="pres">
      <dgm:prSet presAssocID="{665C036C-AFE9-462D-AED9-DA67C7C93DC8}" presName="Name0" presStyleCnt="0">
        <dgm:presLayoutVars>
          <dgm:dir/>
          <dgm:resizeHandles val="exact"/>
        </dgm:presLayoutVars>
      </dgm:prSet>
      <dgm:spPr/>
    </dgm:pt>
    <dgm:pt modelId="{40BF0DC1-6B99-4BB5-AA56-59FD0D27F641}" type="pres">
      <dgm:prSet presAssocID="{D36B84E5-ACD7-428A-9FD9-D691BC2EDB95}" presName="twoplus" presStyleLbl="node1" presStyleIdx="0" presStyleCnt="6">
        <dgm:presLayoutVars>
          <dgm:bulletEnabled val="1"/>
        </dgm:presLayoutVars>
      </dgm:prSet>
      <dgm:spPr>
        <a:prstGeom prst="round2SameRect">
          <a:avLst/>
        </a:prstGeom>
      </dgm:spPr>
    </dgm:pt>
    <dgm:pt modelId="{DC228C0B-D310-4C2F-9979-66DB13922E52}" type="pres">
      <dgm:prSet presAssocID="{58FF28C7-DBDA-413C-AF8A-DFB23BDA5ED6}" presName="twoplus" presStyleLbl="node1" presStyleIdx="1" presStyleCnt="6">
        <dgm:presLayoutVars>
          <dgm:bulletEnabled val="1"/>
        </dgm:presLayoutVars>
      </dgm:prSet>
      <dgm:spPr>
        <a:prstGeom prst="round2SameRect">
          <a:avLst/>
        </a:prstGeom>
      </dgm:spPr>
    </dgm:pt>
    <dgm:pt modelId="{2CF9A7D3-8DD6-47C4-96A6-13FC674E3AD4}" type="pres">
      <dgm:prSet presAssocID="{F18E5AB7-D94C-44BA-8511-361218A53A8F}" presName="twoplus" presStyleLbl="node1" presStyleIdx="2" presStyleCnt="6">
        <dgm:presLayoutVars>
          <dgm:bulletEnabled val="1"/>
        </dgm:presLayoutVars>
      </dgm:prSet>
      <dgm:spPr>
        <a:prstGeom prst="round2SameRect">
          <a:avLst/>
        </a:prstGeom>
      </dgm:spPr>
    </dgm:pt>
    <dgm:pt modelId="{E6A6B311-FB16-4BAC-ADE6-B0C8DE472F51}" type="pres">
      <dgm:prSet presAssocID="{AFD5CB06-23AE-4B1D-86CE-CDA3D9D846D8}" presName="twoplus" presStyleLbl="node1" presStyleIdx="3" presStyleCnt="6">
        <dgm:presLayoutVars>
          <dgm:bulletEnabled val="1"/>
        </dgm:presLayoutVars>
      </dgm:prSet>
      <dgm:spPr>
        <a:prstGeom prst="round2SameRect">
          <a:avLst/>
        </a:prstGeom>
      </dgm:spPr>
    </dgm:pt>
    <dgm:pt modelId="{85C1D84D-002F-4FAA-B198-D620A5F215DC}" type="pres">
      <dgm:prSet presAssocID="{CA8AA453-F9C2-484F-A263-C4E70C7A5123}" presName="twoplus" presStyleLbl="node1" presStyleIdx="4" presStyleCnt="6">
        <dgm:presLayoutVars>
          <dgm:bulletEnabled val="1"/>
        </dgm:presLayoutVars>
      </dgm:prSet>
      <dgm:spPr>
        <a:prstGeom prst="round2SameRect">
          <a:avLst/>
        </a:prstGeom>
      </dgm:spPr>
    </dgm:pt>
    <dgm:pt modelId="{1B4E1FF5-E314-43E2-BA2D-5D2E77F7A37A}" type="pres">
      <dgm:prSet presAssocID="{C556357E-F6E9-4165-92D1-488B75BCFE05}" presName="twoplus" presStyleLbl="node1" presStyleIdx="5" presStyleCnt="6">
        <dgm:presLayoutVars>
          <dgm:bulletEnabled val="1"/>
        </dgm:presLayoutVars>
      </dgm:prSet>
      <dgm:spPr>
        <a:prstGeom prst="round2SameRect">
          <a:avLst/>
        </a:prstGeom>
      </dgm:spPr>
    </dgm:pt>
  </dgm:ptLst>
  <dgm:cxnLst>
    <dgm:cxn modelId="{2A931700-B45B-406D-8582-EB2834BD24DB}" type="presOf" srcId="{665C036C-AFE9-462D-AED9-DA67C7C93DC8}" destId="{6ED1FDDC-B4FE-4E23-9E57-89B6D76EDA47}" srcOrd="0" destOrd="0" presId="urn:diagrams.loki3.com/TabbedArc+Icon"/>
    <dgm:cxn modelId="{A440AD05-2BF3-4757-AE13-056279ACB676}" srcId="{665C036C-AFE9-462D-AED9-DA67C7C93DC8}" destId="{CA8AA453-F9C2-484F-A263-C4E70C7A5123}" srcOrd="4" destOrd="0" parTransId="{22124EE9-0C32-432B-9FE3-C09C5109EA02}" sibTransId="{DF70D098-4C2F-459B-AB5D-B89954FE4E41}"/>
    <dgm:cxn modelId="{759AC106-4A5B-467A-9647-00675229BE23}" srcId="{665C036C-AFE9-462D-AED9-DA67C7C93DC8}" destId="{F18E5AB7-D94C-44BA-8511-361218A53A8F}" srcOrd="2" destOrd="0" parTransId="{5771F1EA-66B7-4A70-A92F-901FD28CA150}" sibTransId="{1F9A423E-CC4F-4079-AFD2-21F4062F9E29}"/>
    <dgm:cxn modelId="{3CDAF218-DF08-4DBD-9062-7C1C41CB5B87}" type="presOf" srcId="{D36B84E5-ACD7-428A-9FD9-D691BC2EDB95}" destId="{40BF0DC1-6B99-4BB5-AA56-59FD0D27F641}" srcOrd="0" destOrd="0" presId="urn:diagrams.loki3.com/TabbedArc+Icon"/>
    <dgm:cxn modelId="{6AC4C681-017F-4FE9-987B-26C50BC8E567}" type="presOf" srcId="{F18E5AB7-D94C-44BA-8511-361218A53A8F}" destId="{2CF9A7D3-8DD6-47C4-96A6-13FC674E3AD4}" srcOrd="0" destOrd="0" presId="urn:diagrams.loki3.com/TabbedArc+Icon"/>
    <dgm:cxn modelId="{9F789E87-1800-4D9F-9D23-19DD57013A9C}" type="presOf" srcId="{C556357E-F6E9-4165-92D1-488B75BCFE05}" destId="{1B4E1FF5-E314-43E2-BA2D-5D2E77F7A37A}" srcOrd="0" destOrd="0" presId="urn:diagrams.loki3.com/TabbedArc+Icon"/>
    <dgm:cxn modelId="{9542F48A-1AAA-493B-AAA3-1344D1505844}" srcId="{665C036C-AFE9-462D-AED9-DA67C7C93DC8}" destId="{AFD5CB06-23AE-4B1D-86CE-CDA3D9D846D8}" srcOrd="3" destOrd="0" parTransId="{3AF1D5AD-5DE5-4181-AA7E-118600E9C795}" sibTransId="{D40A6E67-DC8A-43D1-89B4-3D50CDD02051}"/>
    <dgm:cxn modelId="{66CAD7A5-1280-4FF8-BA2E-1C4D5C1030A5}" type="presOf" srcId="{58FF28C7-DBDA-413C-AF8A-DFB23BDA5ED6}" destId="{DC228C0B-D310-4C2F-9979-66DB13922E52}" srcOrd="0" destOrd="0" presId="urn:diagrams.loki3.com/TabbedArc+Icon"/>
    <dgm:cxn modelId="{B8F8A6BE-5DC4-4CB5-B990-630EFC12DD23}" srcId="{665C036C-AFE9-462D-AED9-DA67C7C93DC8}" destId="{58FF28C7-DBDA-413C-AF8A-DFB23BDA5ED6}" srcOrd="1" destOrd="0" parTransId="{0981BBB9-593B-48F6-8D40-B3AB5BD1AA20}" sibTransId="{3D67DEB9-D45F-4DF5-90BF-58D0BDA36A80}"/>
    <dgm:cxn modelId="{7AF146D5-DDF8-4AFE-975B-6A964ED745EB}" srcId="{665C036C-AFE9-462D-AED9-DA67C7C93DC8}" destId="{D36B84E5-ACD7-428A-9FD9-D691BC2EDB95}" srcOrd="0" destOrd="0" parTransId="{2BC2B3C5-512B-4ECB-ACA5-41355AC96A61}" sibTransId="{3910CE94-14DC-45F8-921E-D2A87D506ABD}"/>
    <dgm:cxn modelId="{96BD92D7-FED5-49DA-8E17-669199EDBD4F}" type="presOf" srcId="{AFD5CB06-23AE-4B1D-86CE-CDA3D9D846D8}" destId="{E6A6B311-FB16-4BAC-ADE6-B0C8DE472F51}" srcOrd="0" destOrd="0" presId="urn:diagrams.loki3.com/TabbedArc+Icon"/>
    <dgm:cxn modelId="{3C0BB4E4-7413-4226-AE44-27D8F587BEAC}" srcId="{665C036C-AFE9-462D-AED9-DA67C7C93DC8}" destId="{C556357E-F6E9-4165-92D1-488B75BCFE05}" srcOrd="5" destOrd="0" parTransId="{66E8568A-58D8-4220-8AEC-ED02439606F6}" sibTransId="{E0A2137C-31B7-44B8-8009-9610003B3FB6}"/>
    <dgm:cxn modelId="{BAF79BF8-7AD9-4B83-A663-C01C2AF3EA64}" type="presOf" srcId="{CA8AA453-F9C2-484F-A263-C4E70C7A5123}" destId="{85C1D84D-002F-4FAA-B198-D620A5F215DC}" srcOrd="0" destOrd="0" presId="urn:diagrams.loki3.com/TabbedArc+Icon"/>
    <dgm:cxn modelId="{34191B8E-A62A-4BB5-8DD0-E3044B43E564}" type="presParOf" srcId="{6ED1FDDC-B4FE-4E23-9E57-89B6D76EDA47}" destId="{40BF0DC1-6B99-4BB5-AA56-59FD0D27F641}" srcOrd="0" destOrd="0" presId="urn:diagrams.loki3.com/TabbedArc+Icon"/>
    <dgm:cxn modelId="{7F158119-4EDF-46D8-B83F-447F205596A4}" type="presParOf" srcId="{6ED1FDDC-B4FE-4E23-9E57-89B6D76EDA47}" destId="{DC228C0B-D310-4C2F-9979-66DB13922E52}" srcOrd="1" destOrd="0" presId="urn:diagrams.loki3.com/TabbedArc+Icon"/>
    <dgm:cxn modelId="{8ECCDAB5-4A99-421F-887E-3026271C9B80}" type="presParOf" srcId="{6ED1FDDC-B4FE-4E23-9E57-89B6D76EDA47}" destId="{2CF9A7D3-8DD6-47C4-96A6-13FC674E3AD4}" srcOrd="2" destOrd="0" presId="urn:diagrams.loki3.com/TabbedArc+Icon"/>
    <dgm:cxn modelId="{D8167756-E38A-4F77-89E8-F8B29EEDBF56}" type="presParOf" srcId="{6ED1FDDC-B4FE-4E23-9E57-89B6D76EDA47}" destId="{E6A6B311-FB16-4BAC-ADE6-B0C8DE472F51}" srcOrd="3" destOrd="0" presId="urn:diagrams.loki3.com/TabbedArc+Icon"/>
    <dgm:cxn modelId="{65565FBC-DBDD-44B6-9124-F5F59B27A6EB}" type="presParOf" srcId="{6ED1FDDC-B4FE-4E23-9E57-89B6D76EDA47}" destId="{85C1D84D-002F-4FAA-B198-D620A5F215DC}" srcOrd="4" destOrd="0" presId="urn:diagrams.loki3.com/TabbedArc+Icon"/>
    <dgm:cxn modelId="{7C35C8CC-831D-4431-A81C-D3F78B65EF57}" type="presParOf" srcId="{6ED1FDDC-B4FE-4E23-9E57-89B6D76EDA47}" destId="{1B4E1FF5-E314-43E2-BA2D-5D2E77F7A37A}" srcOrd="5" destOrd="0" presId="urn:diagrams.loki3.com/TabbedArc+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BF0DC1-6B99-4BB5-AA56-59FD0D27F641}">
      <dsp:nvSpPr>
        <dsp:cNvPr id="0" name=""/>
        <dsp:cNvSpPr/>
      </dsp:nvSpPr>
      <dsp:spPr>
        <a:xfrm rot="18000000">
          <a:off x="1388" y="1657026"/>
          <a:ext cx="760432" cy="494281"/>
        </a:xfrm>
        <a:prstGeom prst="round2SameRect">
          <a:avLst/>
        </a:prstGeom>
        <a:solidFill>
          <a:srgbClr val="FF0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0160" rIns="30480" bIns="10160" numCol="1" spcCol="1270" anchor="ctr" anchorCtr="0">
          <a:noAutofit/>
        </a:bodyPr>
        <a:lstStyle/>
        <a:p>
          <a:pPr marL="0" lvl="0" indent="0" algn="ctr" defTabSz="355600">
            <a:lnSpc>
              <a:spcPct val="90000"/>
            </a:lnSpc>
            <a:spcBef>
              <a:spcPct val="0"/>
            </a:spcBef>
            <a:spcAft>
              <a:spcPct val="35000"/>
            </a:spcAft>
            <a:buNone/>
          </a:pPr>
          <a:r>
            <a:rPr lang="en-US" sz="800" kern="1200" dirty="0">
              <a:solidFill>
                <a:sysClr val="window" lastClr="FFFFFF"/>
              </a:solidFill>
              <a:latin typeface="Cambria"/>
              <a:ea typeface="+mn-ea"/>
              <a:cs typeface="+mn-cs"/>
            </a:rPr>
            <a:t>Parental Resilience</a:t>
          </a:r>
        </a:p>
      </dsp:txBody>
      <dsp:txXfrm>
        <a:off x="35965" y="1675123"/>
        <a:ext cx="712174" cy="470152"/>
      </dsp:txXfrm>
    </dsp:sp>
    <dsp:sp modelId="{DC228C0B-D310-4C2F-9979-66DB13922E52}">
      <dsp:nvSpPr>
        <dsp:cNvPr id="0" name=""/>
        <dsp:cNvSpPr/>
      </dsp:nvSpPr>
      <dsp:spPr>
        <a:xfrm rot="19440000">
          <a:off x="630071" y="958802"/>
          <a:ext cx="760432" cy="494281"/>
        </a:xfrm>
        <a:prstGeom prst="round2SameRect">
          <a:avLst/>
        </a:prstGeom>
        <a:solidFill>
          <a:srgbClr val="F79646">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0160" rIns="30480" bIns="10160" numCol="1" spcCol="1270" anchor="ctr" anchorCtr="0">
          <a:noAutofit/>
        </a:bodyPr>
        <a:lstStyle/>
        <a:p>
          <a:pPr marL="0" lvl="0" indent="0" algn="ctr" defTabSz="355600">
            <a:lnSpc>
              <a:spcPct val="90000"/>
            </a:lnSpc>
            <a:spcBef>
              <a:spcPct val="0"/>
            </a:spcBef>
            <a:spcAft>
              <a:spcPct val="35000"/>
            </a:spcAft>
            <a:buNone/>
          </a:pPr>
          <a:r>
            <a:rPr lang="en-US" sz="800" kern="1200" dirty="0">
              <a:solidFill>
                <a:sysClr val="window" lastClr="FFFFFF"/>
              </a:solidFill>
              <a:latin typeface="Cambria"/>
              <a:ea typeface="+mn-ea"/>
              <a:cs typeface="+mn-cs"/>
            </a:rPr>
            <a:t>Knowledge of Parenting and child development</a:t>
          </a:r>
        </a:p>
      </dsp:txBody>
      <dsp:txXfrm>
        <a:off x="661291" y="980627"/>
        <a:ext cx="712174" cy="470152"/>
      </dsp:txXfrm>
    </dsp:sp>
    <dsp:sp modelId="{2CF9A7D3-8DD6-47C4-96A6-13FC674E3AD4}">
      <dsp:nvSpPr>
        <dsp:cNvPr id="0" name=""/>
        <dsp:cNvSpPr/>
      </dsp:nvSpPr>
      <dsp:spPr>
        <a:xfrm rot="20880000">
          <a:off x="1488395" y="576652"/>
          <a:ext cx="760432" cy="494281"/>
        </a:xfrm>
        <a:prstGeom prst="round2SameRect">
          <a:avLst/>
        </a:prstGeom>
        <a:solidFill>
          <a:srgbClr val="9BBB59">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0160" rIns="30480" bIns="10160" numCol="1" spcCol="1270" anchor="ctr" anchorCtr="0">
          <a:noAutofit/>
        </a:bodyPr>
        <a:lstStyle/>
        <a:p>
          <a:pPr marL="0" lvl="0" indent="0" algn="ctr" defTabSz="355600">
            <a:lnSpc>
              <a:spcPct val="90000"/>
            </a:lnSpc>
            <a:spcBef>
              <a:spcPct val="0"/>
            </a:spcBef>
            <a:spcAft>
              <a:spcPct val="35000"/>
            </a:spcAft>
            <a:buNone/>
          </a:pPr>
          <a:r>
            <a:rPr lang="en-US" sz="800" kern="1200" dirty="0">
              <a:solidFill>
                <a:sysClr val="window" lastClr="FFFFFF"/>
              </a:solidFill>
              <a:latin typeface="Cambria"/>
              <a:ea typeface="+mn-ea"/>
              <a:cs typeface="+mn-cs"/>
            </a:rPr>
            <a:t>Nurturing and attachment</a:t>
          </a:r>
        </a:p>
      </dsp:txBody>
      <dsp:txXfrm>
        <a:off x="1515032" y="600517"/>
        <a:ext cx="712174" cy="470152"/>
      </dsp:txXfrm>
    </dsp:sp>
    <dsp:sp modelId="{E6A6B311-FB16-4BAC-ADE6-B0C8DE472F51}">
      <dsp:nvSpPr>
        <dsp:cNvPr id="0" name=""/>
        <dsp:cNvSpPr/>
      </dsp:nvSpPr>
      <dsp:spPr>
        <a:xfrm rot="720000">
          <a:off x="2427947" y="576652"/>
          <a:ext cx="760432" cy="494281"/>
        </a:xfrm>
        <a:prstGeom prst="round2Same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0160" rIns="30480" bIns="10160" numCol="1" spcCol="1270" anchor="ctr" anchorCtr="0">
          <a:noAutofit/>
        </a:bodyPr>
        <a:lstStyle/>
        <a:p>
          <a:pPr marL="0" lvl="0" indent="0" algn="ctr" defTabSz="355600">
            <a:lnSpc>
              <a:spcPct val="90000"/>
            </a:lnSpc>
            <a:spcBef>
              <a:spcPct val="0"/>
            </a:spcBef>
            <a:spcAft>
              <a:spcPct val="35000"/>
            </a:spcAft>
            <a:buNone/>
          </a:pPr>
          <a:r>
            <a:rPr lang="en-US" sz="800" kern="1200" dirty="0">
              <a:solidFill>
                <a:sysClr val="window" lastClr="FFFFFF"/>
              </a:solidFill>
              <a:latin typeface="Cambria"/>
              <a:ea typeface="+mn-ea"/>
              <a:cs typeface="+mn-cs"/>
            </a:rPr>
            <a:t>Social Connections</a:t>
          </a:r>
        </a:p>
      </dsp:txBody>
      <dsp:txXfrm>
        <a:off x="2449568" y="600517"/>
        <a:ext cx="712174" cy="470152"/>
      </dsp:txXfrm>
    </dsp:sp>
    <dsp:sp modelId="{85C1D84D-002F-4FAA-B198-D620A5F215DC}">
      <dsp:nvSpPr>
        <dsp:cNvPr id="0" name=""/>
        <dsp:cNvSpPr/>
      </dsp:nvSpPr>
      <dsp:spPr>
        <a:xfrm rot="2160000">
          <a:off x="3286270" y="958802"/>
          <a:ext cx="760432" cy="494281"/>
        </a:xfrm>
        <a:prstGeom prst="round2SameRect">
          <a:avLst/>
        </a:prstGeom>
        <a:solidFill>
          <a:srgbClr val="8064A2">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0160" rIns="30480" bIns="10160" numCol="1" spcCol="1270" anchor="ctr" anchorCtr="0">
          <a:noAutofit/>
        </a:bodyPr>
        <a:lstStyle/>
        <a:p>
          <a:pPr marL="0" lvl="0" indent="0" algn="ctr" defTabSz="355600">
            <a:lnSpc>
              <a:spcPct val="90000"/>
            </a:lnSpc>
            <a:spcBef>
              <a:spcPct val="0"/>
            </a:spcBef>
            <a:spcAft>
              <a:spcPct val="35000"/>
            </a:spcAft>
            <a:buNone/>
          </a:pPr>
          <a:r>
            <a:rPr lang="en-US" sz="800" kern="1200" dirty="0">
              <a:solidFill>
                <a:sysClr val="window" lastClr="FFFFFF"/>
              </a:solidFill>
              <a:latin typeface="Cambria"/>
              <a:ea typeface="+mn-ea"/>
              <a:cs typeface="+mn-cs"/>
            </a:rPr>
            <a:t>Concrete Supports</a:t>
          </a:r>
        </a:p>
      </dsp:txBody>
      <dsp:txXfrm>
        <a:off x="3303308" y="980627"/>
        <a:ext cx="712174" cy="470152"/>
      </dsp:txXfrm>
    </dsp:sp>
    <dsp:sp modelId="{1B4E1FF5-E314-43E2-BA2D-5D2E77F7A37A}">
      <dsp:nvSpPr>
        <dsp:cNvPr id="0" name=""/>
        <dsp:cNvSpPr/>
      </dsp:nvSpPr>
      <dsp:spPr>
        <a:xfrm rot="3600000">
          <a:off x="3914953" y="1657026"/>
          <a:ext cx="760432" cy="494281"/>
        </a:xfrm>
        <a:prstGeom prst="round2SameRect">
          <a:avLst/>
        </a:prstGeom>
        <a:solidFill>
          <a:srgbClr val="4BACC6">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0160" rIns="30480" bIns="10160" numCol="1" spcCol="1270" anchor="ctr" anchorCtr="0">
          <a:noAutofit/>
        </a:bodyPr>
        <a:lstStyle/>
        <a:p>
          <a:pPr marL="0" lvl="0" indent="0" algn="ctr" defTabSz="355600">
            <a:lnSpc>
              <a:spcPct val="90000"/>
            </a:lnSpc>
            <a:spcBef>
              <a:spcPct val="0"/>
            </a:spcBef>
            <a:spcAft>
              <a:spcPct val="35000"/>
            </a:spcAft>
            <a:buNone/>
          </a:pPr>
          <a:r>
            <a:rPr lang="en-US" sz="800" kern="1200" dirty="0">
              <a:solidFill>
                <a:sysClr val="window" lastClr="FFFFFF"/>
              </a:solidFill>
              <a:latin typeface="Cambria"/>
              <a:ea typeface="+mn-ea"/>
              <a:cs typeface="+mn-cs"/>
            </a:rPr>
            <a:t>Social and Emotional Competence of Children</a:t>
          </a:r>
        </a:p>
      </dsp:txBody>
      <dsp:txXfrm>
        <a:off x="3928634" y="1675123"/>
        <a:ext cx="712174" cy="470152"/>
      </dsp:txXfrm>
    </dsp:sp>
  </dsp:spTree>
</dsp:drawing>
</file>

<file path=ppt/diagrams/layout1.xml><?xml version="1.0" encoding="utf-8"?>
<dgm:layoutDef xmlns:dgm="http://schemas.openxmlformats.org/drawingml/2006/diagram" xmlns:a="http://schemas.openxmlformats.org/drawingml/2006/main" uniqueId="urn:diagrams.loki3.com/TabbedArc+Icon">
  <dgm:title val="Tabbed Arc"/>
  <dgm:desc val="Use to show a set of related items arcing over a common area.  Best with small amounts of text."/>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55" cy="464978"/>
          </a:xfrm>
          <a:prstGeom prst="rect">
            <a:avLst/>
          </a:prstGeom>
        </p:spPr>
        <p:txBody>
          <a:bodyPr vert="horz" lIns="90690" tIns="45345" rIns="90690" bIns="45345" rtlCol="0"/>
          <a:lstStyle>
            <a:lvl1pPr algn="l">
              <a:defRPr sz="1200"/>
            </a:lvl1pPr>
          </a:lstStyle>
          <a:p>
            <a:endParaRPr lang="en-US" dirty="0"/>
          </a:p>
        </p:txBody>
      </p:sp>
      <p:sp>
        <p:nvSpPr>
          <p:cNvPr id="3" name="Date Placeholder 2"/>
          <p:cNvSpPr>
            <a:spLocks noGrp="1"/>
          </p:cNvSpPr>
          <p:nvPr>
            <p:ph type="dt" sz="quarter" idx="1"/>
          </p:nvPr>
        </p:nvSpPr>
        <p:spPr>
          <a:xfrm>
            <a:off x="3970673" y="1"/>
            <a:ext cx="3038155" cy="464978"/>
          </a:xfrm>
          <a:prstGeom prst="rect">
            <a:avLst/>
          </a:prstGeom>
        </p:spPr>
        <p:txBody>
          <a:bodyPr vert="horz" lIns="90690" tIns="45345" rIns="90690" bIns="45345" rtlCol="0"/>
          <a:lstStyle>
            <a:lvl1pPr algn="r">
              <a:defRPr sz="1200"/>
            </a:lvl1pPr>
          </a:lstStyle>
          <a:p>
            <a:fld id="{9126840B-9E8A-4F37-A7B4-779DFE09E102}" type="datetimeFigureOut">
              <a:rPr lang="en-US" smtClean="0"/>
              <a:pPr/>
              <a:t>5/13/2025</a:t>
            </a:fld>
            <a:endParaRPr lang="en-US" dirty="0"/>
          </a:p>
        </p:txBody>
      </p:sp>
      <p:sp>
        <p:nvSpPr>
          <p:cNvPr id="4" name="Footer Placeholder 3"/>
          <p:cNvSpPr>
            <a:spLocks noGrp="1"/>
          </p:cNvSpPr>
          <p:nvPr>
            <p:ph type="ftr" sz="quarter" idx="2"/>
          </p:nvPr>
        </p:nvSpPr>
        <p:spPr>
          <a:xfrm>
            <a:off x="0" y="8829847"/>
            <a:ext cx="3038155" cy="464978"/>
          </a:xfrm>
          <a:prstGeom prst="rect">
            <a:avLst/>
          </a:prstGeom>
        </p:spPr>
        <p:txBody>
          <a:bodyPr vert="horz" lIns="90690" tIns="45345" rIns="90690" bIns="4534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673" y="8829847"/>
            <a:ext cx="3038155" cy="464978"/>
          </a:xfrm>
          <a:prstGeom prst="rect">
            <a:avLst/>
          </a:prstGeom>
        </p:spPr>
        <p:txBody>
          <a:bodyPr vert="horz" lIns="90690" tIns="45345" rIns="90690" bIns="45345" rtlCol="0" anchor="b"/>
          <a:lstStyle>
            <a:lvl1pPr algn="r">
              <a:defRPr sz="1200"/>
            </a:lvl1pPr>
          </a:lstStyle>
          <a:p>
            <a:fld id="{130E4F7B-0E95-48A5-AAF9-2C294E37346B}" type="slidenum">
              <a:rPr lang="en-US" smtClean="0"/>
              <a:pPr/>
              <a:t>‹#›</a:t>
            </a:fld>
            <a:endParaRPr lang="en-US" dirty="0"/>
          </a:p>
        </p:txBody>
      </p:sp>
    </p:spTree>
    <p:extLst>
      <p:ext uri="{BB962C8B-B14F-4D97-AF65-F5344CB8AC3E}">
        <p14:creationId xmlns:p14="http://schemas.microsoft.com/office/powerpoint/2010/main" val="126769830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6" tIns="46583" rIns="93166" bIns="46583"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66" tIns="46583" rIns="93166" bIns="46583" rtlCol="0"/>
          <a:lstStyle>
            <a:lvl1pPr algn="r">
              <a:defRPr sz="1200"/>
            </a:lvl1pPr>
          </a:lstStyle>
          <a:p>
            <a:fld id="{F69EEC90-817C-4340-974E-591DA663A18D}" type="datetimeFigureOut">
              <a:rPr lang="en-US" smtClean="0"/>
              <a:pPr/>
              <a:t>5/13/2025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6" tIns="46583" rIns="93166" bIns="46583"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6" tIns="46583" rIns="93166" bIns="46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6"/>
            <a:ext cx="3037840" cy="464820"/>
          </a:xfrm>
          <a:prstGeom prst="rect">
            <a:avLst/>
          </a:prstGeom>
        </p:spPr>
        <p:txBody>
          <a:bodyPr vert="horz" lIns="93166" tIns="46583" rIns="93166" bIns="4658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66" tIns="46583" rIns="93166" bIns="46583" rtlCol="0" anchor="b"/>
          <a:lstStyle>
            <a:lvl1pPr algn="r">
              <a:defRPr sz="1200"/>
            </a:lvl1pPr>
          </a:lstStyle>
          <a:p>
            <a:fld id="{58E6C161-0FB7-4179-A019-8C19B39E60C5}" type="slidenum">
              <a:rPr lang="en-US" smtClean="0"/>
              <a:pPr/>
              <a:t>‹#›</a:t>
            </a:fld>
            <a:endParaRPr lang="en-US" dirty="0"/>
          </a:p>
        </p:txBody>
      </p:sp>
    </p:spTree>
    <p:extLst>
      <p:ext uri="{BB962C8B-B14F-4D97-AF65-F5344CB8AC3E}">
        <p14:creationId xmlns:p14="http://schemas.microsoft.com/office/powerpoint/2010/main" val="234373474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youtube.com/watch?v=vK4PvcVAbes"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4.0.1</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8E6C161-0FB7-4179-A019-8C19B39E60C5}" type="slidenum">
              <a:rPr lang="en-US" smtClean="0"/>
              <a:pPr/>
              <a:t>1</a:t>
            </a:fld>
            <a:endParaRPr lang="en-US" dirty="0"/>
          </a:p>
        </p:txBody>
      </p:sp>
    </p:spTree>
    <p:extLst>
      <p:ext uri="{BB962C8B-B14F-4D97-AF65-F5344CB8AC3E}">
        <p14:creationId xmlns:p14="http://schemas.microsoft.com/office/powerpoint/2010/main" val="3426655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4.2.20</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8E6C161-0FB7-4179-A019-8C19B39E60C5}" type="slidenum">
              <a:rPr lang="en-US" smtClean="0"/>
              <a:pPr/>
              <a:t>10</a:t>
            </a:fld>
            <a:endParaRPr lang="en-US" dirty="0"/>
          </a:p>
        </p:txBody>
      </p:sp>
    </p:spTree>
    <p:extLst>
      <p:ext uri="{BB962C8B-B14F-4D97-AF65-F5344CB8AC3E}">
        <p14:creationId xmlns:p14="http://schemas.microsoft.com/office/powerpoint/2010/main" val="1696092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4.2.21</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8E6C161-0FB7-4179-A019-8C19B39E60C5}" type="slidenum">
              <a:rPr lang="en-US" smtClean="0"/>
              <a:pPr/>
              <a:t>11</a:t>
            </a:fld>
            <a:endParaRPr lang="en-US" dirty="0"/>
          </a:p>
        </p:txBody>
      </p:sp>
    </p:spTree>
    <p:extLst>
      <p:ext uri="{BB962C8B-B14F-4D97-AF65-F5344CB8AC3E}">
        <p14:creationId xmlns:p14="http://schemas.microsoft.com/office/powerpoint/2010/main" val="1696092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4.2.22</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8E6C161-0FB7-4179-A019-8C19B39E60C5}" type="slidenum">
              <a:rPr lang="en-US" smtClean="0"/>
              <a:pPr/>
              <a:t>12</a:t>
            </a:fld>
            <a:endParaRPr lang="en-US" dirty="0"/>
          </a:p>
        </p:txBody>
      </p:sp>
    </p:spTree>
    <p:extLst>
      <p:ext uri="{BB962C8B-B14F-4D97-AF65-F5344CB8AC3E}">
        <p14:creationId xmlns:p14="http://schemas.microsoft.com/office/powerpoint/2010/main" val="1696092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4.2.23</a:t>
            </a:r>
          </a:p>
          <a:p>
            <a:endParaRPr lang="en-US" dirty="0"/>
          </a:p>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8E6C161-0FB7-4179-A019-8C19B39E60C5}" type="slidenum">
              <a:rPr lang="en-US" smtClean="0"/>
              <a:pPr/>
              <a:t>13</a:t>
            </a:fld>
            <a:endParaRPr lang="en-US" dirty="0"/>
          </a:p>
        </p:txBody>
      </p:sp>
    </p:spTree>
    <p:extLst>
      <p:ext uri="{BB962C8B-B14F-4D97-AF65-F5344CB8AC3E}">
        <p14:creationId xmlns:p14="http://schemas.microsoft.com/office/powerpoint/2010/main" val="1696092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4.2.24</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8E6C161-0FB7-4179-A019-8C19B39E60C5}" type="slidenum">
              <a:rPr lang="en-US" smtClean="0"/>
              <a:pPr/>
              <a:t>14</a:t>
            </a:fld>
            <a:endParaRPr lang="en-US" dirty="0"/>
          </a:p>
        </p:txBody>
      </p:sp>
    </p:spTree>
    <p:extLst>
      <p:ext uri="{BB962C8B-B14F-4D97-AF65-F5344CB8AC3E}">
        <p14:creationId xmlns:p14="http://schemas.microsoft.com/office/powerpoint/2010/main" val="474063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4.2.25</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8E6C161-0FB7-4179-A019-8C19B39E60C5}" type="slidenum">
              <a:rPr lang="en-US" smtClean="0"/>
              <a:pPr/>
              <a:t>15</a:t>
            </a:fld>
            <a:endParaRPr lang="en-US" dirty="0"/>
          </a:p>
        </p:txBody>
      </p:sp>
    </p:spTree>
    <p:extLst>
      <p:ext uri="{BB962C8B-B14F-4D97-AF65-F5344CB8AC3E}">
        <p14:creationId xmlns:p14="http://schemas.microsoft.com/office/powerpoint/2010/main" val="2516189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4.2.26</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8E6C161-0FB7-4179-A019-8C19B39E60C5}" type="slidenum">
              <a:rPr lang="en-US" smtClean="0"/>
              <a:pPr/>
              <a:t>16</a:t>
            </a:fld>
            <a:endParaRPr lang="en-US" dirty="0"/>
          </a:p>
        </p:txBody>
      </p:sp>
    </p:spTree>
    <p:extLst>
      <p:ext uri="{BB962C8B-B14F-4D97-AF65-F5344CB8AC3E}">
        <p14:creationId xmlns:p14="http://schemas.microsoft.com/office/powerpoint/2010/main" val="4177470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4.2.27</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8E6C161-0FB7-4179-A019-8C19B39E60C5}" type="slidenum">
              <a:rPr lang="en-US" smtClean="0"/>
              <a:pPr/>
              <a:t>17</a:t>
            </a:fld>
            <a:endParaRPr lang="en-US" dirty="0"/>
          </a:p>
        </p:txBody>
      </p:sp>
    </p:spTree>
    <p:extLst>
      <p:ext uri="{BB962C8B-B14F-4D97-AF65-F5344CB8AC3E}">
        <p14:creationId xmlns:p14="http://schemas.microsoft.com/office/powerpoint/2010/main" val="1696092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4.2.29</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8E6C161-0FB7-4179-A019-8C19B39E60C5}" type="slidenum">
              <a:rPr lang="en-US" smtClean="0"/>
              <a:pPr/>
              <a:t>19</a:t>
            </a:fld>
            <a:endParaRPr lang="en-US" dirty="0"/>
          </a:p>
        </p:txBody>
      </p:sp>
    </p:spTree>
    <p:extLst>
      <p:ext uri="{BB962C8B-B14F-4D97-AF65-F5344CB8AC3E}">
        <p14:creationId xmlns:p14="http://schemas.microsoft.com/office/powerpoint/2010/main" val="1696092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4.2.32</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8E6C161-0FB7-4179-A019-8C19B39E60C5}" type="slidenum">
              <a:rPr lang="en-US" smtClean="0"/>
              <a:pPr/>
              <a:t>20</a:t>
            </a:fld>
            <a:endParaRPr lang="en-US" dirty="0"/>
          </a:p>
        </p:txBody>
      </p:sp>
    </p:spTree>
    <p:extLst>
      <p:ext uri="{BB962C8B-B14F-4D97-AF65-F5344CB8AC3E}">
        <p14:creationId xmlns:p14="http://schemas.microsoft.com/office/powerpoint/2010/main" val="1696092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4.0.2</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8E6C161-0FB7-4179-A019-8C19B39E60C5}" type="slidenum">
              <a:rPr lang="en-US" smtClean="0"/>
              <a:pPr/>
              <a:t>2</a:t>
            </a:fld>
            <a:endParaRPr lang="en-US" dirty="0"/>
          </a:p>
        </p:txBody>
      </p:sp>
    </p:spTree>
    <p:extLst>
      <p:ext uri="{BB962C8B-B14F-4D97-AF65-F5344CB8AC3E}">
        <p14:creationId xmlns:p14="http://schemas.microsoft.com/office/powerpoint/2010/main" val="5934174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4.2.33</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8E6C161-0FB7-4179-A019-8C19B39E60C5}" type="slidenum">
              <a:rPr lang="en-US" smtClean="0"/>
              <a:pPr/>
              <a:t>21</a:t>
            </a:fld>
            <a:endParaRPr lang="en-US" dirty="0"/>
          </a:p>
        </p:txBody>
      </p:sp>
    </p:spTree>
    <p:extLst>
      <p:ext uri="{BB962C8B-B14F-4D97-AF65-F5344CB8AC3E}">
        <p14:creationId xmlns:p14="http://schemas.microsoft.com/office/powerpoint/2010/main" val="16960927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4.2.34</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8E6C161-0FB7-4179-A019-8C19B39E60C5}" type="slidenum">
              <a:rPr lang="en-US" smtClean="0"/>
              <a:pPr/>
              <a:t>22</a:t>
            </a:fld>
            <a:endParaRPr lang="en-US" dirty="0"/>
          </a:p>
        </p:txBody>
      </p:sp>
    </p:spTree>
    <p:extLst>
      <p:ext uri="{BB962C8B-B14F-4D97-AF65-F5344CB8AC3E}">
        <p14:creationId xmlns:p14="http://schemas.microsoft.com/office/powerpoint/2010/main" val="16960927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4.2.35</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8E6C161-0FB7-4179-A019-8C19B39E60C5}" type="slidenum">
              <a:rPr lang="en-US" smtClean="0"/>
              <a:pPr/>
              <a:t>23</a:t>
            </a:fld>
            <a:endParaRPr lang="en-US" dirty="0"/>
          </a:p>
        </p:txBody>
      </p:sp>
    </p:spTree>
    <p:extLst>
      <p:ext uri="{BB962C8B-B14F-4D97-AF65-F5344CB8AC3E}">
        <p14:creationId xmlns:p14="http://schemas.microsoft.com/office/powerpoint/2010/main" val="16960927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4.2.36</a:t>
            </a:r>
          </a:p>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8E6C161-0FB7-4179-A019-8C19B39E60C5}" type="slidenum">
              <a:rPr lang="en-US" smtClean="0"/>
              <a:pPr/>
              <a:t>24</a:t>
            </a:fld>
            <a:endParaRPr lang="en-US" dirty="0"/>
          </a:p>
        </p:txBody>
      </p:sp>
    </p:spTree>
    <p:extLst>
      <p:ext uri="{BB962C8B-B14F-4D97-AF65-F5344CB8AC3E}">
        <p14:creationId xmlns:p14="http://schemas.microsoft.com/office/powerpoint/2010/main" val="14610046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5.4.55</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8E6C161-0FB7-4179-A019-8C19B39E60C5}" type="slidenum">
              <a:rPr lang="en-US" smtClean="0"/>
              <a:pPr/>
              <a:t>25</a:t>
            </a:fld>
            <a:endParaRPr lang="en-US" dirty="0"/>
          </a:p>
        </p:txBody>
      </p:sp>
    </p:spTree>
    <p:extLst>
      <p:ext uri="{BB962C8B-B14F-4D97-AF65-F5344CB8AC3E}">
        <p14:creationId xmlns:p14="http://schemas.microsoft.com/office/powerpoint/2010/main" val="5097545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5.4.56</a:t>
            </a:r>
          </a:p>
        </p:txBody>
      </p:sp>
      <p:sp>
        <p:nvSpPr>
          <p:cNvPr id="4" name="Slide Number Placeholder 3"/>
          <p:cNvSpPr>
            <a:spLocks noGrp="1"/>
          </p:cNvSpPr>
          <p:nvPr>
            <p:ph type="sldNum" sz="quarter" idx="10"/>
          </p:nvPr>
        </p:nvSpPr>
        <p:spPr/>
        <p:txBody>
          <a:bodyPr/>
          <a:lstStyle/>
          <a:p>
            <a:fld id="{58E6C161-0FB7-4179-A019-8C19B39E60C5}" type="slidenum">
              <a:rPr lang="en-US" smtClean="0"/>
              <a:pPr/>
              <a:t>26</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206753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5.4.57</a:t>
            </a:r>
          </a:p>
          <a:p>
            <a:endParaRPr lang="en-US" dirty="0"/>
          </a:p>
          <a:p>
            <a:r>
              <a:rPr lang="en-US" dirty="0"/>
              <a:t>Key Points</a:t>
            </a:r>
          </a:p>
          <a:p>
            <a:pPr marL="170044" indent="-170044">
              <a:buFont typeface="Arial" panose="020B0604020202020204" pitchFamily="34" charset="0"/>
              <a:buChar char="•"/>
            </a:pPr>
            <a:r>
              <a:rPr lang="en-US" b="1" dirty="0"/>
              <a:t>Mental Health:</a:t>
            </a:r>
            <a:r>
              <a:rPr lang="en-US" dirty="0"/>
              <a:t> Is the state of emotional and psychological well-being.</a:t>
            </a:r>
          </a:p>
          <a:p>
            <a:pPr marL="170044" indent="-170044">
              <a:buFont typeface="Arial" panose="020B0604020202020204" pitchFamily="34" charset="0"/>
              <a:buChar char="•"/>
            </a:pPr>
            <a:r>
              <a:rPr lang="en-US" b="1" dirty="0"/>
              <a:t>Behavior Health:</a:t>
            </a:r>
            <a:r>
              <a:rPr lang="en-US" dirty="0"/>
              <a:t> focuses on the reciprocal relationship between the holistic view of human behavior and the well-being of the body as a whole entity.</a:t>
            </a:r>
          </a:p>
          <a:p>
            <a:pPr marL="170044" indent="-170044">
              <a:buFont typeface="Arial" panose="020B0604020202020204" pitchFamily="34" charset="0"/>
              <a:buChar char="•"/>
            </a:pPr>
            <a:r>
              <a:rPr lang="en-US" b="1" dirty="0"/>
              <a:t>Mental Illness</a:t>
            </a:r>
            <a:r>
              <a:rPr lang="en-US" dirty="0"/>
              <a:t> is the medical condition that disrupts a person's thinking, feeling, mood, ability to relate to others and daily functioning. </a:t>
            </a:r>
          </a:p>
          <a:p>
            <a:endParaRPr lang="en-US" dirty="0"/>
          </a:p>
          <a:p>
            <a:r>
              <a:rPr lang="en-US" dirty="0"/>
              <a:t>Characteristics of a person with mental illness can include: </a:t>
            </a:r>
          </a:p>
          <a:p>
            <a:pPr marL="170044" indent="-170044">
              <a:buFont typeface="Arial" panose="020B0604020202020204" pitchFamily="34" charset="0"/>
              <a:buChar char="•"/>
            </a:pPr>
            <a:r>
              <a:rPr lang="en-US" dirty="0"/>
              <a:t>Sustained and abnormal alterations in thinking, in mood, or in behavior. </a:t>
            </a:r>
          </a:p>
          <a:p>
            <a:pPr marL="170044" indent="-170044">
              <a:buFont typeface="Arial" panose="020B0604020202020204" pitchFamily="34" charset="0"/>
              <a:buChar char="•"/>
            </a:pPr>
            <a:r>
              <a:rPr lang="en-US" dirty="0"/>
              <a:t>Disruptions and impairment in a person’s daily functioning. </a:t>
            </a:r>
          </a:p>
          <a:p>
            <a:endParaRPr lang="en-US" dirty="0"/>
          </a:p>
        </p:txBody>
      </p:sp>
      <p:sp>
        <p:nvSpPr>
          <p:cNvPr id="4" name="Slide Number Placeholder 3"/>
          <p:cNvSpPr>
            <a:spLocks noGrp="1"/>
          </p:cNvSpPr>
          <p:nvPr>
            <p:ph type="sldNum" sz="quarter" idx="10"/>
          </p:nvPr>
        </p:nvSpPr>
        <p:spPr/>
        <p:txBody>
          <a:bodyPr/>
          <a:lstStyle/>
          <a:p>
            <a:fld id="{58E6C161-0FB7-4179-A019-8C19B39E60C5}" type="slidenum">
              <a:rPr lang="en-US" smtClean="0"/>
              <a:pPr/>
              <a:t>27</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7265397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0" u="none" dirty="0"/>
              <a:t>5.4.58</a:t>
            </a:r>
          </a:p>
          <a:p>
            <a:endParaRPr lang="en-US" b="0" i="0" u="none" dirty="0"/>
          </a:p>
          <a:p>
            <a:r>
              <a:rPr lang="en-US" dirty="0"/>
              <a:t>Key Points:</a:t>
            </a:r>
          </a:p>
          <a:p>
            <a:r>
              <a:rPr lang="en-US" dirty="0"/>
              <a:t>Children whose parents have mental health needs are at far greater risk of developing emotional and behavioral difficulties than children of parents who do not have mental health diagnoses</a:t>
            </a:r>
            <a:endParaRPr lang="en-US" b="0" i="0" u="none"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8E6C161-0FB7-4179-A019-8C19B39E60C5}" type="slidenum">
              <a:rPr lang="en-US" smtClean="0"/>
              <a:pPr/>
              <a:t>28</a:t>
            </a:fld>
            <a:endParaRPr lang="en-US" dirty="0"/>
          </a:p>
        </p:txBody>
      </p:sp>
    </p:spTree>
    <p:extLst>
      <p:ext uri="{BB962C8B-B14F-4D97-AF65-F5344CB8AC3E}">
        <p14:creationId xmlns:p14="http://schemas.microsoft.com/office/powerpoint/2010/main" val="246967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5.4.59</a:t>
            </a:r>
          </a:p>
          <a:p>
            <a:endParaRPr lang="en-US" dirty="0"/>
          </a:p>
          <a:p>
            <a:r>
              <a:rPr lang="en-US" dirty="0"/>
              <a:t>Key Points</a:t>
            </a:r>
          </a:p>
          <a:p>
            <a:r>
              <a:rPr lang="en-US" dirty="0"/>
              <a:t>Mental illness is associated with increased occurrence of chronic diseases such as cardiovascular disease, diabetes, obesity, asthma, epilepsy, and cancer. It is also associated with the following:</a:t>
            </a:r>
          </a:p>
          <a:p>
            <a:pPr marL="170044" indent="-170044">
              <a:buFont typeface="Arial" panose="020B0604020202020204" pitchFamily="34" charset="0"/>
              <a:buChar char="•"/>
            </a:pPr>
            <a:r>
              <a:rPr lang="en-US" dirty="0"/>
              <a:t>Lower use of medical care. </a:t>
            </a:r>
          </a:p>
          <a:p>
            <a:pPr marL="170044" indent="-170044">
              <a:buFont typeface="Arial" panose="020B0604020202020204" pitchFamily="34" charset="0"/>
              <a:buChar char="•"/>
            </a:pPr>
            <a:r>
              <a:rPr lang="en-US" dirty="0"/>
              <a:t>Reduced adherence to treatment therapies for chronic diseases.</a:t>
            </a:r>
          </a:p>
          <a:p>
            <a:pPr marL="170044" indent="-170044">
              <a:buFont typeface="Arial" panose="020B0604020202020204" pitchFamily="34" charset="0"/>
              <a:buChar char="•"/>
            </a:pPr>
            <a:r>
              <a:rPr lang="en-US" dirty="0"/>
              <a:t>Higher risks of adverse health outcomes.</a:t>
            </a:r>
          </a:p>
          <a:p>
            <a:pPr marL="170044" indent="-170044">
              <a:buFont typeface="Arial" panose="020B0604020202020204" pitchFamily="34" charset="0"/>
              <a:buChar char="•"/>
            </a:pPr>
            <a:r>
              <a:rPr lang="en-US" dirty="0"/>
              <a:t>The use of tobacco products.</a:t>
            </a:r>
          </a:p>
          <a:p>
            <a:pPr marL="170044" indent="-170044">
              <a:buFont typeface="Arial" panose="020B0604020202020204" pitchFamily="34" charset="0"/>
              <a:buChar char="•"/>
            </a:pPr>
            <a:r>
              <a:rPr lang="en-US" dirty="0"/>
              <a:t>The abuse of alcohol.</a:t>
            </a:r>
          </a:p>
          <a:p>
            <a:endParaRPr lang="en-US" dirty="0"/>
          </a:p>
          <a:p>
            <a:r>
              <a:rPr lang="en-US" dirty="0"/>
              <a:t>Co-occurring Disorder (Dual Diagnosis): 8.9 million in the United States</a:t>
            </a:r>
          </a:p>
          <a:p>
            <a:pPr marL="170044" indent="-170044">
              <a:buFont typeface="Arial" panose="020B0604020202020204" pitchFamily="34" charset="0"/>
              <a:buChar char="•"/>
            </a:pPr>
            <a:r>
              <a:rPr lang="en-US" dirty="0"/>
              <a:t>7.4 percent of individuals receive treatment for both conditions, and 55.8 percent receiving no treatment at all</a:t>
            </a:r>
          </a:p>
          <a:p>
            <a:endParaRPr lang="en-US" dirty="0"/>
          </a:p>
          <a:p>
            <a:endParaRPr lang="en-US" dirty="0"/>
          </a:p>
          <a:p>
            <a:endParaRPr lang="en-US" dirty="0"/>
          </a:p>
          <a:p>
            <a:endParaRPr lang="en-US" dirty="0"/>
          </a:p>
          <a:p>
            <a:endParaRPr lang="en-US" dirty="0"/>
          </a:p>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8E6C161-0FB7-4179-A019-8C19B39E60C5}" type="slidenum">
              <a:rPr lang="en-US" smtClean="0"/>
              <a:pPr/>
              <a:t>29</a:t>
            </a:fld>
            <a:endParaRPr lang="en-US" dirty="0"/>
          </a:p>
        </p:txBody>
      </p:sp>
    </p:spTree>
    <p:extLst>
      <p:ext uri="{BB962C8B-B14F-4D97-AF65-F5344CB8AC3E}">
        <p14:creationId xmlns:p14="http://schemas.microsoft.com/office/powerpoint/2010/main" val="27157478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5.4.61</a:t>
            </a:r>
          </a:p>
          <a:p>
            <a:endParaRPr lang="en-US" dirty="0"/>
          </a:p>
          <a:p>
            <a:r>
              <a:rPr lang="en-US" dirty="0"/>
              <a:t>Key Points</a:t>
            </a:r>
          </a:p>
          <a:p>
            <a:r>
              <a:rPr lang="en-US" dirty="0"/>
              <a:t>Anxiety disorders are among the most common mental disorders experienced by Americans. </a:t>
            </a:r>
          </a:p>
          <a:p>
            <a:r>
              <a:rPr lang="en-US" dirty="0"/>
              <a:t>There are a wide variety of anxiety disorders, including post-traumatic stress disorder, obsessive-compulsive disorder, and specific phobias to name a few. </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8E6C161-0FB7-4179-A019-8C19B39E60C5}" type="slidenum">
              <a:rPr lang="en-US" smtClean="0"/>
              <a:pPr/>
              <a:t>30</a:t>
            </a:fld>
            <a:endParaRPr lang="en-US" dirty="0"/>
          </a:p>
        </p:txBody>
      </p:sp>
    </p:spTree>
    <p:extLst>
      <p:ext uri="{BB962C8B-B14F-4D97-AF65-F5344CB8AC3E}">
        <p14:creationId xmlns:p14="http://schemas.microsoft.com/office/powerpoint/2010/main" val="2980532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2.1.3</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8E6C161-0FB7-4179-A019-8C19B39E60C5}" type="slidenum">
              <a:rPr lang="en-US" smtClean="0"/>
              <a:pPr/>
              <a:t>3</a:t>
            </a:fld>
            <a:endParaRPr lang="en-US" dirty="0"/>
          </a:p>
        </p:txBody>
      </p:sp>
    </p:spTree>
    <p:extLst>
      <p:ext uri="{BB962C8B-B14F-4D97-AF65-F5344CB8AC3E}">
        <p14:creationId xmlns:p14="http://schemas.microsoft.com/office/powerpoint/2010/main" val="24990322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5.4.62</a:t>
            </a:r>
          </a:p>
          <a:p>
            <a:endParaRPr lang="en-US" dirty="0"/>
          </a:p>
          <a:p>
            <a:pPr defTabSz="906902">
              <a:defRPr/>
            </a:pPr>
            <a:endParaRPr lang="en-US" dirty="0"/>
          </a:p>
          <a:p>
            <a:pPr defTabSz="906902">
              <a:defRPr/>
            </a:pPr>
            <a:endParaRPr lang="en-US" dirty="0"/>
          </a:p>
          <a:p>
            <a:pPr defTabSz="906902">
              <a:defRPr/>
            </a:pPr>
            <a:endParaRPr lang="en-US" dirty="0"/>
          </a:p>
          <a:p>
            <a:pPr defTabSz="906902">
              <a:defRPr/>
            </a:pPr>
            <a:endParaRPr lang="en-US" dirty="0"/>
          </a:p>
          <a:p>
            <a:pPr defTabSz="906902">
              <a:defRPr/>
            </a:pPr>
            <a:endParaRPr lang="en-US" dirty="0"/>
          </a:p>
          <a:p>
            <a:endParaRPr lang="en-US" baseline="0" dirty="0"/>
          </a:p>
          <a:p>
            <a:endParaRPr lang="en-US" baseline="0" dirty="0"/>
          </a:p>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8E6C161-0FB7-4179-A019-8C19B39E60C5}" type="slidenum">
              <a:rPr lang="en-US" smtClean="0"/>
              <a:pPr/>
              <a:t>31</a:t>
            </a:fld>
            <a:endParaRPr lang="en-US" dirty="0"/>
          </a:p>
        </p:txBody>
      </p:sp>
    </p:spTree>
    <p:extLst>
      <p:ext uri="{BB962C8B-B14F-4D97-AF65-F5344CB8AC3E}">
        <p14:creationId xmlns:p14="http://schemas.microsoft.com/office/powerpoint/2010/main" val="28609201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5.4.63</a:t>
            </a:r>
          </a:p>
          <a:p>
            <a:endParaRPr lang="en-US" dirty="0"/>
          </a:p>
          <a:p>
            <a:endParaRPr lang="en-US" dirty="0"/>
          </a:p>
          <a:p>
            <a:endParaRPr lang="en-US" dirty="0"/>
          </a:p>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8E6C161-0FB7-4179-A019-8C19B39E60C5}" type="slidenum">
              <a:rPr lang="en-US" smtClean="0"/>
              <a:pPr/>
              <a:t>32</a:t>
            </a:fld>
            <a:endParaRPr lang="en-US" dirty="0"/>
          </a:p>
        </p:txBody>
      </p:sp>
    </p:spTree>
    <p:extLst>
      <p:ext uri="{BB962C8B-B14F-4D97-AF65-F5344CB8AC3E}">
        <p14:creationId xmlns:p14="http://schemas.microsoft.com/office/powerpoint/2010/main" val="8841153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5.4.64</a:t>
            </a:r>
          </a:p>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8E6C161-0FB7-4179-A019-8C19B39E60C5}" type="slidenum">
              <a:rPr lang="en-US" smtClean="0"/>
              <a:pPr/>
              <a:t>33</a:t>
            </a:fld>
            <a:endParaRPr lang="en-US" dirty="0"/>
          </a:p>
        </p:txBody>
      </p:sp>
    </p:spTree>
    <p:extLst>
      <p:ext uri="{BB962C8B-B14F-4D97-AF65-F5344CB8AC3E}">
        <p14:creationId xmlns:p14="http://schemas.microsoft.com/office/powerpoint/2010/main" val="41793886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5.4.65</a:t>
            </a:r>
          </a:p>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8E6C161-0FB7-4179-A019-8C19B39E60C5}" type="slidenum">
              <a:rPr lang="en-US" smtClean="0"/>
              <a:pPr/>
              <a:t>34</a:t>
            </a:fld>
            <a:endParaRPr lang="en-US" dirty="0"/>
          </a:p>
        </p:txBody>
      </p:sp>
    </p:spTree>
    <p:extLst>
      <p:ext uri="{BB962C8B-B14F-4D97-AF65-F5344CB8AC3E}">
        <p14:creationId xmlns:p14="http://schemas.microsoft.com/office/powerpoint/2010/main" val="41762271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5.4.66</a:t>
            </a:r>
          </a:p>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8E6C161-0FB7-4179-A019-8C19B39E60C5}" type="slidenum">
              <a:rPr lang="en-US" smtClean="0"/>
              <a:pPr/>
              <a:t>35</a:t>
            </a:fld>
            <a:endParaRPr lang="en-US" dirty="0"/>
          </a:p>
        </p:txBody>
      </p:sp>
    </p:spTree>
    <p:extLst>
      <p:ext uri="{BB962C8B-B14F-4D97-AF65-F5344CB8AC3E}">
        <p14:creationId xmlns:p14="http://schemas.microsoft.com/office/powerpoint/2010/main" val="39593041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5.4.67</a:t>
            </a:r>
          </a:p>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8E6C161-0FB7-4179-A019-8C19B39E60C5}" type="slidenum">
              <a:rPr lang="en-US" smtClean="0"/>
              <a:pPr/>
              <a:t>36</a:t>
            </a:fld>
            <a:endParaRPr lang="en-US" dirty="0"/>
          </a:p>
        </p:txBody>
      </p:sp>
    </p:spTree>
    <p:extLst>
      <p:ext uri="{BB962C8B-B14F-4D97-AF65-F5344CB8AC3E}">
        <p14:creationId xmlns:p14="http://schemas.microsoft.com/office/powerpoint/2010/main" val="19125459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5.4.68</a:t>
            </a:r>
          </a:p>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8E6C161-0FB7-4179-A019-8C19B39E60C5}" type="slidenum">
              <a:rPr lang="en-US" smtClean="0"/>
              <a:pPr/>
              <a:t>37</a:t>
            </a:fld>
            <a:endParaRPr lang="en-US" dirty="0"/>
          </a:p>
        </p:txBody>
      </p:sp>
    </p:spTree>
    <p:extLst>
      <p:ext uri="{BB962C8B-B14F-4D97-AF65-F5344CB8AC3E}">
        <p14:creationId xmlns:p14="http://schemas.microsoft.com/office/powerpoint/2010/main" val="33902133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5.4.69</a:t>
            </a:r>
          </a:p>
          <a:p>
            <a:endParaRPr lang="en-US" dirty="0"/>
          </a:p>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8E6C161-0FB7-4179-A019-8C19B39E60C5}" type="slidenum">
              <a:rPr lang="en-US" smtClean="0"/>
              <a:pPr/>
              <a:t>38</a:t>
            </a:fld>
            <a:endParaRPr lang="en-US" dirty="0"/>
          </a:p>
        </p:txBody>
      </p:sp>
    </p:spTree>
    <p:extLst>
      <p:ext uri="{BB962C8B-B14F-4D97-AF65-F5344CB8AC3E}">
        <p14:creationId xmlns:p14="http://schemas.microsoft.com/office/powerpoint/2010/main" val="29979714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5.4.70</a:t>
            </a:r>
          </a:p>
          <a:p>
            <a:endParaRPr lang="en-US" dirty="0"/>
          </a:p>
          <a:p>
            <a:r>
              <a:rPr lang="en-US" dirty="0"/>
              <a:t>Key Points</a:t>
            </a:r>
          </a:p>
          <a:p>
            <a:r>
              <a:rPr lang="en-US" dirty="0"/>
              <a:t>The Baker Act is found in Florida Statutes Chapter 394, Part 1. It is also known as the Florida Mental Health Act. </a:t>
            </a:r>
          </a:p>
          <a:p>
            <a:r>
              <a:rPr lang="en-US" dirty="0"/>
              <a:t> </a:t>
            </a:r>
          </a:p>
          <a:p>
            <a:r>
              <a:rPr lang="en-US" dirty="0"/>
              <a:t>The Baker Act provides legal procedures for mental health examination and treatment, including:</a:t>
            </a:r>
          </a:p>
          <a:p>
            <a:pPr lvl="1"/>
            <a:r>
              <a:rPr lang="en-US" dirty="0"/>
              <a:t>Voluntary admission</a:t>
            </a:r>
          </a:p>
          <a:p>
            <a:pPr lvl="1"/>
            <a:r>
              <a:rPr lang="en-US" dirty="0"/>
              <a:t>Involuntary examination</a:t>
            </a:r>
          </a:p>
          <a:p>
            <a:pPr lvl="1"/>
            <a:r>
              <a:rPr lang="en-US" dirty="0"/>
              <a:t>Involuntary inpatient placement (IIP)</a:t>
            </a:r>
          </a:p>
          <a:p>
            <a:pPr lvl="1"/>
            <a:r>
              <a:rPr lang="en-US" dirty="0"/>
              <a:t>Involuntary outpatient placement( IOP)</a:t>
            </a:r>
          </a:p>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8E6C161-0FB7-4179-A019-8C19B39E60C5}" type="slidenum">
              <a:rPr lang="en-US" smtClean="0"/>
              <a:pPr/>
              <a:t>39</a:t>
            </a:fld>
            <a:endParaRPr lang="en-US" dirty="0"/>
          </a:p>
        </p:txBody>
      </p:sp>
    </p:spTree>
    <p:extLst>
      <p:ext uri="{BB962C8B-B14F-4D97-AF65-F5344CB8AC3E}">
        <p14:creationId xmlns:p14="http://schemas.microsoft.com/office/powerpoint/2010/main" val="20464325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5.5.72</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8E6C161-0FB7-4179-A019-8C19B39E60C5}" type="slidenum">
              <a:rPr lang="en-US" smtClean="0"/>
              <a:pPr/>
              <a:t>40</a:t>
            </a:fld>
            <a:endParaRPr lang="en-US" dirty="0"/>
          </a:p>
        </p:txBody>
      </p:sp>
    </p:spTree>
    <p:extLst>
      <p:ext uri="{BB962C8B-B14F-4D97-AF65-F5344CB8AC3E}">
        <p14:creationId xmlns:p14="http://schemas.microsoft.com/office/powerpoint/2010/main" val="826193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2.1.4</a:t>
            </a:r>
          </a:p>
        </p:txBody>
      </p:sp>
      <p:sp>
        <p:nvSpPr>
          <p:cNvPr id="4" name="Slide Number Placeholder 3"/>
          <p:cNvSpPr>
            <a:spLocks noGrp="1"/>
          </p:cNvSpPr>
          <p:nvPr>
            <p:ph type="sldNum" sz="quarter" idx="10"/>
          </p:nvPr>
        </p:nvSpPr>
        <p:spPr/>
        <p:txBody>
          <a:bodyPr/>
          <a:lstStyle/>
          <a:p>
            <a:fld id="{58E6C161-0FB7-4179-A019-8C19B39E60C5}" type="slidenum">
              <a:rPr lang="en-US" smtClean="0"/>
              <a:pPr/>
              <a:t>4</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206753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5.5.73</a:t>
            </a:r>
          </a:p>
          <a:p>
            <a:endParaRPr lang="en-US" dirty="0"/>
          </a:p>
          <a:p>
            <a:r>
              <a:rPr lang="en-US" b="1" dirty="0"/>
              <a:t>Learning Objectives</a:t>
            </a:r>
            <a:endParaRPr lang="en-US" dirty="0"/>
          </a:p>
          <a:p>
            <a:pPr lvl="0"/>
            <a:r>
              <a:rPr lang="en-US" dirty="0"/>
              <a:t>Define the terms “poverty,” “the culture of poverty,” conditions of poverty and “intergenerational poverty.”</a:t>
            </a:r>
          </a:p>
          <a:p>
            <a:pPr lvl="0"/>
            <a:r>
              <a:rPr lang="en-US" dirty="0"/>
              <a:t>Describe the impact of poverty on families.</a:t>
            </a:r>
          </a:p>
          <a:p>
            <a:pPr lvl="0"/>
            <a:r>
              <a:rPr lang="en-US" dirty="0"/>
              <a:t>Identify how children are impacted physically, emotionally and educationally from living in poverty.</a:t>
            </a:r>
          </a:p>
          <a:p>
            <a:pPr lvl="0"/>
            <a:r>
              <a:rPr lang="en-US" dirty="0"/>
              <a:t>Describe how poverty impacts child development</a:t>
            </a:r>
          </a:p>
          <a:p>
            <a:endParaRPr lang="en-US" dirty="0"/>
          </a:p>
        </p:txBody>
      </p:sp>
      <p:sp>
        <p:nvSpPr>
          <p:cNvPr id="4" name="Slide Number Placeholder 3"/>
          <p:cNvSpPr>
            <a:spLocks noGrp="1"/>
          </p:cNvSpPr>
          <p:nvPr>
            <p:ph type="sldNum" sz="quarter" idx="10"/>
          </p:nvPr>
        </p:nvSpPr>
        <p:spPr/>
        <p:txBody>
          <a:bodyPr/>
          <a:lstStyle/>
          <a:p>
            <a:fld id="{58E6C161-0FB7-4179-A019-8C19B39E60C5}" type="slidenum">
              <a:rPr lang="en-US" smtClean="0"/>
              <a:pPr/>
              <a:t>41</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206753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5.5.74</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8E6C161-0FB7-4179-A019-8C19B39E60C5}" type="slidenum">
              <a:rPr lang="en-US" smtClean="0"/>
              <a:pPr/>
              <a:t>42</a:t>
            </a:fld>
            <a:endParaRPr lang="en-US" dirty="0"/>
          </a:p>
        </p:txBody>
      </p:sp>
    </p:spTree>
    <p:extLst>
      <p:ext uri="{BB962C8B-B14F-4D97-AF65-F5344CB8AC3E}">
        <p14:creationId xmlns:p14="http://schemas.microsoft.com/office/powerpoint/2010/main" val="35652677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5.5.75</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8E6C161-0FB7-4179-A019-8C19B39E60C5}" type="slidenum">
              <a:rPr lang="en-US" smtClean="0"/>
              <a:pPr/>
              <a:t>43</a:t>
            </a:fld>
            <a:endParaRPr lang="en-US" dirty="0"/>
          </a:p>
        </p:txBody>
      </p:sp>
    </p:spTree>
    <p:extLst>
      <p:ext uri="{BB962C8B-B14F-4D97-AF65-F5344CB8AC3E}">
        <p14:creationId xmlns:p14="http://schemas.microsoft.com/office/powerpoint/2010/main" val="30052110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5.5.76</a:t>
            </a:r>
          </a:p>
          <a:p>
            <a:endParaRPr lang="en-US" dirty="0"/>
          </a:p>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8E6C161-0FB7-4179-A019-8C19B39E60C5}" type="slidenum">
              <a:rPr lang="en-US" smtClean="0"/>
              <a:pPr/>
              <a:t>44</a:t>
            </a:fld>
            <a:endParaRPr lang="en-US" dirty="0"/>
          </a:p>
        </p:txBody>
      </p:sp>
    </p:spTree>
    <p:extLst>
      <p:ext uri="{BB962C8B-B14F-4D97-AF65-F5344CB8AC3E}">
        <p14:creationId xmlns:p14="http://schemas.microsoft.com/office/powerpoint/2010/main" val="14467751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5.5.77</a:t>
            </a:r>
          </a:p>
          <a:p>
            <a:br>
              <a:rPr lang="en-US" dirty="0"/>
            </a:br>
            <a:r>
              <a:rPr lang="en-US" u="sng" dirty="0">
                <a:hlinkClick r:id="rId3"/>
              </a:rPr>
              <a:t>https://www.youtube.com/watch?v=vK4PvcVAbes</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8E6C161-0FB7-4179-A019-8C19B39E60C5}" type="slidenum">
              <a:rPr lang="en-US" smtClean="0"/>
              <a:pPr/>
              <a:t>45</a:t>
            </a:fld>
            <a:endParaRPr lang="en-US" dirty="0"/>
          </a:p>
        </p:txBody>
      </p:sp>
    </p:spTree>
    <p:extLst>
      <p:ext uri="{BB962C8B-B14F-4D97-AF65-F5344CB8AC3E}">
        <p14:creationId xmlns:p14="http://schemas.microsoft.com/office/powerpoint/2010/main" val="21452187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5.5.78</a:t>
            </a:r>
          </a:p>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8E6C161-0FB7-4179-A019-8C19B39E60C5}" type="slidenum">
              <a:rPr lang="en-US" smtClean="0"/>
              <a:pPr/>
              <a:t>46</a:t>
            </a:fld>
            <a:endParaRPr lang="en-US" dirty="0"/>
          </a:p>
        </p:txBody>
      </p:sp>
    </p:spTree>
    <p:extLst>
      <p:ext uri="{BB962C8B-B14F-4D97-AF65-F5344CB8AC3E}">
        <p14:creationId xmlns:p14="http://schemas.microsoft.com/office/powerpoint/2010/main" val="23311343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5.6.80</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8E6C161-0FB7-4179-A019-8C19B39E60C5}" type="slidenum">
              <a:rPr lang="en-US" smtClean="0"/>
              <a:pPr/>
              <a:t>47</a:t>
            </a:fld>
            <a:endParaRPr lang="en-US" dirty="0"/>
          </a:p>
        </p:txBody>
      </p:sp>
    </p:spTree>
    <p:extLst>
      <p:ext uri="{BB962C8B-B14F-4D97-AF65-F5344CB8AC3E}">
        <p14:creationId xmlns:p14="http://schemas.microsoft.com/office/powerpoint/2010/main" val="10711812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902">
              <a:defRPr/>
            </a:pPr>
            <a:r>
              <a:rPr lang="en-US" dirty="0"/>
              <a:t>5.6.81</a:t>
            </a:r>
          </a:p>
          <a:p>
            <a:endParaRPr lang="en-US" dirty="0"/>
          </a:p>
        </p:txBody>
      </p:sp>
      <p:sp>
        <p:nvSpPr>
          <p:cNvPr id="4" name="Slide Number Placeholder 3"/>
          <p:cNvSpPr>
            <a:spLocks noGrp="1"/>
          </p:cNvSpPr>
          <p:nvPr>
            <p:ph type="sldNum" sz="quarter" idx="10"/>
          </p:nvPr>
        </p:nvSpPr>
        <p:spPr/>
        <p:txBody>
          <a:bodyPr/>
          <a:lstStyle/>
          <a:p>
            <a:fld id="{58E6C161-0FB7-4179-A019-8C19B39E60C5}" type="slidenum">
              <a:rPr lang="en-US" smtClean="0"/>
              <a:pPr/>
              <a:t>48</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206753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6902">
              <a:defRPr/>
            </a:pPr>
            <a:r>
              <a:rPr lang="en-US" dirty="0"/>
              <a:t>5.6.82</a:t>
            </a:r>
          </a:p>
          <a:p>
            <a:pPr defTabSz="906902">
              <a:defRPr/>
            </a:pPr>
            <a:endParaRPr lang="en-US" dirty="0"/>
          </a:p>
          <a:p>
            <a:pPr defTabSz="906902">
              <a:defRPr/>
            </a:pPr>
            <a:endParaRPr lang="en-US" dirty="0"/>
          </a:p>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8E6C161-0FB7-4179-A019-8C19B39E60C5}" type="slidenum">
              <a:rPr lang="en-US" smtClean="0"/>
              <a:pPr/>
              <a:t>49</a:t>
            </a:fld>
            <a:endParaRPr lang="en-US" dirty="0"/>
          </a:p>
        </p:txBody>
      </p:sp>
    </p:spTree>
    <p:extLst>
      <p:ext uri="{BB962C8B-B14F-4D97-AF65-F5344CB8AC3E}">
        <p14:creationId xmlns:p14="http://schemas.microsoft.com/office/powerpoint/2010/main" val="38821440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6902">
              <a:defRPr/>
            </a:pPr>
            <a:r>
              <a:rPr lang="en-US" dirty="0"/>
              <a:t>5.6.83</a:t>
            </a:r>
          </a:p>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8E6C161-0FB7-4179-A019-8C19B39E60C5}" type="slidenum">
              <a:rPr lang="en-US" smtClean="0"/>
              <a:pPr/>
              <a:t>50</a:t>
            </a:fld>
            <a:endParaRPr lang="en-US" dirty="0"/>
          </a:p>
        </p:txBody>
      </p:sp>
    </p:spTree>
    <p:extLst>
      <p:ext uri="{BB962C8B-B14F-4D97-AF65-F5344CB8AC3E}">
        <p14:creationId xmlns:p14="http://schemas.microsoft.com/office/powerpoint/2010/main" val="930655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1.1.5</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8E6C161-0FB7-4179-A019-8C19B39E60C5}" type="slidenum">
              <a:rPr lang="en-US" smtClean="0"/>
              <a:pPr/>
              <a:t>5</a:t>
            </a:fld>
            <a:endParaRPr lang="en-US" dirty="0"/>
          </a:p>
        </p:txBody>
      </p:sp>
    </p:spTree>
    <p:extLst>
      <p:ext uri="{BB962C8B-B14F-4D97-AF65-F5344CB8AC3E}">
        <p14:creationId xmlns:p14="http://schemas.microsoft.com/office/powerpoint/2010/main" val="12775124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6902" eaLnBrk="0" fontAlgn="base" hangingPunct="0">
              <a:spcBef>
                <a:spcPct val="0"/>
              </a:spcBef>
              <a:spcAft>
                <a:spcPct val="0"/>
              </a:spcAft>
              <a:defRPr/>
            </a:pPr>
            <a:r>
              <a:rPr lang="en-US" dirty="0"/>
              <a:t>5.6.84</a:t>
            </a:r>
          </a:p>
          <a:p>
            <a:pPr defTabSz="906902" eaLnBrk="0" fontAlgn="base" hangingPunct="0">
              <a:spcBef>
                <a:spcPct val="0"/>
              </a:spcBef>
              <a:spcAft>
                <a:spcPct val="0"/>
              </a:spcAft>
            </a:pP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8E6C161-0FB7-4179-A019-8C19B39E60C5}" type="slidenum">
              <a:rPr lang="en-US" smtClean="0"/>
              <a:pPr/>
              <a:t>52</a:t>
            </a:fld>
            <a:endParaRPr lang="en-US" dirty="0"/>
          </a:p>
        </p:txBody>
      </p:sp>
    </p:spTree>
    <p:extLst>
      <p:ext uri="{BB962C8B-B14F-4D97-AF65-F5344CB8AC3E}">
        <p14:creationId xmlns:p14="http://schemas.microsoft.com/office/powerpoint/2010/main" val="8426168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5.6.85</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8E6C161-0FB7-4179-A019-8C19B39E60C5}" type="slidenum">
              <a:rPr lang="en-US" smtClean="0"/>
              <a:pPr/>
              <a:t>53</a:t>
            </a:fld>
            <a:endParaRPr lang="en-US" dirty="0"/>
          </a:p>
        </p:txBody>
      </p:sp>
    </p:spTree>
    <p:extLst>
      <p:ext uri="{BB962C8B-B14F-4D97-AF65-F5344CB8AC3E}">
        <p14:creationId xmlns:p14="http://schemas.microsoft.com/office/powerpoint/2010/main" val="38952171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5.6.86</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8E6C161-0FB7-4179-A019-8C19B39E60C5}" type="slidenum">
              <a:rPr lang="en-US" smtClean="0"/>
              <a:pPr/>
              <a:t>54</a:t>
            </a:fld>
            <a:endParaRPr lang="en-US" dirty="0"/>
          </a:p>
        </p:txBody>
      </p:sp>
    </p:spTree>
    <p:extLst>
      <p:ext uri="{BB962C8B-B14F-4D97-AF65-F5344CB8AC3E}">
        <p14:creationId xmlns:p14="http://schemas.microsoft.com/office/powerpoint/2010/main" val="38952171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5.6.87</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8E6C161-0FB7-4179-A019-8C19B39E60C5}" type="slidenum">
              <a:rPr lang="en-US" smtClean="0"/>
              <a:pPr/>
              <a:t>55</a:t>
            </a:fld>
            <a:endParaRPr lang="en-US" dirty="0"/>
          </a:p>
        </p:txBody>
      </p:sp>
    </p:spTree>
    <p:extLst>
      <p:ext uri="{BB962C8B-B14F-4D97-AF65-F5344CB8AC3E}">
        <p14:creationId xmlns:p14="http://schemas.microsoft.com/office/powerpoint/2010/main" val="3812969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6902">
              <a:defRPr/>
            </a:pPr>
            <a:r>
              <a:rPr lang="en-US" dirty="0"/>
              <a:t>5.6.88</a:t>
            </a:r>
          </a:p>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8E6C161-0FB7-4179-A019-8C19B39E60C5}" type="slidenum">
              <a:rPr lang="en-US" smtClean="0"/>
              <a:pPr/>
              <a:t>56</a:t>
            </a:fld>
            <a:endParaRPr lang="en-US" dirty="0"/>
          </a:p>
        </p:txBody>
      </p:sp>
    </p:spTree>
    <p:extLst>
      <p:ext uri="{BB962C8B-B14F-4D97-AF65-F5344CB8AC3E}">
        <p14:creationId xmlns:p14="http://schemas.microsoft.com/office/powerpoint/2010/main" val="3263575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1.1.10</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8E6C161-0FB7-4179-A019-8C19B39E60C5}" type="slidenum">
              <a:rPr lang="en-US" smtClean="0"/>
              <a:pPr/>
              <a:t>6</a:t>
            </a:fld>
            <a:endParaRPr lang="en-US" dirty="0"/>
          </a:p>
        </p:txBody>
      </p:sp>
    </p:spTree>
    <p:extLst>
      <p:ext uri="{BB962C8B-B14F-4D97-AF65-F5344CB8AC3E}">
        <p14:creationId xmlns:p14="http://schemas.microsoft.com/office/powerpoint/2010/main" val="3116300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8E6C161-0FB7-4179-A019-8C19B39E60C5}" type="slidenum">
              <a:rPr lang="en-US" smtClean="0"/>
              <a:pPr/>
              <a:t>7</a:t>
            </a:fld>
            <a:endParaRPr lang="en-US" dirty="0"/>
          </a:p>
        </p:txBody>
      </p:sp>
    </p:spTree>
    <p:extLst>
      <p:ext uri="{BB962C8B-B14F-4D97-AF65-F5344CB8AC3E}">
        <p14:creationId xmlns:p14="http://schemas.microsoft.com/office/powerpoint/2010/main" val="1247427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4.2.16</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8E6C161-0FB7-4179-A019-8C19B39E60C5}" type="slidenum">
              <a:rPr lang="en-US" smtClean="0"/>
              <a:pPr/>
              <a:t>8</a:t>
            </a:fld>
            <a:endParaRPr lang="en-US" dirty="0"/>
          </a:p>
        </p:txBody>
      </p:sp>
    </p:spTree>
    <p:extLst>
      <p:ext uri="{BB962C8B-B14F-4D97-AF65-F5344CB8AC3E}">
        <p14:creationId xmlns:p14="http://schemas.microsoft.com/office/powerpoint/2010/main" val="2379761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4.2.17</a:t>
            </a:r>
          </a:p>
        </p:txBody>
      </p:sp>
      <p:sp>
        <p:nvSpPr>
          <p:cNvPr id="4" name="Slide Number Placeholder 3"/>
          <p:cNvSpPr>
            <a:spLocks noGrp="1"/>
          </p:cNvSpPr>
          <p:nvPr>
            <p:ph type="sldNum" sz="quarter" idx="10"/>
          </p:nvPr>
        </p:nvSpPr>
        <p:spPr/>
        <p:txBody>
          <a:bodyPr/>
          <a:lstStyle/>
          <a:p>
            <a:fld id="{58E6C161-0FB7-4179-A019-8C19B39E60C5}" type="slidenum">
              <a:rPr lang="en-US" smtClean="0"/>
              <a:pPr/>
              <a:t>9</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206753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p:cNvSpPr txBox="1">
            <a:spLocks/>
          </p:cNvSpPr>
          <p:nvPr userDrawn="1"/>
        </p:nvSpPr>
        <p:spPr>
          <a:xfrm>
            <a:off x="1630888" y="1468367"/>
            <a:ext cx="6859859" cy="120582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kern="1200">
                <a:solidFill>
                  <a:schemeClr val="tx2">
                    <a:lumMod val="75000"/>
                    <a:lumOff val="25000"/>
                  </a:schemeClr>
                </a:solidFill>
                <a:latin typeface="Arial Black"/>
                <a:ea typeface="+mj-ea"/>
                <a:cs typeface="+mj-cs"/>
              </a:defRPr>
            </a:lvl1pPr>
          </a:lstStyle>
          <a:p>
            <a:r>
              <a:rPr lang="en-US" dirty="0">
                <a:solidFill>
                  <a:srgbClr val="1B5FAA"/>
                </a:solidFill>
              </a:rPr>
              <a:t>DCF Pre-Service</a:t>
            </a:r>
            <a:r>
              <a:rPr lang="en-US" baseline="0" dirty="0">
                <a:solidFill>
                  <a:srgbClr val="1B5FAA"/>
                </a:solidFill>
              </a:rPr>
              <a:t> Curriculum</a:t>
            </a:r>
            <a:endParaRPr lang="en-US" sz="2200" dirty="0">
              <a:solidFill>
                <a:srgbClr val="1B5FAA"/>
              </a:solidFill>
            </a:endParaRPr>
          </a:p>
        </p:txBody>
      </p:sp>
      <p:sp>
        <p:nvSpPr>
          <p:cNvPr id="3" name="Subtitle 2"/>
          <p:cNvSpPr>
            <a:spLocks noGrp="1"/>
          </p:cNvSpPr>
          <p:nvPr>
            <p:ph type="subTitle" idx="1" hasCustomPrompt="1"/>
          </p:nvPr>
        </p:nvSpPr>
        <p:spPr>
          <a:xfrm>
            <a:off x="2106797" y="3299981"/>
            <a:ext cx="6241709" cy="1343139"/>
          </a:xfrm>
        </p:spPr>
        <p:txBody>
          <a:bodyPr>
            <a:normAutofit/>
          </a:bodyPr>
          <a:lstStyle>
            <a:lvl1pPr marL="0" indent="0" algn="ctr">
              <a:buNone/>
              <a:defRPr b="1">
                <a:solidFill>
                  <a:srgbClr val="56944F"/>
                </a:solidFill>
              </a:defRPr>
            </a:lvl1pPr>
          </a:lstStyle>
          <a:p>
            <a:r>
              <a:rPr lang="en-US" sz="2800" dirty="0">
                <a:latin typeface="Arial Black" pitchFamily="34" charset="0"/>
              </a:rPr>
              <a:t>Core PreService Curriculum</a:t>
            </a:r>
            <a:br>
              <a:rPr lang="en-US" sz="2800" dirty="0">
                <a:latin typeface="Arial Black" pitchFamily="34" charset="0"/>
              </a:rPr>
            </a:br>
            <a:r>
              <a:rPr lang="en-US" sz="2800" dirty="0">
                <a:latin typeface="Arial Black" pitchFamily="34" charset="0"/>
              </a:rPr>
              <a:t>Weeks 1-3</a:t>
            </a:r>
            <a:br>
              <a:rPr lang="en-US" sz="2800" dirty="0">
                <a:latin typeface="Arial Black" pitchFamily="34" charset="0"/>
              </a:rPr>
            </a:br>
            <a:endParaRPr lang="en-US" sz="2800" dirty="0">
              <a:solidFill>
                <a:schemeClr val="tx2">
                  <a:lumMod val="50000"/>
                  <a:lumOff val="50000"/>
                </a:schemeClr>
              </a:solidFill>
              <a:latin typeface="Arial Black" pitchFamily="34" charset="0"/>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58881" y="4977918"/>
            <a:ext cx="1403872" cy="1558298"/>
          </a:xfrm>
          <a:prstGeom prst="rect">
            <a:avLst/>
          </a:prstGeom>
        </p:spPr>
      </p:pic>
    </p:spTree>
    <p:extLst>
      <p:ext uri="{BB962C8B-B14F-4D97-AF65-F5344CB8AC3E}">
        <p14:creationId xmlns:p14="http://schemas.microsoft.com/office/powerpoint/2010/main" val="3628649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sp>
        <p:nvSpPr>
          <p:cNvPr id="2" name="Title 1"/>
          <p:cNvSpPr>
            <a:spLocks noGrp="1"/>
          </p:cNvSpPr>
          <p:nvPr>
            <p:ph type="title"/>
          </p:nvPr>
        </p:nvSpPr>
        <p:spPr>
          <a:xfrm>
            <a:off x="1604536" y="3187337"/>
            <a:ext cx="7082263" cy="879566"/>
          </a:xfrm>
        </p:spPr>
        <p:txBody>
          <a:bodyPr>
            <a:normAutofit/>
          </a:bodyPr>
          <a:lstStyle>
            <a:lvl1pPr>
              <a:defRPr sz="3200">
                <a:solidFill>
                  <a:srgbClr val="1B5FAA"/>
                </a:solidFill>
              </a:defRPr>
            </a:lvl1pPr>
          </a:lstStyle>
          <a:p>
            <a:endParaRPr lang="en-US" dirty="0"/>
          </a:p>
        </p:txBody>
      </p:sp>
      <p:sp>
        <p:nvSpPr>
          <p:cNvPr id="3" name="Subtitle 2"/>
          <p:cNvSpPr>
            <a:spLocks noGrp="1"/>
          </p:cNvSpPr>
          <p:nvPr>
            <p:ph type="subTitle" idx="1"/>
          </p:nvPr>
        </p:nvSpPr>
        <p:spPr>
          <a:xfrm>
            <a:off x="1598339" y="4269374"/>
            <a:ext cx="7088460" cy="1803488"/>
          </a:xfrm>
        </p:spPr>
        <p:txBody>
          <a:bodyPr>
            <a:normAutofit/>
          </a:bodyPr>
          <a:lstStyle>
            <a:lvl1pPr marL="0" indent="0" algn="ctr">
              <a:buNone/>
              <a:defRPr sz="3000" b="1" baseline="0">
                <a:solidFill>
                  <a:srgbClr val="56944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pic>
        <p:nvPicPr>
          <p:cNvPr id="4" name="Picture 3" descr="module_banner_1_r.jpg"/>
          <p:cNvPicPr>
            <a:picLocks noChangeAspect="1"/>
          </p:cNvPicPr>
          <p:nvPr userDrawn="1"/>
        </p:nvPicPr>
        <p:blipFill>
          <a:blip r:embed="rId2" cstate="screen"/>
          <a:stretch>
            <a:fillRect/>
          </a:stretch>
        </p:blipFill>
        <p:spPr>
          <a:xfrm>
            <a:off x="1344338" y="636167"/>
            <a:ext cx="7545661" cy="1886415"/>
          </a:xfrm>
          <a:prstGeom prst="rect">
            <a:avLst/>
          </a:prstGeom>
          <a:ln w="3175">
            <a:solidFill>
              <a:schemeClr val="tx1"/>
            </a:solid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8340" y="799916"/>
            <a:ext cx="6859859" cy="1028884"/>
          </a:xfrm>
        </p:spPr>
        <p:txBody>
          <a:bodyPr/>
          <a:lstStyle>
            <a:lvl1pPr>
              <a:defRPr baseline="0">
                <a:solidFill>
                  <a:srgbClr val="1B5FAA"/>
                </a:solidFill>
              </a:defRPr>
            </a:lvl1pPr>
          </a:lstStyle>
          <a:p>
            <a:endParaRPr lang="en-US" dirty="0"/>
          </a:p>
        </p:txBody>
      </p:sp>
      <p:sp>
        <p:nvSpPr>
          <p:cNvPr id="3" name="Subtitle 2"/>
          <p:cNvSpPr>
            <a:spLocks noGrp="1"/>
          </p:cNvSpPr>
          <p:nvPr>
            <p:ph type="subTitle" idx="1"/>
          </p:nvPr>
        </p:nvSpPr>
        <p:spPr>
          <a:xfrm>
            <a:off x="1344167" y="1828800"/>
            <a:ext cx="7474712" cy="2696117"/>
          </a:xfrm>
        </p:spPr>
        <p:txBody>
          <a:bodyPr/>
          <a:lstStyle>
            <a:lvl1pPr marL="0" indent="0" algn="ctr">
              <a:buNone/>
              <a:defRPr b="1" baseline="0">
                <a:solidFill>
                  <a:srgbClr val="56944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pic>
        <p:nvPicPr>
          <p:cNvPr id="4" name="Picture 3" descr="session_banner_1.jpg"/>
          <p:cNvPicPr>
            <a:picLocks noChangeAspect="1"/>
          </p:cNvPicPr>
          <p:nvPr userDrawn="1"/>
        </p:nvPicPr>
        <p:blipFill>
          <a:blip r:embed="rId2" cstate="screen"/>
          <a:stretch>
            <a:fillRect/>
          </a:stretch>
        </p:blipFill>
        <p:spPr>
          <a:xfrm>
            <a:off x="1344166" y="4226940"/>
            <a:ext cx="7474713" cy="1868679"/>
          </a:xfrm>
          <a:prstGeom prst="rect">
            <a:avLst/>
          </a:prstGeom>
          <a:ln w="3175">
            <a:solidFill>
              <a:schemeClr val="tx1"/>
            </a:solidFill>
          </a:ln>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98718" y="4226939"/>
            <a:ext cx="1768859" cy="1880897"/>
          </a:xfrm>
          <a:prstGeom prst="rect">
            <a:avLst/>
          </a:prstGeom>
          <a:ln w="3175">
            <a:solidFill>
              <a:schemeClr val="tx1"/>
            </a:solidFill>
          </a:ln>
        </p:spPr>
      </p:pic>
    </p:spTree>
    <p:extLst>
      <p:ext uri="{BB962C8B-B14F-4D97-AF65-F5344CB8AC3E}">
        <p14:creationId xmlns:p14="http://schemas.microsoft.com/office/powerpoint/2010/main" val="1076531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4536" y="491778"/>
            <a:ext cx="7082263" cy="1143000"/>
          </a:xfrm>
        </p:spPr>
        <p:txBody>
          <a:bodyPr/>
          <a:lstStyle>
            <a:lvl1pPr>
              <a:defRPr b="1">
                <a:solidFill>
                  <a:srgbClr val="1B5FAA"/>
                </a:solidFill>
              </a:defRPr>
            </a:lvl1pPr>
          </a:lstStyle>
          <a:p>
            <a:r>
              <a:rPr lang="en-US" dirty="0"/>
              <a:t>Click to edit Master title style</a:t>
            </a:r>
          </a:p>
        </p:txBody>
      </p:sp>
      <p:sp>
        <p:nvSpPr>
          <p:cNvPr id="3" name="Content Placeholder 2"/>
          <p:cNvSpPr>
            <a:spLocks noGrp="1"/>
          </p:cNvSpPr>
          <p:nvPr>
            <p:ph idx="1"/>
          </p:nvPr>
        </p:nvSpPr>
        <p:spPr>
          <a:xfrm>
            <a:off x="1604536" y="1850241"/>
            <a:ext cx="7082264" cy="4365702"/>
          </a:xfrm>
        </p:spPr>
        <p:txBody>
          <a:bodyPr>
            <a:normAutofit/>
          </a:bodyPr>
          <a:lstStyle>
            <a:lvl1pPr>
              <a:defRPr sz="3200">
                <a:solidFill>
                  <a:srgbClr val="56944F"/>
                </a:solidFill>
              </a:defRPr>
            </a:lvl1pPr>
            <a:lvl2pPr>
              <a:defRPr sz="2800">
                <a:solidFill>
                  <a:srgbClr val="56944F"/>
                </a:solidFill>
              </a:defRPr>
            </a:lvl2pPr>
            <a:lvl3pPr>
              <a:defRPr sz="2400">
                <a:solidFill>
                  <a:srgbClr val="56944F"/>
                </a:solidFill>
              </a:defRPr>
            </a:lvl3pPr>
            <a:lvl4pPr>
              <a:defRPr sz="2400">
                <a:solidFill>
                  <a:srgbClr val="56944F"/>
                </a:solidFill>
              </a:defRPr>
            </a:lvl4pPr>
            <a:lvl5pPr>
              <a:defRPr sz="2400">
                <a:solidFill>
                  <a:srgbClr val="56944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92827" y="5348154"/>
            <a:ext cx="1070326" cy="1188062"/>
          </a:xfrm>
          <a:prstGeom prst="rect">
            <a:avLst/>
          </a:prstGeom>
        </p:spPr>
      </p:pic>
    </p:spTree>
    <p:extLst>
      <p:ext uri="{BB962C8B-B14F-4D97-AF65-F5344CB8AC3E}">
        <p14:creationId xmlns:p14="http://schemas.microsoft.com/office/powerpoint/2010/main" val="519576309"/>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604536" y="491778"/>
            <a:ext cx="7082263" cy="1143000"/>
          </a:xfrm>
        </p:spPr>
        <p:txBody>
          <a:bodyPr/>
          <a:lstStyle>
            <a:lvl1pPr>
              <a:defRPr b="1">
                <a:solidFill>
                  <a:srgbClr val="1B5FAA"/>
                </a:solidFill>
              </a:defRPr>
            </a:lvl1pPr>
          </a:lstStyle>
          <a:p>
            <a:r>
              <a:rPr lang="en-US" dirty="0"/>
              <a:t>Title is Optional</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92827" y="5348154"/>
            <a:ext cx="1070326" cy="1188062"/>
          </a:xfrm>
          <a:prstGeom prst="rect">
            <a:avLst/>
          </a:prstGeom>
        </p:spPr>
      </p:pic>
    </p:spTree>
    <p:extLst>
      <p:ext uri="{BB962C8B-B14F-4D97-AF65-F5344CB8AC3E}">
        <p14:creationId xmlns:p14="http://schemas.microsoft.com/office/powerpoint/2010/main" val="2717304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403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36374" y="2667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36374" y="15621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098774" y="15621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098774" y="3898624"/>
            <a:ext cx="3810000" cy="1981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25343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70631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8083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screen">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4536" y="274638"/>
            <a:ext cx="7082263"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04536" y="1600201"/>
            <a:ext cx="7082264" cy="436570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43517570"/>
      </p:ext>
    </p:extLst>
  </p:cSld>
  <p:clrMap bg1="lt1" tx1="dk1" bg2="lt2" tx2="dk2" accent1="accent1" accent2="accent2" accent3="accent3" accent4="accent4" accent5="accent5" accent6="accent6" hlink="hlink" folHlink="folHlink"/>
  <p:sldLayoutIdLst>
    <p:sldLayoutId id="2147483658" r:id="rId1"/>
    <p:sldLayoutId id="2147483656" r:id="rId2"/>
    <p:sldLayoutId id="2147483649" r:id="rId3"/>
    <p:sldLayoutId id="2147483650" r:id="rId4"/>
    <p:sldLayoutId id="2147483654" r:id="rId5"/>
    <p:sldLayoutId id="2147483659" r:id="rId6"/>
    <p:sldLayoutId id="2147483661" r:id="rId7"/>
    <p:sldLayoutId id="2147483660" r:id="rId8"/>
    <p:sldLayoutId id="2147483662" r:id="rId9"/>
  </p:sldLayoutIdLst>
  <p:hf hdr="0" dt="0"/>
  <p:txStyles>
    <p:titleStyle>
      <a:lvl1pPr algn="ctr" defTabSz="457200" rtl="0" eaLnBrk="1" latinLnBrk="0" hangingPunct="1">
        <a:spcBef>
          <a:spcPct val="0"/>
        </a:spcBef>
        <a:buNone/>
        <a:defRPr sz="3200" kern="1200">
          <a:solidFill>
            <a:srgbClr val="1B5FAA"/>
          </a:solidFill>
          <a:latin typeface="Arial Black"/>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56944F"/>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rgbClr val="56944F"/>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rgbClr val="56944F"/>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rgbClr val="56944F"/>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rgbClr val="56944F"/>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8.xml"/><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https://www.youtube.com/watch?v=vK4PvcVAbes" TargetMode="External"/><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4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hyperlink" Target="http://en.wikipedia.org/wiki/IQ_classification#cite_note-Kaufman2009p112-37" TargetMode="External"/><Relationship Id="rId2" Type="http://schemas.openxmlformats.org/officeDocument/2006/relationships/hyperlink" Target="http://en.wikipedia.org/wiki/IQ_classification#cite_note-Sattler2008insidebackcover-33" TargetMode="Externa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5</a:t>
            </a:r>
          </a:p>
        </p:txBody>
      </p:sp>
      <p:sp>
        <p:nvSpPr>
          <p:cNvPr id="3" name="Subtitle 2"/>
          <p:cNvSpPr>
            <a:spLocks noGrp="1"/>
          </p:cNvSpPr>
          <p:nvPr>
            <p:ph type="subTitle" idx="1"/>
          </p:nvPr>
        </p:nvSpPr>
        <p:spPr>
          <a:xfrm>
            <a:off x="1598339" y="3960025"/>
            <a:ext cx="7088460" cy="1119975"/>
          </a:xfrm>
        </p:spPr>
        <p:txBody>
          <a:bodyPr>
            <a:noAutofit/>
          </a:bodyPr>
          <a:lstStyle/>
          <a:p>
            <a:r>
              <a:rPr lang="en-US" sz="3200" dirty="0"/>
              <a:t>Family Conditions</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11673" y="5241828"/>
            <a:ext cx="1070326" cy="1188062"/>
          </a:xfrm>
          <a:prstGeom prst="rect">
            <a:avLst/>
          </a:prstGeom>
        </p:spPr>
      </p:pic>
    </p:spTree>
    <p:extLst>
      <p:ext uri="{BB962C8B-B14F-4D97-AF65-F5344CB8AC3E}">
        <p14:creationId xmlns:p14="http://schemas.microsoft.com/office/powerpoint/2010/main" val="2111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Family Dynamics?</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11954" y="1346110"/>
            <a:ext cx="6067425" cy="4045311"/>
          </a:xfrm>
          <a:prstGeom prst="rect">
            <a:avLst/>
          </a:prstGeom>
        </p:spPr>
      </p:pic>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5.2.3</a:t>
            </a:r>
          </a:p>
        </p:txBody>
      </p:sp>
    </p:spTree>
    <p:extLst>
      <p:ext uri="{BB962C8B-B14F-4D97-AF65-F5344CB8AC3E}">
        <p14:creationId xmlns:p14="http://schemas.microsoft.com/office/powerpoint/2010/main" val="4071797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Family Culture?</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76561" y="1634778"/>
            <a:ext cx="4338211" cy="4338211"/>
          </a:xfrm>
          <a:prstGeom prst="rect">
            <a:avLst/>
          </a:prstGeom>
        </p:spPr>
      </p:pic>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5.2.4</a:t>
            </a:r>
          </a:p>
        </p:txBody>
      </p:sp>
    </p:spTree>
    <p:extLst>
      <p:ext uri="{BB962C8B-B14F-4D97-AF65-F5344CB8AC3E}">
        <p14:creationId xmlns:p14="http://schemas.microsoft.com/office/powerpoint/2010/main" val="1540540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Family Structures?</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92012" y="3678227"/>
            <a:ext cx="2822876" cy="2695575"/>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68206" y="3678227"/>
            <a:ext cx="2823806" cy="2741623"/>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14802" y="1382098"/>
            <a:ext cx="2554419" cy="2296129"/>
          </a:xfrm>
          <a:prstGeom prst="rect">
            <a:avLst/>
          </a:prstGeom>
        </p:spPr>
      </p:pic>
      <p:sp>
        <p:nvSpPr>
          <p:cNvPr id="8"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5.2.5</a:t>
            </a:r>
          </a:p>
        </p:txBody>
      </p:sp>
    </p:spTree>
    <p:extLst>
      <p:ext uri="{BB962C8B-B14F-4D97-AF65-F5344CB8AC3E}">
        <p14:creationId xmlns:p14="http://schemas.microsoft.com/office/powerpoint/2010/main" val="128204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536" y="0"/>
            <a:ext cx="7082263" cy="1143000"/>
          </a:xfrm>
        </p:spPr>
        <p:txBody>
          <a:bodyPr/>
          <a:lstStyle/>
          <a:p>
            <a:r>
              <a:rPr lang="en-US" dirty="0"/>
              <a:t>Types of Family Dynamics</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1435" y="862013"/>
            <a:ext cx="4200525" cy="2800350"/>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0659" y="3659867"/>
            <a:ext cx="4549028" cy="3032685"/>
          </a:xfrm>
          <a:prstGeom prst="rect">
            <a:avLst/>
          </a:prstGeom>
        </p:spPr>
      </p:pic>
    </p:spTree>
    <p:extLst>
      <p:ext uri="{BB962C8B-B14F-4D97-AF65-F5344CB8AC3E}">
        <p14:creationId xmlns:p14="http://schemas.microsoft.com/office/powerpoint/2010/main" val="1540540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2292" y="491778"/>
            <a:ext cx="7324824" cy="1143000"/>
          </a:xfrm>
        </p:spPr>
        <p:txBody>
          <a:bodyPr/>
          <a:lstStyle/>
          <a:p>
            <a:r>
              <a:rPr lang="en-US" dirty="0"/>
              <a:t>Interdependent vs. Individualistic</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9995" y="1769530"/>
            <a:ext cx="3179855" cy="211907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7207" y="2598822"/>
            <a:ext cx="2808389" cy="2773183"/>
          </a:xfrm>
          <a:prstGeom prst="rect">
            <a:avLst/>
          </a:prstGeom>
        </p:spPr>
      </p:pic>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5.2.7</a:t>
            </a:r>
          </a:p>
        </p:txBody>
      </p:sp>
    </p:spTree>
    <p:extLst>
      <p:ext uri="{BB962C8B-B14F-4D97-AF65-F5344CB8AC3E}">
        <p14:creationId xmlns:p14="http://schemas.microsoft.com/office/powerpoint/2010/main" val="2174872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775" y="568781"/>
            <a:ext cx="8383603" cy="1143000"/>
          </a:xfrm>
        </p:spPr>
        <p:txBody>
          <a:bodyPr/>
          <a:lstStyle/>
          <a:p>
            <a:r>
              <a:rPr lang="en-US" dirty="0"/>
              <a:t>Nuclear vs. Extended Family System</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413" y="1579746"/>
            <a:ext cx="2714324" cy="271432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2916" y="3086099"/>
            <a:ext cx="3199800" cy="2559840"/>
          </a:xfrm>
          <a:prstGeom prst="rect">
            <a:avLst/>
          </a:prstGeom>
        </p:spPr>
      </p:pic>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5.2.8</a:t>
            </a:r>
          </a:p>
        </p:txBody>
      </p:sp>
    </p:spTree>
    <p:extLst>
      <p:ext uri="{BB962C8B-B14F-4D97-AF65-F5344CB8AC3E}">
        <p14:creationId xmlns:p14="http://schemas.microsoft.com/office/powerpoint/2010/main" val="2513565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536" y="519137"/>
            <a:ext cx="7082263" cy="1143000"/>
          </a:xfrm>
        </p:spPr>
        <p:txBody>
          <a:bodyPr/>
          <a:lstStyle/>
          <a:p>
            <a:r>
              <a:rPr lang="en-US" dirty="0"/>
              <a:t>Family Structures Can Be A Mixture of Structures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2054" y="2026920"/>
            <a:ext cx="5405789" cy="3603859"/>
          </a:xfrm>
          <a:prstGeom prst="rect">
            <a:avLst/>
          </a:prstGeom>
        </p:spPr>
      </p:pic>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5.2.9</a:t>
            </a:r>
          </a:p>
        </p:txBody>
      </p:sp>
    </p:spTree>
    <p:extLst>
      <p:ext uri="{BB962C8B-B14F-4D97-AF65-F5344CB8AC3E}">
        <p14:creationId xmlns:p14="http://schemas.microsoft.com/office/powerpoint/2010/main" val="542263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Deeper Look at Culture</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46752" y="1556656"/>
            <a:ext cx="4397829" cy="4397829"/>
          </a:xfrm>
          <a:prstGeom prst="rect">
            <a:avLst/>
          </a:prstGeom>
        </p:spPr>
      </p:pic>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5.2.10</a:t>
            </a:r>
          </a:p>
        </p:txBody>
      </p:sp>
    </p:spTree>
    <p:extLst>
      <p:ext uri="{BB962C8B-B14F-4D97-AF65-F5344CB8AC3E}">
        <p14:creationId xmlns:p14="http://schemas.microsoft.com/office/powerpoint/2010/main" val="1540540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4536" y="616688"/>
            <a:ext cx="7082264" cy="5599255"/>
          </a:xfrm>
        </p:spPr>
        <p:txBody>
          <a:bodyPr/>
          <a:lstStyle/>
          <a:p>
            <a:pPr marL="0" indent="0" algn="ctr">
              <a:buNone/>
            </a:pPr>
            <a:r>
              <a:rPr lang="en-US" b="1" u="sng" dirty="0"/>
              <a:t>Family culture</a:t>
            </a:r>
          </a:p>
          <a:p>
            <a:pPr marL="0" indent="0" algn="ctr">
              <a:buNone/>
            </a:pPr>
            <a:r>
              <a:rPr lang="en-US" dirty="0"/>
              <a:t>is the set of beliefs about how things should occur in the family.  </a:t>
            </a:r>
          </a:p>
          <a:p>
            <a:pPr marL="0" indent="0" algn="ctr">
              <a:buNone/>
            </a:pPr>
            <a:endParaRPr lang="en-US" b="1" u="sng" dirty="0"/>
          </a:p>
          <a:p>
            <a:pPr marL="0" indent="0" algn="ctr">
              <a:buNone/>
            </a:pPr>
            <a:r>
              <a:rPr lang="en-US" b="1" u="sng" dirty="0"/>
              <a:t>Family dynamics</a:t>
            </a:r>
          </a:p>
          <a:p>
            <a:pPr marL="0" indent="0" algn="ctr">
              <a:buNone/>
            </a:pPr>
            <a:r>
              <a:rPr lang="en-US" dirty="0"/>
              <a:t>are the actual patterns of relating, or interactions, between family members. </a:t>
            </a:r>
          </a:p>
        </p:txBody>
      </p:sp>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5.2.11</a:t>
            </a:r>
          </a:p>
        </p:txBody>
      </p:sp>
    </p:spTree>
    <p:extLst>
      <p:ext uri="{BB962C8B-B14F-4D97-AF65-F5344CB8AC3E}">
        <p14:creationId xmlns:p14="http://schemas.microsoft.com/office/powerpoint/2010/main" val="3981071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Cultural Sensitivity to Various Dynamics</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51452" y="1634777"/>
            <a:ext cx="5581490" cy="3720993"/>
          </a:xfrm>
          <a:prstGeom prst="rect">
            <a:avLst/>
          </a:prstGeom>
        </p:spPr>
      </p:pic>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5.2.12</a:t>
            </a:r>
          </a:p>
        </p:txBody>
      </p:sp>
    </p:spTree>
    <p:extLst>
      <p:ext uri="{BB962C8B-B14F-4D97-AF65-F5344CB8AC3E}">
        <p14:creationId xmlns:p14="http://schemas.microsoft.com/office/powerpoint/2010/main" val="1540540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p:cNvSpPr>
            <a:spLocks noGrp="1"/>
          </p:cNvSpPr>
          <p:nvPr>
            <p:ph type="title"/>
          </p:nvPr>
        </p:nvSpPr>
        <p:spPr>
          <a:xfrm>
            <a:off x="1604536" y="491778"/>
            <a:ext cx="7082263" cy="1143000"/>
          </a:xfrm>
        </p:spPr>
        <p:txBody>
          <a:bodyPr/>
          <a:lstStyle/>
          <a:p>
            <a:r>
              <a:rPr lang="en-US" dirty="0"/>
              <a:t>Agenda</a:t>
            </a: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92827" y="5348154"/>
            <a:ext cx="1070326" cy="1188062"/>
          </a:xfrm>
          <a:prstGeom prst="rect">
            <a:avLst/>
          </a:prstGeom>
        </p:spPr>
      </p:pic>
      <p:sp>
        <p:nvSpPr>
          <p:cNvPr id="3" name="Rectangle 2"/>
          <p:cNvSpPr/>
          <p:nvPr/>
        </p:nvSpPr>
        <p:spPr>
          <a:xfrm>
            <a:off x="1358260" y="1743115"/>
            <a:ext cx="7328539" cy="4031873"/>
          </a:xfrm>
          <a:prstGeom prst="rect">
            <a:avLst/>
          </a:prstGeom>
        </p:spPr>
        <p:txBody>
          <a:bodyPr wrap="square">
            <a:spAutoFit/>
          </a:bodyPr>
          <a:lstStyle/>
          <a:p>
            <a:r>
              <a:rPr lang="en-US" sz="3200" b="1" dirty="0">
                <a:solidFill>
                  <a:srgbClr val="1B5FAA"/>
                </a:solidFill>
              </a:rPr>
              <a:t>Unit 5.1:</a:t>
            </a:r>
            <a:r>
              <a:rPr lang="en-US" sz="3200" dirty="0">
                <a:solidFill>
                  <a:srgbClr val="1B5FAA"/>
                </a:solidFill>
              </a:rPr>
              <a:t>  </a:t>
            </a:r>
            <a:r>
              <a:rPr lang="en-US" sz="3200" dirty="0">
                <a:solidFill>
                  <a:srgbClr val="56944F"/>
                </a:solidFill>
              </a:rPr>
              <a:t>The Basic Social Unit:  The Family</a:t>
            </a:r>
          </a:p>
          <a:p>
            <a:r>
              <a:rPr lang="en-US" sz="3200" b="1" dirty="0">
                <a:solidFill>
                  <a:srgbClr val="1B5FAA"/>
                </a:solidFill>
              </a:rPr>
              <a:t>Unit 5.2:  </a:t>
            </a:r>
            <a:r>
              <a:rPr lang="en-US" sz="3200" dirty="0">
                <a:solidFill>
                  <a:srgbClr val="56944F"/>
                </a:solidFill>
              </a:rPr>
              <a:t>The Impact of Family Dynamics and Culture on Family Functioning</a:t>
            </a:r>
          </a:p>
          <a:p>
            <a:r>
              <a:rPr lang="en-US" sz="3200" b="1" dirty="0">
                <a:solidFill>
                  <a:srgbClr val="1B5FAA"/>
                </a:solidFill>
              </a:rPr>
              <a:t>Unit 5.3:</a:t>
            </a:r>
            <a:r>
              <a:rPr lang="en-US" sz="3200" dirty="0">
                <a:solidFill>
                  <a:srgbClr val="1B5FAA"/>
                </a:solidFill>
              </a:rPr>
              <a:t>  </a:t>
            </a:r>
            <a:r>
              <a:rPr lang="en-US" sz="3200" dirty="0">
                <a:solidFill>
                  <a:srgbClr val="56944F"/>
                </a:solidFill>
              </a:rPr>
              <a:t>Dynamics of Mental Illness</a:t>
            </a:r>
            <a:endParaRPr lang="en-US" sz="3200" b="1" dirty="0">
              <a:solidFill>
                <a:srgbClr val="56944F"/>
              </a:solidFill>
            </a:endParaRPr>
          </a:p>
          <a:p>
            <a:r>
              <a:rPr lang="en-US" sz="3200" b="1" dirty="0">
                <a:solidFill>
                  <a:srgbClr val="1B5FAA"/>
                </a:solidFill>
              </a:rPr>
              <a:t>Unit 5.4:</a:t>
            </a:r>
            <a:r>
              <a:rPr lang="en-US" sz="3200" dirty="0">
                <a:solidFill>
                  <a:srgbClr val="1B5FAA"/>
                </a:solidFill>
              </a:rPr>
              <a:t>  </a:t>
            </a:r>
            <a:r>
              <a:rPr lang="en-US" sz="3200" dirty="0">
                <a:solidFill>
                  <a:srgbClr val="56944F"/>
                </a:solidFill>
              </a:rPr>
              <a:t>Dynamics of Poverty</a:t>
            </a:r>
            <a:endParaRPr lang="en-US" sz="3200" b="1" dirty="0">
              <a:solidFill>
                <a:srgbClr val="56944F"/>
              </a:solidFill>
            </a:endParaRPr>
          </a:p>
          <a:p>
            <a:r>
              <a:rPr lang="en-US" sz="3200" b="1" dirty="0">
                <a:solidFill>
                  <a:srgbClr val="1B5FAA"/>
                </a:solidFill>
              </a:rPr>
              <a:t>Unit 5.5:  </a:t>
            </a:r>
            <a:r>
              <a:rPr lang="en-US" sz="3200" dirty="0">
                <a:solidFill>
                  <a:srgbClr val="56944F"/>
                </a:solidFill>
              </a:rPr>
              <a:t>Dynamics of Limited Cognitive Functioning</a:t>
            </a:r>
          </a:p>
        </p:txBody>
      </p:sp>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5.0.2</a:t>
            </a:r>
          </a:p>
        </p:txBody>
      </p:sp>
    </p:spTree>
    <p:extLst>
      <p:ext uri="{BB962C8B-B14F-4D97-AF65-F5344CB8AC3E}">
        <p14:creationId xmlns:p14="http://schemas.microsoft.com/office/powerpoint/2010/main" val="2104635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536" y="491778"/>
            <a:ext cx="7221964" cy="1143000"/>
          </a:xfrm>
        </p:spPr>
        <p:txBody>
          <a:bodyPr>
            <a:normAutofit fontScale="90000"/>
          </a:bodyPr>
          <a:lstStyle/>
          <a:p>
            <a:r>
              <a:rPr lang="en-US" dirty="0"/>
              <a:t>Sensitivity to Various Dynamics: Child Welfare Response</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07003" y="1721302"/>
            <a:ext cx="5617029" cy="3737379"/>
          </a:xfrm>
          <a:prstGeom prst="rect">
            <a:avLst/>
          </a:prstGeom>
        </p:spPr>
      </p:pic>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5.2.13</a:t>
            </a:r>
          </a:p>
        </p:txBody>
      </p:sp>
    </p:spTree>
    <p:extLst>
      <p:ext uri="{BB962C8B-B14F-4D97-AF65-F5344CB8AC3E}">
        <p14:creationId xmlns:p14="http://schemas.microsoft.com/office/powerpoint/2010/main" val="1080302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Importance of Cultural Sensitivity</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81943" y="1634778"/>
            <a:ext cx="5638799" cy="3759943"/>
          </a:xfrm>
          <a:prstGeom prst="rect">
            <a:avLst/>
          </a:prstGeom>
        </p:spPr>
      </p:pic>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5.2.14</a:t>
            </a:r>
          </a:p>
        </p:txBody>
      </p:sp>
    </p:spTree>
    <p:extLst>
      <p:ext uri="{BB962C8B-B14F-4D97-AF65-F5344CB8AC3E}">
        <p14:creationId xmlns:p14="http://schemas.microsoft.com/office/powerpoint/2010/main" val="1540540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 Dynamics and Role Flexibility</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4852" y="1634778"/>
            <a:ext cx="4321629" cy="4321629"/>
          </a:xfrm>
          <a:prstGeom prst="rect">
            <a:avLst/>
          </a:prstGeom>
        </p:spPr>
      </p:pic>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5.2.15</a:t>
            </a:r>
          </a:p>
        </p:txBody>
      </p:sp>
    </p:spTree>
    <p:extLst>
      <p:ext uri="{BB962C8B-B14F-4D97-AF65-F5344CB8AC3E}">
        <p14:creationId xmlns:p14="http://schemas.microsoft.com/office/powerpoint/2010/main" val="2772805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Religion and Spirituality</a:t>
            </a:r>
          </a:p>
        </p:txBody>
      </p:sp>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5.2.16</a:t>
            </a:r>
          </a:p>
        </p:txBody>
      </p:sp>
      <p:pic>
        <p:nvPicPr>
          <p:cNvPr id="1028" name="Picture 4" descr="C:\Users\Carnett-Valerie\AppData\Local\Microsoft\Windows\Temporary Internet Files\Content.IE5\B3Y0L269\REligionblog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5377" y="1903891"/>
            <a:ext cx="4507127" cy="3723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628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3768" y="824459"/>
            <a:ext cx="7940232" cy="1304143"/>
          </a:xfrm>
        </p:spPr>
        <p:txBody>
          <a:bodyPr>
            <a:normAutofit/>
          </a:bodyPr>
          <a:lstStyle/>
          <a:p>
            <a:r>
              <a:rPr lang="en-US" dirty="0"/>
              <a:t>Activity</a:t>
            </a:r>
            <a:br>
              <a:rPr lang="en-US" dirty="0"/>
            </a:br>
            <a:endParaRPr lang="en-US" sz="3100" dirty="0"/>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50693" y="2485014"/>
            <a:ext cx="3789948" cy="3789948"/>
          </a:xfrm>
          <a:prstGeom prst="rect">
            <a:avLst/>
          </a:prstGeom>
        </p:spPr>
      </p:pic>
      <p:sp>
        <p:nvSpPr>
          <p:cNvPr id="5" name="TextBox 4"/>
          <p:cNvSpPr txBox="1"/>
          <p:nvPr/>
        </p:nvSpPr>
        <p:spPr>
          <a:xfrm>
            <a:off x="1752600" y="1473200"/>
            <a:ext cx="6921500" cy="584775"/>
          </a:xfrm>
          <a:prstGeom prst="rect">
            <a:avLst/>
          </a:prstGeom>
          <a:noFill/>
        </p:spPr>
        <p:txBody>
          <a:bodyPr wrap="square" rtlCol="0">
            <a:spAutoFit/>
          </a:bodyPr>
          <a:lstStyle/>
          <a:p>
            <a:pPr algn="ctr"/>
            <a:r>
              <a:rPr lang="en-US" sz="3200" dirty="0">
                <a:solidFill>
                  <a:srgbClr val="56944F"/>
                </a:solidFill>
                <a:latin typeface="Calibri" pitchFamily="34" charset="0"/>
              </a:rPr>
              <a:t>Profiling Your Own Family’s Dynamics</a:t>
            </a:r>
            <a:endParaRPr lang="en-US" sz="3200" dirty="0">
              <a:latin typeface="Calibri" pitchFamily="34" charset="0"/>
            </a:endParaRPr>
          </a:p>
        </p:txBody>
      </p:sp>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5.2.17</a:t>
            </a:r>
          </a:p>
        </p:txBody>
      </p:sp>
    </p:spTree>
    <p:extLst>
      <p:ext uri="{BB962C8B-B14F-4D97-AF65-F5344CB8AC3E}">
        <p14:creationId xmlns:p14="http://schemas.microsoft.com/office/powerpoint/2010/main" val="2444170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1467" y="1619313"/>
            <a:ext cx="6859859" cy="1028884"/>
          </a:xfrm>
        </p:spPr>
        <p:txBody>
          <a:bodyPr/>
          <a:lstStyle/>
          <a:p>
            <a:r>
              <a:rPr lang="en-US" dirty="0"/>
              <a:t>Unit 5.3</a:t>
            </a:r>
          </a:p>
        </p:txBody>
      </p:sp>
      <p:sp>
        <p:nvSpPr>
          <p:cNvPr id="3" name="Subtitle 2"/>
          <p:cNvSpPr>
            <a:spLocks noGrp="1"/>
          </p:cNvSpPr>
          <p:nvPr>
            <p:ph type="subTitle" idx="1"/>
          </p:nvPr>
        </p:nvSpPr>
        <p:spPr>
          <a:xfrm>
            <a:off x="1344167" y="2796638"/>
            <a:ext cx="7474712" cy="866899"/>
          </a:xfrm>
        </p:spPr>
        <p:txBody>
          <a:bodyPr/>
          <a:lstStyle/>
          <a:p>
            <a:r>
              <a:rPr lang="en-US" dirty="0"/>
              <a:t>The Dynamics of Mental Illness</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92827" y="431251"/>
            <a:ext cx="1070326" cy="1188062"/>
          </a:xfrm>
          <a:prstGeom prst="rect">
            <a:avLst/>
          </a:prstGeom>
        </p:spPr>
      </p:pic>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5.3.1</a:t>
            </a:r>
          </a:p>
        </p:txBody>
      </p:sp>
    </p:spTree>
    <p:extLst>
      <p:ext uri="{BB962C8B-B14F-4D97-AF65-F5344CB8AC3E}">
        <p14:creationId xmlns:p14="http://schemas.microsoft.com/office/powerpoint/2010/main" val="248963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600" y="491778"/>
            <a:ext cx="7955280" cy="1143000"/>
          </a:xfrm>
        </p:spPr>
        <p:txBody>
          <a:bodyPr>
            <a:normAutofit/>
          </a:bodyPr>
          <a:lstStyle/>
          <a:p>
            <a:r>
              <a:rPr lang="en-US" dirty="0"/>
              <a:t>Learning Objectives</a:t>
            </a:r>
          </a:p>
        </p:txBody>
      </p:sp>
      <p:pic>
        <p:nvPicPr>
          <p:cNvPr id="5" name="Picture 2"/>
          <p:cNvPicPr>
            <a:picLocks noChangeAspect="1"/>
          </p:cNvPicPr>
          <p:nvPr/>
        </p:nvPicPr>
        <p:blipFill>
          <a:blip r:embed="rId3" cstate="screen"/>
          <a:srcRect/>
          <a:stretch>
            <a:fillRect/>
          </a:stretch>
        </p:blipFill>
        <p:spPr bwMode="auto">
          <a:xfrm>
            <a:off x="2909888" y="2087563"/>
            <a:ext cx="4371975" cy="3519487"/>
          </a:xfrm>
          <a:prstGeom prst="rect">
            <a:avLst/>
          </a:prstGeom>
          <a:noFill/>
          <a:ln w="9525">
            <a:noFill/>
            <a:miter lim="800000"/>
            <a:headEnd/>
            <a:tailEnd/>
          </a:ln>
        </p:spPr>
      </p:pic>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5.3.2</a:t>
            </a:r>
          </a:p>
        </p:txBody>
      </p:sp>
    </p:spTree>
    <p:extLst>
      <p:ext uri="{BB962C8B-B14F-4D97-AF65-F5344CB8AC3E}">
        <p14:creationId xmlns:p14="http://schemas.microsoft.com/office/powerpoint/2010/main" val="3188581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536" y="379918"/>
            <a:ext cx="7082263" cy="1143000"/>
          </a:xfrm>
        </p:spPr>
        <p:txBody>
          <a:bodyPr/>
          <a:lstStyle/>
          <a:p>
            <a:r>
              <a:rPr lang="en-US" dirty="0"/>
              <a:t>What’s in a Name?</a:t>
            </a:r>
          </a:p>
        </p:txBody>
      </p:sp>
      <p:sp>
        <p:nvSpPr>
          <p:cNvPr id="3" name="Content Placeholder 2"/>
          <p:cNvSpPr>
            <a:spLocks noGrp="1"/>
          </p:cNvSpPr>
          <p:nvPr>
            <p:ph idx="1"/>
          </p:nvPr>
        </p:nvSpPr>
        <p:spPr>
          <a:xfrm>
            <a:off x="1421656" y="1421318"/>
            <a:ext cx="7498824" cy="4902265"/>
          </a:xfrm>
        </p:spPr>
        <p:txBody>
          <a:bodyPr>
            <a:normAutofit/>
          </a:bodyPr>
          <a:lstStyle/>
          <a:p>
            <a:pPr lvl="1">
              <a:buFont typeface="Arial" pitchFamily="34" charset="0"/>
              <a:buChar char="•"/>
            </a:pPr>
            <a:r>
              <a:rPr lang="en-US" sz="3200" dirty="0"/>
              <a:t>Mental Health</a:t>
            </a:r>
          </a:p>
          <a:p>
            <a:pPr lvl="1">
              <a:buFont typeface="Arial" pitchFamily="34" charset="0"/>
              <a:buChar char="•"/>
            </a:pPr>
            <a:r>
              <a:rPr lang="en-US" sz="3200" dirty="0"/>
              <a:t>Behavioral Health</a:t>
            </a:r>
          </a:p>
          <a:p>
            <a:pPr lvl="1">
              <a:buFont typeface="Arial" pitchFamily="34" charset="0"/>
              <a:buChar char="•"/>
            </a:pPr>
            <a:r>
              <a:rPr lang="en-US" sz="3200" dirty="0"/>
              <a:t>Mental Illness/Mental Disorder</a:t>
            </a:r>
          </a:p>
        </p:txBody>
      </p:sp>
      <p:pic>
        <p:nvPicPr>
          <p:cNvPr id="4" name="Picture 3" descr="177249477.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0072" y="3269046"/>
            <a:ext cx="4807527" cy="3264954"/>
          </a:xfrm>
          <a:prstGeom prst="rect">
            <a:avLst/>
          </a:prstGeom>
        </p:spPr>
      </p:pic>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5.3.3</a:t>
            </a:r>
          </a:p>
        </p:txBody>
      </p:sp>
    </p:spTree>
    <p:extLst>
      <p:ext uri="{BB962C8B-B14F-4D97-AF65-F5344CB8AC3E}">
        <p14:creationId xmlns:p14="http://schemas.microsoft.com/office/powerpoint/2010/main" val="30934112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You Need to Know</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707436" y="1851025"/>
            <a:ext cx="2876890" cy="4365625"/>
          </a:xfrm>
        </p:spPr>
      </p:pic>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5.3.4</a:t>
            </a:r>
          </a:p>
        </p:txBody>
      </p:sp>
    </p:spTree>
    <p:extLst>
      <p:ext uri="{BB962C8B-B14F-4D97-AF65-F5344CB8AC3E}">
        <p14:creationId xmlns:p14="http://schemas.microsoft.com/office/powerpoint/2010/main" val="2642686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Know About Mental Illness</a:t>
            </a:r>
          </a:p>
        </p:txBody>
      </p:sp>
      <p:sp>
        <p:nvSpPr>
          <p:cNvPr id="3" name="Content Placeholder 2"/>
          <p:cNvSpPr>
            <a:spLocks noGrp="1"/>
          </p:cNvSpPr>
          <p:nvPr>
            <p:ph idx="1"/>
          </p:nvPr>
        </p:nvSpPr>
        <p:spPr/>
        <p:txBody>
          <a:bodyPr/>
          <a:lstStyle/>
          <a:p>
            <a:r>
              <a:rPr lang="en-US" dirty="0"/>
              <a:t>Definition</a:t>
            </a:r>
          </a:p>
          <a:p>
            <a:r>
              <a:rPr lang="en-US" dirty="0"/>
              <a:t>Impact of mental illness on individuals</a:t>
            </a:r>
          </a:p>
        </p:txBody>
      </p:sp>
      <p:pic>
        <p:nvPicPr>
          <p:cNvPr id="4" name="Picture 3" descr="47752932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64873" y="3383973"/>
            <a:ext cx="4336471" cy="3252353"/>
          </a:xfrm>
          <a:prstGeom prst="rect">
            <a:avLst/>
          </a:prstGeom>
        </p:spPr>
      </p:pic>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5.3.5</a:t>
            </a:r>
          </a:p>
        </p:txBody>
      </p:sp>
    </p:spTree>
    <p:extLst>
      <p:ext uri="{BB962C8B-B14F-4D97-AF65-F5344CB8AC3E}">
        <p14:creationId xmlns:p14="http://schemas.microsoft.com/office/powerpoint/2010/main" val="1485828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1467" y="1619313"/>
            <a:ext cx="6859859" cy="1028884"/>
          </a:xfrm>
        </p:spPr>
        <p:txBody>
          <a:bodyPr/>
          <a:lstStyle/>
          <a:p>
            <a:r>
              <a:rPr lang="en-US" dirty="0"/>
              <a:t>Unit 5.1</a:t>
            </a:r>
          </a:p>
        </p:txBody>
      </p:sp>
      <p:sp>
        <p:nvSpPr>
          <p:cNvPr id="3" name="Subtitle 2"/>
          <p:cNvSpPr>
            <a:spLocks noGrp="1"/>
          </p:cNvSpPr>
          <p:nvPr>
            <p:ph type="subTitle" idx="1"/>
          </p:nvPr>
        </p:nvSpPr>
        <p:spPr>
          <a:xfrm>
            <a:off x="1344167" y="2796638"/>
            <a:ext cx="7474712" cy="866899"/>
          </a:xfrm>
        </p:spPr>
        <p:txBody>
          <a:bodyPr/>
          <a:lstStyle/>
          <a:p>
            <a:r>
              <a:rPr lang="en-US" dirty="0">
                <a:solidFill>
                  <a:srgbClr val="56944F"/>
                </a:solidFill>
              </a:rPr>
              <a:t>The Basic Social Unit – The Family</a:t>
            </a:r>
          </a:p>
        </p:txBody>
      </p:sp>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5.1.1</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60929" y="340219"/>
            <a:ext cx="1070326" cy="1188062"/>
          </a:xfrm>
          <a:prstGeom prst="rect">
            <a:avLst/>
          </a:prstGeom>
        </p:spPr>
      </p:pic>
    </p:spTree>
    <p:extLst>
      <p:ext uri="{BB962C8B-B14F-4D97-AF65-F5344CB8AC3E}">
        <p14:creationId xmlns:p14="http://schemas.microsoft.com/office/powerpoint/2010/main" val="1923079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Anxiety Disorders</a:t>
            </a:r>
          </a:p>
        </p:txBody>
      </p:sp>
      <p:sp>
        <p:nvSpPr>
          <p:cNvPr id="3" name="Content Placeholder 2"/>
          <p:cNvSpPr>
            <a:spLocks noGrp="1"/>
          </p:cNvSpPr>
          <p:nvPr>
            <p:ph idx="1"/>
          </p:nvPr>
        </p:nvSpPr>
        <p:spPr/>
        <p:txBody>
          <a:bodyPr/>
          <a:lstStyle/>
          <a:p>
            <a:endParaRPr lang="en-US" dirty="0"/>
          </a:p>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59221" y="1533107"/>
            <a:ext cx="4772891" cy="4682836"/>
          </a:xfrm>
          <a:prstGeom prst="rect">
            <a:avLst/>
          </a:prstGeom>
        </p:spPr>
      </p:pic>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5.3.6</a:t>
            </a:r>
          </a:p>
        </p:txBody>
      </p:sp>
    </p:spTree>
    <p:extLst>
      <p:ext uri="{BB962C8B-B14F-4D97-AF65-F5344CB8AC3E}">
        <p14:creationId xmlns:p14="http://schemas.microsoft.com/office/powerpoint/2010/main" val="19992865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55815353.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29025" y="1827605"/>
            <a:ext cx="3228763" cy="4843594"/>
          </a:xfrm>
          <a:prstGeom prst="rect">
            <a:avLst/>
          </a:prstGeom>
        </p:spPr>
      </p:pic>
      <p:sp>
        <p:nvSpPr>
          <p:cNvPr id="2" name="Title 1"/>
          <p:cNvSpPr>
            <a:spLocks noGrp="1"/>
          </p:cNvSpPr>
          <p:nvPr>
            <p:ph type="title"/>
          </p:nvPr>
        </p:nvSpPr>
        <p:spPr/>
        <p:txBody>
          <a:bodyPr/>
          <a:lstStyle/>
          <a:p>
            <a:r>
              <a:rPr lang="en-US" dirty="0"/>
              <a:t>Post-Traumatic Stress Disorder (PTSD)</a:t>
            </a:r>
          </a:p>
        </p:txBody>
      </p:sp>
      <p:sp>
        <p:nvSpPr>
          <p:cNvPr id="3" name="Content Placeholder 2"/>
          <p:cNvSpPr>
            <a:spLocks noGrp="1"/>
          </p:cNvSpPr>
          <p:nvPr>
            <p:ph idx="1"/>
          </p:nvPr>
        </p:nvSpPr>
        <p:spPr/>
        <p:txBody>
          <a:bodyPr/>
          <a:lstStyle/>
          <a:p>
            <a:r>
              <a:rPr lang="en-US" dirty="0"/>
              <a:t>Definition</a:t>
            </a:r>
          </a:p>
          <a:p>
            <a:pPr marL="0" indent="0">
              <a:buNone/>
            </a:pPr>
            <a:endParaRPr lang="en-US" dirty="0"/>
          </a:p>
        </p:txBody>
      </p:sp>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5.3.7</a:t>
            </a:r>
          </a:p>
        </p:txBody>
      </p:sp>
    </p:spTree>
    <p:extLst>
      <p:ext uri="{BB962C8B-B14F-4D97-AF65-F5344CB8AC3E}">
        <p14:creationId xmlns:p14="http://schemas.microsoft.com/office/powerpoint/2010/main" val="31336398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Mood Disorders</a:t>
            </a:r>
          </a:p>
        </p:txBody>
      </p:sp>
      <p:sp>
        <p:nvSpPr>
          <p:cNvPr id="3" name="Content Placeholder 2"/>
          <p:cNvSpPr>
            <a:spLocks noGrp="1"/>
          </p:cNvSpPr>
          <p:nvPr>
            <p:ph idx="1"/>
          </p:nvPr>
        </p:nvSpPr>
        <p:spPr>
          <a:xfrm>
            <a:off x="1604536" y="1450177"/>
            <a:ext cx="7082264" cy="4365702"/>
          </a:xfrm>
        </p:spPr>
        <p:txBody>
          <a:bodyPr/>
          <a:lstStyle/>
          <a:p>
            <a:r>
              <a:rPr lang="en-US" dirty="0"/>
              <a:t>Bipolar Disorder</a:t>
            </a:r>
          </a:p>
          <a:p>
            <a:r>
              <a:rPr lang="en-US" dirty="0"/>
              <a:t>Major Depressive Disorder</a:t>
            </a:r>
          </a:p>
          <a:p>
            <a:r>
              <a:rPr lang="en-US" dirty="0"/>
              <a:t>Post-Partum Depression (PPD)</a:t>
            </a:r>
          </a:p>
        </p:txBody>
      </p:sp>
      <p:pic>
        <p:nvPicPr>
          <p:cNvPr id="4" name="Picture 3" descr="17008345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00325" y="3371798"/>
            <a:ext cx="4957762" cy="3305837"/>
          </a:xfrm>
          <a:prstGeom prst="rect">
            <a:avLst/>
          </a:prstGeom>
        </p:spPr>
      </p:pic>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5.3.8</a:t>
            </a:r>
          </a:p>
        </p:txBody>
      </p:sp>
    </p:spTree>
    <p:extLst>
      <p:ext uri="{BB962C8B-B14F-4D97-AF65-F5344CB8AC3E}">
        <p14:creationId xmlns:p14="http://schemas.microsoft.com/office/powerpoint/2010/main" val="2943589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Bipolar Disorder</a:t>
            </a:r>
          </a:p>
        </p:txBody>
      </p:sp>
      <p:pic>
        <p:nvPicPr>
          <p:cNvPr id="3" name="Content Placeholder 2"/>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479845" y="1482378"/>
            <a:ext cx="7081837" cy="3674217"/>
          </a:xfrm>
        </p:spPr>
      </p:pic>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5.3.9</a:t>
            </a:r>
          </a:p>
        </p:txBody>
      </p:sp>
    </p:spTree>
    <p:extLst>
      <p:ext uri="{BB962C8B-B14F-4D97-AF65-F5344CB8AC3E}">
        <p14:creationId xmlns:p14="http://schemas.microsoft.com/office/powerpoint/2010/main" val="28505143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073888" y="2038183"/>
            <a:ext cx="3712541" cy="4819817"/>
          </a:xfrm>
          <a:prstGeom prst="rect">
            <a:avLst/>
          </a:prstGeom>
        </p:spPr>
      </p:pic>
      <p:sp>
        <p:nvSpPr>
          <p:cNvPr id="2" name="Title 1"/>
          <p:cNvSpPr>
            <a:spLocks noGrp="1"/>
          </p:cNvSpPr>
          <p:nvPr>
            <p:ph type="title"/>
          </p:nvPr>
        </p:nvSpPr>
        <p:spPr/>
        <p:txBody>
          <a:bodyPr/>
          <a:lstStyle/>
          <a:p>
            <a:r>
              <a:rPr lang="en-US" dirty="0"/>
              <a:t>Depression</a:t>
            </a:r>
          </a:p>
        </p:txBody>
      </p:sp>
      <p:sp>
        <p:nvSpPr>
          <p:cNvPr id="5" name="Content Placeholder 2"/>
          <p:cNvSpPr>
            <a:spLocks noGrp="1"/>
          </p:cNvSpPr>
          <p:nvPr>
            <p:ph idx="1"/>
          </p:nvPr>
        </p:nvSpPr>
        <p:spPr>
          <a:xfrm>
            <a:off x="4231758" y="1885950"/>
            <a:ext cx="4455042" cy="4365702"/>
          </a:xfrm>
        </p:spPr>
        <p:txBody>
          <a:bodyPr/>
          <a:lstStyle/>
          <a:p>
            <a:r>
              <a:rPr lang="en-US" dirty="0"/>
              <a:t>Major Depressive Disorder</a:t>
            </a:r>
          </a:p>
          <a:p>
            <a:r>
              <a:rPr lang="en-US" dirty="0"/>
              <a:t>Post-Partum Depression</a:t>
            </a:r>
          </a:p>
          <a:p>
            <a:endParaRPr lang="en-US" dirty="0"/>
          </a:p>
        </p:txBody>
      </p:sp>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5.3.10</a:t>
            </a:r>
          </a:p>
        </p:txBody>
      </p:sp>
    </p:spTree>
    <p:extLst>
      <p:ext uri="{BB962C8B-B14F-4D97-AF65-F5344CB8AC3E}">
        <p14:creationId xmlns:p14="http://schemas.microsoft.com/office/powerpoint/2010/main" val="25406163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Post-Partum Depression</a:t>
            </a:r>
          </a:p>
        </p:txBody>
      </p:sp>
      <p:pic>
        <p:nvPicPr>
          <p:cNvPr id="5" name="Content Placeholder 4" descr="95296772.jpg"/>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043114" y="1379538"/>
            <a:ext cx="6057900" cy="4038600"/>
          </a:xfrm>
        </p:spPr>
      </p:pic>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5.3.11</a:t>
            </a:r>
          </a:p>
        </p:txBody>
      </p:sp>
    </p:spTree>
    <p:extLst>
      <p:ext uri="{BB962C8B-B14F-4D97-AF65-F5344CB8AC3E}">
        <p14:creationId xmlns:p14="http://schemas.microsoft.com/office/powerpoint/2010/main" val="21470599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Schizophrenia</a:t>
            </a:r>
          </a:p>
        </p:txBody>
      </p:sp>
      <p:pic>
        <p:nvPicPr>
          <p:cNvPr id="4" name="Picture 3" descr="466972297.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76013" y="1281112"/>
            <a:ext cx="6200778" cy="4133852"/>
          </a:xfrm>
          <a:prstGeom prst="rect">
            <a:avLst/>
          </a:prstGeom>
        </p:spPr>
      </p:pic>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5.3.12</a:t>
            </a:r>
          </a:p>
        </p:txBody>
      </p:sp>
    </p:spTree>
    <p:extLst>
      <p:ext uri="{BB962C8B-B14F-4D97-AF65-F5344CB8AC3E}">
        <p14:creationId xmlns:p14="http://schemas.microsoft.com/office/powerpoint/2010/main" val="15165950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537" y="285750"/>
            <a:ext cx="7082263" cy="1143000"/>
          </a:xfrm>
        </p:spPr>
        <p:txBody>
          <a:bodyPr/>
          <a:lstStyle/>
          <a:p>
            <a:r>
              <a:rPr lang="en-US" dirty="0"/>
              <a:t>Dual Diagnosis</a:t>
            </a:r>
          </a:p>
        </p:txBody>
      </p:sp>
      <p:sp>
        <p:nvSpPr>
          <p:cNvPr id="3" name="Content Placeholder 2"/>
          <p:cNvSpPr>
            <a:spLocks noGrp="1"/>
          </p:cNvSpPr>
          <p:nvPr>
            <p:ph idx="1"/>
          </p:nvPr>
        </p:nvSpPr>
        <p:spPr>
          <a:xfrm>
            <a:off x="5602868" y="2176532"/>
            <a:ext cx="7082264" cy="4365702"/>
          </a:xfrm>
        </p:spPr>
        <p:txBody>
          <a:bodyPr/>
          <a:lstStyle/>
          <a:p>
            <a:r>
              <a:rPr lang="en-US" dirty="0"/>
              <a:t>Definition</a:t>
            </a:r>
          </a:p>
          <a:p>
            <a:r>
              <a:rPr lang="en-US" dirty="0"/>
              <a:t>Prevalence</a:t>
            </a:r>
          </a:p>
          <a:p>
            <a:r>
              <a:rPr lang="en-US" dirty="0"/>
              <a:t>Implications</a:t>
            </a:r>
          </a:p>
          <a:p>
            <a:endParaRPr lang="en-US" dirty="0"/>
          </a:p>
        </p:txBody>
      </p:sp>
      <p:pic>
        <p:nvPicPr>
          <p:cNvPr id="4" name="Picture 3" descr="455219799.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26082" y="1860364"/>
            <a:ext cx="4014789" cy="4014789"/>
          </a:xfrm>
          <a:prstGeom prst="rect">
            <a:avLst/>
          </a:prstGeom>
        </p:spPr>
      </p:pic>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5.3.13</a:t>
            </a:r>
          </a:p>
        </p:txBody>
      </p:sp>
    </p:spTree>
    <p:extLst>
      <p:ext uri="{BB962C8B-B14F-4D97-AF65-F5344CB8AC3E}">
        <p14:creationId xmlns:p14="http://schemas.microsoft.com/office/powerpoint/2010/main" val="6916102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536" y="150813"/>
            <a:ext cx="7082263" cy="1143000"/>
          </a:xfrm>
        </p:spPr>
        <p:txBody>
          <a:bodyPr/>
          <a:lstStyle/>
          <a:p>
            <a:r>
              <a:rPr lang="en-US" dirty="0"/>
              <a:t>Potential Impacts on Children</a:t>
            </a:r>
          </a:p>
        </p:txBody>
      </p:sp>
      <p:pic>
        <p:nvPicPr>
          <p:cNvPr id="6" name="Content Placeholder 5" descr="454032653.jpg"/>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114549" y="1293813"/>
            <a:ext cx="6086476" cy="4057650"/>
          </a:xfrm>
        </p:spPr>
      </p:pic>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5.3.14</a:t>
            </a:r>
          </a:p>
        </p:txBody>
      </p:sp>
    </p:spTree>
    <p:extLst>
      <p:ext uri="{BB962C8B-B14F-4D97-AF65-F5344CB8AC3E}">
        <p14:creationId xmlns:p14="http://schemas.microsoft.com/office/powerpoint/2010/main" val="17939036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Baker Act</a:t>
            </a:r>
          </a:p>
        </p:txBody>
      </p:sp>
      <p:sp>
        <p:nvSpPr>
          <p:cNvPr id="3" name="Content Placeholder 2"/>
          <p:cNvSpPr>
            <a:spLocks noGrp="1"/>
          </p:cNvSpPr>
          <p:nvPr>
            <p:ph idx="1"/>
          </p:nvPr>
        </p:nvSpPr>
        <p:spPr>
          <a:xfrm>
            <a:off x="1604536" y="1271588"/>
            <a:ext cx="7082264" cy="4365702"/>
          </a:xfrm>
        </p:spPr>
        <p:txBody>
          <a:bodyPr/>
          <a:lstStyle/>
          <a:p>
            <a:r>
              <a:rPr lang="en-US" dirty="0"/>
              <a:t>Chapter 394 – Florida Mental Health Act</a:t>
            </a:r>
          </a:p>
          <a:p>
            <a:r>
              <a:rPr lang="en-US" dirty="0"/>
              <a:t>Provisions</a:t>
            </a:r>
          </a:p>
          <a:p>
            <a:r>
              <a:rPr lang="en-US" dirty="0"/>
              <a:t>Involuntary Exam Criteria</a:t>
            </a:r>
          </a:p>
        </p:txBody>
      </p:sp>
      <p:pic>
        <p:nvPicPr>
          <p:cNvPr id="5" name="Picture 4" descr="stk93908cor.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2632" y="3005920"/>
            <a:ext cx="3674659" cy="3674659"/>
          </a:xfrm>
          <a:prstGeom prst="rect">
            <a:avLst/>
          </a:prstGeom>
        </p:spPr>
      </p:pic>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5.3.15</a:t>
            </a:r>
          </a:p>
        </p:txBody>
      </p:sp>
    </p:spTree>
    <p:extLst>
      <p:ext uri="{BB962C8B-B14F-4D97-AF65-F5344CB8AC3E}">
        <p14:creationId xmlns:p14="http://schemas.microsoft.com/office/powerpoint/2010/main" val="2787236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600" y="156228"/>
            <a:ext cx="7955280" cy="1143000"/>
          </a:xfrm>
        </p:spPr>
        <p:txBody>
          <a:bodyPr>
            <a:normAutofit/>
          </a:bodyPr>
          <a:lstStyle/>
          <a:p>
            <a:r>
              <a:rPr lang="en-US" dirty="0"/>
              <a:t>Learning Objectives</a:t>
            </a:r>
          </a:p>
        </p:txBody>
      </p:sp>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5.1.2</a:t>
            </a:r>
          </a:p>
        </p:txBody>
      </p:sp>
      <p:pic>
        <p:nvPicPr>
          <p:cNvPr id="5" name="Picture 2"/>
          <p:cNvPicPr>
            <a:picLocks noChangeAspect="1"/>
          </p:cNvPicPr>
          <p:nvPr/>
        </p:nvPicPr>
        <p:blipFill>
          <a:blip r:embed="rId3" cstate="screen"/>
          <a:srcRect/>
          <a:stretch>
            <a:fillRect/>
          </a:stretch>
        </p:blipFill>
        <p:spPr bwMode="auto">
          <a:xfrm>
            <a:off x="2909888" y="2087563"/>
            <a:ext cx="4371975" cy="3519487"/>
          </a:xfrm>
          <a:prstGeom prst="rect">
            <a:avLst/>
          </a:prstGeom>
          <a:noFill/>
          <a:ln w="9525">
            <a:noFill/>
            <a:miter lim="800000"/>
            <a:headEnd/>
            <a:tailEnd/>
          </a:ln>
        </p:spPr>
      </p:pic>
    </p:spTree>
    <p:extLst>
      <p:ext uri="{BB962C8B-B14F-4D97-AF65-F5344CB8AC3E}">
        <p14:creationId xmlns:p14="http://schemas.microsoft.com/office/powerpoint/2010/main" val="27230726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1467" y="1619313"/>
            <a:ext cx="6859859" cy="1028884"/>
          </a:xfrm>
        </p:spPr>
        <p:txBody>
          <a:bodyPr/>
          <a:lstStyle/>
          <a:p>
            <a:r>
              <a:rPr lang="en-US" dirty="0"/>
              <a:t>Unit 5.4</a:t>
            </a:r>
          </a:p>
        </p:txBody>
      </p:sp>
      <p:sp>
        <p:nvSpPr>
          <p:cNvPr id="3" name="Subtitle 2"/>
          <p:cNvSpPr>
            <a:spLocks noGrp="1"/>
          </p:cNvSpPr>
          <p:nvPr>
            <p:ph type="subTitle" idx="1"/>
          </p:nvPr>
        </p:nvSpPr>
        <p:spPr>
          <a:xfrm>
            <a:off x="1344167" y="2796638"/>
            <a:ext cx="7474712" cy="866899"/>
          </a:xfrm>
        </p:spPr>
        <p:txBody>
          <a:bodyPr/>
          <a:lstStyle/>
          <a:p>
            <a:r>
              <a:rPr lang="en-US" dirty="0"/>
              <a:t>The Dynamics of Poverty</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92827" y="329587"/>
            <a:ext cx="1070326" cy="1188062"/>
          </a:xfrm>
          <a:prstGeom prst="rect">
            <a:avLst/>
          </a:prstGeom>
        </p:spPr>
      </p:pic>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5.4.1</a:t>
            </a:r>
          </a:p>
        </p:txBody>
      </p:sp>
    </p:spTree>
    <p:extLst>
      <p:ext uri="{BB962C8B-B14F-4D97-AF65-F5344CB8AC3E}">
        <p14:creationId xmlns:p14="http://schemas.microsoft.com/office/powerpoint/2010/main" val="3224134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600" y="491778"/>
            <a:ext cx="7955280" cy="1143000"/>
          </a:xfrm>
        </p:spPr>
        <p:txBody>
          <a:bodyPr>
            <a:normAutofit/>
          </a:bodyPr>
          <a:lstStyle/>
          <a:p>
            <a:r>
              <a:rPr lang="en-US" dirty="0"/>
              <a:t>Learning Objectives</a:t>
            </a:r>
          </a:p>
        </p:txBody>
      </p:sp>
      <p:pic>
        <p:nvPicPr>
          <p:cNvPr id="4" name="Picture 3"/>
          <p:cNvPicPr>
            <a:picLocks noChangeAspect="1"/>
          </p:cNvPicPr>
          <p:nvPr/>
        </p:nvPicPr>
        <p:blipFill>
          <a:blip r:embed="rId3" cstate="screen"/>
          <a:stretch>
            <a:fillRect/>
          </a:stretch>
        </p:blipFill>
        <p:spPr>
          <a:xfrm>
            <a:off x="3014558" y="1822644"/>
            <a:ext cx="4641130" cy="37359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5.4.2</a:t>
            </a:r>
          </a:p>
        </p:txBody>
      </p:sp>
    </p:spTree>
    <p:extLst>
      <p:ext uri="{BB962C8B-B14F-4D97-AF65-F5344CB8AC3E}">
        <p14:creationId xmlns:p14="http://schemas.microsoft.com/office/powerpoint/2010/main" val="23739032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10673" y="457199"/>
            <a:ext cx="7933327" cy="6131859"/>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51446">
            <a:off x="766177" y="-430305"/>
            <a:ext cx="4560203" cy="6700085"/>
          </a:xfrm>
          <a:prstGeom prst="rect">
            <a:avLst/>
          </a:prstGeom>
        </p:spPr>
      </p:pic>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5.4.3</a:t>
            </a:r>
          </a:p>
        </p:txBody>
      </p:sp>
    </p:spTree>
    <p:extLst>
      <p:ext uri="{BB962C8B-B14F-4D97-AF65-F5344CB8AC3E}">
        <p14:creationId xmlns:p14="http://schemas.microsoft.com/office/powerpoint/2010/main" val="35939833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a:t>
            </a:r>
            <a:br>
              <a:rPr lang="en-US" dirty="0"/>
            </a:br>
            <a:r>
              <a:rPr lang="en-US" dirty="0">
                <a:solidFill>
                  <a:srgbClr val="56944F"/>
                </a:solidFill>
                <a:latin typeface="Calibri" pitchFamily="34" charset="0"/>
              </a:rPr>
              <a:t>Could You Survive Poverty?</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64305" y="1720516"/>
            <a:ext cx="3789948" cy="3789948"/>
          </a:xfrm>
          <a:prstGeom prst="rect">
            <a:avLst/>
          </a:prstGeom>
        </p:spPr>
      </p:pic>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5.4.4</a:t>
            </a:r>
          </a:p>
        </p:txBody>
      </p:sp>
    </p:spTree>
    <p:extLst>
      <p:ext uri="{BB962C8B-B14F-4D97-AF65-F5344CB8AC3E}">
        <p14:creationId xmlns:p14="http://schemas.microsoft.com/office/powerpoint/2010/main" val="32718724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and Distinctions</a:t>
            </a:r>
          </a:p>
        </p:txBody>
      </p:sp>
      <p:sp>
        <p:nvSpPr>
          <p:cNvPr id="3" name="Content Placeholder 2"/>
          <p:cNvSpPr>
            <a:spLocks noGrp="1"/>
          </p:cNvSpPr>
          <p:nvPr>
            <p:ph idx="1"/>
          </p:nvPr>
        </p:nvSpPr>
        <p:spPr/>
        <p:txBody>
          <a:bodyPr/>
          <a:lstStyle/>
          <a:p>
            <a:pPr>
              <a:lnSpc>
                <a:spcPct val="150000"/>
              </a:lnSpc>
            </a:pPr>
            <a:r>
              <a:rPr lang="en-US" dirty="0"/>
              <a:t>Poverty</a:t>
            </a:r>
          </a:p>
          <a:p>
            <a:pPr>
              <a:lnSpc>
                <a:spcPct val="150000"/>
              </a:lnSpc>
            </a:pPr>
            <a:r>
              <a:rPr lang="en-US" dirty="0"/>
              <a:t>Conditions of Poverty</a:t>
            </a:r>
          </a:p>
          <a:p>
            <a:pPr>
              <a:lnSpc>
                <a:spcPct val="150000"/>
              </a:lnSpc>
            </a:pPr>
            <a:r>
              <a:rPr lang="en-US" dirty="0"/>
              <a:t>Situational Poverty</a:t>
            </a:r>
          </a:p>
          <a:p>
            <a:pPr>
              <a:lnSpc>
                <a:spcPct val="150000"/>
              </a:lnSpc>
            </a:pPr>
            <a:r>
              <a:rPr lang="en-US" dirty="0"/>
              <a:t>Generational Poverty</a:t>
            </a:r>
          </a:p>
        </p:txBody>
      </p:sp>
      <p:sp>
        <p:nvSpPr>
          <p:cNvPr id="4" name="TextBox 3"/>
          <p:cNvSpPr txBox="1"/>
          <p:nvPr/>
        </p:nvSpPr>
        <p:spPr>
          <a:xfrm rot="20613444">
            <a:off x="6162018" y="1812764"/>
            <a:ext cx="2180788" cy="1200329"/>
          </a:xfrm>
          <a:prstGeom prst="rect">
            <a:avLst/>
          </a:prstGeom>
          <a:solidFill>
            <a:schemeClr val="accent6">
              <a:lumMod val="75000"/>
            </a:schemeClr>
          </a:solidFill>
        </p:spPr>
        <p:txBody>
          <a:bodyPr wrap="square" rtlCol="0">
            <a:spAutoFit/>
          </a:bodyPr>
          <a:lstStyle/>
          <a:p>
            <a:pPr algn="ctr"/>
            <a:r>
              <a:rPr lang="en-US" dirty="0">
                <a:solidFill>
                  <a:srgbClr val="FFFFFF"/>
                </a:solidFill>
              </a:rPr>
              <a:t>2014:  The poverty line in the U.S. is $23,850 for a family of four. </a:t>
            </a:r>
          </a:p>
        </p:txBody>
      </p:sp>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5.4.5</a:t>
            </a:r>
          </a:p>
        </p:txBody>
      </p:sp>
    </p:spTree>
    <p:extLst>
      <p:ext uri="{BB962C8B-B14F-4D97-AF65-F5344CB8AC3E}">
        <p14:creationId xmlns:p14="http://schemas.microsoft.com/office/powerpoint/2010/main" val="18405050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536" y="-219041"/>
            <a:ext cx="7082263" cy="1143000"/>
          </a:xfrm>
        </p:spPr>
        <p:txBody>
          <a:bodyPr/>
          <a:lstStyle/>
          <a:p>
            <a:r>
              <a:rPr lang="en-US" dirty="0"/>
              <a:t>Hard Times Generation</a:t>
            </a:r>
          </a:p>
        </p:txBody>
      </p:sp>
      <p:sp>
        <p:nvSpPr>
          <p:cNvPr id="3" name="Content Placeholder 2"/>
          <p:cNvSpPr>
            <a:spLocks noGrp="1"/>
          </p:cNvSpPr>
          <p:nvPr>
            <p:ph idx="1"/>
          </p:nvPr>
        </p:nvSpPr>
        <p:spPr>
          <a:xfrm>
            <a:off x="1604536" y="5363570"/>
            <a:ext cx="6498925" cy="502382"/>
          </a:xfrm>
        </p:spPr>
        <p:txBody>
          <a:bodyPr>
            <a:normAutofit/>
          </a:bodyPr>
          <a:lstStyle/>
          <a:p>
            <a:pPr marL="0" indent="0">
              <a:buNone/>
            </a:pPr>
            <a:r>
              <a:rPr lang="en-US" sz="2400" u="sng" dirty="0">
                <a:hlinkClick r:id="rId3"/>
              </a:rPr>
              <a:t>https://www.youtube.com/watch?v=vK4PvcVAbes</a:t>
            </a:r>
            <a:endParaRPr lang="en-US" dirty="0"/>
          </a:p>
        </p:txBody>
      </p:sp>
      <p:pic>
        <p:nvPicPr>
          <p:cNvPr id="4" name="Picture 3"/>
          <p:cNvPicPr>
            <a:picLocks noChangeAspect="1"/>
          </p:cNvPicPr>
          <p:nvPr/>
        </p:nvPicPr>
        <p:blipFill rotWithShape="1">
          <a:blip r:embed="rId4" cstate="screen"/>
          <a:srcRect/>
          <a:stretch/>
        </p:blipFill>
        <p:spPr>
          <a:xfrm>
            <a:off x="1604536" y="923959"/>
            <a:ext cx="6845488" cy="42459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5.4.6</a:t>
            </a:r>
          </a:p>
        </p:txBody>
      </p:sp>
    </p:spTree>
    <p:extLst>
      <p:ext uri="{BB962C8B-B14F-4D97-AF65-F5344CB8AC3E}">
        <p14:creationId xmlns:p14="http://schemas.microsoft.com/office/powerpoint/2010/main" val="25507269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Poverty on Children</a:t>
            </a:r>
          </a:p>
        </p:txBody>
      </p:sp>
      <p:sp>
        <p:nvSpPr>
          <p:cNvPr id="3" name="Content Placeholder 2"/>
          <p:cNvSpPr>
            <a:spLocks noGrp="1"/>
          </p:cNvSpPr>
          <p:nvPr>
            <p:ph idx="1"/>
          </p:nvPr>
        </p:nvSpPr>
        <p:spPr>
          <a:xfrm>
            <a:off x="1604536" y="1850241"/>
            <a:ext cx="6764212" cy="4365702"/>
          </a:xfrm>
        </p:spPr>
        <p:txBody>
          <a:bodyPr/>
          <a:lstStyle/>
          <a:p>
            <a:pPr>
              <a:lnSpc>
                <a:spcPct val="150000"/>
              </a:lnSpc>
            </a:pPr>
            <a:r>
              <a:rPr lang="en-US" dirty="0"/>
              <a:t>Florida’s Statistics</a:t>
            </a:r>
          </a:p>
          <a:p>
            <a:pPr>
              <a:lnSpc>
                <a:spcPct val="150000"/>
              </a:lnSpc>
            </a:pPr>
            <a:r>
              <a:rPr lang="en-US" dirty="0"/>
              <a:t>Environmental Deprivation/Stress</a:t>
            </a:r>
          </a:p>
          <a:p>
            <a:pPr>
              <a:lnSpc>
                <a:spcPct val="150000"/>
              </a:lnSpc>
            </a:pPr>
            <a:r>
              <a:rPr lang="en-US" dirty="0"/>
              <a:t>Relationship to Neglect</a:t>
            </a:r>
          </a:p>
          <a:p>
            <a:pPr>
              <a:lnSpc>
                <a:spcPct val="150000"/>
              </a:lnSpc>
            </a:pPr>
            <a:r>
              <a:rPr lang="en-US" dirty="0"/>
              <a:t>Brain Development</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20054" y="3467100"/>
            <a:ext cx="2842591" cy="18914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5.4.7</a:t>
            </a:r>
          </a:p>
        </p:txBody>
      </p:sp>
    </p:spTree>
    <p:extLst>
      <p:ext uri="{BB962C8B-B14F-4D97-AF65-F5344CB8AC3E}">
        <p14:creationId xmlns:p14="http://schemas.microsoft.com/office/powerpoint/2010/main" val="108762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1467" y="1619313"/>
            <a:ext cx="6859859" cy="1028884"/>
          </a:xfrm>
        </p:spPr>
        <p:txBody>
          <a:bodyPr/>
          <a:lstStyle/>
          <a:p>
            <a:r>
              <a:rPr lang="en-US" dirty="0"/>
              <a:t>Unit 5.5</a:t>
            </a:r>
          </a:p>
        </p:txBody>
      </p:sp>
      <p:sp>
        <p:nvSpPr>
          <p:cNvPr id="3" name="Subtitle 2"/>
          <p:cNvSpPr>
            <a:spLocks noGrp="1"/>
          </p:cNvSpPr>
          <p:nvPr>
            <p:ph type="subTitle" idx="1"/>
          </p:nvPr>
        </p:nvSpPr>
        <p:spPr>
          <a:xfrm>
            <a:off x="1344167" y="2796638"/>
            <a:ext cx="7474712" cy="866899"/>
          </a:xfrm>
        </p:spPr>
        <p:txBody>
          <a:bodyPr>
            <a:noAutofit/>
          </a:bodyPr>
          <a:lstStyle/>
          <a:p>
            <a:r>
              <a:rPr lang="en-US" dirty="0"/>
              <a:t>The Effects of Limited Cognitive Functioning on Family Dynamics   </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92827" y="387306"/>
            <a:ext cx="1070326" cy="1188062"/>
          </a:xfrm>
          <a:prstGeom prst="rect">
            <a:avLst/>
          </a:prstGeom>
        </p:spPr>
      </p:pic>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5.5.1</a:t>
            </a:r>
          </a:p>
        </p:txBody>
      </p:sp>
    </p:spTree>
    <p:extLst>
      <p:ext uri="{BB962C8B-B14F-4D97-AF65-F5344CB8AC3E}">
        <p14:creationId xmlns:p14="http://schemas.microsoft.com/office/powerpoint/2010/main" val="21568245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600" y="491778"/>
            <a:ext cx="7955280" cy="1143000"/>
          </a:xfrm>
        </p:spPr>
        <p:txBody>
          <a:bodyPr>
            <a:normAutofit/>
          </a:bodyPr>
          <a:lstStyle/>
          <a:p>
            <a:r>
              <a:rPr lang="en-US" dirty="0"/>
              <a:t>Learning Objectives</a:t>
            </a:r>
          </a:p>
        </p:txBody>
      </p:sp>
      <p:pic>
        <p:nvPicPr>
          <p:cNvPr id="4" name="Picture 3"/>
          <p:cNvPicPr>
            <a:picLocks noChangeAspect="1"/>
          </p:cNvPicPr>
          <p:nvPr/>
        </p:nvPicPr>
        <p:blipFill>
          <a:blip r:embed="rId3" cstate="screen"/>
          <a:stretch>
            <a:fillRect/>
          </a:stretch>
        </p:blipFill>
        <p:spPr>
          <a:xfrm>
            <a:off x="3014558" y="1822644"/>
            <a:ext cx="4641130" cy="3735945"/>
          </a:xfrm>
          <a:prstGeom prst="rect">
            <a:avLst/>
          </a:prstGeom>
        </p:spPr>
      </p:pic>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5.5.2</a:t>
            </a:r>
          </a:p>
        </p:txBody>
      </p:sp>
    </p:spTree>
    <p:extLst>
      <p:ext uri="{BB962C8B-B14F-4D97-AF65-F5344CB8AC3E}">
        <p14:creationId xmlns:p14="http://schemas.microsoft.com/office/powerpoint/2010/main" val="23802091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and Distinctions</a:t>
            </a:r>
          </a:p>
        </p:txBody>
      </p:sp>
      <p:sp>
        <p:nvSpPr>
          <p:cNvPr id="3" name="Content Placeholder 2"/>
          <p:cNvSpPr>
            <a:spLocks noGrp="1"/>
          </p:cNvSpPr>
          <p:nvPr>
            <p:ph idx="1"/>
          </p:nvPr>
        </p:nvSpPr>
        <p:spPr/>
        <p:txBody>
          <a:bodyPr/>
          <a:lstStyle/>
          <a:p>
            <a:r>
              <a:rPr lang="en-US" dirty="0"/>
              <a:t>Cognitive Disorder</a:t>
            </a:r>
          </a:p>
          <a:p>
            <a:r>
              <a:rPr lang="en-US" dirty="0"/>
              <a:t>Limited Cognitive Functioning</a:t>
            </a:r>
          </a:p>
          <a:p>
            <a:r>
              <a:rPr lang="en-US" dirty="0"/>
              <a:t>Intellectual Disability</a:t>
            </a:r>
          </a:p>
          <a:p>
            <a:r>
              <a:rPr lang="en-US" dirty="0"/>
              <a:t>Cognitive Impairment</a:t>
            </a:r>
          </a:p>
          <a:p>
            <a:r>
              <a:rPr lang="en-US" dirty="0"/>
              <a:t>Developmental Disability</a:t>
            </a:r>
          </a:p>
          <a:p>
            <a:endParaRPr lang="en-US" dirty="0"/>
          </a:p>
        </p:txBody>
      </p:sp>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5.5.3</a:t>
            </a:r>
          </a:p>
        </p:txBody>
      </p:sp>
    </p:spTree>
    <p:extLst>
      <p:ext uri="{BB962C8B-B14F-4D97-AF65-F5344CB8AC3E}">
        <p14:creationId xmlns:p14="http://schemas.microsoft.com/office/powerpoint/2010/main" val="842956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10031" y="1392061"/>
            <a:ext cx="6101762" cy="4606048"/>
          </a:xfrm>
          <a:prstGeom prst="rect">
            <a:avLst/>
          </a:prstGeom>
        </p:spPr>
      </p:pic>
      <p:sp>
        <p:nvSpPr>
          <p:cNvPr id="4" name="Title 1"/>
          <p:cNvSpPr txBox="1">
            <a:spLocks/>
          </p:cNvSpPr>
          <p:nvPr/>
        </p:nvSpPr>
        <p:spPr>
          <a:xfrm>
            <a:off x="1117600" y="630001"/>
            <a:ext cx="795528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rgbClr val="1B5FAA"/>
                </a:solidFill>
                <a:latin typeface="Arial Black"/>
                <a:ea typeface="+mj-ea"/>
                <a:cs typeface="+mj-cs"/>
              </a:defRPr>
            </a:lvl1pPr>
          </a:lstStyle>
          <a:p>
            <a:r>
              <a:rPr lang="en-US" dirty="0"/>
              <a:t>What is a Family?</a:t>
            </a:r>
          </a:p>
        </p:txBody>
      </p:sp>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5.1.3</a:t>
            </a:r>
          </a:p>
        </p:txBody>
      </p:sp>
      <p:sp>
        <p:nvSpPr>
          <p:cNvPr id="7" name="Title 1"/>
          <p:cNvSpPr>
            <a:spLocks noGrp="1"/>
          </p:cNvSpPr>
          <p:nvPr>
            <p:ph type="title"/>
          </p:nvPr>
        </p:nvSpPr>
        <p:spPr>
          <a:xfrm>
            <a:off x="1079112" y="192412"/>
            <a:ext cx="7940232" cy="1304143"/>
          </a:xfrm>
        </p:spPr>
        <p:txBody>
          <a:bodyPr>
            <a:normAutofit/>
          </a:bodyPr>
          <a:lstStyle/>
          <a:p>
            <a:r>
              <a:rPr lang="en-US" dirty="0"/>
              <a:t>Activity:</a:t>
            </a:r>
            <a:br>
              <a:rPr lang="en-US" dirty="0"/>
            </a:br>
            <a:endParaRPr lang="en-US" sz="3100" dirty="0"/>
          </a:p>
        </p:txBody>
      </p:sp>
    </p:spTree>
    <p:extLst>
      <p:ext uri="{BB962C8B-B14F-4D97-AF65-F5344CB8AC3E}">
        <p14:creationId xmlns:p14="http://schemas.microsoft.com/office/powerpoint/2010/main" val="36924960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536" y="249731"/>
            <a:ext cx="7082263" cy="1143000"/>
          </a:xfrm>
        </p:spPr>
        <p:txBody>
          <a:bodyPr/>
          <a:lstStyle/>
          <a:p>
            <a:r>
              <a:rPr lang="en-US" dirty="0"/>
              <a:t>Wechsler Adult Intelligence Scale-IV (WAIS-IV)</a:t>
            </a:r>
          </a:p>
        </p:txBody>
      </p:sp>
      <p:sp>
        <p:nvSpPr>
          <p:cNvPr id="3" name="Content Placeholder 2"/>
          <p:cNvSpPr>
            <a:spLocks noGrp="1"/>
          </p:cNvSpPr>
          <p:nvPr>
            <p:ph idx="1"/>
          </p:nvPr>
        </p:nvSpPr>
        <p:spPr>
          <a:xfrm>
            <a:off x="1604536" y="1573485"/>
            <a:ext cx="6840217" cy="4823212"/>
          </a:xfrm>
        </p:spPr>
        <p:txBody>
          <a:bodyPr>
            <a:normAutofit fontScale="92500" lnSpcReduction="10000"/>
          </a:bodyPr>
          <a:lstStyle/>
          <a:p>
            <a:pPr>
              <a:buNone/>
            </a:pPr>
            <a:r>
              <a:rPr lang="en-US" b="1" dirty="0"/>
              <a:t>	</a:t>
            </a:r>
            <a:r>
              <a:rPr lang="en-US" b="1" u="sng" dirty="0"/>
              <a:t>IQ Score  </a:t>
            </a:r>
            <a:r>
              <a:rPr lang="en-US" b="1" dirty="0"/>
              <a:t>		</a:t>
            </a:r>
            <a:r>
              <a:rPr lang="en-US" b="1" u="sng" dirty="0"/>
              <a:t>Definition	</a:t>
            </a:r>
          </a:p>
          <a:p>
            <a:pPr>
              <a:buNone/>
            </a:pPr>
            <a:r>
              <a:rPr lang="en-US" dirty="0"/>
              <a:t>	&gt;130			Very Superior	</a:t>
            </a:r>
          </a:p>
          <a:p>
            <a:pPr>
              <a:buNone/>
            </a:pPr>
            <a:r>
              <a:rPr lang="en-US" dirty="0"/>
              <a:t>	120–129		Superior	</a:t>
            </a:r>
          </a:p>
          <a:p>
            <a:pPr>
              <a:buNone/>
            </a:pPr>
            <a:r>
              <a:rPr lang="en-US" dirty="0"/>
              <a:t>	110–119		High Average	</a:t>
            </a:r>
          </a:p>
          <a:p>
            <a:pPr>
              <a:buNone/>
            </a:pPr>
            <a:r>
              <a:rPr lang="en-US" dirty="0"/>
              <a:t>	90–109		Average	</a:t>
            </a:r>
          </a:p>
          <a:p>
            <a:pPr>
              <a:buNone/>
            </a:pPr>
            <a:r>
              <a:rPr lang="en-US" dirty="0"/>
              <a:t>	80–89			Low Average	</a:t>
            </a:r>
          </a:p>
          <a:p>
            <a:pPr>
              <a:buNone/>
            </a:pPr>
            <a:r>
              <a:rPr lang="en-US" dirty="0"/>
              <a:t>	70–79			Borderline	</a:t>
            </a:r>
          </a:p>
          <a:p>
            <a:pPr>
              <a:buNone/>
            </a:pPr>
            <a:r>
              <a:rPr lang="en-US" dirty="0"/>
              <a:t>	69-&lt;			Extremely Low	</a:t>
            </a:r>
          </a:p>
          <a:p>
            <a:pPr>
              <a:buNone/>
            </a:pPr>
            <a:r>
              <a:rPr lang="en-US" dirty="0"/>
              <a:t>	</a:t>
            </a:r>
          </a:p>
        </p:txBody>
      </p:sp>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5.5.4</a:t>
            </a:r>
          </a:p>
        </p:txBody>
      </p:sp>
    </p:spTree>
    <p:extLst>
      <p:ext uri="{BB962C8B-B14F-4D97-AF65-F5344CB8AC3E}">
        <p14:creationId xmlns:p14="http://schemas.microsoft.com/office/powerpoint/2010/main" val="13165861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Stanford-Binet Fifth Edition Classification</a:t>
            </a:r>
          </a:p>
        </p:txBody>
      </p:sp>
      <p:graphicFrame>
        <p:nvGraphicFramePr>
          <p:cNvPr id="3" name="Table 2"/>
          <p:cNvGraphicFramePr>
            <a:graphicFrameLocks noGrp="1"/>
          </p:cNvGraphicFramePr>
          <p:nvPr>
            <p:extLst>
              <p:ext uri="{D42A27DB-BD31-4B8C-83A1-F6EECF244321}">
                <p14:modId xmlns:p14="http://schemas.microsoft.com/office/powerpoint/2010/main" val="2181745854"/>
              </p:ext>
            </p:extLst>
          </p:nvPr>
        </p:nvGraphicFramePr>
        <p:xfrm>
          <a:off x="1456660" y="1674181"/>
          <a:ext cx="7081836" cy="3479971"/>
        </p:xfrm>
        <a:graphic>
          <a:graphicData uri="http://schemas.openxmlformats.org/drawingml/2006/table">
            <a:tbl>
              <a:tblPr firstRow="1" firstCol="1" bandRow="1">
                <a:tableStyleId>{5C22544A-7EE6-4342-B048-85BDC9FD1C3A}</a:tableStyleId>
              </a:tblPr>
              <a:tblGrid>
                <a:gridCol w="3540918">
                  <a:extLst>
                    <a:ext uri="{9D8B030D-6E8A-4147-A177-3AD203B41FA5}">
                      <a16:colId xmlns:a16="http://schemas.microsoft.com/office/drawing/2014/main" val="20000"/>
                    </a:ext>
                  </a:extLst>
                </a:gridCol>
                <a:gridCol w="3540918">
                  <a:extLst>
                    <a:ext uri="{9D8B030D-6E8A-4147-A177-3AD203B41FA5}">
                      <a16:colId xmlns:a16="http://schemas.microsoft.com/office/drawing/2014/main" val="20001"/>
                    </a:ext>
                  </a:extLst>
                </a:gridCol>
              </a:tblGrid>
              <a:tr h="316361">
                <a:tc gridSpan="2">
                  <a:txBody>
                    <a:bodyPr/>
                    <a:lstStyle/>
                    <a:p>
                      <a:pPr marL="0" marR="0" algn="ctr">
                        <a:lnSpc>
                          <a:spcPct val="107000"/>
                        </a:lnSpc>
                        <a:spcBef>
                          <a:spcPts val="0"/>
                        </a:spcBef>
                        <a:spcAft>
                          <a:spcPts val="0"/>
                        </a:spcAft>
                      </a:pPr>
                      <a:r>
                        <a:rPr lang="en-US" sz="1200" dirty="0">
                          <a:effectLst/>
                        </a:rPr>
                        <a:t>Stanford-Binet Fifth Edition (SB5) classification</a:t>
                      </a:r>
                      <a:r>
                        <a:rPr lang="en-US" sz="900" u="sng" baseline="30000" dirty="0">
                          <a:effectLst/>
                          <a:hlinkClick r:id="rId2"/>
                        </a:rPr>
                        <a:t>[33]</a:t>
                      </a:r>
                      <a:r>
                        <a:rPr lang="en-US" sz="900" u="sng" baseline="30000" dirty="0">
                          <a:effectLst/>
                          <a:hlinkClick r:id="rId3"/>
                        </a:rPr>
                        <a:t>[37]</a:t>
                      </a:r>
                      <a:endParaRPr lang="en-US" sz="1100" dirty="0">
                        <a:effectLst/>
                        <a:latin typeface="Calibri"/>
                        <a:ea typeface="Calibri"/>
                        <a:cs typeface="Times New Roman"/>
                      </a:endParaRPr>
                    </a:p>
                  </a:txBody>
                  <a:tcPr marL="9525" marR="9525" marT="9525" marB="9525" anchor="ctr"/>
                </a:tc>
                <a:tc hMerge="1">
                  <a:txBody>
                    <a:bodyPr/>
                    <a:lstStyle/>
                    <a:p>
                      <a:endParaRPr lang="en-US"/>
                    </a:p>
                  </a:txBody>
                  <a:tcPr/>
                </a:tc>
                <a:extLst>
                  <a:ext uri="{0D108BD9-81ED-4DB2-BD59-A6C34878D82A}">
                    <a16:rowId xmlns:a16="http://schemas.microsoft.com/office/drawing/2014/main" val="10000"/>
                  </a:ext>
                </a:extLst>
              </a:tr>
              <a:tr h="316361">
                <a:tc>
                  <a:txBody>
                    <a:bodyPr/>
                    <a:lstStyle/>
                    <a:p>
                      <a:pPr marL="0" marR="0" algn="ctr">
                        <a:lnSpc>
                          <a:spcPct val="107000"/>
                        </a:lnSpc>
                        <a:spcBef>
                          <a:spcPts val="0"/>
                        </a:spcBef>
                        <a:spcAft>
                          <a:spcPts val="0"/>
                        </a:spcAft>
                      </a:pPr>
                      <a:r>
                        <a:rPr lang="en-US" sz="1200" dirty="0">
                          <a:effectLst/>
                        </a:rPr>
                        <a:t>IQ Range ("deviation IQ")</a:t>
                      </a:r>
                      <a:endParaRPr lang="en-US" sz="1100" dirty="0">
                        <a:effectLst/>
                        <a:latin typeface="Calibri"/>
                        <a:ea typeface="Calibri"/>
                        <a:cs typeface="Times New Roman"/>
                      </a:endParaRPr>
                    </a:p>
                  </a:txBody>
                  <a:tcPr marL="9525" marR="9525" marT="9525" marB="9525" anchor="ctr"/>
                </a:tc>
                <a:tc>
                  <a:txBody>
                    <a:bodyPr/>
                    <a:lstStyle/>
                    <a:p>
                      <a:pPr marL="0" marR="0" algn="ctr">
                        <a:lnSpc>
                          <a:spcPct val="107000"/>
                        </a:lnSpc>
                        <a:spcBef>
                          <a:spcPts val="0"/>
                        </a:spcBef>
                        <a:spcAft>
                          <a:spcPts val="0"/>
                        </a:spcAft>
                      </a:pPr>
                      <a:r>
                        <a:rPr lang="en-US" sz="1200" dirty="0">
                          <a:effectLst/>
                        </a:rPr>
                        <a:t>IQ Classification</a:t>
                      </a:r>
                      <a:endParaRPr lang="en-US" sz="1100" dirty="0">
                        <a:effectLst/>
                        <a:latin typeface="Calibri"/>
                        <a:ea typeface="Calibri"/>
                        <a:cs typeface="Times New Roman"/>
                      </a:endParaRPr>
                    </a:p>
                  </a:txBody>
                  <a:tcPr marL="9525" marR="9525" marT="9525" marB="9525" anchor="ctr"/>
                </a:tc>
                <a:extLst>
                  <a:ext uri="{0D108BD9-81ED-4DB2-BD59-A6C34878D82A}">
                    <a16:rowId xmlns:a16="http://schemas.microsoft.com/office/drawing/2014/main" val="10001"/>
                  </a:ext>
                </a:extLst>
              </a:tr>
              <a:tr h="316361">
                <a:tc>
                  <a:txBody>
                    <a:bodyPr/>
                    <a:lstStyle/>
                    <a:p>
                      <a:pPr marL="0" marR="0" algn="ctr">
                        <a:lnSpc>
                          <a:spcPct val="107000"/>
                        </a:lnSpc>
                        <a:spcBef>
                          <a:spcPts val="0"/>
                        </a:spcBef>
                        <a:spcAft>
                          <a:spcPts val="0"/>
                        </a:spcAft>
                      </a:pPr>
                      <a:r>
                        <a:rPr lang="en-US" sz="1200" dirty="0">
                          <a:effectLst/>
                        </a:rPr>
                        <a:t>145–160</a:t>
                      </a:r>
                      <a:endParaRPr lang="en-US" sz="1100" dirty="0">
                        <a:effectLst/>
                        <a:latin typeface="Calibri"/>
                        <a:ea typeface="Calibri"/>
                        <a:cs typeface="Times New Roman"/>
                      </a:endParaRPr>
                    </a:p>
                  </a:txBody>
                  <a:tcPr marL="9525" marR="9525" marT="9525" marB="9525" anchor="ctr"/>
                </a:tc>
                <a:tc>
                  <a:txBody>
                    <a:bodyPr/>
                    <a:lstStyle/>
                    <a:p>
                      <a:pPr marL="0" marR="0">
                        <a:lnSpc>
                          <a:spcPct val="107000"/>
                        </a:lnSpc>
                        <a:spcBef>
                          <a:spcPts val="0"/>
                        </a:spcBef>
                        <a:spcAft>
                          <a:spcPts val="0"/>
                        </a:spcAft>
                      </a:pPr>
                      <a:r>
                        <a:rPr lang="en-US" sz="1200" dirty="0">
                          <a:effectLst/>
                        </a:rPr>
                        <a:t>Very gifted or highly advanced</a:t>
                      </a:r>
                      <a:endParaRPr lang="en-US" sz="1100" dirty="0">
                        <a:effectLst/>
                        <a:latin typeface="Calibri"/>
                        <a:ea typeface="Calibri"/>
                        <a:cs typeface="Times New Roman"/>
                      </a:endParaRPr>
                    </a:p>
                  </a:txBody>
                  <a:tcPr marL="9525" marR="9525" marT="9525" marB="9525" anchor="ctr"/>
                </a:tc>
                <a:extLst>
                  <a:ext uri="{0D108BD9-81ED-4DB2-BD59-A6C34878D82A}">
                    <a16:rowId xmlns:a16="http://schemas.microsoft.com/office/drawing/2014/main" val="10002"/>
                  </a:ext>
                </a:extLst>
              </a:tr>
              <a:tr h="316361">
                <a:tc>
                  <a:txBody>
                    <a:bodyPr/>
                    <a:lstStyle/>
                    <a:p>
                      <a:pPr marL="0" marR="0" algn="ctr">
                        <a:lnSpc>
                          <a:spcPct val="107000"/>
                        </a:lnSpc>
                        <a:spcBef>
                          <a:spcPts val="0"/>
                        </a:spcBef>
                        <a:spcAft>
                          <a:spcPts val="0"/>
                        </a:spcAft>
                      </a:pPr>
                      <a:r>
                        <a:rPr lang="en-US" sz="1200" dirty="0">
                          <a:effectLst/>
                        </a:rPr>
                        <a:t>130–144</a:t>
                      </a:r>
                      <a:endParaRPr lang="en-US" sz="1100" dirty="0">
                        <a:effectLst/>
                        <a:latin typeface="Calibri"/>
                        <a:ea typeface="Calibri"/>
                        <a:cs typeface="Times New Roman"/>
                      </a:endParaRPr>
                    </a:p>
                  </a:txBody>
                  <a:tcPr marL="9525" marR="9525" marT="9525" marB="9525" anchor="ctr"/>
                </a:tc>
                <a:tc>
                  <a:txBody>
                    <a:bodyPr/>
                    <a:lstStyle/>
                    <a:p>
                      <a:pPr marL="0" marR="0">
                        <a:lnSpc>
                          <a:spcPct val="107000"/>
                        </a:lnSpc>
                        <a:spcBef>
                          <a:spcPts val="0"/>
                        </a:spcBef>
                        <a:spcAft>
                          <a:spcPts val="0"/>
                        </a:spcAft>
                      </a:pPr>
                      <a:r>
                        <a:rPr lang="en-US" sz="1200" dirty="0">
                          <a:effectLst/>
                        </a:rPr>
                        <a:t>Gifted or very advanced</a:t>
                      </a:r>
                      <a:endParaRPr lang="en-US" sz="1100" dirty="0">
                        <a:effectLst/>
                        <a:latin typeface="Calibri"/>
                        <a:ea typeface="Calibri"/>
                        <a:cs typeface="Times New Roman"/>
                      </a:endParaRPr>
                    </a:p>
                  </a:txBody>
                  <a:tcPr marL="9525" marR="9525" marT="9525" marB="9525" anchor="ctr"/>
                </a:tc>
                <a:extLst>
                  <a:ext uri="{0D108BD9-81ED-4DB2-BD59-A6C34878D82A}">
                    <a16:rowId xmlns:a16="http://schemas.microsoft.com/office/drawing/2014/main" val="10003"/>
                  </a:ext>
                </a:extLst>
              </a:tr>
              <a:tr h="316361">
                <a:tc>
                  <a:txBody>
                    <a:bodyPr/>
                    <a:lstStyle/>
                    <a:p>
                      <a:pPr marL="0" marR="0" algn="ctr">
                        <a:lnSpc>
                          <a:spcPct val="107000"/>
                        </a:lnSpc>
                        <a:spcBef>
                          <a:spcPts val="0"/>
                        </a:spcBef>
                        <a:spcAft>
                          <a:spcPts val="0"/>
                        </a:spcAft>
                      </a:pPr>
                      <a:r>
                        <a:rPr lang="en-US" sz="1200" dirty="0">
                          <a:effectLst/>
                        </a:rPr>
                        <a:t>120–129</a:t>
                      </a:r>
                      <a:endParaRPr lang="en-US" sz="1100" dirty="0">
                        <a:effectLst/>
                        <a:latin typeface="Calibri"/>
                        <a:ea typeface="Calibri"/>
                        <a:cs typeface="Times New Roman"/>
                      </a:endParaRPr>
                    </a:p>
                  </a:txBody>
                  <a:tcPr marL="9525" marR="9525" marT="9525" marB="9525" anchor="ctr"/>
                </a:tc>
                <a:tc>
                  <a:txBody>
                    <a:bodyPr/>
                    <a:lstStyle/>
                    <a:p>
                      <a:pPr marL="0" marR="0">
                        <a:lnSpc>
                          <a:spcPct val="107000"/>
                        </a:lnSpc>
                        <a:spcBef>
                          <a:spcPts val="0"/>
                        </a:spcBef>
                        <a:spcAft>
                          <a:spcPts val="0"/>
                        </a:spcAft>
                      </a:pPr>
                      <a:r>
                        <a:rPr lang="en-US" sz="1200" dirty="0">
                          <a:effectLst/>
                        </a:rPr>
                        <a:t>Superior</a:t>
                      </a:r>
                      <a:endParaRPr lang="en-US" sz="1100" dirty="0">
                        <a:effectLst/>
                        <a:latin typeface="Calibri"/>
                        <a:ea typeface="Calibri"/>
                        <a:cs typeface="Times New Roman"/>
                      </a:endParaRPr>
                    </a:p>
                  </a:txBody>
                  <a:tcPr marL="9525" marR="9525" marT="9525" marB="9525" anchor="ctr"/>
                </a:tc>
                <a:extLst>
                  <a:ext uri="{0D108BD9-81ED-4DB2-BD59-A6C34878D82A}">
                    <a16:rowId xmlns:a16="http://schemas.microsoft.com/office/drawing/2014/main" val="10004"/>
                  </a:ext>
                </a:extLst>
              </a:tr>
              <a:tr h="316361">
                <a:tc>
                  <a:txBody>
                    <a:bodyPr/>
                    <a:lstStyle/>
                    <a:p>
                      <a:pPr marL="0" marR="0" algn="ctr">
                        <a:lnSpc>
                          <a:spcPct val="107000"/>
                        </a:lnSpc>
                        <a:spcBef>
                          <a:spcPts val="0"/>
                        </a:spcBef>
                        <a:spcAft>
                          <a:spcPts val="0"/>
                        </a:spcAft>
                      </a:pPr>
                      <a:r>
                        <a:rPr lang="en-US" sz="1200" dirty="0">
                          <a:effectLst/>
                        </a:rPr>
                        <a:t>110–119</a:t>
                      </a:r>
                      <a:endParaRPr lang="en-US" sz="1100" dirty="0">
                        <a:effectLst/>
                        <a:latin typeface="Calibri"/>
                        <a:ea typeface="Calibri"/>
                        <a:cs typeface="Times New Roman"/>
                      </a:endParaRPr>
                    </a:p>
                  </a:txBody>
                  <a:tcPr marL="9525" marR="9525" marT="9525" marB="9525" anchor="ctr"/>
                </a:tc>
                <a:tc>
                  <a:txBody>
                    <a:bodyPr/>
                    <a:lstStyle/>
                    <a:p>
                      <a:pPr marL="0" marR="0">
                        <a:lnSpc>
                          <a:spcPct val="107000"/>
                        </a:lnSpc>
                        <a:spcBef>
                          <a:spcPts val="0"/>
                        </a:spcBef>
                        <a:spcAft>
                          <a:spcPts val="0"/>
                        </a:spcAft>
                      </a:pPr>
                      <a:r>
                        <a:rPr lang="en-US" sz="1200" dirty="0">
                          <a:effectLst/>
                        </a:rPr>
                        <a:t>High average</a:t>
                      </a:r>
                      <a:endParaRPr lang="en-US" sz="1100" dirty="0">
                        <a:effectLst/>
                        <a:latin typeface="Calibri"/>
                        <a:ea typeface="Calibri"/>
                        <a:cs typeface="Times New Roman"/>
                      </a:endParaRPr>
                    </a:p>
                  </a:txBody>
                  <a:tcPr marL="9525" marR="9525" marT="9525" marB="9525" anchor="ctr"/>
                </a:tc>
                <a:extLst>
                  <a:ext uri="{0D108BD9-81ED-4DB2-BD59-A6C34878D82A}">
                    <a16:rowId xmlns:a16="http://schemas.microsoft.com/office/drawing/2014/main" val="10005"/>
                  </a:ext>
                </a:extLst>
              </a:tr>
              <a:tr h="316361">
                <a:tc>
                  <a:txBody>
                    <a:bodyPr/>
                    <a:lstStyle/>
                    <a:p>
                      <a:pPr marL="0" marR="0" algn="ctr">
                        <a:lnSpc>
                          <a:spcPct val="107000"/>
                        </a:lnSpc>
                        <a:spcBef>
                          <a:spcPts val="0"/>
                        </a:spcBef>
                        <a:spcAft>
                          <a:spcPts val="0"/>
                        </a:spcAft>
                      </a:pPr>
                      <a:r>
                        <a:rPr lang="en-US" sz="1200" dirty="0">
                          <a:effectLst/>
                        </a:rPr>
                        <a:t>90–109</a:t>
                      </a:r>
                      <a:endParaRPr lang="en-US" sz="1100" dirty="0">
                        <a:effectLst/>
                        <a:latin typeface="Calibri"/>
                        <a:ea typeface="Calibri"/>
                        <a:cs typeface="Times New Roman"/>
                      </a:endParaRPr>
                    </a:p>
                  </a:txBody>
                  <a:tcPr marL="9525" marR="9525" marT="9525" marB="9525" anchor="ctr"/>
                </a:tc>
                <a:tc>
                  <a:txBody>
                    <a:bodyPr/>
                    <a:lstStyle/>
                    <a:p>
                      <a:pPr marL="0" marR="0">
                        <a:lnSpc>
                          <a:spcPct val="107000"/>
                        </a:lnSpc>
                        <a:spcBef>
                          <a:spcPts val="0"/>
                        </a:spcBef>
                        <a:spcAft>
                          <a:spcPts val="0"/>
                        </a:spcAft>
                      </a:pPr>
                      <a:r>
                        <a:rPr lang="en-US" sz="1200" dirty="0">
                          <a:effectLst/>
                        </a:rPr>
                        <a:t>Average</a:t>
                      </a:r>
                      <a:endParaRPr lang="en-US" sz="1100" dirty="0">
                        <a:effectLst/>
                        <a:latin typeface="Calibri"/>
                        <a:ea typeface="Calibri"/>
                        <a:cs typeface="Times New Roman"/>
                      </a:endParaRPr>
                    </a:p>
                  </a:txBody>
                  <a:tcPr marL="9525" marR="9525" marT="9525" marB="9525" anchor="ctr"/>
                </a:tc>
                <a:extLst>
                  <a:ext uri="{0D108BD9-81ED-4DB2-BD59-A6C34878D82A}">
                    <a16:rowId xmlns:a16="http://schemas.microsoft.com/office/drawing/2014/main" val="10006"/>
                  </a:ext>
                </a:extLst>
              </a:tr>
              <a:tr h="316361">
                <a:tc>
                  <a:txBody>
                    <a:bodyPr/>
                    <a:lstStyle/>
                    <a:p>
                      <a:pPr marL="0" marR="0" algn="ctr">
                        <a:lnSpc>
                          <a:spcPct val="107000"/>
                        </a:lnSpc>
                        <a:spcBef>
                          <a:spcPts val="0"/>
                        </a:spcBef>
                        <a:spcAft>
                          <a:spcPts val="0"/>
                        </a:spcAft>
                      </a:pPr>
                      <a:r>
                        <a:rPr lang="en-US" sz="1200" dirty="0">
                          <a:effectLst/>
                        </a:rPr>
                        <a:t>80–89</a:t>
                      </a:r>
                      <a:endParaRPr lang="en-US" sz="1100" dirty="0">
                        <a:effectLst/>
                        <a:latin typeface="Calibri"/>
                        <a:ea typeface="Calibri"/>
                        <a:cs typeface="Times New Roman"/>
                      </a:endParaRPr>
                    </a:p>
                  </a:txBody>
                  <a:tcPr marL="9525" marR="9525" marT="9525" marB="9525" anchor="ctr"/>
                </a:tc>
                <a:tc>
                  <a:txBody>
                    <a:bodyPr/>
                    <a:lstStyle/>
                    <a:p>
                      <a:pPr marL="0" marR="0">
                        <a:lnSpc>
                          <a:spcPct val="107000"/>
                        </a:lnSpc>
                        <a:spcBef>
                          <a:spcPts val="0"/>
                        </a:spcBef>
                        <a:spcAft>
                          <a:spcPts val="0"/>
                        </a:spcAft>
                      </a:pPr>
                      <a:r>
                        <a:rPr lang="en-US" sz="1200" dirty="0">
                          <a:effectLst/>
                        </a:rPr>
                        <a:t>Low average</a:t>
                      </a:r>
                      <a:endParaRPr lang="en-US" sz="1100" dirty="0">
                        <a:effectLst/>
                        <a:latin typeface="Calibri"/>
                        <a:ea typeface="Calibri"/>
                        <a:cs typeface="Times New Roman"/>
                      </a:endParaRPr>
                    </a:p>
                  </a:txBody>
                  <a:tcPr marL="9525" marR="9525" marT="9525" marB="9525" anchor="ctr"/>
                </a:tc>
                <a:extLst>
                  <a:ext uri="{0D108BD9-81ED-4DB2-BD59-A6C34878D82A}">
                    <a16:rowId xmlns:a16="http://schemas.microsoft.com/office/drawing/2014/main" val="10007"/>
                  </a:ext>
                </a:extLst>
              </a:tr>
              <a:tr h="316361">
                <a:tc>
                  <a:txBody>
                    <a:bodyPr/>
                    <a:lstStyle/>
                    <a:p>
                      <a:pPr marL="0" marR="0" algn="ctr">
                        <a:lnSpc>
                          <a:spcPct val="107000"/>
                        </a:lnSpc>
                        <a:spcBef>
                          <a:spcPts val="0"/>
                        </a:spcBef>
                        <a:spcAft>
                          <a:spcPts val="0"/>
                        </a:spcAft>
                      </a:pPr>
                      <a:r>
                        <a:rPr lang="en-US" sz="1200" dirty="0">
                          <a:effectLst/>
                        </a:rPr>
                        <a:t>70–79</a:t>
                      </a:r>
                      <a:endParaRPr lang="en-US" sz="1100" dirty="0">
                        <a:effectLst/>
                        <a:latin typeface="Calibri"/>
                        <a:ea typeface="Calibri"/>
                        <a:cs typeface="Times New Roman"/>
                      </a:endParaRPr>
                    </a:p>
                  </a:txBody>
                  <a:tcPr marL="9525" marR="9525" marT="9525" marB="9525" anchor="ctr"/>
                </a:tc>
                <a:tc>
                  <a:txBody>
                    <a:bodyPr/>
                    <a:lstStyle/>
                    <a:p>
                      <a:pPr marL="0" marR="0">
                        <a:lnSpc>
                          <a:spcPct val="107000"/>
                        </a:lnSpc>
                        <a:spcBef>
                          <a:spcPts val="0"/>
                        </a:spcBef>
                        <a:spcAft>
                          <a:spcPts val="0"/>
                        </a:spcAft>
                      </a:pPr>
                      <a:r>
                        <a:rPr lang="en-US" sz="1200" dirty="0">
                          <a:effectLst/>
                        </a:rPr>
                        <a:t>Borderline impaired or delayed</a:t>
                      </a:r>
                      <a:endParaRPr lang="en-US" sz="1100" dirty="0">
                        <a:effectLst/>
                        <a:latin typeface="Calibri"/>
                        <a:ea typeface="Calibri"/>
                        <a:cs typeface="Times New Roman"/>
                      </a:endParaRPr>
                    </a:p>
                  </a:txBody>
                  <a:tcPr marL="9525" marR="9525" marT="9525" marB="9525" anchor="ctr"/>
                </a:tc>
                <a:extLst>
                  <a:ext uri="{0D108BD9-81ED-4DB2-BD59-A6C34878D82A}">
                    <a16:rowId xmlns:a16="http://schemas.microsoft.com/office/drawing/2014/main" val="10008"/>
                  </a:ext>
                </a:extLst>
              </a:tr>
              <a:tr h="316361">
                <a:tc>
                  <a:txBody>
                    <a:bodyPr/>
                    <a:lstStyle/>
                    <a:p>
                      <a:pPr marL="0" marR="0" algn="ctr">
                        <a:lnSpc>
                          <a:spcPct val="107000"/>
                        </a:lnSpc>
                        <a:spcBef>
                          <a:spcPts val="0"/>
                        </a:spcBef>
                        <a:spcAft>
                          <a:spcPts val="0"/>
                        </a:spcAft>
                      </a:pPr>
                      <a:r>
                        <a:rPr lang="en-US" sz="1200" dirty="0">
                          <a:effectLst/>
                        </a:rPr>
                        <a:t>55–69</a:t>
                      </a:r>
                      <a:endParaRPr lang="en-US" sz="1100" dirty="0">
                        <a:effectLst/>
                        <a:latin typeface="Calibri"/>
                        <a:ea typeface="Calibri"/>
                        <a:cs typeface="Times New Roman"/>
                      </a:endParaRPr>
                    </a:p>
                  </a:txBody>
                  <a:tcPr marL="9525" marR="9525" marT="9525" marB="9525" anchor="ctr"/>
                </a:tc>
                <a:tc>
                  <a:txBody>
                    <a:bodyPr/>
                    <a:lstStyle/>
                    <a:p>
                      <a:pPr marL="0" marR="0">
                        <a:lnSpc>
                          <a:spcPct val="107000"/>
                        </a:lnSpc>
                        <a:spcBef>
                          <a:spcPts val="0"/>
                        </a:spcBef>
                        <a:spcAft>
                          <a:spcPts val="0"/>
                        </a:spcAft>
                      </a:pPr>
                      <a:r>
                        <a:rPr lang="en-US" sz="1200" dirty="0">
                          <a:effectLst/>
                        </a:rPr>
                        <a:t>Mildly impaired or delayed</a:t>
                      </a:r>
                      <a:endParaRPr lang="en-US" sz="1100" dirty="0">
                        <a:effectLst/>
                        <a:latin typeface="Calibri"/>
                        <a:ea typeface="Calibri"/>
                        <a:cs typeface="Times New Roman"/>
                      </a:endParaRPr>
                    </a:p>
                  </a:txBody>
                  <a:tcPr marL="9525" marR="9525" marT="9525" marB="9525" anchor="ctr"/>
                </a:tc>
                <a:extLst>
                  <a:ext uri="{0D108BD9-81ED-4DB2-BD59-A6C34878D82A}">
                    <a16:rowId xmlns:a16="http://schemas.microsoft.com/office/drawing/2014/main" val="10009"/>
                  </a:ext>
                </a:extLst>
              </a:tr>
              <a:tr h="316361">
                <a:tc>
                  <a:txBody>
                    <a:bodyPr/>
                    <a:lstStyle/>
                    <a:p>
                      <a:pPr marL="0" marR="0" algn="ctr">
                        <a:lnSpc>
                          <a:spcPct val="107000"/>
                        </a:lnSpc>
                        <a:spcBef>
                          <a:spcPts val="0"/>
                        </a:spcBef>
                        <a:spcAft>
                          <a:spcPts val="0"/>
                        </a:spcAft>
                      </a:pPr>
                      <a:r>
                        <a:rPr lang="en-US" sz="1200" dirty="0">
                          <a:effectLst/>
                        </a:rPr>
                        <a:t>40–54</a:t>
                      </a:r>
                      <a:endParaRPr lang="en-US" sz="1100" dirty="0">
                        <a:effectLst/>
                        <a:latin typeface="Calibri"/>
                        <a:ea typeface="Calibri"/>
                        <a:cs typeface="Times New Roman"/>
                      </a:endParaRPr>
                    </a:p>
                  </a:txBody>
                  <a:tcPr marL="9525" marR="9525" marT="9525" marB="9525" anchor="ctr"/>
                </a:tc>
                <a:tc>
                  <a:txBody>
                    <a:bodyPr/>
                    <a:lstStyle/>
                    <a:p>
                      <a:pPr marL="0" marR="0">
                        <a:lnSpc>
                          <a:spcPct val="107000"/>
                        </a:lnSpc>
                        <a:spcBef>
                          <a:spcPts val="0"/>
                        </a:spcBef>
                        <a:spcAft>
                          <a:spcPts val="0"/>
                        </a:spcAft>
                      </a:pPr>
                      <a:r>
                        <a:rPr lang="en-US" sz="1200" dirty="0">
                          <a:effectLst/>
                        </a:rPr>
                        <a:t>Moderately impaired or delayed</a:t>
                      </a:r>
                      <a:endParaRPr lang="en-US" sz="1100" dirty="0">
                        <a:effectLst/>
                        <a:latin typeface="Calibri"/>
                        <a:ea typeface="Calibri"/>
                        <a:cs typeface="Times New Roman"/>
                      </a:endParaRPr>
                    </a:p>
                  </a:txBody>
                  <a:tcPr marL="9525" marR="9525" marT="9525" marB="9525" anchor="ctr"/>
                </a:tc>
                <a:extLst>
                  <a:ext uri="{0D108BD9-81ED-4DB2-BD59-A6C34878D82A}">
                    <a16:rowId xmlns:a16="http://schemas.microsoft.com/office/drawing/2014/main" val="10010"/>
                  </a:ext>
                </a:extLst>
              </a:tr>
            </a:tbl>
          </a:graphicData>
        </a:graphic>
      </p:graphicFrame>
      <p:sp>
        <p:nvSpPr>
          <p:cNvPr id="4" name="TextBox 3"/>
          <p:cNvSpPr txBox="1"/>
          <p:nvPr/>
        </p:nvSpPr>
        <p:spPr>
          <a:xfrm>
            <a:off x="1456659" y="5324410"/>
            <a:ext cx="6379535" cy="1077218"/>
          </a:xfrm>
          <a:prstGeom prst="rect">
            <a:avLst/>
          </a:prstGeom>
          <a:noFill/>
        </p:spPr>
        <p:txBody>
          <a:bodyPr wrap="square" rtlCol="0">
            <a:spAutoFit/>
          </a:bodyPr>
          <a:lstStyle/>
          <a:p>
            <a:r>
              <a:rPr lang="en-US" sz="1600" dirty="0"/>
              <a:t>Psychologists have proposed alternative language for Wechsler IQ classifications. Note especially that the term "borderline,” which implies being very close to being intellectually disabled, is replaced in the alternative system by a term that does not imply a medical diagnosis.</a:t>
            </a:r>
          </a:p>
        </p:txBody>
      </p:sp>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5.5.5</a:t>
            </a:r>
          </a:p>
        </p:txBody>
      </p:sp>
    </p:spTree>
    <p:extLst>
      <p:ext uri="{BB962C8B-B14F-4D97-AF65-F5344CB8AC3E}">
        <p14:creationId xmlns:p14="http://schemas.microsoft.com/office/powerpoint/2010/main" val="29930581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Causes Limited Cognitive Functioning?</a:t>
            </a:r>
          </a:p>
        </p:txBody>
      </p:sp>
      <p:sp>
        <p:nvSpPr>
          <p:cNvPr id="3" name="Content Placeholder 2"/>
          <p:cNvSpPr>
            <a:spLocks noGrp="1"/>
          </p:cNvSpPr>
          <p:nvPr>
            <p:ph idx="1"/>
          </p:nvPr>
        </p:nvSpPr>
        <p:spPr/>
        <p:txBody>
          <a:bodyPr/>
          <a:lstStyle/>
          <a:p>
            <a:r>
              <a:rPr lang="en-US" dirty="0"/>
              <a:t>Genetic Conditions</a:t>
            </a:r>
          </a:p>
          <a:p>
            <a:r>
              <a:rPr lang="en-US" dirty="0"/>
              <a:t>Prenatal Problems</a:t>
            </a:r>
          </a:p>
          <a:p>
            <a:r>
              <a:rPr lang="en-US" dirty="0"/>
              <a:t>Problems at Birth</a:t>
            </a:r>
          </a:p>
          <a:p>
            <a:r>
              <a:rPr lang="en-US" dirty="0"/>
              <a:t>Health Problems</a:t>
            </a:r>
          </a:p>
          <a:p>
            <a:r>
              <a:rPr lang="en-US" dirty="0"/>
              <a:t>Post-birth problems</a:t>
            </a:r>
          </a:p>
          <a:p>
            <a:r>
              <a:rPr lang="en-US" dirty="0"/>
              <a:t>Environmental Factors</a:t>
            </a:r>
          </a:p>
          <a:p>
            <a:endParaRPr lang="en-US" sz="1100" dirty="0"/>
          </a:p>
        </p:txBody>
      </p:sp>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5.5.6</a:t>
            </a:r>
          </a:p>
        </p:txBody>
      </p:sp>
    </p:spTree>
    <p:extLst>
      <p:ext uri="{BB962C8B-B14F-4D97-AF65-F5344CB8AC3E}">
        <p14:creationId xmlns:p14="http://schemas.microsoft.com/office/powerpoint/2010/main" val="25673953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Individuals with Limited Cognitive Functioning</a:t>
            </a:r>
          </a:p>
        </p:txBody>
      </p:sp>
      <p:pic>
        <p:nvPicPr>
          <p:cNvPr id="3" name="Picture 2" descr="185819515.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44254" y="1634778"/>
            <a:ext cx="4630003" cy="4630003"/>
          </a:xfrm>
          <a:prstGeom prst="rect">
            <a:avLst/>
          </a:prstGeom>
        </p:spPr>
      </p:pic>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5.5.7</a:t>
            </a:r>
          </a:p>
        </p:txBody>
      </p:sp>
    </p:spTree>
    <p:extLst>
      <p:ext uri="{BB962C8B-B14F-4D97-AF65-F5344CB8AC3E}">
        <p14:creationId xmlns:p14="http://schemas.microsoft.com/office/powerpoint/2010/main" val="32390485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Intellectual disability is not mental illness</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91004" y="1634778"/>
            <a:ext cx="5515516" cy="4136637"/>
          </a:xfrm>
          <a:prstGeom prst="rect">
            <a:avLst/>
          </a:prstGeom>
        </p:spPr>
      </p:pic>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5.5.8</a:t>
            </a:r>
          </a:p>
        </p:txBody>
      </p:sp>
    </p:spTree>
    <p:extLst>
      <p:ext uri="{BB962C8B-B14F-4D97-AF65-F5344CB8AC3E}">
        <p14:creationId xmlns:p14="http://schemas.microsoft.com/office/powerpoint/2010/main" val="36624838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536" y="-57710"/>
            <a:ext cx="7082263" cy="2770094"/>
          </a:xfrm>
        </p:spPr>
        <p:txBody>
          <a:bodyPr>
            <a:normAutofit/>
          </a:bodyPr>
          <a:lstStyle/>
          <a:p>
            <a:r>
              <a:rPr lang="en-US" dirty="0"/>
              <a:t>Do intellectual and developmental disabilities affect parenting ability? </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38024" y="2411244"/>
            <a:ext cx="4127552" cy="3976832"/>
          </a:xfrm>
          <a:prstGeom prst="rect">
            <a:avLst/>
          </a:prstGeom>
        </p:spPr>
      </p:pic>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5.5.9</a:t>
            </a:r>
          </a:p>
        </p:txBody>
      </p:sp>
    </p:spTree>
    <p:extLst>
      <p:ext uri="{BB962C8B-B14F-4D97-AF65-F5344CB8AC3E}">
        <p14:creationId xmlns:p14="http://schemas.microsoft.com/office/powerpoint/2010/main" val="11915611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Implications for children with  limited cognitive functioning</a:t>
            </a:r>
          </a:p>
        </p:txBody>
      </p:sp>
      <p:sp>
        <p:nvSpPr>
          <p:cNvPr id="3" name="Content Placeholder 2"/>
          <p:cNvSpPr>
            <a:spLocks noGrp="1"/>
          </p:cNvSpPr>
          <p:nvPr>
            <p:ph idx="1"/>
          </p:nvPr>
        </p:nvSpPr>
        <p:spPr/>
        <p:txBody>
          <a:bodyPr/>
          <a:lstStyle/>
          <a:p>
            <a:r>
              <a:rPr lang="en-US" dirty="0"/>
              <a:t>Cause</a:t>
            </a:r>
          </a:p>
          <a:p>
            <a:r>
              <a:rPr lang="en-US" dirty="0"/>
              <a:t>Parental capacity</a:t>
            </a:r>
          </a:p>
          <a:p>
            <a:r>
              <a:rPr lang="en-US" dirty="0"/>
              <a:t>Availability of services</a:t>
            </a:r>
          </a:p>
          <a:p>
            <a:r>
              <a:rPr lang="en-US" dirty="0"/>
              <a:t>Age delay occurred </a:t>
            </a:r>
          </a:p>
          <a:p>
            <a:r>
              <a:rPr lang="en-US" dirty="0"/>
              <a:t>Challenges</a:t>
            </a:r>
          </a:p>
        </p:txBody>
      </p:sp>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5.5.10</a:t>
            </a:r>
          </a:p>
        </p:txBody>
      </p:sp>
    </p:spTree>
    <p:extLst>
      <p:ext uri="{BB962C8B-B14F-4D97-AF65-F5344CB8AC3E}">
        <p14:creationId xmlns:p14="http://schemas.microsoft.com/office/powerpoint/2010/main" val="1369855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Protective Factors</a:t>
            </a:r>
          </a:p>
        </p:txBody>
      </p:sp>
      <p:sp>
        <p:nvSpPr>
          <p:cNvPr id="3" name="Content Placeholder 2"/>
          <p:cNvSpPr>
            <a:spLocks noGrp="1"/>
          </p:cNvSpPr>
          <p:nvPr>
            <p:ph idx="1"/>
          </p:nvPr>
        </p:nvSpPr>
        <p:spPr>
          <a:xfrm>
            <a:off x="1604536" y="1574945"/>
            <a:ext cx="7082264" cy="4365702"/>
          </a:xfrm>
        </p:spPr>
        <p:txBody>
          <a:bodyPr>
            <a:normAutofit lnSpcReduction="10000"/>
          </a:bodyPr>
          <a:lstStyle/>
          <a:p>
            <a:r>
              <a:rPr lang="en-US" dirty="0"/>
              <a:t>Nurturing and attachment</a:t>
            </a:r>
          </a:p>
          <a:p>
            <a:r>
              <a:rPr lang="en-US" dirty="0"/>
              <a:t>Knowledge of parenting and child development</a:t>
            </a:r>
          </a:p>
          <a:p>
            <a:r>
              <a:rPr lang="en-US" dirty="0"/>
              <a:t>Parental resilience</a:t>
            </a:r>
          </a:p>
          <a:p>
            <a:r>
              <a:rPr lang="en-US" dirty="0"/>
              <a:t>Social connections</a:t>
            </a:r>
          </a:p>
          <a:p>
            <a:r>
              <a:rPr lang="en-US" dirty="0"/>
              <a:t>Concrete supports for families</a:t>
            </a:r>
          </a:p>
          <a:p>
            <a:r>
              <a:rPr lang="en-US" dirty="0"/>
              <a:t>Social and emotional competence of children</a:t>
            </a:r>
          </a:p>
        </p:txBody>
      </p:sp>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5.1.4</a:t>
            </a:r>
          </a:p>
        </p:txBody>
      </p:sp>
    </p:spTree>
    <p:extLst>
      <p:ext uri="{BB962C8B-B14F-4D97-AF65-F5344CB8AC3E}">
        <p14:creationId xmlns:p14="http://schemas.microsoft.com/office/powerpoint/2010/main" val="2107030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189922" y="2272030"/>
            <a:ext cx="2859405" cy="4533900"/>
          </a:xfrm>
        </p:spPr>
        <p:txBody>
          <a:bodyPr>
            <a:noAutofit/>
          </a:bodyPr>
          <a:lstStyle/>
          <a:p>
            <a:pPr marL="0" indent="0">
              <a:buNone/>
            </a:pPr>
            <a:r>
              <a:rPr lang="en-US" sz="1400" b="1" dirty="0">
                <a:solidFill>
                  <a:schemeClr val="tx2">
                    <a:lumMod val="75000"/>
                    <a:lumOff val="25000"/>
                  </a:schemeClr>
                </a:solidFill>
              </a:rPr>
              <a:t>CAREGIVER PROTECTIVE CAPACITIES</a:t>
            </a:r>
          </a:p>
          <a:p>
            <a:r>
              <a:rPr lang="en-US" sz="1200" b="1" dirty="0">
                <a:solidFill>
                  <a:schemeClr val="tx1"/>
                </a:solidFill>
              </a:rPr>
              <a:t>Takes action</a:t>
            </a:r>
          </a:p>
          <a:p>
            <a:r>
              <a:rPr lang="en-US" sz="1200" b="1" dirty="0">
                <a:solidFill>
                  <a:schemeClr val="tx1"/>
                </a:solidFill>
              </a:rPr>
              <a:t>Sets aside own needs</a:t>
            </a:r>
          </a:p>
          <a:p>
            <a:r>
              <a:rPr lang="en-US" sz="1200" b="1" dirty="0">
                <a:solidFill>
                  <a:schemeClr val="tx1"/>
                </a:solidFill>
              </a:rPr>
              <a:t>Demonstrates adequate skills</a:t>
            </a:r>
          </a:p>
          <a:p>
            <a:r>
              <a:rPr lang="en-US" sz="1200" b="1" dirty="0">
                <a:solidFill>
                  <a:schemeClr val="tx1"/>
                </a:solidFill>
              </a:rPr>
              <a:t>History of protecting</a:t>
            </a:r>
          </a:p>
          <a:p>
            <a:r>
              <a:rPr lang="en-US" sz="1200" b="1" dirty="0">
                <a:solidFill>
                  <a:schemeClr val="tx1"/>
                </a:solidFill>
              </a:rPr>
              <a:t>Is self-aware</a:t>
            </a:r>
          </a:p>
          <a:p>
            <a:r>
              <a:rPr lang="en-US" sz="1200" b="1" dirty="0">
                <a:solidFill>
                  <a:schemeClr val="tx1"/>
                </a:solidFill>
              </a:rPr>
              <a:t>Intellectually able/capable</a:t>
            </a:r>
          </a:p>
          <a:p>
            <a:r>
              <a:rPr lang="en-US" sz="1200" b="1" dirty="0">
                <a:solidFill>
                  <a:schemeClr val="tx1"/>
                </a:solidFill>
              </a:rPr>
              <a:t>Understands threats to child</a:t>
            </a:r>
          </a:p>
          <a:p>
            <a:r>
              <a:rPr lang="en-US" sz="1200" b="1" dirty="0">
                <a:solidFill>
                  <a:schemeClr val="tx1"/>
                </a:solidFill>
              </a:rPr>
              <a:t>Recognizes child needs</a:t>
            </a:r>
          </a:p>
          <a:p>
            <a:r>
              <a:rPr lang="en-US" sz="1200" b="1" dirty="0">
                <a:solidFill>
                  <a:schemeClr val="tx1"/>
                </a:solidFill>
              </a:rPr>
              <a:t>Understands protective role</a:t>
            </a:r>
          </a:p>
          <a:p>
            <a:r>
              <a:rPr lang="en-US" sz="1200" b="1" dirty="0">
                <a:solidFill>
                  <a:schemeClr val="tx1"/>
                </a:solidFill>
              </a:rPr>
              <a:t>Articulates plan to protect</a:t>
            </a:r>
          </a:p>
          <a:p>
            <a:r>
              <a:rPr lang="en-US" sz="1200" b="1" dirty="0">
                <a:solidFill>
                  <a:schemeClr val="tx1"/>
                </a:solidFill>
              </a:rPr>
              <a:t>Able to meet own needs</a:t>
            </a:r>
          </a:p>
          <a:p>
            <a:r>
              <a:rPr lang="en-US" sz="1200" b="1" dirty="0">
                <a:solidFill>
                  <a:schemeClr val="tx1"/>
                </a:solidFill>
              </a:rPr>
              <a:t>Resilient as a caregiver</a:t>
            </a:r>
          </a:p>
          <a:p>
            <a:r>
              <a:rPr lang="en-US" sz="1200" b="1" dirty="0">
                <a:solidFill>
                  <a:schemeClr val="tx1"/>
                </a:solidFill>
              </a:rPr>
              <a:t>Tolerant as a caregiver</a:t>
            </a:r>
          </a:p>
          <a:p>
            <a:r>
              <a:rPr lang="en-US" sz="1200" b="1" dirty="0">
                <a:solidFill>
                  <a:schemeClr val="tx1"/>
                </a:solidFill>
              </a:rPr>
              <a:t>Expresses love, empathy and sensitivity toward child</a:t>
            </a:r>
          </a:p>
          <a:p>
            <a:r>
              <a:rPr lang="en-US" sz="1200" b="1" dirty="0">
                <a:solidFill>
                  <a:schemeClr val="tx1"/>
                </a:solidFill>
              </a:rPr>
              <a:t>Able to intervene to protect child</a:t>
            </a:r>
          </a:p>
          <a:p>
            <a:r>
              <a:rPr lang="en-US" sz="1200" b="1" dirty="0">
                <a:solidFill>
                  <a:schemeClr val="tx1"/>
                </a:solidFill>
              </a:rPr>
              <a:t>Positively attached to child</a:t>
            </a:r>
          </a:p>
          <a:p>
            <a:r>
              <a:rPr lang="en-US" sz="1200" b="1" dirty="0">
                <a:solidFill>
                  <a:schemeClr val="tx1"/>
                </a:solidFill>
              </a:rPr>
              <a:t>Aligned with child</a:t>
            </a:r>
          </a:p>
        </p:txBody>
      </p:sp>
      <p:graphicFrame>
        <p:nvGraphicFramePr>
          <p:cNvPr id="5" name="Diagram 4"/>
          <p:cNvGraphicFramePr/>
          <p:nvPr>
            <p:extLst>
              <p:ext uri="{D42A27DB-BD31-4B8C-83A1-F6EECF244321}">
                <p14:modId xmlns:p14="http://schemas.microsoft.com/office/powerpoint/2010/main" val="2570027324"/>
              </p:ext>
            </p:extLst>
          </p:nvPr>
        </p:nvGraphicFramePr>
        <p:xfrm>
          <a:off x="2309812" y="-272143"/>
          <a:ext cx="4676775" cy="2727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Arrow Connector 5"/>
          <p:cNvCxnSpPr/>
          <p:nvPr/>
        </p:nvCxnSpPr>
        <p:spPr>
          <a:xfrm>
            <a:off x="2988310" y="1763395"/>
            <a:ext cx="403225" cy="541655"/>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7" name="Straight Arrow Connector 6"/>
          <p:cNvCxnSpPr/>
          <p:nvPr/>
        </p:nvCxnSpPr>
        <p:spPr>
          <a:xfrm>
            <a:off x="4295775" y="774700"/>
            <a:ext cx="116840" cy="1285875"/>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8" name="Straight Arrow Connector 7"/>
          <p:cNvCxnSpPr/>
          <p:nvPr/>
        </p:nvCxnSpPr>
        <p:spPr>
          <a:xfrm flipH="1">
            <a:off x="4976495" y="848995"/>
            <a:ext cx="73660" cy="1211580"/>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9" name="Straight Arrow Connector 8"/>
          <p:cNvCxnSpPr/>
          <p:nvPr/>
        </p:nvCxnSpPr>
        <p:spPr>
          <a:xfrm>
            <a:off x="3530600" y="1104265"/>
            <a:ext cx="318770" cy="956310"/>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0" name="Straight Arrow Connector 9"/>
          <p:cNvCxnSpPr/>
          <p:nvPr/>
        </p:nvCxnSpPr>
        <p:spPr>
          <a:xfrm flipH="1">
            <a:off x="5518785" y="1168400"/>
            <a:ext cx="328930" cy="966470"/>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1" name="Straight Arrow Connector 10"/>
          <p:cNvCxnSpPr/>
          <p:nvPr/>
        </p:nvCxnSpPr>
        <p:spPr>
          <a:xfrm flipH="1">
            <a:off x="6028690" y="1763395"/>
            <a:ext cx="360680" cy="508635"/>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12"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5.1.5</a:t>
            </a:r>
          </a:p>
        </p:txBody>
      </p:sp>
    </p:spTree>
    <p:extLst>
      <p:ext uri="{BB962C8B-B14F-4D97-AF65-F5344CB8AC3E}">
        <p14:creationId xmlns:p14="http://schemas.microsoft.com/office/powerpoint/2010/main" val="4077463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1467" y="1619313"/>
            <a:ext cx="6859859" cy="1028884"/>
          </a:xfrm>
        </p:spPr>
        <p:txBody>
          <a:bodyPr/>
          <a:lstStyle/>
          <a:p>
            <a:r>
              <a:rPr lang="en-US" dirty="0"/>
              <a:t>Unit 5.2</a:t>
            </a:r>
          </a:p>
        </p:txBody>
      </p:sp>
      <p:sp>
        <p:nvSpPr>
          <p:cNvPr id="3" name="Subtitle 2"/>
          <p:cNvSpPr>
            <a:spLocks noGrp="1"/>
          </p:cNvSpPr>
          <p:nvPr>
            <p:ph type="subTitle" idx="1"/>
          </p:nvPr>
        </p:nvSpPr>
        <p:spPr>
          <a:xfrm>
            <a:off x="1344167" y="2796638"/>
            <a:ext cx="7474712" cy="1102262"/>
          </a:xfrm>
        </p:spPr>
        <p:txBody>
          <a:bodyPr>
            <a:noAutofit/>
          </a:bodyPr>
          <a:lstStyle/>
          <a:p>
            <a:r>
              <a:rPr lang="en-US" dirty="0"/>
              <a:t>The Impact of Family Dynamics and Culture on Family Functioning</a:t>
            </a:r>
          </a:p>
          <a:p>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92827" y="340219"/>
            <a:ext cx="1070326" cy="1188062"/>
          </a:xfrm>
          <a:prstGeom prst="rect">
            <a:avLst/>
          </a:prstGeom>
        </p:spPr>
      </p:pic>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5.2.1</a:t>
            </a:r>
          </a:p>
        </p:txBody>
      </p:sp>
    </p:spTree>
    <p:extLst>
      <p:ext uri="{BB962C8B-B14F-4D97-AF65-F5344CB8AC3E}">
        <p14:creationId xmlns:p14="http://schemas.microsoft.com/office/powerpoint/2010/main" val="2242587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600" y="156228"/>
            <a:ext cx="7955280" cy="1143000"/>
          </a:xfrm>
        </p:spPr>
        <p:txBody>
          <a:bodyPr>
            <a:normAutofit/>
          </a:bodyPr>
          <a:lstStyle/>
          <a:p>
            <a:r>
              <a:rPr lang="en-US" dirty="0"/>
              <a:t>Learning Objectives</a:t>
            </a:r>
          </a:p>
        </p:txBody>
      </p:sp>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Curriculum Module 5.2.2</a:t>
            </a:r>
          </a:p>
        </p:txBody>
      </p:sp>
      <p:pic>
        <p:nvPicPr>
          <p:cNvPr id="6" name="Picture 2"/>
          <p:cNvPicPr>
            <a:picLocks noChangeAspect="1"/>
          </p:cNvPicPr>
          <p:nvPr/>
        </p:nvPicPr>
        <p:blipFill>
          <a:blip r:embed="rId3" cstate="screen"/>
          <a:srcRect/>
          <a:stretch>
            <a:fillRect/>
          </a:stretch>
        </p:blipFill>
        <p:spPr bwMode="auto">
          <a:xfrm>
            <a:off x="2909888" y="2087563"/>
            <a:ext cx="4371975" cy="3519487"/>
          </a:xfrm>
          <a:prstGeom prst="rect">
            <a:avLst/>
          </a:prstGeom>
          <a:noFill/>
          <a:ln w="9525">
            <a:noFill/>
            <a:miter lim="800000"/>
            <a:headEnd/>
            <a:tailEnd/>
          </a:ln>
        </p:spPr>
      </p:pic>
    </p:spTree>
    <p:extLst>
      <p:ext uri="{BB962C8B-B14F-4D97-AF65-F5344CB8AC3E}">
        <p14:creationId xmlns:p14="http://schemas.microsoft.com/office/powerpoint/2010/main" val="28362253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ACP-whit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3FA6F372E3F374D8C72B176BF3D73AB" ma:contentTypeVersion="0" ma:contentTypeDescription="Create a new document." ma:contentTypeScope="" ma:versionID="6e91955bbb8bbfd3c326cc6a6fac490e">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988E57-C547-4182-A296-D386B1F1B245}">
  <ds:schemaRefs>
    <ds:schemaRef ds:uri="http://schemas.microsoft.com/sharepoint/v3/contenttype/forms"/>
  </ds:schemaRefs>
</ds:datastoreItem>
</file>

<file path=customXml/itemProps2.xml><?xml version="1.0" encoding="utf-8"?>
<ds:datastoreItem xmlns:ds="http://schemas.openxmlformats.org/officeDocument/2006/customXml" ds:itemID="{6A954815-EC99-4EB3-B754-AF832CB704F8}">
  <ds:schemaRefs>
    <ds:schemaRef ds:uri="http://schemas.openxmlformats.org/package/2006/metadata/core-properties"/>
    <ds:schemaRef ds:uri="http://schemas.microsoft.com/office/2006/metadata/properties"/>
    <ds:schemaRef ds:uri="http://schemas.microsoft.com/office/2006/documentManagement/types"/>
    <ds:schemaRef ds:uri="http://www.w3.org/XML/1998/namespace"/>
    <ds:schemaRef ds:uri="http://purl.org/dc/dcmitype/"/>
    <ds:schemaRef ds:uri="http://schemas.microsoft.com/office/infopath/2007/PartnerControls"/>
    <ds:schemaRef ds:uri="http://purl.org/dc/terms/"/>
    <ds:schemaRef ds:uri="http://purl.org/dc/elements/1.1/"/>
  </ds:schemaRefs>
</ds:datastoreItem>
</file>

<file path=customXml/itemProps3.xml><?xml version="1.0" encoding="utf-8"?>
<ds:datastoreItem xmlns:ds="http://schemas.openxmlformats.org/officeDocument/2006/customXml" ds:itemID="{CEAA19CF-D7B0-4B40-A237-80FD5A1981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ACP-white</Template>
  <TotalTime>15632</TotalTime>
  <Words>1451</Words>
  <Application>Microsoft Office PowerPoint</Application>
  <PresentationFormat>On-screen Show (4:3)</PresentationFormat>
  <Paragraphs>393</Paragraphs>
  <Slides>56</Slides>
  <Notes>54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Arial Black</vt:lpstr>
      <vt:lpstr>Calibri</vt:lpstr>
      <vt:lpstr>Cambria</vt:lpstr>
      <vt:lpstr>ACP-white</vt:lpstr>
      <vt:lpstr>Module 5</vt:lpstr>
      <vt:lpstr>Agenda</vt:lpstr>
      <vt:lpstr>Unit 5.1</vt:lpstr>
      <vt:lpstr>Learning Objectives</vt:lpstr>
      <vt:lpstr>Activity: </vt:lpstr>
      <vt:lpstr>Six Protective Factors</vt:lpstr>
      <vt:lpstr>PowerPoint Presentation</vt:lpstr>
      <vt:lpstr>Unit 5.2</vt:lpstr>
      <vt:lpstr>Learning Objectives</vt:lpstr>
      <vt:lpstr>What are Family Dynamics?</vt:lpstr>
      <vt:lpstr>What is Family Culture?</vt:lpstr>
      <vt:lpstr>What Are Family Structures?</vt:lpstr>
      <vt:lpstr>Types of Family Dynamics</vt:lpstr>
      <vt:lpstr>Interdependent vs. Individualistic</vt:lpstr>
      <vt:lpstr>Nuclear vs. Extended Family System</vt:lpstr>
      <vt:lpstr>Family Structures Can Be A Mixture of Structures</vt:lpstr>
      <vt:lpstr>A Deeper Look at Culture</vt:lpstr>
      <vt:lpstr>PowerPoint Presentation</vt:lpstr>
      <vt:lpstr>Cultural Sensitivity to Various Dynamics</vt:lpstr>
      <vt:lpstr>Sensitivity to Various Dynamics: Child Welfare Response</vt:lpstr>
      <vt:lpstr>The Importance of Cultural Sensitivity</vt:lpstr>
      <vt:lpstr>Family Dynamics and Role Flexibility</vt:lpstr>
      <vt:lpstr>Religion and Spirituality</vt:lpstr>
      <vt:lpstr>Activity </vt:lpstr>
      <vt:lpstr>Unit 5.3</vt:lpstr>
      <vt:lpstr>Learning Objectives</vt:lpstr>
      <vt:lpstr>What’s in a Name?</vt:lpstr>
      <vt:lpstr>What You Need to Know</vt:lpstr>
      <vt:lpstr>What We Know About Mental Illness</vt:lpstr>
      <vt:lpstr>Anxiety Disorders</vt:lpstr>
      <vt:lpstr>Post-Traumatic Stress Disorder (PTSD)</vt:lpstr>
      <vt:lpstr>Mood Disorders</vt:lpstr>
      <vt:lpstr>Bipolar Disorder</vt:lpstr>
      <vt:lpstr>Depression</vt:lpstr>
      <vt:lpstr>Post-Partum Depression</vt:lpstr>
      <vt:lpstr>Schizophrenia</vt:lpstr>
      <vt:lpstr>Dual Diagnosis</vt:lpstr>
      <vt:lpstr>Potential Impacts on Children</vt:lpstr>
      <vt:lpstr>Baker Act</vt:lpstr>
      <vt:lpstr>Unit 5.4</vt:lpstr>
      <vt:lpstr>Learning Objectives</vt:lpstr>
      <vt:lpstr>PowerPoint Presentation</vt:lpstr>
      <vt:lpstr>Activity Could You Survive Poverty?</vt:lpstr>
      <vt:lpstr>Definitions and Distinctions</vt:lpstr>
      <vt:lpstr>Hard Times Generation</vt:lpstr>
      <vt:lpstr>Impact of Poverty on Children</vt:lpstr>
      <vt:lpstr>Unit 5.5</vt:lpstr>
      <vt:lpstr>Learning Objectives</vt:lpstr>
      <vt:lpstr>Definitions and Distinctions</vt:lpstr>
      <vt:lpstr>Wechsler Adult Intelligence Scale-IV (WAIS-IV)</vt:lpstr>
      <vt:lpstr>Stanford-Binet Fifth Edition Classification</vt:lpstr>
      <vt:lpstr>What Causes Limited Cognitive Functioning?</vt:lpstr>
      <vt:lpstr>Working with Individuals with Limited Cognitive Functioning</vt:lpstr>
      <vt:lpstr>Intellectual disability is not mental illness</vt:lpstr>
      <vt:lpstr>Do intellectual and developmental disabilities affect parenting ability? </vt:lpstr>
      <vt:lpstr>Implications for children with  limited cognitive functioning</vt:lpstr>
    </vt:vector>
  </TitlesOfParts>
  <Company>Frontera Interactive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Core Module 5 PowerPoint - Family Conditions (January 2015)</dc:title>
  <dc:creator>Cindy</dc:creator>
  <cp:lastModifiedBy>VanDyke, Misty N</cp:lastModifiedBy>
  <cp:revision>375</cp:revision>
  <cp:lastPrinted>2014-12-16T18:42:58Z</cp:lastPrinted>
  <dcterms:created xsi:type="dcterms:W3CDTF">2013-01-31T01:40:39Z</dcterms:created>
  <dcterms:modified xsi:type="dcterms:W3CDTF">2025-05-13T15:14:24Z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ToT FSDMM Super SPE PPT</vt:lpwstr>
  </property>
  <property fmtid="{D5CDD505-2E9C-101B-9397-08002B2CF9AE}" pid="4" name="ArticulateGUID">
    <vt:lpwstr>516AB48F-13D2-4312-3F05-703F303F3F0E</vt:lpwstr>
  </property>
  <property fmtid="{D5CDD505-2E9C-101B-9397-08002B2CF9AE}" pid="5" name="ArticulateProjectFull">
    <vt:lpwstr>C:\Users\YYY\Desktop\Qingfu\ASD\DCF\Super SPE\ToT FSDMM Super SPE PPT - Revisions by Wang-Williams_04292013.ppta</vt:lpwstr>
  </property>
  <property fmtid="{D5CDD505-2E9C-101B-9397-08002B2CF9AE}" pid="6" name="ContentTypeId">
    <vt:lpwstr>0x01010093FA6F372E3F374D8C72B176BF3D73AB</vt:lpwstr>
  </property>
</Properties>
</file>