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500" r:id="rId5"/>
    <p:sldId id="573" r:id="rId6"/>
    <p:sldId id="624" r:id="rId7"/>
    <p:sldId id="625" r:id="rId8"/>
    <p:sldId id="628" r:id="rId9"/>
    <p:sldId id="645" r:id="rId10"/>
    <p:sldId id="646" r:id="rId11"/>
    <p:sldId id="629" r:id="rId12"/>
    <p:sldId id="630" r:id="rId13"/>
    <p:sldId id="631" r:id="rId14"/>
    <p:sldId id="633" r:id="rId15"/>
    <p:sldId id="634" r:id="rId16"/>
    <p:sldId id="647" r:id="rId17"/>
    <p:sldId id="632" r:id="rId18"/>
    <p:sldId id="635" r:id="rId19"/>
    <p:sldId id="637" r:id="rId20"/>
    <p:sldId id="639" r:id="rId21"/>
    <p:sldId id="640" r:id="rId22"/>
    <p:sldId id="642" r:id="rId23"/>
    <p:sldId id="643" r:id="rId24"/>
    <p:sldId id="600" r:id="rId25"/>
    <p:sldId id="601" r:id="rId26"/>
    <p:sldId id="603" r:id="rId27"/>
    <p:sldId id="652" r:id="rId28"/>
    <p:sldId id="604" r:id="rId29"/>
    <p:sldId id="605" r:id="rId30"/>
    <p:sldId id="606" r:id="rId31"/>
    <p:sldId id="607" r:id="rId32"/>
    <p:sldId id="609" r:id="rId33"/>
    <p:sldId id="610" r:id="rId34"/>
    <p:sldId id="611" r:id="rId35"/>
    <p:sldId id="612" r:id="rId36"/>
    <p:sldId id="614" r:id="rId37"/>
    <p:sldId id="615" r:id="rId38"/>
    <p:sldId id="616" r:id="rId39"/>
    <p:sldId id="617" r:id="rId40"/>
    <p:sldId id="618" r:id="rId41"/>
    <p:sldId id="619" r:id="rId42"/>
    <p:sldId id="620" r:id="rId43"/>
  </p:sldIdLst>
  <p:sldSz cx="9144000" cy="6858000" type="screen4x3"/>
  <p:notesSz cx="7010400" cy="92964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y  Babcock" initials="P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3" autoAdjust="0"/>
    <p:restoredTop sz="86837" autoAdjust="0"/>
  </p:normalViewPr>
  <p:slideViewPr>
    <p:cSldViewPr snapToGrid="0" snapToObjects="1">
      <p:cViewPr varScale="1">
        <p:scale>
          <a:sx n="105" d="100"/>
          <a:sy n="105" d="100"/>
        </p:scale>
        <p:origin x="234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0"/>
    </p:cViewPr>
  </p:sorterViewPr>
  <p:notesViewPr>
    <p:cSldViewPr snapToGrid="0" snapToObjects="1">
      <p:cViewPr>
        <p:scale>
          <a:sx n="150" d="100"/>
          <a:sy n="150" d="100"/>
        </p:scale>
        <p:origin x="-648" y="24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4.0.1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49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9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6.1.16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9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64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0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55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55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3.6.1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01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3.6.2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7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2.0.2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3.6.4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41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3.6.5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8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3.6.6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04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3.6.7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1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3.6.8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46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2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43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3.7.1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7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3.7.2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85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3.7.4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4.1.1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94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3.7.5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90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3.7.8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7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3.7.7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68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3.7.8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2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3.7.9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93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3.7.10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6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3.4.6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67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3.4.7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0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942156"/>
            <a:ext cx="6859859" cy="162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/>
              <a:t>Safety Decision Making Methodology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2800" dirty="0">
                <a:latin typeface="Arial Black" pitchFamily="34" charset="0"/>
              </a:rPr>
              <a:t>Title of Curriculum</a:t>
            </a:r>
            <a:br>
              <a:rPr lang="en-US" sz="2800" dirty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653" y="4978822"/>
            <a:ext cx="1403057" cy="15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Module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Module Title Here</a:t>
            </a:r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8340" y="799916"/>
            <a:ext cx="6859859" cy="1323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Unit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339" y="1828800"/>
            <a:ext cx="6859859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Title of Unit Here</a:t>
            </a:r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is Optional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50" r:id="rId4"/>
    <p:sldLayoutId id="2147483654" r:id="rId5"/>
    <p:sldLayoutId id="2147483661" r:id="rId6"/>
    <p:sldLayoutId id="2147483662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2">
              <a:lumMod val="75000"/>
              <a:lumOff val="25000"/>
            </a:schemeClr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71885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56944F"/>
                </a:solidFill>
              </a:rPr>
              <a:t>Trauma and the Child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787" y="4992501"/>
            <a:ext cx="1241970" cy="13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Trauma Impacts the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624688"/>
            <a:ext cx="7082264" cy="4365702"/>
          </a:xfrm>
        </p:spPr>
        <p:txBody>
          <a:bodyPr/>
          <a:lstStyle/>
          <a:p>
            <a:r>
              <a:rPr lang="en-US" dirty="0"/>
              <a:t>Early Experiences and Development</a:t>
            </a:r>
          </a:p>
          <a:p>
            <a:r>
              <a:rPr lang="en-US" dirty="0"/>
              <a:t>Attachment</a:t>
            </a:r>
          </a:p>
        </p:txBody>
      </p:sp>
      <p:pic>
        <p:nvPicPr>
          <p:cNvPr id="4" name="Picture 3" descr="1768382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37237" y="2598667"/>
            <a:ext cx="3531789" cy="342900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4.1.8</a:t>
            </a:r>
          </a:p>
        </p:txBody>
      </p:sp>
    </p:spTree>
    <p:extLst>
      <p:ext uri="{BB962C8B-B14F-4D97-AF65-F5344CB8AC3E}">
        <p14:creationId xmlns:p14="http://schemas.microsoft.com/office/powerpoint/2010/main" val="165689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Trauma on the Child’s Brain</a:t>
            </a:r>
          </a:p>
        </p:txBody>
      </p:sp>
      <p:pic>
        <p:nvPicPr>
          <p:cNvPr id="3" name="Picture 2" descr="dv3850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8100" y="1634778"/>
            <a:ext cx="4937009" cy="4462035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4.1.9</a:t>
            </a:r>
          </a:p>
        </p:txBody>
      </p:sp>
    </p:spTree>
    <p:extLst>
      <p:ext uri="{BB962C8B-B14F-4D97-AF65-F5344CB8AC3E}">
        <p14:creationId xmlns:p14="http://schemas.microsoft.com/office/powerpoint/2010/main" val="188320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Trauma on Very Young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216" y="1634778"/>
            <a:ext cx="7684902" cy="4365702"/>
          </a:xfrm>
        </p:spPr>
        <p:txBody>
          <a:bodyPr>
            <a:normAutofit/>
          </a:bodyPr>
          <a:lstStyle/>
          <a:p>
            <a:r>
              <a:rPr lang="en-US" dirty="0"/>
              <a:t>Development is sequential</a:t>
            </a:r>
          </a:p>
          <a:p>
            <a:r>
              <a:rPr lang="en-US" dirty="0"/>
              <a:t>Maltreatment and trauma lead to infant and toddler vulnerability</a:t>
            </a:r>
          </a:p>
        </p:txBody>
      </p:sp>
      <p:pic>
        <p:nvPicPr>
          <p:cNvPr id="4" name="Picture 3" descr="1786313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74017" y="3575074"/>
            <a:ext cx="3543300" cy="2488747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4.1.10</a:t>
            </a:r>
          </a:p>
        </p:txBody>
      </p:sp>
    </p:spTree>
    <p:extLst>
      <p:ext uri="{BB962C8B-B14F-4D97-AF65-F5344CB8AC3E}">
        <p14:creationId xmlns:p14="http://schemas.microsoft.com/office/powerpoint/2010/main" val="371658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Traumatic Stress on Visible Behavior</a:t>
            </a:r>
          </a:p>
        </p:txBody>
      </p:sp>
      <p:pic>
        <p:nvPicPr>
          <p:cNvPr id="3074" name="Picture 2" descr="C:\Users\Carnett-Valerie\AppData\Local\Microsoft\Windows\Temporary Internet Files\Content.IE5\WNQXZWZC\MP90044866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27" y="1785255"/>
            <a:ext cx="3024564" cy="455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4.1.11</a:t>
            </a:r>
          </a:p>
        </p:txBody>
      </p:sp>
    </p:spTree>
    <p:extLst>
      <p:ext uri="{BB962C8B-B14F-4D97-AF65-F5344CB8AC3E}">
        <p14:creationId xmlns:p14="http://schemas.microsoft.com/office/powerpoint/2010/main" val="1125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71501"/>
            <a:ext cx="7082263" cy="1557102"/>
          </a:xfrm>
        </p:spPr>
        <p:txBody>
          <a:bodyPr>
            <a:normAutofit/>
          </a:bodyPr>
          <a:lstStyle/>
          <a:p>
            <a:r>
              <a:rPr lang="en-US" sz="3600" dirty="0"/>
              <a:t>Activity </a:t>
            </a:r>
            <a:br>
              <a:rPr lang="en-US" dirty="0"/>
            </a:br>
            <a:r>
              <a:rPr lang="en-US" sz="3600" dirty="0">
                <a:solidFill>
                  <a:srgbClr val="56944F"/>
                </a:solidFill>
                <a:latin typeface="Calibri" pitchFamily="34" charset="0"/>
              </a:rPr>
              <a:t>What Did You See?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4.1.12</a:t>
            </a:r>
          </a:p>
        </p:txBody>
      </p:sp>
    </p:spTree>
    <p:extLst>
      <p:ext uri="{BB962C8B-B14F-4D97-AF65-F5344CB8AC3E}">
        <p14:creationId xmlns:p14="http://schemas.microsoft.com/office/powerpoint/2010/main" val="1389616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Influence a Child’s Response to Trauma</a:t>
            </a:r>
          </a:p>
        </p:txBody>
      </p:sp>
      <p:pic>
        <p:nvPicPr>
          <p:cNvPr id="3" name="Picture 2" descr="806185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30599" y="1634778"/>
            <a:ext cx="3202436" cy="4804122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4.1.13</a:t>
            </a:r>
          </a:p>
        </p:txBody>
      </p:sp>
    </p:spTree>
    <p:extLst>
      <p:ext uri="{BB962C8B-B14F-4D97-AF65-F5344CB8AC3E}">
        <p14:creationId xmlns:p14="http://schemas.microsoft.com/office/powerpoint/2010/main" val="41514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Behaviors Associated with Complex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  <a:p>
            <a:r>
              <a:rPr lang="en-US" dirty="0"/>
              <a:t>Biology</a:t>
            </a:r>
          </a:p>
          <a:p>
            <a:r>
              <a:rPr lang="en-US" dirty="0"/>
              <a:t>Affect/Emotions</a:t>
            </a:r>
          </a:p>
          <a:p>
            <a:r>
              <a:rPr lang="en-US" dirty="0"/>
              <a:t>Dissociation</a:t>
            </a:r>
          </a:p>
          <a:p>
            <a:r>
              <a:rPr lang="en-US" dirty="0"/>
              <a:t>Behavioral Control</a:t>
            </a:r>
          </a:p>
          <a:p>
            <a:r>
              <a:rPr lang="en-US" dirty="0"/>
              <a:t>Cognition Issues</a:t>
            </a:r>
          </a:p>
          <a:p>
            <a:r>
              <a:rPr lang="en-US" dirty="0"/>
              <a:t>Self-concept</a:t>
            </a:r>
          </a:p>
        </p:txBody>
      </p:sp>
      <p:pic>
        <p:nvPicPr>
          <p:cNvPr id="5" name="Picture 4" descr="1769004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59525" y="2043557"/>
            <a:ext cx="3145883" cy="2814005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4.1.14</a:t>
            </a:r>
          </a:p>
        </p:txBody>
      </p:sp>
    </p:spTree>
    <p:extLst>
      <p:ext uri="{BB962C8B-B14F-4D97-AF65-F5344CB8AC3E}">
        <p14:creationId xmlns:p14="http://schemas.microsoft.com/office/powerpoint/2010/main" val="335069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Childhood Experiences (ACE)</a:t>
            </a:r>
          </a:p>
        </p:txBody>
      </p:sp>
      <p:pic>
        <p:nvPicPr>
          <p:cNvPr id="4" name="Content Placeholder 3" descr="ace_pyramid_wotext.g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t="-775" b="-775"/>
          <a:stretch>
            <a:fillRect/>
          </a:stretch>
        </p:blipFill>
        <p:spPr/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4.1.15</a:t>
            </a:r>
          </a:p>
        </p:txBody>
      </p:sp>
    </p:spTree>
    <p:extLst>
      <p:ext uri="{BB962C8B-B14F-4D97-AF65-F5344CB8AC3E}">
        <p14:creationId xmlns:p14="http://schemas.microsoft.com/office/powerpoint/2010/main" val="749783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Impact of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Toxic Stress</a:t>
            </a:r>
          </a:p>
          <a:p>
            <a:r>
              <a:rPr lang="en-US" dirty="0"/>
              <a:t>Generational Trauma</a:t>
            </a:r>
          </a:p>
          <a:p>
            <a:endParaRPr lang="en-US" dirty="0"/>
          </a:p>
        </p:txBody>
      </p:sp>
      <p:pic>
        <p:nvPicPr>
          <p:cNvPr id="4" name="Picture 3" descr="4651158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42283" y="3388972"/>
            <a:ext cx="3217007" cy="21446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4.1.16</a:t>
            </a:r>
          </a:p>
        </p:txBody>
      </p:sp>
    </p:spTree>
    <p:extLst>
      <p:ext uri="{BB962C8B-B14F-4D97-AF65-F5344CB8AC3E}">
        <p14:creationId xmlns:p14="http://schemas.microsoft.com/office/powerpoint/2010/main" val="6035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5" y="537282"/>
            <a:ext cx="5052485" cy="1143000"/>
          </a:xfrm>
        </p:spPr>
        <p:txBody>
          <a:bodyPr/>
          <a:lstStyle/>
          <a:p>
            <a:pPr algn="l"/>
            <a:r>
              <a:rPr lang="en-US" dirty="0"/>
              <a:t>Culture and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5" y="1680282"/>
            <a:ext cx="7082264" cy="4365702"/>
          </a:xfrm>
        </p:spPr>
        <p:txBody>
          <a:bodyPr/>
          <a:lstStyle/>
          <a:p>
            <a:r>
              <a:rPr lang="en-US" dirty="0"/>
              <a:t>Influence of Cultural Factors</a:t>
            </a:r>
          </a:p>
          <a:p>
            <a:r>
              <a:rPr lang="en-US" dirty="0"/>
              <a:t>Identification of Trauma</a:t>
            </a:r>
          </a:p>
          <a:p>
            <a:r>
              <a:rPr lang="en-US" dirty="0"/>
              <a:t>Interpreting Trauma</a:t>
            </a:r>
          </a:p>
          <a:p>
            <a:r>
              <a:rPr lang="en-US" dirty="0"/>
              <a:t>Responding to Trauma</a:t>
            </a:r>
          </a:p>
          <a:p>
            <a:r>
              <a:rPr lang="en-US" i="1" dirty="0"/>
              <a:t>It is important to not underestimate the trauma experienced by the child due to this kind of disruption.</a:t>
            </a:r>
          </a:p>
          <a:p>
            <a:endParaRPr lang="en-US" dirty="0"/>
          </a:p>
        </p:txBody>
      </p:sp>
      <p:pic>
        <p:nvPicPr>
          <p:cNvPr id="4" name="Picture 3" descr="4755849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86542" y="241086"/>
            <a:ext cx="2357457" cy="3467314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4.1.17</a:t>
            </a:r>
          </a:p>
        </p:txBody>
      </p:sp>
    </p:spTree>
    <p:extLst>
      <p:ext uri="{BB962C8B-B14F-4D97-AF65-F5344CB8AC3E}">
        <p14:creationId xmlns:p14="http://schemas.microsoft.com/office/powerpoint/2010/main" val="294085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8260" y="1743115"/>
            <a:ext cx="73285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/>
              </a:rPr>
              <a:t>Unit 4.1:   </a:t>
            </a:r>
            <a:r>
              <a:rPr lang="en-US" sz="3200" b="1" dirty="0">
                <a:solidFill>
                  <a:srgbClr val="56944F"/>
                </a:solidFill>
                <a:latin typeface="Calibri"/>
              </a:rPr>
              <a:t>Trauma and its Impact on the Child</a:t>
            </a:r>
          </a:p>
          <a:p>
            <a:r>
              <a:rPr lang="en-US" sz="3200" b="1" dirty="0">
                <a:solidFill>
                  <a:srgbClr val="0070C0"/>
                </a:solidFill>
                <a:latin typeface="Calibri"/>
              </a:rPr>
              <a:t>Unit 4.2:   </a:t>
            </a:r>
            <a:r>
              <a:rPr lang="en-US" sz="3200" b="1" dirty="0">
                <a:solidFill>
                  <a:srgbClr val="56944F"/>
                </a:solidFill>
                <a:latin typeface="Calibri"/>
              </a:rPr>
              <a:t>Approaching Children and Families in a Trauma Informed Manner</a:t>
            </a:r>
          </a:p>
          <a:p>
            <a:r>
              <a:rPr lang="en-US" sz="3200" b="1" dirty="0">
                <a:solidFill>
                  <a:srgbClr val="0070C0"/>
                </a:solidFill>
                <a:latin typeface="Calibri"/>
              </a:rPr>
              <a:t>Unit 4.3:   </a:t>
            </a:r>
            <a:r>
              <a:rPr lang="en-US" sz="3200" b="1" dirty="0">
                <a:solidFill>
                  <a:srgbClr val="56944F"/>
                </a:solidFill>
                <a:latin typeface="Calibri"/>
              </a:rPr>
              <a:t>Referring and Advocating for the Child and Family in a Trauma-Informed Manner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4.0.2</a:t>
            </a:r>
          </a:p>
        </p:txBody>
      </p:sp>
    </p:spTree>
    <p:extLst>
      <p:ext uri="{BB962C8B-B14F-4D97-AF65-F5344CB8AC3E}">
        <p14:creationId xmlns:p14="http://schemas.microsoft.com/office/powerpoint/2010/main" val="1753310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5" y="537282"/>
            <a:ext cx="6899799" cy="1143000"/>
          </a:xfrm>
        </p:spPr>
        <p:txBody>
          <a:bodyPr/>
          <a:lstStyle/>
          <a:p>
            <a:r>
              <a:rPr lang="en-US" dirty="0"/>
              <a:t>Historical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5" y="2066778"/>
            <a:ext cx="7082264" cy="2681599"/>
          </a:xfrm>
        </p:spPr>
        <p:txBody>
          <a:bodyPr/>
          <a:lstStyle/>
          <a:p>
            <a:r>
              <a:rPr lang="en-US" dirty="0"/>
              <a:t>Cumulative exposure</a:t>
            </a:r>
          </a:p>
          <a:p>
            <a:r>
              <a:rPr lang="en-US" dirty="0"/>
              <a:t>Affects subsequent generations</a:t>
            </a:r>
          </a:p>
          <a:p>
            <a:r>
              <a:rPr lang="en-US" dirty="0"/>
              <a:t>Exacerbates present-day trauma</a:t>
            </a:r>
          </a:p>
          <a:p>
            <a:r>
              <a:rPr lang="en-US" dirty="0"/>
              <a:t>A psychological injury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4.1.18</a:t>
            </a:r>
          </a:p>
        </p:txBody>
      </p:sp>
    </p:spTree>
    <p:extLst>
      <p:ext uri="{BB962C8B-B14F-4D97-AF65-F5344CB8AC3E}">
        <p14:creationId xmlns:p14="http://schemas.microsoft.com/office/powerpoint/2010/main" val="410344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4.2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1695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Approaching Children and Families in a Trauma-Informed Manner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908" y="322793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4.2.1</a:t>
            </a:r>
          </a:p>
        </p:txBody>
      </p:sp>
    </p:spTree>
    <p:extLst>
      <p:ext uri="{BB962C8B-B14F-4D97-AF65-F5344CB8AC3E}">
        <p14:creationId xmlns:p14="http://schemas.microsoft.com/office/powerpoint/2010/main" val="3855078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9177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4.2.2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48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Keeping the Child Psychologically Safe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25" y="2085267"/>
            <a:ext cx="4672483" cy="3099414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4.2.3</a:t>
            </a:r>
          </a:p>
        </p:txBody>
      </p:sp>
    </p:spTree>
    <p:extLst>
      <p:ext uri="{BB962C8B-B14F-4D97-AF65-F5344CB8AC3E}">
        <p14:creationId xmlns:p14="http://schemas.microsoft.com/office/powerpoint/2010/main" val="1947425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Child Traumatic Stress Network (NCTSN)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4536" y="2275113"/>
            <a:ext cx="7082264" cy="3940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According to the NCTSN, psychological safety is a sense of safety, or the ability to feel safe, within oneself and safe from external harm.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4.2.4</a:t>
            </a:r>
          </a:p>
        </p:txBody>
      </p:sp>
    </p:spTree>
    <p:extLst>
      <p:ext uri="{BB962C8B-B14F-4D97-AF65-F5344CB8AC3E}">
        <p14:creationId xmlns:p14="http://schemas.microsoft.com/office/powerpoint/2010/main" val="60012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16" y="598323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8" y="1453249"/>
            <a:ext cx="777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Henry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4.2.5</a:t>
            </a:r>
          </a:p>
        </p:txBody>
      </p:sp>
    </p:spTree>
    <p:extLst>
      <p:ext uri="{BB962C8B-B14F-4D97-AF65-F5344CB8AC3E}">
        <p14:creationId xmlns:p14="http://schemas.microsoft.com/office/powerpoint/2010/main" val="2077380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16" y="598323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8" y="1453249"/>
            <a:ext cx="777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Rewriting Henry’s Experience With Us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4.2.6</a:t>
            </a:r>
          </a:p>
        </p:txBody>
      </p:sp>
    </p:spTree>
    <p:extLst>
      <p:ext uri="{BB962C8B-B14F-4D97-AF65-F5344CB8AC3E}">
        <p14:creationId xmlns:p14="http://schemas.microsoft.com/office/powerpoint/2010/main" val="530256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Ways to Behave in a </a:t>
            </a:r>
            <a:br>
              <a:rPr lang="en-US" dirty="0"/>
            </a:br>
            <a:r>
              <a:rPr lang="en-US" dirty="0"/>
              <a:t>Trauma-Informed Manner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18" y="1395884"/>
            <a:ext cx="5799438" cy="3866292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4.2.7</a:t>
            </a:r>
          </a:p>
        </p:txBody>
      </p:sp>
    </p:spTree>
    <p:extLst>
      <p:ext uri="{BB962C8B-B14F-4D97-AF65-F5344CB8AC3E}">
        <p14:creationId xmlns:p14="http://schemas.microsoft.com/office/powerpoint/2010/main" val="422624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16" y="598323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3783" y="1453249"/>
            <a:ext cx="7982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Using a Trauma-Informed Approach in Child Welfare Practice: Creating Your Rules of Thumb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4.2.8</a:t>
            </a:r>
          </a:p>
        </p:txBody>
      </p:sp>
    </p:spTree>
    <p:extLst>
      <p:ext uri="{BB962C8B-B14F-4D97-AF65-F5344CB8AC3E}">
        <p14:creationId xmlns:p14="http://schemas.microsoft.com/office/powerpoint/2010/main" val="1005833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Parents Must Truly Address The Roots of Their Trauma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877" y="1728129"/>
            <a:ext cx="5651580" cy="3760638"/>
          </a:xfr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4.2.9</a:t>
            </a:r>
          </a:p>
        </p:txBody>
      </p:sp>
    </p:spTree>
    <p:extLst>
      <p:ext uri="{BB962C8B-B14F-4D97-AF65-F5344CB8AC3E}">
        <p14:creationId xmlns:p14="http://schemas.microsoft.com/office/powerpoint/2010/main" val="300634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4.1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/>
          <a:lstStyle/>
          <a:p>
            <a:r>
              <a:rPr lang="en-US" dirty="0"/>
              <a:t>Trauma </a:t>
            </a:r>
            <a:r>
              <a:rPr lang="en-US"/>
              <a:t>and Its </a:t>
            </a:r>
            <a:r>
              <a:rPr lang="en-US" dirty="0"/>
              <a:t>Impact on the Child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395" y="332732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05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How People Exposed to Trauma React to Authority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84" y="1833054"/>
            <a:ext cx="4481565" cy="3196850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4.2.10</a:t>
            </a:r>
          </a:p>
        </p:txBody>
      </p:sp>
    </p:spTree>
    <p:extLst>
      <p:ext uri="{BB962C8B-B14F-4D97-AF65-F5344CB8AC3E}">
        <p14:creationId xmlns:p14="http://schemas.microsoft.com/office/powerpoint/2010/main" val="439639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4.3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575574"/>
            <a:ext cx="7474712" cy="11695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Referring and Advocating for the Child and Family in a Trauma-Informed Manner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4.3.1</a:t>
            </a:r>
          </a:p>
        </p:txBody>
      </p:sp>
    </p:spTree>
    <p:extLst>
      <p:ext uri="{BB962C8B-B14F-4D97-AF65-F5344CB8AC3E}">
        <p14:creationId xmlns:p14="http://schemas.microsoft.com/office/powerpoint/2010/main" val="2644385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9177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4.3.2</a:t>
            </a:r>
          </a:p>
        </p:txBody>
      </p:sp>
    </p:spTree>
    <p:extLst>
      <p:ext uri="{BB962C8B-B14F-4D97-AF65-F5344CB8AC3E}">
        <p14:creationId xmlns:p14="http://schemas.microsoft.com/office/powerpoint/2010/main" val="400080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0049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Screening, Assessments and Evaluations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92" y="2149237"/>
            <a:ext cx="4068713" cy="3453026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4.3.3</a:t>
            </a:r>
          </a:p>
        </p:txBody>
      </p:sp>
    </p:spTree>
    <p:extLst>
      <p:ext uri="{BB962C8B-B14F-4D97-AF65-F5344CB8AC3E}">
        <p14:creationId xmlns:p14="http://schemas.microsoft.com/office/powerpoint/2010/main" val="2745706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0049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Other Referrals and Advocacy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58" y="1783582"/>
            <a:ext cx="3665418" cy="345412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4.3.4</a:t>
            </a:r>
          </a:p>
        </p:txBody>
      </p:sp>
    </p:spTree>
    <p:extLst>
      <p:ext uri="{BB962C8B-B14F-4D97-AF65-F5344CB8AC3E}">
        <p14:creationId xmlns:p14="http://schemas.microsoft.com/office/powerpoint/2010/main" val="3463906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0049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Pharmacology and the </a:t>
            </a:r>
            <a:br>
              <a:rPr lang="en-US" dirty="0"/>
            </a:br>
            <a:r>
              <a:rPr lang="en-US" dirty="0"/>
              <a:t>Child or Adult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23" y="2042328"/>
            <a:ext cx="2609088" cy="3657600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4.3.5</a:t>
            </a:r>
          </a:p>
        </p:txBody>
      </p:sp>
    </p:spTree>
    <p:extLst>
      <p:ext uri="{BB962C8B-B14F-4D97-AF65-F5344CB8AC3E}">
        <p14:creationId xmlns:p14="http://schemas.microsoft.com/office/powerpoint/2010/main" val="1598845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0049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What Medication Does NOT Help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96" y="2080009"/>
            <a:ext cx="2936631" cy="2936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38" y="2080009"/>
            <a:ext cx="2641775" cy="291838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4.3.6</a:t>
            </a:r>
          </a:p>
        </p:txBody>
      </p:sp>
    </p:spTree>
    <p:extLst>
      <p:ext uri="{BB962C8B-B14F-4D97-AF65-F5344CB8AC3E}">
        <p14:creationId xmlns:p14="http://schemas.microsoft.com/office/powerpoint/2010/main" val="340853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0049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Evidence-Based, Trauma-Informed Interventions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16" y="1643498"/>
            <a:ext cx="4717701" cy="471770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4.3.7</a:t>
            </a:r>
          </a:p>
        </p:txBody>
      </p:sp>
    </p:spTree>
    <p:extLst>
      <p:ext uri="{BB962C8B-B14F-4D97-AF65-F5344CB8AC3E}">
        <p14:creationId xmlns:p14="http://schemas.microsoft.com/office/powerpoint/2010/main" val="271424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0049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Culture and Historical Trauma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70" y="1885682"/>
            <a:ext cx="4939594" cy="3716273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4.3.8</a:t>
            </a:r>
          </a:p>
        </p:txBody>
      </p:sp>
    </p:spTree>
    <p:extLst>
      <p:ext uri="{BB962C8B-B14F-4D97-AF65-F5344CB8AC3E}">
        <p14:creationId xmlns:p14="http://schemas.microsoft.com/office/powerpoint/2010/main" val="1554463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16" y="598323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8" y="1453249"/>
            <a:ext cx="7773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How should I address </a:t>
            </a:r>
          </a:p>
          <a:p>
            <a:pPr algn="ctr"/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Culture or Historical Trauma?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4.3.9</a:t>
            </a:r>
          </a:p>
        </p:txBody>
      </p:sp>
    </p:spTree>
    <p:extLst>
      <p:ext uri="{BB962C8B-B14F-4D97-AF65-F5344CB8AC3E}">
        <p14:creationId xmlns:p14="http://schemas.microsoft.com/office/powerpoint/2010/main" val="183237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4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Trauma?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115" y="1835123"/>
            <a:ext cx="5224146" cy="43657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Trauma is an emotional response to an event. The emotional response is intense, distressing and/or painful and can overwhelm your ability to cope. There can be direct involvement in the event or indirect through witnessing the event. </a:t>
            </a:r>
            <a:endParaRPr lang="en-US" sz="3600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1879800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55261" y="1745671"/>
            <a:ext cx="2192482" cy="328872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4.1.3</a:t>
            </a:r>
          </a:p>
        </p:txBody>
      </p:sp>
    </p:spTree>
    <p:extLst>
      <p:ext uri="{BB962C8B-B14F-4D97-AF65-F5344CB8AC3E}">
        <p14:creationId xmlns:p14="http://schemas.microsoft.com/office/powerpoint/2010/main" val="309290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and Trauma</a:t>
            </a:r>
          </a:p>
        </p:txBody>
      </p:sp>
      <p:pic>
        <p:nvPicPr>
          <p:cNvPr id="1027" name="Picture 3" descr="C:\Users\Carnett-Valerie\AppData\Local\Microsoft\Windows\Temporary Internet Files\Content.IE5\O9AWAS7O\MP900178844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2" y="2096153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4.1.4</a:t>
            </a:r>
          </a:p>
        </p:txBody>
      </p:sp>
    </p:spTree>
    <p:extLst>
      <p:ext uri="{BB962C8B-B14F-4D97-AF65-F5344CB8AC3E}">
        <p14:creationId xmlns:p14="http://schemas.microsoft.com/office/powerpoint/2010/main" val="305021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Childhood Trauma</a:t>
            </a:r>
          </a:p>
          <a:p>
            <a:r>
              <a:rPr lang="en-US" dirty="0"/>
              <a:t>Domestic Violence</a:t>
            </a:r>
          </a:p>
          <a:p>
            <a:r>
              <a:rPr lang="en-US" dirty="0"/>
              <a:t>Physical Abuse</a:t>
            </a:r>
          </a:p>
          <a:p>
            <a:r>
              <a:rPr lang="en-US" dirty="0"/>
              <a:t>Neglect</a:t>
            </a:r>
          </a:p>
          <a:p>
            <a:r>
              <a:rPr lang="en-US" dirty="0"/>
              <a:t>Sexual Abuse</a:t>
            </a:r>
          </a:p>
          <a:p>
            <a:r>
              <a:rPr lang="en-US" dirty="0"/>
              <a:t>Traumatic Grief</a:t>
            </a:r>
          </a:p>
          <a:p>
            <a:r>
              <a:rPr lang="en-US" dirty="0"/>
              <a:t>Persistent Absence of Responsive Care</a:t>
            </a:r>
          </a:p>
          <a:p>
            <a:r>
              <a:rPr lang="en-US" dirty="0"/>
              <a:t>Complex Trauma or Toxic Shock</a:t>
            </a:r>
          </a:p>
        </p:txBody>
      </p:sp>
      <p:pic>
        <p:nvPicPr>
          <p:cNvPr id="2050" name="Picture 2" descr="C:\Users\Carnett-Valerie\AppData\Local\Microsoft\Windows\Temporary Internet Files\Content.IE5\B3Y0L269\MP90017883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3" y="2601686"/>
            <a:ext cx="2824842" cy="18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4.1.5</a:t>
            </a:r>
          </a:p>
        </p:txBody>
      </p:sp>
    </p:spTree>
    <p:extLst>
      <p:ext uri="{BB962C8B-B14F-4D97-AF65-F5344CB8AC3E}">
        <p14:creationId xmlns:p14="http://schemas.microsoft.com/office/powerpoint/2010/main" val="221009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Trauma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01443" y="1440338"/>
            <a:ext cx="7684902" cy="4365702"/>
          </a:xfrm>
        </p:spPr>
        <p:txBody>
          <a:bodyPr>
            <a:normAutofit/>
          </a:bodyPr>
          <a:lstStyle/>
          <a:p>
            <a:r>
              <a:rPr lang="en-US" dirty="0"/>
              <a:t>Early childhood trauma: Children ages 0-6</a:t>
            </a:r>
          </a:p>
          <a:p>
            <a:r>
              <a:rPr lang="en-US" dirty="0"/>
              <a:t>Intentional violence – child physical or sexual abuse and/or domestic violence</a:t>
            </a:r>
          </a:p>
          <a:p>
            <a:r>
              <a:rPr lang="en-US" dirty="0"/>
              <a:t>Child neglect</a:t>
            </a:r>
          </a:p>
          <a:p>
            <a:r>
              <a:rPr lang="en-US" dirty="0"/>
              <a:t>Child traumatic grief</a:t>
            </a:r>
          </a:p>
          <a:p>
            <a:r>
              <a:rPr lang="en-US" dirty="0"/>
              <a:t>Complex trauma</a:t>
            </a:r>
          </a:p>
        </p:txBody>
      </p:sp>
      <p:pic>
        <p:nvPicPr>
          <p:cNvPr id="4" name="Picture 3" descr="463321071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29251" y="3041005"/>
            <a:ext cx="3257548" cy="2171699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4.1.6</a:t>
            </a:r>
          </a:p>
        </p:txBody>
      </p:sp>
    </p:spTree>
    <p:extLst>
      <p:ext uri="{BB962C8B-B14F-4D97-AF65-F5344CB8AC3E}">
        <p14:creationId xmlns:p14="http://schemas.microsoft.com/office/powerpoint/2010/main" val="311528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Child Traumatic Stress (CTS)?</a:t>
            </a:r>
          </a:p>
        </p:txBody>
      </p:sp>
      <p:pic>
        <p:nvPicPr>
          <p:cNvPr id="4" name="Picture 3" descr="4622803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90981" y="1850241"/>
            <a:ext cx="3971211" cy="411480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Pre-Service Curriculum Module 4.1.7</a:t>
            </a:r>
          </a:p>
        </p:txBody>
      </p:sp>
    </p:spTree>
    <p:extLst>
      <p:ext uri="{BB962C8B-B14F-4D97-AF65-F5344CB8AC3E}">
        <p14:creationId xmlns:p14="http://schemas.microsoft.com/office/powerpoint/2010/main" val="1820178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A23BBF-3881-4E75-9C85-7D361C7C9D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0B984B-2C55-4BB1-BAD2-EB6DCBD1770E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85D5D8-4820-42D4-949E-77B39219FA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26101</TotalTime>
  <Words>681</Words>
  <Application>Microsoft Office PowerPoint</Application>
  <PresentationFormat>On-screen Show (4:3)</PresentationFormat>
  <Paragraphs>196</Paragraphs>
  <Slides>39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Arial Black</vt:lpstr>
      <vt:lpstr>Calibri</vt:lpstr>
      <vt:lpstr>ACP-white</vt:lpstr>
      <vt:lpstr>Module 4</vt:lpstr>
      <vt:lpstr>Agenda</vt:lpstr>
      <vt:lpstr>Unit 4.1</vt:lpstr>
      <vt:lpstr>Learning Objectives</vt:lpstr>
      <vt:lpstr>What is Trauma?</vt:lpstr>
      <vt:lpstr>Stress and Trauma</vt:lpstr>
      <vt:lpstr>Types of Trauma</vt:lpstr>
      <vt:lpstr>Childhood Trauma</vt:lpstr>
      <vt:lpstr>What is Child Traumatic Stress (CTS)?</vt:lpstr>
      <vt:lpstr>How Trauma Impacts the Child</vt:lpstr>
      <vt:lpstr>Impact of Trauma on the Child’s Brain</vt:lpstr>
      <vt:lpstr>The Impact of Trauma on Very Young Children</vt:lpstr>
      <vt:lpstr>Impact of Traumatic Stress on Visible Behavior</vt:lpstr>
      <vt:lpstr>Activity  What Did You See?</vt:lpstr>
      <vt:lpstr>Factors that Influence a Child’s Response to Trauma</vt:lpstr>
      <vt:lpstr>Behaviors Associated with Complex Trauma</vt:lpstr>
      <vt:lpstr>Adverse Childhood Experiences (ACE)</vt:lpstr>
      <vt:lpstr>Long-term Impact of Trauma</vt:lpstr>
      <vt:lpstr>Culture and Trauma</vt:lpstr>
      <vt:lpstr>Historical Trauma</vt:lpstr>
      <vt:lpstr>Unit 4.2</vt:lpstr>
      <vt:lpstr>Learning Objectives</vt:lpstr>
      <vt:lpstr>Keeping the Child Psychologically Safe</vt:lpstr>
      <vt:lpstr>National Child Traumatic Stress Network (NCTSN)</vt:lpstr>
      <vt:lpstr>Activity</vt:lpstr>
      <vt:lpstr>Activity</vt:lpstr>
      <vt:lpstr>Ways to Behave in a  Trauma-Informed Manner</vt:lpstr>
      <vt:lpstr>Activity</vt:lpstr>
      <vt:lpstr>Parents Must Truly Address The Roots of Their Trauma</vt:lpstr>
      <vt:lpstr>How People Exposed to Trauma React to Authority</vt:lpstr>
      <vt:lpstr>Unit 4.3</vt:lpstr>
      <vt:lpstr>Learning Objectives</vt:lpstr>
      <vt:lpstr>Screening, Assessments and Evaluations</vt:lpstr>
      <vt:lpstr>Other Referrals and Advocacy</vt:lpstr>
      <vt:lpstr>Pharmacology and the  Child or Adult</vt:lpstr>
      <vt:lpstr>What Medication Does NOT Help</vt:lpstr>
      <vt:lpstr>Evidence-Based, Trauma-Informed Interventions</vt:lpstr>
      <vt:lpstr>Culture and Historical Trauma</vt:lpstr>
      <vt:lpstr>Activity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Module 4 PowerPoint - Trauma and the Child (January 2015)</dc:title>
  <dc:creator>Cindy</dc:creator>
  <cp:lastModifiedBy>VanDyke, Misty N</cp:lastModifiedBy>
  <cp:revision>365</cp:revision>
  <cp:lastPrinted>2014-12-03T15:20:01Z</cp:lastPrinted>
  <dcterms:created xsi:type="dcterms:W3CDTF">2014-03-31T02:38:26Z</dcterms:created>
  <dcterms:modified xsi:type="dcterms:W3CDTF">2025-05-13T15:11:51Z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