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handoutMasterIdLst>
    <p:handoutMasterId r:id="rId52"/>
  </p:handoutMasterIdLst>
  <p:sldIdLst>
    <p:sldId id="413" r:id="rId5"/>
    <p:sldId id="432" r:id="rId6"/>
    <p:sldId id="415" r:id="rId7"/>
    <p:sldId id="416" r:id="rId8"/>
    <p:sldId id="419" r:id="rId9"/>
    <p:sldId id="417" r:id="rId10"/>
    <p:sldId id="446" r:id="rId11"/>
    <p:sldId id="478" r:id="rId12"/>
    <p:sldId id="454" r:id="rId13"/>
    <p:sldId id="456" r:id="rId14"/>
    <p:sldId id="448" r:id="rId15"/>
    <p:sldId id="447" r:id="rId16"/>
    <p:sldId id="449" r:id="rId17"/>
    <p:sldId id="481" r:id="rId18"/>
    <p:sldId id="457" r:id="rId19"/>
    <p:sldId id="450" r:id="rId20"/>
    <p:sldId id="458" r:id="rId21"/>
    <p:sldId id="461" r:id="rId22"/>
    <p:sldId id="455" r:id="rId23"/>
    <p:sldId id="451" r:id="rId24"/>
    <p:sldId id="480" r:id="rId25"/>
    <p:sldId id="422" r:id="rId26"/>
    <p:sldId id="479" r:id="rId27"/>
    <p:sldId id="426" r:id="rId28"/>
    <p:sldId id="427" r:id="rId29"/>
    <p:sldId id="462" r:id="rId30"/>
    <p:sldId id="463" r:id="rId31"/>
    <p:sldId id="465" r:id="rId32"/>
    <p:sldId id="466" r:id="rId33"/>
    <p:sldId id="467" r:id="rId34"/>
    <p:sldId id="468" r:id="rId35"/>
    <p:sldId id="469" r:id="rId36"/>
    <p:sldId id="470" r:id="rId37"/>
    <p:sldId id="425" r:id="rId38"/>
    <p:sldId id="471" r:id="rId39"/>
    <p:sldId id="472" r:id="rId40"/>
    <p:sldId id="428" r:id="rId41"/>
    <p:sldId id="445" r:id="rId42"/>
    <p:sldId id="429" r:id="rId43"/>
    <p:sldId id="430" r:id="rId44"/>
    <p:sldId id="473" r:id="rId45"/>
    <p:sldId id="474" r:id="rId46"/>
    <p:sldId id="475" r:id="rId47"/>
    <p:sldId id="476" r:id="rId48"/>
    <p:sldId id="477" r:id="rId49"/>
    <p:sldId id="431" r:id="rId50"/>
  </p:sldIdLst>
  <p:sldSz cx="9144000" cy="6858000" type="screen4x3"/>
  <p:notesSz cx="7010400" cy="9296400"/>
  <p:custDataLst>
    <p:tags r:id="rId53"/>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79B"/>
    <a:srgbClr val="56944F"/>
    <a:srgbClr val="1B5F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94956" autoAdjust="0"/>
  </p:normalViewPr>
  <p:slideViewPr>
    <p:cSldViewPr snapToGrid="0" snapToObjects="1">
      <p:cViewPr varScale="1">
        <p:scale>
          <a:sx n="115" d="100"/>
          <a:sy n="115" d="100"/>
        </p:scale>
        <p:origin x="1589"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8" d="100"/>
          <a:sy n="68" d="100"/>
        </p:scale>
        <p:origin x="-2814" y="-102"/>
      </p:cViewPr>
      <p:guideLst>
        <p:guide orient="horz" pos="2949"/>
        <p:guide pos="222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7D1DC-55AA-466C-A627-98FC972259C6}" type="doc">
      <dgm:prSet loTypeId="urn:microsoft.com/office/officeart/2005/8/layout/pyramid1" loCatId="pyramid" qsTypeId="urn:microsoft.com/office/officeart/2005/8/quickstyle/simple1" qsCatId="simple" csTypeId="urn:microsoft.com/office/officeart/2005/8/colors/colorful1" csCatId="colorful" phldr="1"/>
      <dgm:spPr/>
    </dgm:pt>
    <dgm:pt modelId="{0E6666A5-D4FB-46E4-ADF8-B2986946F2C4}">
      <dgm:prSet phldrT="[Text]" custT="1"/>
      <dgm:spPr>
        <a:solidFill>
          <a:srgbClr val="FFFF00"/>
        </a:solidFill>
      </dgm:spPr>
      <dgm:t>
        <a:bodyPr/>
        <a:lstStyle/>
        <a:p>
          <a:endParaRPr lang="en-US" sz="1400" b="1" dirty="0"/>
        </a:p>
        <a:p>
          <a:endParaRPr lang="en-US" sz="1400" b="1" dirty="0"/>
        </a:p>
        <a:p>
          <a:r>
            <a:rPr lang="en-US" sz="1400" b="1" dirty="0"/>
            <a:t>Operating </a:t>
          </a:r>
        </a:p>
        <a:p>
          <a:r>
            <a:rPr lang="en-US" sz="1400" b="1" dirty="0"/>
            <a:t>Procedures</a:t>
          </a:r>
        </a:p>
      </dgm:t>
    </dgm:pt>
    <dgm:pt modelId="{FAB52EF1-9931-40E0-ACCE-3DEFBCCDB90D}" type="parTrans" cxnId="{6C6B619B-F72C-433E-9353-8D2E53BA396B}">
      <dgm:prSet/>
      <dgm:spPr/>
      <dgm:t>
        <a:bodyPr/>
        <a:lstStyle/>
        <a:p>
          <a:endParaRPr lang="en-US"/>
        </a:p>
      </dgm:t>
    </dgm:pt>
    <dgm:pt modelId="{D9FC90BC-CF98-416F-8822-225CC7415305}" type="sibTrans" cxnId="{6C6B619B-F72C-433E-9353-8D2E53BA396B}">
      <dgm:prSet/>
      <dgm:spPr/>
      <dgm:t>
        <a:bodyPr/>
        <a:lstStyle/>
        <a:p>
          <a:endParaRPr lang="en-US"/>
        </a:p>
      </dgm:t>
    </dgm:pt>
    <dgm:pt modelId="{6BAB48DB-1FE0-44A8-B431-30D0D0946EDA}">
      <dgm:prSet phldrT="[Text]" custT="1"/>
      <dgm:spPr>
        <a:solidFill>
          <a:schemeClr val="accent6">
            <a:lumMod val="20000"/>
            <a:lumOff val="80000"/>
          </a:schemeClr>
        </a:solidFill>
      </dgm:spPr>
      <dgm:t>
        <a:bodyPr/>
        <a:lstStyle/>
        <a:p>
          <a:r>
            <a:rPr lang="en-US" sz="1400" b="1" dirty="0"/>
            <a:t>Florida Statutes Chapter 39</a:t>
          </a:r>
        </a:p>
      </dgm:t>
    </dgm:pt>
    <dgm:pt modelId="{3A27C647-D2AD-4F23-AB7E-BB6EA43451E4}" type="parTrans" cxnId="{D96D9CC3-6B3A-4C7C-9EEE-719E6C5F46DD}">
      <dgm:prSet/>
      <dgm:spPr/>
      <dgm:t>
        <a:bodyPr/>
        <a:lstStyle/>
        <a:p>
          <a:endParaRPr lang="en-US"/>
        </a:p>
      </dgm:t>
    </dgm:pt>
    <dgm:pt modelId="{1EE4B836-EA0A-4985-9CA7-B99D9D9A5A77}" type="sibTrans" cxnId="{D96D9CC3-6B3A-4C7C-9EEE-719E6C5F46DD}">
      <dgm:prSet/>
      <dgm:spPr/>
      <dgm:t>
        <a:bodyPr/>
        <a:lstStyle/>
        <a:p>
          <a:endParaRPr lang="en-US"/>
        </a:p>
      </dgm:t>
    </dgm:pt>
    <dgm:pt modelId="{1B92416C-F61C-408F-9D59-59B476784A44}">
      <dgm:prSet phldrT="[Text]" custT="1"/>
      <dgm:spPr>
        <a:solidFill>
          <a:schemeClr val="tx2">
            <a:lumMod val="50000"/>
            <a:lumOff val="50000"/>
          </a:schemeClr>
        </a:solidFill>
      </dgm:spPr>
      <dgm:t>
        <a:bodyPr/>
        <a:lstStyle/>
        <a:p>
          <a:r>
            <a:rPr lang="en-US" sz="1400" b="1" dirty="0"/>
            <a:t>US Constitution</a:t>
          </a:r>
        </a:p>
      </dgm:t>
    </dgm:pt>
    <dgm:pt modelId="{E6097BEB-2572-406B-A608-261B3F77E0C6}" type="parTrans" cxnId="{2B5CC37A-53CC-426C-AE01-83B2EA94D643}">
      <dgm:prSet/>
      <dgm:spPr/>
      <dgm:t>
        <a:bodyPr/>
        <a:lstStyle/>
        <a:p>
          <a:endParaRPr lang="en-US"/>
        </a:p>
      </dgm:t>
    </dgm:pt>
    <dgm:pt modelId="{BE444D41-2362-4C88-9DF1-DAE18CC042D2}" type="sibTrans" cxnId="{2B5CC37A-53CC-426C-AE01-83B2EA94D643}">
      <dgm:prSet/>
      <dgm:spPr/>
      <dgm:t>
        <a:bodyPr/>
        <a:lstStyle/>
        <a:p>
          <a:endParaRPr lang="en-US"/>
        </a:p>
      </dgm:t>
    </dgm:pt>
    <dgm:pt modelId="{624D411F-B4C6-447B-8072-C5D20EB37689}">
      <dgm:prSet phldrT="[Text]" custT="1"/>
      <dgm:spPr>
        <a:solidFill>
          <a:srgbClr val="92D050"/>
        </a:solidFill>
      </dgm:spPr>
      <dgm:t>
        <a:bodyPr/>
        <a:lstStyle/>
        <a:p>
          <a:r>
            <a:rPr lang="en-US" sz="1400" b="1" dirty="0"/>
            <a:t>FL Administrative Code / Rules of Juvenile Procedure</a:t>
          </a:r>
        </a:p>
      </dgm:t>
    </dgm:pt>
    <dgm:pt modelId="{11D1B598-D985-464C-8CFD-B723361EFC8A}" type="parTrans" cxnId="{8485D5DE-13D1-47B7-9C8A-23CE254D2DFB}">
      <dgm:prSet/>
      <dgm:spPr/>
      <dgm:t>
        <a:bodyPr/>
        <a:lstStyle/>
        <a:p>
          <a:endParaRPr lang="en-US"/>
        </a:p>
      </dgm:t>
    </dgm:pt>
    <dgm:pt modelId="{4829F850-CC53-468F-A4F2-2A78BFAF8658}" type="sibTrans" cxnId="{8485D5DE-13D1-47B7-9C8A-23CE254D2DFB}">
      <dgm:prSet/>
      <dgm:spPr/>
      <dgm:t>
        <a:bodyPr/>
        <a:lstStyle/>
        <a:p>
          <a:endParaRPr lang="en-US"/>
        </a:p>
      </dgm:t>
    </dgm:pt>
    <dgm:pt modelId="{0B43C2AF-EB0D-40AF-A3E6-ED4A5B91E0FB}" type="pres">
      <dgm:prSet presAssocID="{1E37D1DC-55AA-466C-A627-98FC972259C6}" presName="Name0" presStyleCnt="0">
        <dgm:presLayoutVars>
          <dgm:dir/>
          <dgm:animLvl val="lvl"/>
          <dgm:resizeHandles val="exact"/>
        </dgm:presLayoutVars>
      </dgm:prSet>
      <dgm:spPr/>
    </dgm:pt>
    <dgm:pt modelId="{38855C84-D87D-47C5-98DE-CC82AD8A4D9A}" type="pres">
      <dgm:prSet presAssocID="{0E6666A5-D4FB-46E4-ADF8-B2986946F2C4}" presName="Name8" presStyleCnt="0"/>
      <dgm:spPr/>
    </dgm:pt>
    <dgm:pt modelId="{6E2CF0A0-543A-4A03-9AA9-D8194820699E}" type="pres">
      <dgm:prSet presAssocID="{0E6666A5-D4FB-46E4-ADF8-B2986946F2C4}" presName="level" presStyleLbl="node1" presStyleIdx="0" presStyleCnt="4">
        <dgm:presLayoutVars>
          <dgm:chMax val="1"/>
          <dgm:bulletEnabled val="1"/>
        </dgm:presLayoutVars>
      </dgm:prSet>
      <dgm:spPr/>
    </dgm:pt>
    <dgm:pt modelId="{FD38A86D-16E2-42CC-8CDB-BF9DA2AACDF0}" type="pres">
      <dgm:prSet presAssocID="{0E6666A5-D4FB-46E4-ADF8-B2986946F2C4}" presName="levelTx" presStyleLbl="revTx" presStyleIdx="0" presStyleCnt="0">
        <dgm:presLayoutVars>
          <dgm:chMax val="1"/>
          <dgm:bulletEnabled val="1"/>
        </dgm:presLayoutVars>
      </dgm:prSet>
      <dgm:spPr/>
    </dgm:pt>
    <dgm:pt modelId="{0A08D54A-4E21-42AC-B955-F28124899AD0}" type="pres">
      <dgm:prSet presAssocID="{624D411F-B4C6-447B-8072-C5D20EB37689}" presName="Name8" presStyleCnt="0"/>
      <dgm:spPr/>
    </dgm:pt>
    <dgm:pt modelId="{A6272000-CF8D-4967-8CDD-FF1E62D2546F}" type="pres">
      <dgm:prSet presAssocID="{624D411F-B4C6-447B-8072-C5D20EB37689}" presName="level" presStyleLbl="node1" presStyleIdx="1" presStyleCnt="4">
        <dgm:presLayoutVars>
          <dgm:chMax val="1"/>
          <dgm:bulletEnabled val="1"/>
        </dgm:presLayoutVars>
      </dgm:prSet>
      <dgm:spPr/>
    </dgm:pt>
    <dgm:pt modelId="{C708C040-7908-405D-8BE9-9C38165CC50D}" type="pres">
      <dgm:prSet presAssocID="{624D411F-B4C6-447B-8072-C5D20EB37689}" presName="levelTx" presStyleLbl="revTx" presStyleIdx="0" presStyleCnt="0">
        <dgm:presLayoutVars>
          <dgm:chMax val="1"/>
          <dgm:bulletEnabled val="1"/>
        </dgm:presLayoutVars>
      </dgm:prSet>
      <dgm:spPr/>
    </dgm:pt>
    <dgm:pt modelId="{31F2C4B3-782A-4D21-A20F-44FC8C00F233}" type="pres">
      <dgm:prSet presAssocID="{6BAB48DB-1FE0-44A8-B431-30D0D0946EDA}" presName="Name8" presStyleCnt="0"/>
      <dgm:spPr/>
    </dgm:pt>
    <dgm:pt modelId="{3E524D4B-23E0-4C3D-9476-D8621A62E9C9}" type="pres">
      <dgm:prSet presAssocID="{6BAB48DB-1FE0-44A8-B431-30D0D0946EDA}" presName="level" presStyleLbl="node1" presStyleIdx="2" presStyleCnt="4">
        <dgm:presLayoutVars>
          <dgm:chMax val="1"/>
          <dgm:bulletEnabled val="1"/>
        </dgm:presLayoutVars>
      </dgm:prSet>
      <dgm:spPr/>
    </dgm:pt>
    <dgm:pt modelId="{847814DF-E934-41B2-83BC-703FACE8899A}" type="pres">
      <dgm:prSet presAssocID="{6BAB48DB-1FE0-44A8-B431-30D0D0946EDA}" presName="levelTx" presStyleLbl="revTx" presStyleIdx="0" presStyleCnt="0">
        <dgm:presLayoutVars>
          <dgm:chMax val="1"/>
          <dgm:bulletEnabled val="1"/>
        </dgm:presLayoutVars>
      </dgm:prSet>
      <dgm:spPr/>
    </dgm:pt>
    <dgm:pt modelId="{BACACE5D-C103-4327-B552-D166274D81B4}" type="pres">
      <dgm:prSet presAssocID="{1B92416C-F61C-408F-9D59-59B476784A44}" presName="Name8" presStyleCnt="0"/>
      <dgm:spPr/>
    </dgm:pt>
    <dgm:pt modelId="{7BA4F424-A96D-40E1-B0DA-0D83DAF81147}" type="pres">
      <dgm:prSet presAssocID="{1B92416C-F61C-408F-9D59-59B476784A44}" presName="level" presStyleLbl="node1" presStyleIdx="3" presStyleCnt="4">
        <dgm:presLayoutVars>
          <dgm:chMax val="1"/>
          <dgm:bulletEnabled val="1"/>
        </dgm:presLayoutVars>
      </dgm:prSet>
      <dgm:spPr/>
    </dgm:pt>
    <dgm:pt modelId="{218FBD23-31EF-4D28-A756-1BC257FAAC2B}" type="pres">
      <dgm:prSet presAssocID="{1B92416C-F61C-408F-9D59-59B476784A44}" presName="levelTx" presStyleLbl="revTx" presStyleIdx="0" presStyleCnt="0">
        <dgm:presLayoutVars>
          <dgm:chMax val="1"/>
          <dgm:bulletEnabled val="1"/>
        </dgm:presLayoutVars>
      </dgm:prSet>
      <dgm:spPr/>
    </dgm:pt>
  </dgm:ptLst>
  <dgm:cxnLst>
    <dgm:cxn modelId="{D85D661A-96C9-494F-8219-026B7C1DB43D}" type="presOf" srcId="{624D411F-B4C6-447B-8072-C5D20EB37689}" destId="{A6272000-CF8D-4967-8CDD-FF1E62D2546F}" srcOrd="0" destOrd="0" presId="urn:microsoft.com/office/officeart/2005/8/layout/pyramid1"/>
    <dgm:cxn modelId="{27354547-35B5-40B5-A33C-54366C23B3A4}" type="presOf" srcId="{1E37D1DC-55AA-466C-A627-98FC972259C6}" destId="{0B43C2AF-EB0D-40AF-A3E6-ED4A5B91E0FB}" srcOrd="0" destOrd="0" presId="urn:microsoft.com/office/officeart/2005/8/layout/pyramid1"/>
    <dgm:cxn modelId="{7F6C684E-912D-46B5-9F0A-1215AF2BDE0E}" type="presOf" srcId="{6BAB48DB-1FE0-44A8-B431-30D0D0946EDA}" destId="{3E524D4B-23E0-4C3D-9476-D8621A62E9C9}" srcOrd="0" destOrd="0" presId="urn:microsoft.com/office/officeart/2005/8/layout/pyramid1"/>
    <dgm:cxn modelId="{CFC3E376-4361-48F6-A572-6C4D6E04BEA7}" type="presOf" srcId="{1B92416C-F61C-408F-9D59-59B476784A44}" destId="{7BA4F424-A96D-40E1-B0DA-0D83DAF81147}" srcOrd="0" destOrd="0" presId="urn:microsoft.com/office/officeart/2005/8/layout/pyramid1"/>
    <dgm:cxn modelId="{2B5CC37A-53CC-426C-AE01-83B2EA94D643}" srcId="{1E37D1DC-55AA-466C-A627-98FC972259C6}" destId="{1B92416C-F61C-408F-9D59-59B476784A44}" srcOrd="3" destOrd="0" parTransId="{E6097BEB-2572-406B-A608-261B3F77E0C6}" sibTransId="{BE444D41-2362-4C88-9DF1-DAE18CC042D2}"/>
    <dgm:cxn modelId="{914EB78E-191E-417D-B1E4-8987A414FC32}" type="presOf" srcId="{6BAB48DB-1FE0-44A8-B431-30D0D0946EDA}" destId="{847814DF-E934-41B2-83BC-703FACE8899A}" srcOrd="1" destOrd="0" presId="urn:microsoft.com/office/officeart/2005/8/layout/pyramid1"/>
    <dgm:cxn modelId="{6C6B619B-F72C-433E-9353-8D2E53BA396B}" srcId="{1E37D1DC-55AA-466C-A627-98FC972259C6}" destId="{0E6666A5-D4FB-46E4-ADF8-B2986946F2C4}" srcOrd="0" destOrd="0" parTransId="{FAB52EF1-9931-40E0-ACCE-3DEFBCCDB90D}" sibTransId="{D9FC90BC-CF98-416F-8822-225CC7415305}"/>
    <dgm:cxn modelId="{F30F889E-E7FC-4364-9274-D9EEBA6AE3EE}" type="presOf" srcId="{624D411F-B4C6-447B-8072-C5D20EB37689}" destId="{C708C040-7908-405D-8BE9-9C38165CC50D}" srcOrd="1" destOrd="0" presId="urn:microsoft.com/office/officeart/2005/8/layout/pyramid1"/>
    <dgm:cxn modelId="{5B5966A3-9A67-4294-AECE-3A4257A16118}" type="presOf" srcId="{1B92416C-F61C-408F-9D59-59B476784A44}" destId="{218FBD23-31EF-4D28-A756-1BC257FAAC2B}" srcOrd="1" destOrd="0" presId="urn:microsoft.com/office/officeart/2005/8/layout/pyramid1"/>
    <dgm:cxn modelId="{B97679B1-85D0-427B-9275-B340A5D03ED7}" type="presOf" srcId="{0E6666A5-D4FB-46E4-ADF8-B2986946F2C4}" destId="{6E2CF0A0-543A-4A03-9AA9-D8194820699E}" srcOrd="0" destOrd="0" presId="urn:microsoft.com/office/officeart/2005/8/layout/pyramid1"/>
    <dgm:cxn modelId="{D96D9CC3-6B3A-4C7C-9EEE-719E6C5F46DD}" srcId="{1E37D1DC-55AA-466C-A627-98FC972259C6}" destId="{6BAB48DB-1FE0-44A8-B431-30D0D0946EDA}" srcOrd="2" destOrd="0" parTransId="{3A27C647-D2AD-4F23-AB7E-BB6EA43451E4}" sibTransId="{1EE4B836-EA0A-4985-9CA7-B99D9D9A5A77}"/>
    <dgm:cxn modelId="{2753F7CF-18B0-4995-944B-6C0DF2D75624}" type="presOf" srcId="{0E6666A5-D4FB-46E4-ADF8-B2986946F2C4}" destId="{FD38A86D-16E2-42CC-8CDB-BF9DA2AACDF0}" srcOrd="1" destOrd="0" presId="urn:microsoft.com/office/officeart/2005/8/layout/pyramid1"/>
    <dgm:cxn modelId="{8485D5DE-13D1-47B7-9C8A-23CE254D2DFB}" srcId="{1E37D1DC-55AA-466C-A627-98FC972259C6}" destId="{624D411F-B4C6-447B-8072-C5D20EB37689}" srcOrd="1" destOrd="0" parTransId="{11D1B598-D985-464C-8CFD-B723361EFC8A}" sibTransId="{4829F850-CC53-468F-A4F2-2A78BFAF8658}"/>
    <dgm:cxn modelId="{47FBE2EB-287B-4DEB-B5E6-17AD9344B447}" type="presParOf" srcId="{0B43C2AF-EB0D-40AF-A3E6-ED4A5B91E0FB}" destId="{38855C84-D87D-47C5-98DE-CC82AD8A4D9A}" srcOrd="0" destOrd="0" presId="urn:microsoft.com/office/officeart/2005/8/layout/pyramid1"/>
    <dgm:cxn modelId="{35371122-00D1-416A-BF03-ABAEC4C1171A}" type="presParOf" srcId="{38855C84-D87D-47C5-98DE-CC82AD8A4D9A}" destId="{6E2CF0A0-543A-4A03-9AA9-D8194820699E}" srcOrd="0" destOrd="0" presId="urn:microsoft.com/office/officeart/2005/8/layout/pyramid1"/>
    <dgm:cxn modelId="{08783DF1-7975-47D7-9E6F-BE7A754BD3CC}" type="presParOf" srcId="{38855C84-D87D-47C5-98DE-CC82AD8A4D9A}" destId="{FD38A86D-16E2-42CC-8CDB-BF9DA2AACDF0}" srcOrd="1" destOrd="0" presId="urn:microsoft.com/office/officeart/2005/8/layout/pyramid1"/>
    <dgm:cxn modelId="{09EF10FB-D224-4245-B03E-8C34FA1DF958}" type="presParOf" srcId="{0B43C2AF-EB0D-40AF-A3E6-ED4A5B91E0FB}" destId="{0A08D54A-4E21-42AC-B955-F28124899AD0}" srcOrd="1" destOrd="0" presId="urn:microsoft.com/office/officeart/2005/8/layout/pyramid1"/>
    <dgm:cxn modelId="{B3C814B6-4A5B-46BA-82AD-ADD8FAD5D59A}" type="presParOf" srcId="{0A08D54A-4E21-42AC-B955-F28124899AD0}" destId="{A6272000-CF8D-4967-8CDD-FF1E62D2546F}" srcOrd="0" destOrd="0" presId="urn:microsoft.com/office/officeart/2005/8/layout/pyramid1"/>
    <dgm:cxn modelId="{38D2266B-A56F-40AF-BD53-08AD648548BD}" type="presParOf" srcId="{0A08D54A-4E21-42AC-B955-F28124899AD0}" destId="{C708C040-7908-405D-8BE9-9C38165CC50D}" srcOrd="1" destOrd="0" presId="urn:microsoft.com/office/officeart/2005/8/layout/pyramid1"/>
    <dgm:cxn modelId="{95EFE3FC-239C-4C02-A893-849D1920ED08}" type="presParOf" srcId="{0B43C2AF-EB0D-40AF-A3E6-ED4A5B91E0FB}" destId="{31F2C4B3-782A-4D21-A20F-44FC8C00F233}" srcOrd="2" destOrd="0" presId="urn:microsoft.com/office/officeart/2005/8/layout/pyramid1"/>
    <dgm:cxn modelId="{F266CE98-B494-4B72-9A63-501DA287EB28}" type="presParOf" srcId="{31F2C4B3-782A-4D21-A20F-44FC8C00F233}" destId="{3E524D4B-23E0-4C3D-9476-D8621A62E9C9}" srcOrd="0" destOrd="0" presId="urn:microsoft.com/office/officeart/2005/8/layout/pyramid1"/>
    <dgm:cxn modelId="{41618C16-501E-4E76-9E44-6F583C9E636C}" type="presParOf" srcId="{31F2C4B3-782A-4D21-A20F-44FC8C00F233}" destId="{847814DF-E934-41B2-83BC-703FACE8899A}" srcOrd="1" destOrd="0" presId="urn:microsoft.com/office/officeart/2005/8/layout/pyramid1"/>
    <dgm:cxn modelId="{84B3E052-3DA7-43DA-BBE3-006A90E6152C}" type="presParOf" srcId="{0B43C2AF-EB0D-40AF-A3E6-ED4A5B91E0FB}" destId="{BACACE5D-C103-4327-B552-D166274D81B4}" srcOrd="3" destOrd="0" presId="urn:microsoft.com/office/officeart/2005/8/layout/pyramid1"/>
    <dgm:cxn modelId="{5B4961B3-BACF-46C1-9070-E1CBF30B4772}" type="presParOf" srcId="{BACACE5D-C103-4327-B552-D166274D81B4}" destId="{7BA4F424-A96D-40E1-B0DA-0D83DAF81147}" srcOrd="0" destOrd="0" presId="urn:microsoft.com/office/officeart/2005/8/layout/pyramid1"/>
    <dgm:cxn modelId="{7BCB58EE-482C-47BC-B7AA-537CB2F36766}" type="presParOf" srcId="{BACACE5D-C103-4327-B552-D166274D81B4}" destId="{218FBD23-31EF-4D28-A756-1BC257FAAC2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A17F4-8AB7-4E27-95B9-72DA23F15FA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F256EA52-1328-4860-B075-02E78A80D69B}">
      <dgm:prSet phldrT="[Text]"/>
      <dgm:spPr>
        <a:solidFill>
          <a:schemeClr val="tx2">
            <a:lumMod val="50000"/>
            <a:lumOff val="50000"/>
          </a:schemeClr>
        </a:solidFill>
      </dgm:spPr>
      <dgm:t>
        <a:bodyPr/>
        <a:lstStyle/>
        <a:p>
          <a:r>
            <a:rPr lang="en-US" b="1" dirty="0"/>
            <a:t>FAMILY</a:t>
          </a:r>
        </a:p>
      </dgm:t>
    </dgm:pt>
    <dgm:pt modelId="{5351EF0F-F887-4E23-B7F6-85677BD3ECD9}" type="parTrans" cxnId="{49ACB579-6760-474D-8770-98F808D9A1F0}">
      <dgm:prSet/>
      <dgm:spPr/>
      <dgm:t>
        <a:bodyPr/>
        <a:lstStyle/>
        <a:p>
          <a:endParaRPr lang="en-US"/>
        </a:p>
      </dgm:t>
    </dgm:pt>
    <dgm:pt modelId="{9B7642C4-3699-4F40-9D29-F04871D3E6D9}" type="sibTrans" cxnId="{49ACB579-6760-474D-8770-98F808D9A1F0}">
      <dgm:prSet/>
      <dgm:spPr/>
      <dgm:t>
        <a:bodyPr/>
        <a:lstStyle/>
        <a:p>
          <a:endParaRPr lang="en-US"/>
        </a:p>
      </dgm:t>
    </dgm:pt>
    <dgm:pt modelId="{7A8B476F-0C83-430B-8C8D-C9885E07E0D2}">
      <dgm:prSet phldrT="[Text]"/>
      <dgm:spPr>
        <a:solidFill>
          <a:schemeClr val="tx2">
            <a:lumMod val="50000"/>
            <a:lumOff val="50000"/>
          </a:schemeClr>
        </a:solidFill>
      </dgm:spPr>
      <dgm:t>
        <a:bodyPr/>
        <a:lstStyle/>
        <a:p>
          <a:r>
            <a:rPr lang="en-US" b="1" dirty="0"/>
            <a:t>Child Protective Investigator</a:t>
          </a:r>
        </a:p>
      </dgm:t>
    </dgm:pt>
    <dgm:pt modelId="{8E5FB6E8-DBE1-40B1-97EF-9C4671DB85DE}" type="parTrans" cxnId="{14AC319C-32FF-434F-9990-2FAF7F2FA5A6}">
      <dgm:prSet/>
      <dgm:spPr/>
      <dgm:t>
        <a:bodyPr/>
        <a:lstStyle/>
        <a:p>
          <a:endParaRPr lang="en-US"/>
        </a:p>
      </dgm:t>
    </dgm:pt>
    <dgm:pt modelId="{951DFAE8-19E1-41D5-B47C-0102E590E975}" type="sibTrans" cxnId="{14AC319C-32FF-434F-9990-2FAF7F2FA5A6}">
      <dgm:prSet/>
      <dgm:spPr/>
      <dgm:t>
        <a:bodyPr/>
        <a:lstStyle/>
        <a:p>
          <a:endParaRPr lang="en-US"/>
        </a:p>
      </dgm:t>
    </dgm:pt>
    <dgm:pt modelId="{61892B3F-FE9D-4703-8B1D-5510E564E9E5}">
      <dgm:prSet phldrT="[Text]"/>
      <dgm:spPr>
        <a:solidFill>
          <a:schemeClr val="tx2">
            <a:lumMod val="50000"/>
            <a:lumOff val="50000"/>
          </a:schemeClr>
        </a:solidFill>
      </dgm:spPr>
      <dgm:t>
        <a:bodyPr/>
        <a:lstStyle/>
        <a:p>
          <a:r>
            <a:rPr lang="en-US" b="1" dirty="0"/>
            <a:t>Guardian Ad Litem</a:t>
          </a:r>
        </a:p>
      </dgm:t>
    </dgm:pt>
    <dgm:pt modelId="{17A9C70E-8B28-4690-AFD0-78FA9A44C7B9}" type="parTrans" cxnId="{0BD3C0E5-16DD-4060-8B01-9A27E72545E6}">
      <dgm:prSet/>
      <dgm:spPr/>
      <dgm:t>
        <a:bodyPr/>
        <a:lstStyle/>
        <a:p>
          <a:endParaRPr lang="en-US"/>
        </a:p>
      </dgm:t>
    </dgm:pt>
    <dgm:pt modelId="{056DFB3B-7F5F-4196-BEF5-E5835D5D9E22}" type="sibTrans" cxnId="{0BD3C0E5-16DD-4060-8B01-9A27E72545E6}">
      <dgm:prSet/>
      <dgm:spPr/>
      <dgm:t>
        <a:bodyPr/>
        <a:lstStyle/>
        <a:p>
          <a:endParaRPr lang="en-US"/>
        </a:p>
      </dgm:t>
    </dgm:pt>
    <dgm:pt modelId="{0CC02BAA-7459-4FEC-AFF7-D6DE34B4D613}">
      <dgm:prSet phldrT="[Text]"/>
      <dgm:spPr>
        <a:solidFill>
          <a:schemeClr val="tx2">
            <a:lumMod val="50000"/>
            <a:lumOff val="50000"/>
          </a:schemeClr>
        </a:solidFill>
      </dgm:spPr>
      <dgm:t>
        <a:bodyPr/>
        <a:lstStyle/>
        <a:p>
          <a:r>
            <a:rPr lang="en-US" b="1" dirty="0"/>
            <a:t>Case Manager</a:t>
          </a:r>
        </a:p>
      </dgm:t>
    </dgm:pt>
    <dgm:pt modelId="{65A0358D-8C2B-487A-852C-5646BF7B2FC4}" type="parTrans" cxnId="{7C1CD325-6764-416C-A951-AE52DF1A393F}">
      <dgm:prSet/>
      <dgm:spPr/>
      <dgm:t>
        <a:bodyPr/>
        <a:lstStyle/>
        <a:p>
          <a:endParaRPr lang="en-US"/>
        </a:p>
      </dgm:t>
    </dgm:pt>
    <dgm:pt modelId="{C9D23815-A0C1-4D6D-AA10-E5635B142310}" type="sibTrans" cxnId="{7C1CD325-6764-416C-A951-AE52DF1A393F}">
      <dgm:prSet/>
      <dgm:spPr/>
      <dgm:t>
        <a:bodyPr/>
        <a:lstStyle/>
        <a:p>
          <a:endParaRPr lang="en-US"/>
        </a:p>
      </dgm:t>
    </dgm:pt>
    <dgm:pt modelId="{7941C2E7-25CB-4D15-BCB3-A0605002931B}">
      <dgm:prSet phldrT="[Text]"/>
      <dgm:spPr>
        <a:solidFill>
          <a:schemeClr val="tx2">
            <a:lumMod val="50000"/>
            <a:lumOff val="50000"/>
          </a:schemeClr>
        </a:solidFill>
      </dgm:spPr>
      <dgm:t>
        <a:bodyPr/>
        <a:lstStyle/>
        <a:p>
          <a:r>
            <a:rPr lang="en-US" b="1" dirty="0"/>
            <a:t>Foster Parent</a:t>
          </a:r>
        </a:p>
      </dgm:t>
    </dgm:pt>
    <dgm:pt modelId="{44F506AC-C000-4B86-8F74-EC5FD3C67677}" type="parTrans" cxnId="{861A4772-CFD2-4D46-9CC9-5EDA7608F0A3}">
      <dgm:prSet/>
      <dgm:spPr/>
      <dgm:t>
        <a:bodyPr/>
        <a:lstStyle/>
        <a:p>
          <a:endParaRPr lang="en-US"/>
        </a:p>
      </dgm:t>
    </dgm:pt>
    <dgm:pt modelId="{FF073685-526B-4FF9-91CA-78497FFAB342}" type="sibTrans" cxnId="{861A4772-CFD2-4D46-9CC9-5EDA7608F0A3}">
      <dgm:prSet/>
      <dgm:spPr/>
      <dgm:t>
        <a:bodyPr/>
        <a:lstStyle/>
        <a:p>
          <a:endParaRPr lang="en-US"/>
        </a:p>
      </dgm:t>
    </dgm:pt>
    <dgm:pt modelId="{F1B42667-1CC2-43DA-80CD-1E4974437973}" type="pres">
      <dgm:prSet presAssocID="{8F5A17F4-8AB7-4E27-95B9-72DA23F15FA9}" presName="Name0" presStyleCnt="0">
        <dgm:presLayoutVars>
          <dgm:chMax val="1"/>
          <dgm:dir/>
          <dgm:animLvl val="ctr"/>
          <dgm:resizeHandles val="exact"/>
        </dgm:presLayoutVars>
      </dgm:prSet>
      <dgm:spPr/>
    </dgm:pt>
    <dgm:pt modelId="{9272661B-D353-4103-A95B-FD45A53AF9C8}" type="pres">
      <dgm:prSet presAssocID="{F256EA52-1328-4860-B075-02E78A80D69B}" presName="centerShape" presStyleLbl="node0" presStyleIdx="0" presStyleCnt="1"/>
      <dgm:spPr/>
    </dgm:pt>
    <dgm:pt modelId="{EA0C49E9-085B-4D06-8B4C-8BFDE2A9675B}" type="pres">
      <dgm:prSet presAssocID="{7A8B476F-0C83-430B-8C8D-C9885E07E0D2}" presName="node" presStyleLbl="node1" presStyleIdx="0" presStyleCnt="4">
        <dgm:presLayoutVars>
          <dgm:bulletEnabled val="1"/>
        </dgm:presLayoutVars>
      </dgm:prSet>
      <dgm:spPr/>
    </dgm:pt>
    <dgm:pt modelId="{5B80ECF5-5010-4F5A-AF0C-5CE8299DBD95}" type="pres">
      <dgm:prSet presAssocID="{7A8B476F-0C83-430B-8C8D-C9885E07E0D2}" presName="dummy" presStyleCnt="0"/>
      <dgm:spPr/>
    </dgm:pt>
    <dgm:pt modelId="{76629B2B-C27A-40E5-B535-2E048013F6D1}" type="pres">
      <dgm:prSet presAssocID="{951DFAE8-19E1-41D5-B47C-0102E590E975}" presName="sibTrans" presStyleLbl="sibTrans2D1" presStyleIdx="0" presStyleCnt="4"/>
      <dgm:spPr/>
    </dgm:pt>
    <dgm:pt modelId="{CE21448B-82B2-4E34-9F4F-F1196B14B54A}" type="pres">
      <dgm:prSet presAssocID="{61892B3F-FE9D-4703-8B1D-5510E564E9E5}" presName="node" presStyleLbl="node1" presStyleIdx="1" presStyleCnt="4">
        <dgm:presLayoutVars>
          <dgm:bulletEnabled val="1"/>
        </dgm:presLayoutVars>
      </dgm:prSet>
      <dgm:spPr/>
    </dgm:pt>
    <dgm:pt modelId="{B35AE2EC-9F62-4B29-9732-462987FE2324}" type="pres">
      <dgm:prSet presAssocID="{61892B3F-FE9D-4703-8B1D-5510E564E9E5}" presName="dummy" presStyleCnt="0"/>
      <dgm:spPr/>
    </dgm:pt>
    <dgm:pt modelId="{F421CFE8-E139-4DAC-B69C-3152731612F9}" type="pres">
      <dgm:prSet presAssocID="{056DFB3B-7F5F-4196-BEF5-E5835D5D9E22}" presName="sibTrans" presStyleLbl="sibTrans2D1" presStyleIdx="1" presStyleCnt="4"/>
      <dgm:spPr/>
    </dgm:pt>
    <dgm:pt modelId="{7345F6FB-0B62-4B89-89CA-D1C074109925}" type="pres">
      <dgm:prSet presAssocID="{0CC02BAA-7459-4FEC-AFF7-D6DE34B4D613}" presName="node" presStyleLbl="node1" presStyleIdx="2" presStyleCnt="4">
        <dgm:presLayoutVars>
          <dgm:bulletEnabled val="1"/>
        </dgm:presLayoutVars>
      </dgm:prSet>
      <dgm:spPr/>
    </dgm:pt>
    <dgm:pt modelId="{86E474F3-D038-4443-856B-30BFB72064FA}" type="pres">
      <dgm:prSet presAssocID="{0CC02BAA-7459-4FEC-AFF7-D6DE34B4D613}" presName="dummy" presStyleCnt="0"/>
      <dgm:spPr/>
    </dgm:pt>
    <dgm:pt modelId="{293D3926-94AD-4D90-A48D-7EEA2BC63899}" type="pres">
      <dgm:prSet presAssocID="{C9D23815-A0C1-4D6D-AA10-E5635B142310}" presName="sibTrans" presStyleLbl="sibTrans2D1" presStyleIdx="2" presStyleCnt="4"/>
      <dgm:spPr/>
    </dgm:pt>
    <dgm:pt modelId="{311C7EDE-3B6D-4572-98EB-5873EF38D970}" type="pres">
      <dgm:prSet presAssocID="{7941C2E7-25CB-4D15-BCB3-A0605002931B}" presName="node" presStyleLbl="node1" presStyleIdx="3" presStyleCnt="4">
        <dgm:presLayoutVars>
          <dgm:bulletEnabled val="1"/>
        </dgm:presLayoutVars>
      </dgm:prSet>
      <dgm:spPr/>
    </dgm:pt>
    <dgm:pt modelId="{1CC46A3E-37F1-49F8-BBAA-9466D57ED506}" type="pres">
      <dgm:prSet presAssocID="{7941C2E7-25CB-4D15-BCB3-A0605002931B}" presName="dummy" presStyleCnt="0"/>
      <dgm:spPr/>
    </dgm:pt>
    <dgm:pt modelId="{490246AF-3E4E-48B7-BBA5-BBD9178A70DA}" type="pres">
      <dgm:prSet presAssocID="{FF073685-526B-4FF9-91CA-78497FFAB342}" presName="sibTrans" presStyleLbl="sibTrans2D1" presStyleIdx="3" presStyleCnt="4"/>
      <dgm:spPr/>
    </dgm:pt>
  </dgm:ptLst>
  <dgm:cxnLst>
    <dgm:cxn modelId="{721B371E-AE45-4979-A2DE-67BC21BB9652}" type="presOf" srcId="{0CC02BAA-7459-4FEC-AFF7-D6DE34B4D613}" destId="{7345F6FB-0B62-4B89-89CA-D1C074109925}" srcOrd="0" destOrd="0" presId="urn:microsoft.com/office/officeart/2005/8/layout/radial6"/>
    <dgm:cxn modelId="{7C1CD325-6764-416C-A951-AE52DF1A393F}" srcId="{F256EA52-1328-4860-B075-02E78A80D69B}" destId="{0CC02BAA-7459-4FEC-AFF7-D6DE34B4D613}" srcOrd="2" destOrd="0" parTransId="{65A0358D-8C2B-487A-852C-5646BF7B2FC4}" sibTransId="{C9D23815-A0C1-4D6D-AA10-E5635B142310}"/>
    <dgm:cxn modelId="{32E41428-34CC-4CCE-AD71-6B0D02F97EA0}" type="presOf" srcId="{61892B3F-FE9D-4703-8B1D-5510E564E9E5}" destId="{CE21448B-82B2-4E34-9F4F-F1196B14B54A}" srcOrd="0" destOrd="0" presId="urn:microsoft.com/office/officeart/2005/8/layout/radial6"/>
    <dgm:cxn modelId="{1F60D640-E8DD-4D19-BCBD-0F2F5ABD5E4C}" type="presOf" srcId="{8F5A17F4-8AB7-4E27-95B9-72DA23F15FA9}" destId="{F1B42667-1CC2-43DA-80CD-1E4974437973}" srcOrd="0" destOrd="0" presId="urn:microsoft.com/office/officeart/2005/8/layout/radial6"/>
    <dgm:cxn modelId="{90356B6C-A811-45A2-BFF4-ABA754D02D12}" type="presOf" srcId="{FF073685-526B-4FF9-91CA-78497FFAB342}" destId="{490246AF-3E4E-48B7-BBA5-BBD9178A70DA}" srcOrd="0" destOrd="0" presId="urn:microsoft.com/office/officeart/2005/8/layout/radial6"/>
    <dgm:cxn modelId="{861A4772-CFD2-4D46-9CC9-5EDA7608F0A3}" srcId="{F256EA52-1328-4860-B075-02E78A80D69B}" destId="{7941C2E7-25CB-4D15-BCB3-A0605002931B}" srcOrd="3" destOrd="0" parTransId="{44F506AC-C000-4B86-8F74-EC5FD3C67677}" sibTransId="{FF073685-526B-4FF9-91CA-78497FFAB342}"/>
    <dgm:cxn modelId="{2D7DCF53-77C1-46DB-9710-AD70E16A7133}" type="presOf" srcId="{7A8B476F-0C83-430B-8C8D-C9885E07E0D2}" destId="{EA0C49E9-085B-4D06-8B4C-8BFDE2A9675B}" srcOrd="0" destOrd="0" presId="urn:microsoft.com/office/officeart/2005/8/layout/radial6"/>
    <dgm:cxn modelId="{6451AF54-F753-4F58-B10F-64109D469111}" type="presOf" srcId="{F256EA52-1328-4860-B075-02E78A80D69B}" destId="{9272661B-D353-4103-A95B-FD45A53AF9C8}" srcOrd="0" destOrd="0" presId="urn:microsoft.com/office/officeart/2005/8/layout/radial6"/>
    <dgm:cxn modelId="{49ACB579-6760-474D-8770-98F808D9A1F0}" srcId="{8F5A17F4-8AB7-4E27-95B9-72DA23F15FA9}" destId="{F256EA52-1328-4860-B075-02E78A80D69B}" srcOrd="0" destOrd="0" parTransId="{5351EF0F-F887-4E23-B7F6-85677BD3ECD9}" sibTransId="{9B7642C4-3699-4F40-9D29-F04871D3E6D9}"/>
    <dgm:cxn modelId="{14AC319C-32FF-434F-9990-2FAF7F2FA5A6}" srcId="{F256EA52-1328-4860-B075-02E78A80D69B}" destId="{7A8B476F-0C83-430B-8C8D-C9885E07E0D2}" srcOrd="0" destOrd="0" parTransId="{8E5FB6E8-DBE1-40B1-97EF-9C4671DB85DE}" sibTransId="{951DFAE8-19E1-41D5-B47C-0102E590E975}"/>
    <dgm:cxn modelId="{B18552D3-3A1E-4FCD-A9CD-18E27D6E439B}" type="presOf" srcId="{C9D23815-A0C1-4D6D-AA10-E5635B142310}" destId="{293D3926-94AD-4D90-A48D-7EEA2BC63899}" srcOrd="0" destOrd="0" presId="urn:microsoft.com/office/officeart/2005/8/layout/radial6"/>
    <dgm:cxn modelId="{0BD3C0E5-16DD-4060-8B01-9A27E72545E6}" srcId="{F256EA52-1328-4860-B075-02E78A80D69B}" destId="{61892B3F-FE9D-4703-8B1D-5510E564E9E5}" srcOrd="1" destOrd="0" parTransId="{17A9C70E-8B28-4690-AFD0-78FA9A44C7B9}" sibTransId="{056DFB3B-7F5F-4196-BEF5-E5835D5D9E22}"/>
    <dgm:cxn modelId="{28CCB3E7-651A-470E-8A70-205AE773F980}" type="presOf" srcId="{056DFB3B-7F5F-4196-BEF5-E5835D5D9E22}" destId="{F421CFE8-E139-4DAC-B69C-3152731612F9}" srcOrd="0" destOrd="0" presId="urn:microsoft.com/office/officeart/2005/8/layout/radial6"/>
    <dgm:cxn modelId="{3905DAEB-7F3D-4D8E-AE5D-2D74A7B03A9D}" type="presOf" srcId="{7941C2E7-25CB-4D15-BCB3-A0605002931B}" destId="{311C7EDE-3B6D-4572-98EB-5873EF38D970}" srcOrd="0" destOrd="0" presId="urn:microsoft.com/office/officeart/2005/8/layout/radial6"/>
    <dgm:cxn modelId="{0D016FF5-8878-47F1-B9F4-F8261F763814}" type="presOf" srcId="{951DFAE8-19E1-41D5-B47C-0102E590E975}" destId="{76629B2B-C27A-40E5-B535-2E048013F6D1}" srcOrd="0" destOrd="0" presId="urn:microsoft.com/office/officeart/2005/8/layout/radial6"/>
    <dgm:cxn modelId="{023B54A4-9B52-455D-8D91-C75B4E2BF5AE}" type="presParOf" srcId="{F1B42667-1CC2-43DA-80CD-1E4974437973}" destId="{9272661B-D353-4103-A95B-FD45A53AF9C8}" srcOrd="0" destOrd="0" presId="urn:microsoft.com/office/officeart/2005/8/layout/radial6"/>
    <dgm:cxn modelId="{ADB3D3B3-B3B2-4EE2-9E9A-4CAED0284735}" type="presParOf" srcId="{F1B42667-1CC2-43DA-80CD-1E4974437973}" destId="{EA0C49E9-085B-4D06-8B4C-8BFDE2A9675B}" srcOrd="1" destOrd="0" presId="urn:microsoft.com/office/officeart/2005/8/layout/radial6"/>
    <dgm:cxn modelId="{5D47B568-67EF-4CDC-BAAB-6259F7F8DB93}" type="presParOf" srcId="{F1B42667-1CC2-43DA-80CD-1E4974437973}" destId="{5B80ECF5-5010-4F5A-AF0C-5CE8299DBD95}" srcOrd="2" destOrd="0" presId="urn:microsoft.com/office/officeart/2005/8/layout/radial6"/>
    <dgm:cxn modelId="{2EE323DA-2A36-4443-9FE3-DBAA128DBD95}" type="presParOf" srcId="{F1B42667-1CC2-43DA-80CD-1E4974437973}" destId="{76629B2B-C27A-40E5-B535-2E048013F6D1}" srcOrd="3" destOrd="0" presId="urn:microsoft.com/office/officeart/2005/8/layout/radial6"/>
    <dgm:cxn modelId="{68BDDD1E-0ED9-467A-B9E3-A6ACD016D7DE}" type="presParOf" srcId="{F1B42667-1CC2-43DA-80CD-1E4974437973}" destId="{CE21448B-82B2-4E34-9F4F-F1196B14B54A}" srcOrd="4" destOrd="0" presId="urn:microsoft.com/office/officeart/2005/8/layout/radial6"/>
    <dgm:cxn modelId="{0368C28C-A194-41D7-8E99-6E6CA3D914B2}" type="presParOf" srcId="{F1B42667-1CC2-43DA-80CD-1E4974437973}" destId="{B35AE2EC-9F62-4B29-9732-462987FE2324}" srcOrd="5" destOrd="0" presId="urn:microsoft.com/office/officeart/2005/8/layout/radial6"/>
    <dgm:cxn modelId="{83E61F28-5505-4BE7-92B0-508AC11CF45B}" type="presParOf" srcId="{F1B42667-1CC2-43DA-80CD-1E4974437973}" destId="{F421CFE8-E139-4DAC-B69C-3152731612F9}" srcOrd="6" destOrd="0" presId="urn:microsoft.com/office/officeart/2005/8/layout/radial6"/>
    <dgm:cxn modelId="{8E22D9FE-20DD-43BB-A979-1560AFC266D7}" type="presParOf" srcId="{F1B42667-1CC2-43DA-80CD-1E4974437973}" destId="{7345F6FB-0B62-4B89-89CA-D1C074109925}" srcOrd="7" destOrd="0" presId="urn:microsoft.com/office/officeart/2005/8/layout/radial6"/>
    <dgm:cxn modelId="{739886C9-3689-46BE-B0EA-AEC27117874C}" type="presParOf" srcId="{F1B42667-1CC2-43DA-80CD-1E4974437973}" destId="{86E474F3-D038-4443-856B-30BFB72064FA}" srcOrd="8" destOrd="0" presId="urn:microsoft.com/office/officeart/2005/8/layout/radial6"/>
    <dgm:cxn modelId="{2132EAB7-6332-4E83-8891-8F6937A3EA7A}" type="presParOf" srcId="{F1B42667-1CC2-43DA-80CD-1E4974437973}" destId="{293D3926-94AD-4D90-A48D-7EEA2BC63899}" srcOrd="9" destOrd="0" presId="urn:microsoft.com/office/officeart/2005/8/layout/radial6"/>
    <dgm:cxn modelId="{F64827E4-622D-4B1F-8766-2E95A504E49A}" type="presParOf" srcId="{F1B42667-1CC2-43DA-80CD-1E4974437973}" destId="{311C7EDE-3B6D-4572-98EB-5873EF38D970}" srcOrd="10" destOrd="0" presId="urn:microsoft.com/office/officeart/2005/8/layout/radial6"/>
    <dgm:cxn modelId="{B087FFFA-4BD8-426C-A06C-55DB803E393B}" type="presParOf" srcId="{F1B42667-1CC2-43DA-80CD-1E4974437973}" destId="{1CC46A3E-37F1-49F8-BBAA-9466D57ED506}" srcOrd="11" destOrd="0" presId="urn:microsoft.com/office/officeart/2005/8/layout/radial6"/>
    <dgm:cxn modelId="{17C76C39-8E5B-4408-8C69-390CAE5839B0}" type="presParOf" srcId="{F1B42667-1CC2-43DA-80CD-1E4974437973}" destId="{490246AF-3E4E-48B7-BBA5-BBD9178A70DA}" srcOrd="12" destOrd="0" presId="urn:microsoft.com/office/officeart/2005/8/layout/radial6"/>
  </dgm:cxnLst>
  <dgm:bg/>
  <dgm:whole>
    <a:ln>
      <a:solidFill>
        <a:schemeClr val="tx2">
          <a:lumMod val="25000"/>
          <a:lumOff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CF0A0-543A-4A03-9AA9-D8194820699E}">
      <dsp:nvSpPr>
        <dsp:cNvPr id="0" name=""/>
        <dsp:cNvSpPr/>
      </dsp:nvSpPr>
      <dsp:spPr>
        <a:xfrm>
          <a:off x="2609072" y="0"/>
          <a:ext cx="1739381" cy="1243001"/>
        </a:xfrm>
        <a:prstGeom prst="trapezoid">
          <a:avLst>
            <a:gd name="adj" fmla="val 69967"/>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400" b="1" kern="1200" dirty="0"/>
            <a:t>Operating </a:t>
          </a:r>
        </a:p>
        <a:p>
          <a:pPr marL="0" lvl="0" indent="0" algn="ctr" defTabSz="622300">
            <a:lnSpc>
              <a:spcPct val="90000"/>
            </a:lnSpc>
            <a:spcBef>
              <a:spcPct val="0"/>
            </a:spcBef>
            <a:spcAft>
              <a:spcPct val="35000"/>
            </a:spcAft>
            <a:buNone/>
          </a:pPr>
          <a:r>
            <a:rPr lang="en-US" sz="1400" b="1" kern="1200" dirty="0"/>
            <a:t>Procedures</a:t>
          </a:r>
        </a:p>
      </dsp:txBody>
      <dsp:txXfrm>
        <a:off x="2609072" y="0"/>
        <a:ext cx="1739381" cy="1243001"/>
      </dsp:txXfrm>
    </dsp:sp>
    <dsp:sp modelId="{A6272000-CF8D-4967-8CDD-FF1E62D2546F}">
      <dsp:nvSpPr>
        <dsp:cNvPr id="0" name=""/>
        <dsp:cNvSpPr/>
      </dsp:nvSpPr>
      <dsp:spPr>
        <a:xfrm>
          <a:off x="1739381" y="1243001"/>
          <a:ext cx="3478763" cy="1243001"/>
        </a:xfrm>
        <a:prstGeom prst="trapezoid">
          <a:avLst>
            <a:gd name="adj" fmla="val 69967"/>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FL Administrative Code / Rules of Juvenile Procedure</a:t>
          </a:r>
        </a:p>
      </dsp:txBody>
      <dsp:txXfrm>
        <a:off x="2348165" y="1243001"/>
        <a:ext cx="2261196" cy="1243001"/>
      </dsp:txXfrm>
    </dsp:sp>
    <dsp:sp modelId="{3E524D4B-23E0-4C3D-9476-D8621A62E9C9}">
      <dsp:nvSpPr>
        <dsp:cNvPr id="0" name=""/>
        <dsp:cNvSpPr/>
      </dsp:nvSpPr>
      <dsp:spPr>
        <a:xfrm>
          <a:off x="869690" y="2486003"/>
          <a:ext cx="5218145" cy="1243001"/>
        </a:xfrm>
        <a:prstGeom prst="trapezoid">
          <a:avLst>
            <a:gd name="adj" fmla="val 69967"/>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Florida Statutes Chapter 39</a:t>
          </a:r>
        </a:p>
      </dsp:txBody>
      <dsp:txXfrm>
        <a:off x="1782866" y="2486003"/>
        <a:ext cx="3391794" cy="1243001"/>
      </dsp:txXfrm>
    </dsp:sp>
    <dsp:sp modelId="{7BA4F424-A96D-40E1-B0DA-0D83DAF81147}">
      <dsp:nvSpPr>
        <dsp:cNvPr id="0" name=""/>
        <dsp:cNvSpPr/>
      </dsp:nvSpPr>
      <dsp:spPr>
        <a:xfrm>
          <a:off x="0" y="3729005"/>
          <a:ext cx="6957527" cy="1243001"/>
        </a:xfrm>
        <a:prstGeom prst="trapezoid">
          <a:avLst>
            <a:gd name="adj" fmla="val 69967"/>
          </a:avLst>
        </a:prstGeom>
        <a:solidFill>
          <a:schemeClr val="tx2">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US Constitution</a:t>
          </a:r>
        </a:p>
      </dsp:txBody>
      <dsp:txXfrm>
        <a:off x="1217567" y="3729005"/>
        <a:ext cx="4522392" cy="1243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246AF-3E4E-48B7-BBA5-BBD9178A70DA}">
      <dsp:nvSpPr>
        <dsp:cNvPr id="0" name=""/>
        <dsp:cNvSpPr/>
      </dsp:nvSpPr>
      <dsp:spPr>
        <a:xfrm>
          <a:off x="1485285" y="469285"/>
          <a:ext cx="3125428" cy="312542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3D3926-94AD-4D90-A48D-7EEA2BC63899}">
      <dsp:nvSpPr>
        <dsp:cNvPr id="0" name=""/>
        <dsp:cNvSpPr/>
      </dsp:nvSpPr>
      <dsp:spPr>
        <a:xfrm>
          <a:off x="1485285" y="469285"/>
          <a:ext cx="3125428" cy="312542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21CFE8-E139-4DAC-B69C-3152731612F9}">
      <dsp:nvSpPr>
        <dsp:cNvPr id="0" name=""/>
        <dsp:cNvSpPr/>
      </dsp:nvSpPr>
      <dsp:spPr>
        <a:xfrm>
          <a:off x="1485285" y="469285"/>
          <a:ext cx="3125428" cy="312542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629B2B-C27A-40E5-B535-2E048013F6D1}">
      <dsp:nvSpPr>
        <dsp:cNvPr id="0" name=""/>
        <dsp:cNvSpPr/>
      </dsp:nvSpPr>
      <dsp:spPr>
        <a:xfrm>
          <a:off x="1485285" y="469285"/>
          <a:ext cx="3125428" cy="312542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72661B-D353-4103-A95B-FD45A53AF9C8}">
      <dsp:nvSpPr>
        <dsp:cNvPr id="0" name=""/>
        <dsp:cNvSpPr/>
      </dsp:nvSpPr>
      <dsp:spPr>
        <a:xfrm>
          <a:off x="2328416" y="1312416"/>
          <a:ext cx="1439167" cy="1439167"/>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FAMILY</a:t>
          </a:r>
        </a:p>
      </dsp:txBody>
      <dsp:txXfrm>
        <a:off x="2539177" y="1523177"/>
        <a:ext cx="1017645" cy="1017645"/>
      </dsp:txXfrm>
    </dsp:sp>
    <dsp:sp modelId="{EA0C49E9-085B-4D06-8B4C-8BFDE2A9675B}">
      <dsp:nvSpPr>
        <dsp:cNvPr id="0" name=""/>
        <dsp:cNvSpPr/>
      </dsp:nvSpPr>
      <dsp:spPr>
        <a:xfrm>
          <a:off x="2544291" y="1843"/>
          <a:ext cx="1007417" cy="1007417"/>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Child Protective Investigator</a:t>
          </a:r>
        </a:p>
      </dsp:txBody>
      <dsp:txXfrm>
        <a:off x="2691824" y="149376"/>
        <a:ext cx="712351" cy="712351"/>
      </dsp:txXfrm>
    </dsp:sp>
    <dsp:sp modelId="{CE21448B-82B2-4E34-9F4F-F1196B14B54A}">
      <dsp:nvSpPr>
        <dsp:cNvPr id="0" name=""/>
        <dsp:cNvSpPr/>
      </dsp:nvSpPr>
      <dsp:spPr>
        <a:xfrm>
          <a:off x="4070738" y="1528291"/>
          <a:ext cx="1007417" cy="1007417"/>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Guardian Ad Litem</a:t>
          </a:r>
        </a:p>
      </dsp:txBody>
      <dsp:txXfrm>
        <a:off x="4218271" y="1675824"/>
        <a:ext cx="712351" cy="712351"/>
      </dsp:txXfrm>
    </dsp:sp>
    <dsp:sp modelId="{7345F6FB-0B62-4B89-89CA-D1C074109925}">
      <dsp:nvSpPr>
        <dsp:cNvPr id="0" name=""/>
        <dsp:cNvSpPr/>
      </dsp:nvSpPr>
      <dsp:spPr>
        <a:xfrm>
          <a:off x="2544291" y="3054738"/>
          <a:ext cx="1007417" cy="1007417"/>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Case Manager</a:t>
          </a:r>
        </a:p>
      </dsp:txBody>
      <dsp:txXfrm>
        <a:off x="2691824" y="3202271"/>
        <a:ext cx="712351" cy="712351"/>
      </dsp:txXfrm>
    </dsp:sp>
    <dsp:sp modelId="{311C7EDE-3B6D-4572-98EB-5873EF38D970}">
      <dsp:nvSpPr>
        <dsp:cNvPr id="0" name=""/>
        <dsp:cNvSpPr/>
      </dsp:nvSpPr>
      <dsp:spPr>
        <a:xfrm>
          <a:off x="1017843" y="1528291"/>
          <a:ext cx="1007417" cy="1007417"/>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Foster Parent</a:t>
          </a:r>
        </a:p>
      </dsp:txBody>
      <dsp:txXfrm>
        <a:off x="1165376" y="1675824"/>
        <a:ext cx="712351" cy="71235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fontAlgn="auto">
              <a:spcBef>
                <a:spcPts val="0"/>
              </a:spcBef>
              <a:spcAft>
                <a:spcPts val="0"/>
              </a:spcAft>
              <a:defRPr sz="1200">
                <a:latin typeface="+mn-lt"/>
                <a:cs typeface="+mn-cs"/>
              </a:defRPr>
            </a:lvl1pPr>
          </a:lstStyle>
          <a:p>
            <a:pPr>
              <a:defRPr/>
            </a:pPr>
            <a:fld id="{0CCDEF1F-98D8-4E31-AB96-D6D4F3BEF27D}" type="datetimeFigureOut">
              <a:rPr lang="en-US"/>
              <a:pPr>
                <a:defRPr/>
              </a:pPr>
              <a:t>5/13/2025</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fontAlgn="auto">
              <a:spcBef>
                <a:spcPts val="0"/>
              </a:spcBef>
              <a:spcAft>
                <a:spcPts val="0"/>
              </a:spcAft>
              <a:defRPr sz="1200">
                <a:latin typeface="+mn-lt"/>
                <a:cs typeface="+mn-cs"/>
              </a:defRPr>
            </a:lvl1pPr>
          </a:lstStyle>
          <a:p>
            <a:pPr>
              <a:defRPr/>
            </a:pPr>
            <a:fld id="{386117B8-8C84-4418-8F41-3859D2C599A6}" type="slidenum">
              <a:rPr lang="en-US"/>
              <a:pPr>
                <a:defRPr/>
              </a:pPr>
              <a:t>‹#›</a:t>
            </a:fld>
            <a:endParaRPr lang="en-US" dirty="0"/>
          </a:p>
        </p:txBody>
      </p:sp>
    </p:spTree>
    <p:extLst>
      <p:ext uri="{BB962C8B-B14F-4D97-AF65-F5344CB8AC3E}">
        <p14:creationId xmlns:p14="http://schemas.microsoft.com/office/powerpoint/2010/main" val="28199127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3166" tIns="46583" rIns="93166" bIns="4658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673" y="1"/>
            <a:ext cx="3038155" cy="464978"/>
          </a:xfrm>
          <a:prstGeom prst="rect">
            <a:avLst/>
          </a:prstGeom>
        </p:spPr>
        <p:txBody>
          <a:bodyPr vert="horz" lIns="93166" tIns="46583" rIns="93166" bIns="46583" rtlCol="0"/>
          <a:lstStyle>
            <a:lvl1pPr algn="r" fontAlgn="auto">
              <a:spcBef>
                <a:spcPts val="0"/>
              </a:spcBef>
              <a:spcAft>
                <a:spcPts val="0"/>
              </a:spcAft>
              <a:defRPr sz="1200">
                <a:latin typeface="+mn-lt"/>
                <a:cs typeface="+mn-cs"/>
              </a:defRPr>
            </a:lvl1pPr>
          </a:lstStyle>
          <a:p>
            <a:pPr>
              <a:defRPr/>
            </a:pPr>
            <a:fld id="{97BBBCFA-270F-429B-9A2A-8BD6DFA6940D}" type="datetimeFigureOut">
              <a:rPr lang="en-US"/>
              <a:pPr>
                <a:defRPr/>
              </a:pPr>
              <a:t>5/13/2025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pPr lvl="0"/>
            <a:endParaRPr lang="en-US" noProof="0"/>
          </a:p>
        </p:txBody>
      </p:sp>
      <p:sp>
        <p:nvSpPr>
          <p:cNvPr id="5" name="Notes Placeholder 4"/>
          <p:cNvSpPr>
            <a:spLocks noGrp="1"/>
          </p:cNvSpPr>
          <p:nvPr>
            <p:ph type="body" sz="quarter" idx="3"/>
          </p:nvPr>
        </p:nvSpPr>
        <p:spPr>
          <a:xfrm>
            <a:off x="701355" y="4416500"/>
            <a:ext cx="5607691" cy="4183222"/>
          </a:xfrm>
          <a:prstGeom prst="rect">
            <a:avLst/>
          </a:prstGeom>
        </p:spPr>
        <p:txBody>
          <a:bodyPr vert="horz" lIns="93166" tIns="46583" rIns="93166" bIns="4658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847"/>
            <a:ext cx="3038155" cy="464978"/>
          </a:xfrm>
          <a:prstGeom prst="rect">
            <a:avLst/>
          </a:prstGeom>
        </p:spPr>
        <p:txBody>
          <a:bodyPr vert="horz" lIns="93166" tIns="46583" rIns="93166" bIns="4658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673" y="8829847"/>
            <a:ext cx="3038155" cy="464978"/>
          </a:xfrm>
          <a:prstGeom prst="rect">
            <a:avLst/>
          </a:prstGeom>
        </p:spPr>
        <p:txBody>
          <a:bodyPr vert="horz" lIns="93166" tIns="46583" rIns="93166" bIns="46583" rtlCol="0" anchor="b"/>
          <a:lstStyle>
            <a:lvl1pPr algn="r" fontAlgn="auto">
              <a:spcBef>
                <a:spcPts val="0"/>
              </a:spcBef>
              <a:spcAft>
                <a:spcPts val="0"/>
              </a:spcAft>
              <a:defRPr sz="1200">
                <a:latin typeface="+mn-lt"/>
                <a:cs typeface="+mn-cs"/>
              </a:defRPr>
            </a:lvl1pPr>
          </a:lstStyle>
          <a:p>
            <a:pPr>
              <a:defRPr/>
            </a:pPr>
            <a:fld id="{EC18E2B0-D871-4517-919C-38CD2708BCC8}" type="slidenum">
              <a:rPr lang="en-US"/>
              <a:pPr>
                <a:defRPr/>
              </a:pPr>
              <a:t>‹#›</a:t>
            </a:fld>
            <a:endParaRPr lang="en-US"/>
          </a:p>
        </p:txBody>
      </p:sp>
    </p:spTree>
    <p:extLst>
      <p:ext uri="{BB962C8B-B14F-4D97-AF65-F5344CB8AC3E}">
        <p14:creationId xmlns:p14="http://schemas.microsoft.com/office/powerpoint/2010/main" val="67187093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eaLnBrk="1" fontAlgn="auto" hangingPunct="1">
              <a:spcBef>
                <a:spcPts val="0"/>
              </a:spcBef>
              <a:spcAft>
                <a:spcPts val="0"/>
              </a:spcAft>
              <a:defRPr/>
            </a:pPr>
            <a:r>
              <a:rPr lang="en-US" dirty="0"/>
              <a:t>1.0.1</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1</a:t>
            </a:fld>
            <a:endParaRPr lang="en-US"/>
          </a:p>
        </p:txBody>
      </p:sp>
    </p:spTree>
    <p:extLst>
      <p:ext uri="{BB962C8B-B14F-4D97-AF65-F5344CB8AC3E}">
        <p14:creationId xmlns:p14="http://schemas.microsoft.com/office/powerpoint/2010/main" val="3467681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1.1.8</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10</a:t>
            </a:fld>
            <a:endParaRPr lang="en-US"/>
          </a:p>
        </p:txBody>
      </p:sp>
    </p:spTree>
    <p:extLst>
      <p:ext uri="{BB962C8B-B14F-4D97-AF65-F5344CB8AC3E}">
        <p14:creationId xmlns:p14="http://schemas.microsoft.com/office/powerpoint/2010/main" val="144769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1.1.9</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11</a:t>
            </a:fld>
            <a:endParaRPr lang="en-US"/>
          </a:p>
        </p:txBody>
      </p:sp>
    </p:spTree>
    <p:extLst>
      <p:ext uri="{BB962C8B-B14F-4D97-AF65-F5344CB8AC3E}">
        <p14:creationId xmlns:p14="http://schemas.microsoft.com/office/powerpoint/2010/main" val="492979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1.1.10</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12</a:t>
            </a:fld>
            <a:endParaRPr lang="en-US"/>
          </a:p>
        </p:txBody>
      </p:sp>
    </p:spTree>
    <p:extLst>
      <p:ext uri="{BB962C8B-B14F-4D97-AF65-F5344CB8AC3E}">
        <p14:creationId xmlns:p14="http://schemas.microsoft.com/office/powerpoint/2010/main" val="69828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1.1.11</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13</a:t>
            </a:fld>
            <a:endParaRPr lang="en-US"/>
          </a:p>
        </p:txBody>
      </p:sp>
    </p:spTree>
    <p:extLst>
      <p:ext uri="{BB962C8B-B14F-4D97-AF65-F5344CB8AC3E}">
        <p14:creationId xmlns:p14="http://schemas.microsoft.com/office/powerpoint/2010/main" val="1895415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1.1.12</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14</a:t>
            </a:fld>
            <a:endParaRPr lang="en-US"/>
          </a:p>
        </p:txBody>
      </p:sp>
    </p:spTree>
    <p:extLst>
      <p:ext uri="{BB962C8B-B14F-4D97-AF65-F5344CB8AC3E}">
        <p14:creationId xmlns:p14="http://schemas.microsoft.com/office/powerpoint/2010/main" val="1598998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1.1.13</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15</a:t>
            </a:fld>
            <a:endParaRPr lang="en-US"/>
          </a:p>
        </p:txBody>
      </p:sp>
    </p:spTree>
    <p:extLst>
      <p:ext uri="{BB962C8B-B14F-4D97-AF65-F5344CB8AC3E}">
        <p14:creationId xmlns:p14="http://schemas.microsoft.com/office/powerpoint/2010/main" val="3314729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1.1.14</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16</a:t>
            </a:fld>
            <a:endParaRPr lang="en-US"/>
          </a:p>
        </p:txBody>
      </p:sp>
    </p:spTree>
    <p:extLst>
      <p:ext uri="{BB962C8B-B14F-4D97-AF65-F5344CB8AC3E}">
        <p14:creationId xmlns:p14="http://schemas.microsoft.com/office/powerpoint/2010/main" val="7920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1.1.15</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17</a:t>
            </a:fld>
            <a:endParaRPr lang="en-US"/>
          </a:p>
        </p:txBody>
      </p:sp>
    </p:spTree>
    <p:extLst>
      <p:ext uri="{BB962C8B-B14F-4D97-AF65-F5344CB8AC3E}">
        <p14:creationId xmlns:p14="http://schemas.microsoft.com/office/powerpoint/2010/main" val="636714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1.1.16</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18</a:t>
            </a:fld>
            <a:endParaRPr lang="en-US"/>
          </a:p>
        </p:txBody>
      </p:sp>
    </p:spTree>
    <p:extLst>
      <p:ext uri="{BB962C8B-B14F-4D97-AF65-F5344CB8AC3E}">
        <p14:creationId xmlns:p14="http://schemas.microsoft.com/office/powerpoint/2010/main" val="240907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1.1.17</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19</a:t>
            </a:fld>
            <a:endParaRPr lang="en-US"/>
          </a:p>
        </p:txBody>
      </p:sp>
    </p:spTree>
    <p:extLst>
      <p:ext uri="{BB962C8B-B14F-4D97-AF65-F5344CB8AC3E}">
        <p14:creationId xmlns:p14="http://schemas.microsoft.com/office/powerpoint/2010/main" val="331104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1.0.2</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0608548-F412-41D9-A283-212131718CAD}" type="slidenum">
              <a:rPr lang="en-US" smtClean="0"/>
              <a:pPr>
                <a:defRPr/>
              </a:pPr>
              <a:t>2</a:t>
            </a:fld>
            <a:endParaRPr lang="en-US"/>
          </a:p>
        </p:txBody>
      </p:sp>
    </p:spTree>
    <p:extLst>
      <p:ext uri="{BB962C8B-B14F-4D97-AF65-F5344CB8AC3E}">
        <p14:creationId xmlns:p14="http://schemas.microsoft.com/office/powerpoint/2010/main" val="2876259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1.1.18</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20</a:t>
            </a:fld>
            <a:endParaRPr lang="en-US"/>
          </a:p>
        </p:txBody>
      </p:sp>
    </p:spTree>
    <p:extLst>
      <p:ext uri="{BB962C8B-B14F-4D97-AF65-F5344CB8AC3E}">
        <p14:creationId xmlns:p14="http://schemas.microsoft.com/office/powerpoint/2010/main" val="979251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1.1.19</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21</a:t>
            </a:fld>
            <a:endParaRPr lang="en-US"/>
          </a:p>
        </p:txBody>
      </p:sp>
    </p:spTree>
    <p:extLst>
      <p:ext uri="{BB962C8B-B14F-4D97-AF65-F5344CB8AC3E}">
        <p14:creationId xmlns:p14="http://schemas.microsoft.com/office/powerpoint/2010/main" val="2595877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1.1.20</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22</a:t>
            </a:fld>
            <a:endParaRPr lang="en-US"/>
          </a:p>
        </p:txBody>
      </p:sp>
    </p:spTree>
    <p:extLst>
      <p:ext uri="{BB962C8B-B14F-4D97-AF65-F5344CB8AC3E}">
        <p14:creationId xmlns:p14="http://schemas.microsoft.com/office/powerpoint/2010/main" val="2837645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1.1.21</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23</a:t>
            </a:fld>
            <a:endParaRPr lang="en-US"/>
          </a:p>
        </p:txBody>
      </p:sp>
    </p:spTree>
    <p:extLst>
      <p:ext uri="{BB962C8B-B14F-4D97-AF65-F5344CB8AC3E}">
        <p14:creationId xmlns:p14="http://schemas.microsoft.com/office/powerpoint/2010/main" val="2168598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1.2.1</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24</a:t>
            </a:fld>
            <a:endParaRPr lang="en-US"/>
          </a:p>
        </p:txBody>
      </p:sp>
    </p:spTree>
    <p:extLst>
      <p:ext uri="{BB962C8B-B14F-4D97-AF65-F5344CB8AC3E}">
        <p14:creationId xmlns:p14="http://schemas.microsoft.com/office/powerpoint/2010/main" val="722644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1.2.2</a:t>
            </a:r>
          </a:p>
        </p:txBody>
      </p:sp>
      <p:sp>
        <p:nvSpPr>
          <p:cNvPr id="4" name="Slide Number Placeholder 3"/>
          <p:cNvSpPr>
            <a:spLocks noGrp="1"/>
          </p:cNvSpPr>
          <p:nvPr>
            <p:ph type="sldNum" sz="quarter" idx="10"/>
          </p:nvPr>
        </p:nvSpPr>
        <p:spPr/>
        <p:txBody>
          <a:bodyPr/>
          <a:lstStyle/>
          <a:p>
            <a:fld id="{58E6C161-0FB7-4179-A019-8C19B39E60C5}" type="slidenum">
              <a:rPr lang="en-US" smtClean="0"/>
              <a:pPr/>
              <a:t>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6948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1.2.3</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26</a:t>
            </a:fld>
            <a:endParaRPr lang="en-US"/>
          </a:p>
        </p:txBody>
      </p:sp>
    </p:spTree>
    <p:extLst>
      <p:ext uri="{BB962C8B-B14F-4D97-AF65-F5344CB8AC3E}">
        <p14:creationId xmlns:p14="http://schemas.microsoft.com/office/powerpoint/2010/main" val="2436068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1.2.4</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27</a:t>
            </a:fld>
            <a:endParaRPr lang="en-US"/>
          </a:p>
        </p:txBody>
      </p:sp>
    </p:spTree>
    <p:extLst>
      <p:ext uri="{BB962C8B-B14F-4D97-AF65-F5344CB8AC3E}">
        <p14:creationId xmlns:p14="http://schemas.microsoft.com/office/powerpoint/2010/main" val="645089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1.2.5</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28</a:t>
            </a:fld>
            <a:endParaRPr lang="en-US"/>
          </a:p>
        </p:txBody>
      </p:sp>
    </p:spTree>
    <p:extLst>
      <p:ext uri="{BB962C8B-B14F-4D97-AF65-F5344CB8AC3E}">
        <p14:creationId xmlns:p14="http://schemas.microsoft.com/office/powerpoint/2010/main" val="2168598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1.2.6</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29</a:t>
            </a:fld>
            <a:endParaRPr lang="en-US"/>
          </a:p>
        </p:txBody>
      </p:sp>
    </p:spTree>
    <p:extLst>
      <p:ext uri="{BB962C8B-B14F-4D97-AF65-F5344CB8AC3E}">
        <p14:creationId xmlns:p14="http://schemas.microsoft.com/office/powerpoint/2010/main" val="216859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a:t>
            </a:fld>
            <a:endParaRPr lang="en-US"/>
          </a:p>
        </p:txBody>
      </p:sp>
    </p:spTree>
    <p:extLst>
      <p:ext uri="{BB962C8B-B14F-4D97-AF65-F5344CB8AC3E}">
        <p14:creationId xmlns:p14="http://schemas.microsoft.com/office/powerpoint/2010/main" val="829521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1.2.7</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30</a:t>
            </a:fld>
            <a:endParaRPr lang="en-US"/>
          </a:p>
        </p:txBody>
      </p:sp>
    </p:spTree>
    <p:extLst>
      <p:ext uri="{BB962C8B-B14F-4D97-AF65-F5344CB8AC3E}">
        <p14:creationId xmlns:p14="http://schemas.microsoft.com/office/powerpoint/2010/main" val="2168598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1.2.8</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31</a:t>
            </a:fld>
            <a:endParaRPr lang="en-US"/>
          </a:p>
        </p:txBody>
      </p:sp>
    </p:spTree>
    <p:extLst>
      <p:ext uri="{BB962C8B-B14F-4D97-AF65-F5344CB8AC3E}">
        <p14:creationId xmlns:p14="http://schemas.microsoft.com/office/powerpoint/2010/main" val="2168598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1.3.1</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32</a:t>
            </a:fld>
            <a:endParaRPr lang="en-US"/>
          </a:p>
        </p:txBody>
      </p:sp>
    </p:spTree>
    <p:extLst>
      <p:ext uri="{BB962C8B-B14F-4D97-AF65-F5344CB8AC3E}">
        <p14:creationId xmlns:p14="http://schemas.microsoft.com/office/powerpoint/2010/main" val="722644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1.3.2</a:t>
            </a:r>
          </a:p>
        </p:txBody>
      </p:sp>
      <p:sp>
        <p:nvSpPr>
          <p:cNvPr id="4" name="Slide Number Placeholder 3"/>
          <p:cNvSpPr>
            <a:spLocks noGrp="1"/>
          </p:cNvSpPr>
          <p:nvPr>
            <p:ph type="sldNum" sz="quarter" idx="10"/>
          </p:nvPr>
        </p:nvSpPr>
        <p:spPr/>
        <p:txBody>
          <a:bodyPr/>
          <a:lstStyle/>
          <a:p>
            <a:fld id="{58E6C161-0FB7-4179-A019-8C19B39E60C5}" type="slidenum">
              <a:rPr lang="en-US" smtClean="0"/>
              <a:pPr/>
              <a:t>33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6948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1.3.3</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34</a:t>
            </a:fld>
            <a:endParaRPr lang="en-US"/>
          </a:p>
        </p:txBody>
      </p:sp>
    </p:spTree>
    <p:extLst>
      <p:ext uri="{BB962C8B-B14F-4D97-AF65-F5344CB8AC3E}">
        <p14:creationId xmlns:p14="http://schemas.microsoft.com/office/powerpoint/2010/main" val="1218069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1.4.1</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35</a:t>
            </a:fld>
            <a:endParaRPr lang="en-US"/>
          </a:p>
        </p:txBody>
      </p:sp>
    </p:spTree>
    <p:extLst>
      <p:ext uri="{BB962C8B-B14F-4D97-AF65-F5344CB8AC3E}">
        <p14:creationId xmlns:p14="http://schemas.microsoft.com/office/powerpoint/2010/main" val="722644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1.4.2</a:t>
            </a:r>
          </a:p>
        </p:txBody>
      </p:sp>
      <p:sp>
        <p:nvSpPr>
          <p:cNvPr id="4" name="Slide Number Placeholder 3"/>
          <p:cNvSpPr>
            <a:spLocks noGrp="1"/>
          </p:cNvSpPr>
          <p:nvPr>
            <p:ph type="sldNum" sz="quarter" idx="10"/>
          </p:nvPr>
        </p:nvSpPr>
        <p:spPr/>
        <p:txBody>
          <a:bodyPr/>
          <a:lstStyle/>
          <a:p>
            <a:fld id="{58E6C161-0FB7-4179-A019-8C19B39E60C5}" type="slidenum">
              <a:rPr lang="en-US" smtClean="0"/>
              <a:pPr/>
              <a:t>36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6948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eaLnBrk="1" fontAlgn="auto" hangingPunct="1">
              <a:spcBef>
                <a:spcPts val="0"/>
              </a:spcBef>
              <a:spcAft>
                <a:spcPts val="0"/>
              </a:spcAft>
              <a:defRPr/>
            </a:pPr>
            <a:r>
              <a:rPr lang="en-US" dirty="0"/>
              <a:t>1.4.3</a:t>
            </a:r>
          </a:p>
          <a:p>
            <a:endParaRPr lang="en-US" dirty="0"/>
          </a:p>
          <a:p>
            <a:r>
              <a:rPr lang="en-US" dirty="0"/>
              <a:t>Key Points:</a:t>
            </a:r>
          </a:p>
          <a:p>
            <a:r>
              <a:rPr lang="en-US" dirty="0"/>
              <a:t>These four principles include:</a:t>
            </a:r>
          </a:p>
          <a:p>
            <a:pPr marL="170044" indent="-170044">
              <a:buFont typeface="Arial" panose="020B0604020202020204" pitchFamily="34" charset="0"/>
              <a:buChar char="•"/>
            </a:pPr>
            <a:r>
              <a:rPr lang="en-US" dirty="0"/>
              <a:t>The health and safety of the children served shall be of paramount concern.</a:t>
            </a:r>
          </a:p>
          <a:p>
            <a:pPr marL="170044" indent="-170044">
              <a:buFont typeface="Arial" panose="020B0604020202020204" pitchFamily="34" charset="0"/>
              <a:buChar char="•"/>
            </a:pPr>
            <a:r>
              <a:rPr lang="en-US" dirty="0"/>
              <a:t>The prevention and intervention should engage families in constructive, supportive, and non-adversarial relationships.</a:t>
            </a:r>
          </a:p>
          <a:p>
            <a:pPr marL="170044" indent="-170044">
              <a:buFont typeface="Arial" panose="020B0604020202020204" pitchFamily="34" charset="0"/>
              <a:buChar char="•"/>
            </a:pPr>
            <a:r>
              <a:rPr lang="en-US" dirty="0"/>
              <a:t>The prevention and intervention should intrude as little as possible into the life of the family, be focused on clearly defined objectives, and take the most parsimonious path to remedy a family’s problems.</a:t>
            </a:r>
          </a:p>
          <a:p>
            <a:pPr marL="170044" indent="-170044">
              <a:buFont typeface="Arial" panose="020B0604020202020204" pitchFamily="34" charset="0"/>
              <a:buChar char="•"/>
            </a:pPr>
            <a:r>
              <a:rPr lang="en-US" dirty="0"/>
              <a:t>The prevention and intervention should be based upon outcome evaluation results that demonstrate success in protecting children and supporting families. </a:t>
            </a:r>
          </a:p>
          <a:p>
            <a:endParaRPr lang="en-US" b="1"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37</a:t>
            </a:fld>
            <a:endParaRPr lang="en-US"/>
          </a:p>
        </p:txBody>
      </p:sp>
    </p:spTree>
    <p:extLst>
      <p:ext uri="{BB962C8B-B14F-4D97-AF65-F5344CB8AC3E}">
        <p14:creationId xmlns:p14="http://schemas.microsoft.com/office/powerpoint/2010/main" val="697791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1.4.4</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38</a:t>
            </a:fld>
            <a:endParaRPr lang="en-US"/>
          </a:p>
        </p:txBody>
      </p:sp>
    </p:spTree>
    <p:extLst>
      <p:ext uri="{BB962C8B-B14F-4D97-AF65-F5344CB8AC3E}">
        <p14:creationId xmlns:p14="http://schemas.microsoft.com/office/powerpoint/2010/main" val="340329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1.4.5</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39</a:t>
            </a:fld>
            <a:endParaRPr lang="en-US"/>
          </a:p>
        </p:txBody>
      </p:sp>
    </p:spTree>
    <p:extLst>
      <p:ext uri="{BB962C8B-B14F-4D97-AF65-F5344CB8AC3E}">
        <p14:creationId xmlns:p14="http://schemas.microsoft.com/office/powerpoint/2010/main" val="409597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1.1.2</a:t>
            </a:r>
          </a:p>
        </p:txBody>
      </p:sp>
      <p:sp>
        <p:nvSpPr>
          <p:cNvPr id="4" name="Slide Number Placeholder 3"/>
          <p:cNvSpPr>
            <a:spLocks noGrp="1"/>
          </p:cNvSpPr>
          <p:nvPr>
            <p:ph type="sldNum" sz="quarter" idx="10"/>
          </p:nvPr>
        </p:nvSpPr>
        <p:spPr/>
        <p:txBody>
          <a:bodyPr/>
          <a:lstStyle/>
          <a:p>
            <a:fld id="{58E6C161-0FB7-4179-A019-8C19B39E60C5}" type="slidenum">
              <a:rPr lang="en-US" smtClean="0"/>
              <a:pPr/>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83607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1.4.6</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40</a:t>
            </a:fld>
            <a:endParaRPr lang="en-US"/>
          </a:p>
        </p:txBody>
      </p:sp>
    </p:spTree>
    <p:extLst>
      <p:ext uri="{BB962C8B-B14F-4D97-AF65-F5344CB8AC3E}">
        <p14:creationId xmlns:p14="http://schemas.microsoft.com/office/powerpoint/2010/main" val="581674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1.5.1</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41</a:t>
            </a:fld>
            <a:endParaRPr lang="en-US"/>
          </a:p>
        </p:txBody>
      </p:sp>
    </p:spTree>
    <p:extLst>
      <p:ext uri="{BB962C8B-B14F-4D97-AF65-F5344CB8AC3E}">
        <p14:creationId xmlns:p14="http://schemas.microsoft.com/office/powerpoint/2010/main" val="722644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1.5.2</a:t>
            </a:r>
          </a:p>
        </p:txBody>
      </p:sp>
      <p:sp>
        <p:nvSpPr>
          <p:cNvPr id="4" name="Slide Number Placeholder 3"/>
          <p:cNvSpPr>
            <a:spLocks noGrp="1"/>
          </p:cNvSpPr>
          <p:nvPr>
            <p:ph type="sldNum" sz="quarter" idx="10"/>
          </p:nvPr>
        </p:nvSpPr>
        <p:spPr/>
        <p:txBody>
          <a:bodyPr/>
          <a:lstStyle/>
          <a:p>
            <a:fld id="{58E6C161-0FB7-4179-A019-8C19B39E60C5}" type="slidenum">
              <a:rPr lang="en-US" smtClean="0"/>
              <a:pPr/>
              <a:t>42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6948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1.5.3</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43</a:t>
            </a:fld>
            <a:endParaRPr lang="en-US"/>
          </a:p>
        </p:txBody>
      </p:sp>
    </p:spTree>
    <p:extLst>
      <p:ext uri="{BB962C8B-B14F-4D97-AF65-F5344CB8AC3E}">
        <p14:creationId xmlns:p14="http://schemas.microsoft.com/office/powerpoint/2010/main" val="295230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1.5.4</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44</a:t>
            </a:fld>
            <a:endParaRPr lang="en-US"/>
          </a:p>
        </p:txBody>
      </p:sp>
    </p:spTree>
    <p:extLst>
      <p:ext uri="{BB962C8B-B14F-4D97-AF65-F5344CB8AC3E}">
        <p14:creationId xmlns:p14="http://schemas.microsoft.com/office/powerpoint/2010/main" val="1214293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1.5.5</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45</a:t>
            </a:fld>
            <a:endParaRPr lang="en-US"/>
          </a:p>
        </p:txBody>
      </p:sp>
    </p:spTree>
    <p:extLst>
      <p:ext uri="{BB962C8B-B14F-4D97-AF65-F5344CB8AC3E}">
        <p14:creationId xmlns:p14="http://schemas.microsoft.com/office/powerpoint/2010/main" val="2387446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1.5.6</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46</a:t>
            </a:fld>
            <a:endParaRPr lang="en-US"/>
          </a:p>
        </p:txBody>
      </p:sp>
    </p:spTree>
    <p:extLst>
      <p:ext uri="{BB962C8B-B14F-4D97-AF65-F5344CB8AC3E}">
        <p14:creationId xmlns:p14="http://schemas.microsoft.com/office/powerpoint/2010/main" val="50319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1.1.3</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5</a:t>
            </a:fld>
            <a:endParaRPr lang="en-US"/>
          </a:p>
        </p:txBody>
      </p:sp>
    </p:spTree>
    <p:extLst>
      <p:ext uri="{BB962C8B-B14F-4D97-AF65-F5344CB8AC3E}">
        <p14:creationId xmlns:p14="http://schemas.microsoft.com/office/powerpoint/2010/main" val="334701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1.1.4</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6</a:t>
            </a:fld>
            <a:endParaRPr lang="en-US"/>
          </a:p>
        </p:txBody>
      </p:sp>
    </p:spTree>
    <p:extLst>
      <p:ext uri="{BB962C8B-B14F-4D97-AF65-F5344CB8AC3E}">
        <p14:creationId xmlns:p14="http://schemas.microsoft.com/office/powerpoint/2010/main" val="391829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1.1.5</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7</a:t>
            </a:fld>
            <a:endParaRPr lang="en-US"/>
          </a:p>
        </p:txBody>
      </p:sp>
    </p:spTree>
    <p:extLst>
      <p:ext uri="{BB962C8B-B14F-4D97-AF65-F5344CB8AC3E}">
        <p14:creationId xmlns:p14="http://schemas.microsoft.com/office/powerpoint/2010/main" val="391829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1.1.6</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8</a:t>
            </a:fld>
            <a:endParaRPr lang="en-US"/>
          </a:p>
        </p:txBody>
      </p:sp>
    </p:spTree>
    <p:extLst>
      <p:ext uri="{BB962C8B-B14F-4D97-AF65-F5344CB8AC3E}">
        <p14:creationId xmlns:p14="http://schemas.microsoft.com/office/powerpoint/2010/main" val="1372939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1.1.7</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9</a:t>
            </a:fld>
            <a:endParaRPr lang="en-US"/>
          </a:p>
        </p:txBody>
      </p:sp>
    </p:spTree>
    <p:extLst>
      <p:ext uri="{BB962C8B-B14F-4D97-AF65-F5344CB8AC3E}">
        <p14:creationId xmlns:p14="http://schemas.microsoft.com/office/powerpoint/2010/main" val="739906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itle 1"/>
          <p:cNvSpPr txBox="1">
            <a:spLocks/>
          </p:cNvSpPr>
          <p:nvPr userDrawn="1"/>
        </p:nvSpPr>
        <p:spPr>
          <a:xfrm>
            <a:off x="1630363" y="1468438"/>
            <a:ext cx="6861175" cy="1206500"/>
          </a:xfrm>
          <a:prstGeom prst="rect">
            <a:avLst/>
          </a:prstGeom>
        </p:spPr>
        <p:txBody>
          <a:bodyPr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pPr fontAlgn="auto">
              <a:spcAft>
                <a:spcPts val="0"/>
              </a:spcAft>
              <a:defRPr/>
            </a:pPr>
            <a:r>
              <a:rPr lang="en-US" dirty="0">
                <a:solidFill>
                  <a:srgbClr val="1B5FAA"/>
                </a:solidFill>
              </a:rPr>
              <a:t>Florida’s Safety Methodology</a:t>
            </a:r>
            <a:endParaRPr lang="en-US" sz="2200" dirty="0">
              <a:solidFill>
                <a:srgbClr val="1B5FAA"/>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53339" y="5193758"/>
            <a:ext cx="1209286" cy="1341980"/>
          </a:xfrm>
          <a:prstGeom prst="rect">
            <a:avLst/>
          </a:prstGeom>
          <a:noFill/>
          <a:ln w="9525">
            <a:noFill/>
            <a:miter lim="800000"/>
            <a:headEnd/>
            <a:tailEnd/>
          </a:ln>
        </p:spPr>
      </p:pic>
      <p:sp>
        <p:nvSpPr>
          <p:cNvPr id="3" name="Subtitle 2"/>
          <p:cNvSpPr>
            <a:spLocks noGrp="1"/>
          </p:cNvSpPr>
          <p:nvPr>
            <p:ph type="subTitle" idx="1"/>
          </p:nvPr>
        </p:nvSpPr>
        <p:spPr>
          <a:xfrm>
            <a:off x="2106797" y="3299981"/>
            <a:ext cx="6241709" cy="1343139"/>
          </a:xfrm>
        </p:spPr>
        <p:txBody>
          <a:bodyPr>
            <a:normAutofit/>
          </a:bodyPr>
          <a:lstStyle>
            <a:lvl1pPr marL="0" indent="0" algn="ctr">
              <a:buNone/>
              <a:defRPr b="1">
                <a:solidFill>
                  <a:srgbClr val="56944F"/>
                </a:solidFill>
              </a:defRPr>
            </a:lvl1pPr>
          </a:lstStyle>
          <a:p>
            <a:r>
              <a:rPr lang="en-US"/>
              <a:t>Click to edit Master subtitle style</a:t>
            </a:r>
            <a:endParaRPr lang="en-US" dirty="0"/>
          </a:p>
        </p:txBody>
      </p:sp>
      <p:sp>
        <p:nvSpPr>
          <p:cNvPr id="2" name="Footer Placeholder 1"/>
          <p:cNvSpPr>
            <a:spLocks noGrp="1"/>
          </p:cNvSpPr>
          <p:nvPr>
            <p:ph type="ftr" sz="quarter" idx="10"/>
          </p:nvPr>
        </p:nvSpPr>
        <p:spPr/>
        <p:txBody>
          <a:bodyPr/>
          <a:lstStyle/>
          <a:p>
            <a:r>
              <a:rPr lang="en-US"/>
              <a:t>Pre-Service Curriculum Module 1</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Pre-Service Curriculum Module 1</a:t>
            </a:r>
          </a:p>
        </p:txBody>
      </p:sp>
    </p:spTree>
    <p:extLst>
      <p:ext uri="{BB962C8B-B14F-4D97-AF65-F5344CB8AC3E}">
        <p14:creationId xmlns:p14="http://schemas.microsoft.com/office/powerpoint/2010/main" val="329862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pic>
        <p:nvPicPr>
          <p:cNvPr id="4" name="Picture 3" descr="module_banner_1_r.jpg"/>
          <p:cNvPicPr>
            <a:picLocks noChangeAspect="1"/>
          </p:cNvPicPr>
          <p:nvPr userDrawn="1"/>
        </p:nvPicPr>
        <p:blipFill>
          <a:blip r:embed="rId2"/>
          <a:srcRect/>
          <a:stretch>
            <a:fillRect/>
          </a:stretch>
        </p:blipFill>
        <p:spPr bwMode="auto">
          <a:xfrm>
            <a:off x="1344613" y="636588"/>
            <a:ext cx="7545387" cy="1885950"/>
          </a:xfrm>
          <a:prstGeom prst="rect">
            <a:avLst/>
          </a:prstGeom>
          <a:noFill/>
          <a:ln w="3175">
            <a:solidFill>
              <a:schemeClr val="tx1"/>
            </a:solidFill>
            <a:miter lim="800000"/>
            <a:headEnd/>
            <a:tailEnd/>
          </a:ln>
        </p:spPr>
      </p:pic>
      <p:sp>
        <p:nvSpPr>
          <p:cNvPr id="2" name="Title 1"/>
          <p:cNvSpPr>
            <a:spLocks noGrp="1"/>
          </p:cNvSpPr>
          <p:nvPr>
            <p:ph type="title"/>
          </p:nvPr>
        </p:nvSpPr>
        <p:spPr>
          <a:xfrm>
            <a:off x="1604536" y="3187337"/>
            <a:ext cx="7082263" cy="879566"/>
          </a:xfrm>
        </p:spPr>
        <p:txBody>
          <a:bodyPr>
            <a:normAutofit/>
          </a:bodyPr>
          <a:lstStyle>
            <a:lvl1pPr>
              <a:defRPr sz="32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553339" y="5193758"/>
            <a:ext cx="1209286" cy="1341980"/>
          </a:xfrm>
          <a:prstGeom prst="rect">
            <a:avLst/>
          </a:prstGeom>
          <a:noFill/>
          <a:ln w="9525">
            <a:noFill/>
            <a:miter lim="800000"/>
            <a:headEnd/>
            <a:tailEnd/>
          </a:ln>
        </p:spPr>
      </p:pic>
      <p:sp>
        <p:nvSpPr>
          <p:cNvPr id="6" name="Slide Number Placeholder 5"/>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ession_banner_1.jpg"/>
          <p:cNvPicPr>
            <a:picLocks noChangeAspect="1"/>
          </p:cNvPicPr>
          <p:nvPr userDrawn="1"/>
        </p:nvPicPr>
        <p:blipFill>
          <a:blip r:embed="rId2"/>
          <a:srcRect/>
          <a:stretch>
            <a:fillRect/>
          </a:stretch>
        </p:blipFill>
        <p:spPr bwMode="auto">
          <a:xfrm>
            <a:off x="1344613" y="4227513"/>
            <a:ext cx="7473950" cy="1868487"/>
          </a:xfrm>
          <a:prstGeom prst="rect">
            <a:avLst/>
          </a:prstGeom>
          <a:noFill/>
          <a:ln w="3175">
            <a:solidFill>
              <a:schemeClr val="tx1"/>
            </a:solidFill>
            <a:miter lim="800000"/>
            <a:headEnd/>
            <a:tailEnd/>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999038" y="4227513"/>
            <a:ext cx="1768475" cy="1879600"/>
          </a:xfrm>
          <a:prstGeom prst="rect">
            <a:avLst/>
          </a:prstGeom>
          <a:noFill/>
          <a:ln w="3175">
            <a:solidFill>
              <a:schemeClr val="tx1"/>
            </a:solidFill>
            <a:miter lim="800000"/>
            <a:headEnd/>
            <a:tailEnd/>
          </a:ln>
        </p:spPr>
      </p:pic>
      <p:sp>
        <p:nvSpPr>
          <p:cNvPr id="2" name="Title 1"/>
          <p:cNvSpPr>
            <a:spLocks noGrp="1"/>
          </p:cNvSpPr>
          <p:nvPr>
            <p:ph type="ctrTitle"/>
          </p:nvPr>
        </p:nvSpPr>
        <p:spPr>
          <a:xfrm>
            <a:off x="1598340"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0"/>
            <a:ext cx="7474712" cy="2696117"/>
          </a:xfrm>
        </p:spPr>
        <p:txBody>
          <a:bodyPr/>
          <a:lstStyle>
            <a:lvl1pPr marL="0" indent="0" algn="ctr">
              <a:buNone/>
              <a:defRPr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Footer Placeholder 5"/>
          <p:cNvSpPr>
            <a:spLocks noGrp="1" noChangeArrowheads="1"/>
          </p:cNvSpPr>
          <p:nvPr>
            <p:ph type="ftr" sz="quarter" idx="11"/>
          </p:nvPr>
        </p:nvSpPr>
        <p:spPr>
          <a:xfrm>
            <a:off x="6248400" y="6248400"/>
            <a:ext cx="2895600" cy="457200"/>
          </a:xfrm>
          <a:prstGeom prst="rect">
            <a:avLst/>
          </a:prstGeom>
        </p:spPr>
        <p:txBody>
          <a:bodyPr/>
          <a:lstStyle>
            <a:lvl1pPr fontAlgn="auto">
              <a:spcBef>
                <a:spcPts val="0"/>
              </a:spcBef>
              <a:spcAft>
                <a:spcPts val="0"/>
              </a:spcAft>
              <a:defRPr sz="1200">
                <a:latin typeface="+mn-lt"/>
                <a:cs typeface="+mn-cs"/>
              </a:defRPr>
            </a:lvl1pPr>
          </a:lstStyle>
          <a:p>
            <a:pPr>
              <a:defRPr/>
            </a:pPr>
            <a:endParaRPr lang="en-US" dirty="0"/>
          </a:p>
        </p:txBody>
      </p:sp>
      <p:sp>
        <p:nvSpPr>
          <p:cNvPr id="8" name="Slide Number Placeholder 7"/>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2"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3200">
                <a:solidFill>
                  <a:srgbClr val="56944F"/>
                </a:solidFill>
              </a:defRPr>
            </a:lvl1pPr>
            <a:lvl2pPr>
              <a:defRPr sz="2800">
                <a:solidFill>
                  <a:srgbClr val="56944F"/>
                </a:solidFill>
              </a:defRPr>
            </a:lvl2pPr>
            <a:lvl3pPr>
              <a:defRPr sz="2400">
                <a:solidFill>
                  <a:srgbClr val="56944F"/>
                </a:solidFill>
              </a:defRPr>
            </a:lvl3pPr>
            <a:lvl4pPr>
              <a:defRPr sz="2400">
                <a:solidFill>
                  <a:srgbClr val="56944F"/>
                </a:solidFill>
              </a:defRPr>
            </a:lvl4pPr>
            <a:lvl5pPr>
              <a:defRPr sz="24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a:t>
            </a: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107103" y="6383338"/>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1"/>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10"/>
          <p:cNvSpPr>
            <a:spLocks noGrp="1"/>
          </p:cNvSpPr>
          <p:nvPr>
            <p:ph type="sldNum" sz="quarter" idx="10"/>
          </p:nvPr>
        </p:nvSpPr>
        <p:spPr>
          <a:xfrm>
            <a:off x="1517651" y="4338734"/>
            <a:ext cx="2737108" cy="304800"/>
          </a:xfrm>
          <a:prstGeom prst="rect">
            <a:avLst/>
          </a:prstGeom>
        </p:spPr>
        <p:txBody>
          <a:bodyPr/>
          <a:lstStyle/>
          <a:p>
            <a:pPr>
              <a:defRPr/>
            </a:pPr>
            <a:r>
              <a:rPr lang="en-US"/>
              <a:t>Pre-Service Curriculum Module 1</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4963" y="274638"/>
            <a:ext cx="70818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604963" y="1600200"/>
            <a:ext cx="7081837"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Footer Placeholder 1"/>
          <p:cNvSpPr>
            <a:spLocks noGrp="1"/>
          </p:cNvSpPr>
          <p:nvPr>
            <p:ph type="ftr" sz="quarter" idx="3"/>
          </p:nvPr>
        </p:nvSpPr>
        <p:spPr>
          <a:xfrm>
            <a:off x="1090127"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Pre-Service Curriculum Module 1</a:t>
            </a:r>
          </a:p>
        </p:txBody>
      </p:sp>
    </p:spTree>
  </p:cSld>
  <p:clrMap bg1="lt1" tx1="dk1" bg2="lt2" tx2="dk2" accent1="accent1" accent2="accent2" accent3="accent3" accent4="accent4" accent5="accent5" accent6="accent6" hlink="hlink" folHlink="folHlink"/>
  <p:sldLayoutIdLst>
    <p:sldLayoutId id="2147483754" r:id="rId1"/>
    <p:sldLayoutId id="2147483760" r:id="rId2"/>
    <p:sldLayoutId id="2147483755" r:id="rId3"/>
    <p:sldLayoutId id="2147483756" r:id="rId4"/>
    <p:sldLayoutId id="2147483757" r:id="rId5"/>
    <p:sldLayoutId id="2147483758" r:id="rId6"/>
    <p:sldLayoutId id="2147483752" r:id="rId7"/>
    <p:sldLayoutId id="2147483759" r:id="rId8"/>
    <p:sldLayoutId id="2147483753" r:id="rId9"/>
  </p:sldLayoutIdLst>
  <p:hf hdr="0" dt="0"/>
  <p:txStyles>
    <p:titleStyle>
      <a:lvl1pPr algn="ctr" defTabSz="457200" rtl="0" eaLnBrk="0" fontAlgn="base" hangingPunct="0">
        <a:spcBef>
          <a:spcPct val="0"/>
        </a:spcBef>
        <a:spcAft>
          <a:spcPct val="0"/>
        </a:spcAft>
        <a:defRPr sz="3200" kern="1200">
          <a:solidFill>
            <a:srgbClr val="1B5FAA"/>
          </a:solidFill>
          <a:latin typeface="Arial Black"/>
          <a:ea typeface="+mj-ea"/>
          <a:cs typeface="+mj-cs"/>
        </a:defRPr>
      </a:lvl1pPr>
      <a:lvl2pPr algn="ctr" defTabSz="457200" rtl="0" eaLnBrk="0" fontAlgn="base" hangingPunct="0">
        <a:spcBef>
          <a:spcPct val="0"/>
        </a:spcBef>
        <a:spcAft>
          <a:spcPct val="0"/>
        </a:spcAft>
        <a:defRPr sz="3200">
          <a:solidFill>
            <a:srgbClr val="1B5FAA"/>
          </a:solidFill>
          <a:latin typeface="Arial Black" pitchFamily="34" charset="0"/>
        </a:defRPr>
      </a:lvl2pPr>
      <a:lvl3pPr algn="ctr" defTabSz="457200" rtl="0" eaLnBrk="0" fontAlgn="base" hangingPunct="0">
        <a:spcBef>
          <a:spcPct val="0"/>
        </a:spcBef>
        <a:spcAft>
          <a:spcPct val="0"/>
        </a:spcAft>
        <a:defRPr sz="3200">
          <a:solidFill>
            <a:srgbClr val="1B5FAA"/>
          </a:solidFill>
          <a:latin typeface="Arial Black" pitchFamily="34" charset="0"/>
        </a:defRPr>
      </a:lvl3pPr>
      <a:lvl4pPr algn="ctr" defTabSz="457200" rtl="0" eaLnBrk="0" fontAlgn="base" hangingPunct="0">
        <a:spcBef>
          <a:spcPct val="0"/>
        </a:spcBef>
        <a:spcAft>
          <a:spcPct val="0"/>
        </a:spcAft>
        <a:defRPr sz="3200">
          <a:solidFill>
            <a:srgbClr val="1B5FAA"/>
          </a:solidFill>
          <a:latin typeface="Arial Black" pitchFamily="34" charset="0"/>
        </a:defRPr>
      </a:lvl4pPr>
      <a:lvl5pPr algn="ctr" defTabSz="457200" rtl="0" eaLnBrk="0" fontAlgn="base" hangingPunct="0">
        <a:spcBef>
          <a:spcPct val="0"/>
        </a:spcBef>
        <a:spcAft>
          <a:spcPct val="0"/>
        </a:spcAft>
        <a:defRPr sz="3200">
          <a:solidFill>
            <a:srgbClr val="1B5FAA"/>
          </a:solidFill>
          <a:latin typeface="Arial Black" pitchFamily="34" charset="0"/>
        </a:defRPr>
      </a:lvl5pPr>
      <a:lvl6pPr marL="457200" algn="ctr" defTabSz="457200" rtl="0" fontAlgn="base">
        <a:spcBef>
          <a:spcPct val="0"/>
        </a:spcBef>
        <a:spcAft>
          <a:spcPct val="0"/>
        </a:spcAft>
        <a:defRPr sz="3200">
          <a:solidFill>
            <a:srgbClr val="1B5FAA"/>
          </a:solidFill>
          <a:latin typeface="Arial Black" pitchFamily="34" charset="0"/>
        </a:defRPr>
      </a:lvl6pPr>
      <a:lvl7pPr marL="914400" algn="ctr" defTabSz="457200" rtl="0" fontAlgn="base">
        <a:spcBef>
          <a:spcPct val="0"/>
        </a:spcBef>
        <a:spcAft>
          <a:spcPct val="0"/>
        </a:spcAft>
        <a:defRPr sz="3200">
          <a:solidFill>
            <a:srgbClr val="1B5FAA"/>
          </a:solidFill>
          <a:latin typeface="Arial Black" pitchFamily="34" charset="0"/>
        </a:defRPr>
      </a:lvl7pPr>
      <a:lvl8pPr marL="1371600" algn="ctr" defTabSz="457200" rtl="0" fontAlgn="base">
        <a:spcBef>
          <a:spcPct val="0"/>
        </a:spcBef>
        <a:spcAft>
          <a:spcPct val="0"/>
        </a:spcAft>
        <a:defRPr sz="3200">
          <a:solidFill>
            <a:srgbClr val="1B5FAA"/>
          </a:solidFill>
          <a:latin typeface="Arial Black" pitchFamily="34" charset="0"/>
        </a:defRPr>
      </a:lvl8pPr>
      <a:lvl9pPr marL="1828800" algn="ctr" defTabSz="457200" rtl="0" fontAlgn="base">
        <a:spcBef>
          <a:spcPct val="0"/>
        </a:spcBef>
        <a:spcAft>
          <a:spcPct val="0"/>
        </a:spcAft>
        <a:defRPr sz="3200">
          <a:solidFill>
            <a:srgbClr val="1B5FAA"/>
          </a:solidFill>
          <a:latin typeface="Arial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6944F"/>
          </a:solidFill>
          <a:latin typeface="Calibri"/>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6944F"/>
          </a:solidFill>
          <a:latin typeface="Calibri"/>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6944F"/>
          </a:solidFill>
          <a:latin typeface="Calibri"/>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eww.dcf.state.fl.us/"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hyperlink" Target="http://www.centerforchildwelfare.org/"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a:t>
            </a:r>
          </a:p>
        </p:txBody>
      </p:sp>
      <p:sp>
        <p:nvSpPr>
          <p:cNvPr id="3" name="Subtitle 2"/>
          <p:cNvSpPr>
            <a:spLocks noGrp="1"/>
          </p:cNvSpPr>
          <p:nvPr>
            <p:ph type="subTitle" idx="1"/>
          </p:nvPr>
        </p:nvSpPr>
        <p:spPr>
          <a:xfrm>
            <a:off x="1604536" y="4221678"/>
            <a:ext cx="7088460" cy="1459298"/>
          </a:xfrm>
        </p:spPr>
        <p:txBody>
          <a:bodyPr>
            <a:normAutofit/>
          </a:bodyPr>
          <a:lstStyle/>
          <a:p>
            <a:r>
              <a:rPr lang="en-US" sz="4800" dirty="0"/>
              <a:t>The Child Welfare System</a:t>
            </a:r>
          </a:p>
        </p:txBody>
      </p:sp>
    </p:spTree>
    <p:extLst>
      <p:ext uri="{BB962C8B-B14F-4D97-AF65-F5344CB8AC3E}">
        <p14:creationId xmlns:p14="http://schemas.microsoft.com/office/powerpoint/2010/main" val="3084928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4294967295"/>
          </p:nvPr>
        </p:nvSpPr>
        <p:spPr>
          <a:xfrm>
            <a:off x="3124200" y="6248400"/>
            <a:ext cx="2895600" cy="457200"/>
          </a:xfrm>
          <a:prstGeom prst="rect">
            <a:avLst/>
          </a:prstGeom>
        </p:spPr>
        <p:txBody>
          <a:bodyPr/>
          <a:lstStyle/>
          <a:p>
            <a:pPr>
              <a:defRPr/>
            </a:pPr>
            <a:endParaRPr lang="en-US"/>
          </a:p>
        </p:txBody>
      </p:sp>
      <p:sp>
        <p:nvSpPr>
          <p:cNvPr id="9" name="Text Box 91"/>
          <p:cNvSpPr txBox="1"/>
          <p:nvPr/>
        </p:nvSpPr>
        <p:spPr>
          <a:xfrm>
            <a:off x="3124200" y="8285837"/>
            <a:ext cx="5448300" cy="57626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nSpc>
                <a:spcPct val="107000"/>
              </a:lnSpc>
              <a:spcBef>
                <a:spcPts val="0"/>
              </a:spcBef>
              <a:spcAft>
                <a:spcPts val="800"/>
              </a:spcAft>
              <a:buFont typeface="+mj-lt"/>
              <a:buAutoNum type="arabicPeriod"/>
            </a:pPr>
            <a:r>
              <a:rPr lang="en-US" sz="1100">
                <a:effectLst/>
                <a:latin typeface="Calibri"/>
                <a:ea typeface="Cambria"/>
                <a:cs typeface="Times New Roman"/>
              </a:rPr>
              <a:t>Slide </a:t>
            </a:r>
            <a:r>
              <a:rPr lang="en-US" sz="1100" i="1" u="sng">
                <a:solidFill>
                  <a:srgbClr val="008080"/>
                </a:solidFill>
                <a:effectLst/>
                <a:latin typeface="Calibri"/>
                <a:ea typeface="Cambria"/>
                <a:cs typeface="Times New Roman"/>
              </a:rPr>
              <a:t>A Short History of Child Protection in America</a:t>
            </a:r>
            <a:r>
              <a:rPr lang="en-US" sz="1100" u="sng">
                <a:solidFill>
                  <a:srgbClr val="008080"/>
                </a:solidFill>
                <a:effectLst/>
                <a:latin typeface="Calibri"/>
                <a:ea typeface="Cambria"/>
                <a:cs typeface="Times New Roman"/>
              </a:rPr>
              <a:t>, John E.B. Myers, Professor and Scholar, University of the Pacific, McGeorge School of Law.</a:t>
            </a:r>
            <a:endParaRPr lang="en-US" sz="1100">
              <a:effectLst/>
              <a:latin typeface="Calibri"/>
              <a:ea typeface="Cambria"/>
              <a:cs typeface="Times New Roman"/>
            </a:endParaRPr>
          </a:p>
          <a:p>
            <a:pPr marL="0" marR="0">
              <a:spcBef>
                <a:spcPts val="0"/>
              </a:spcBef>
              <a:spcAft>
                <a:spcPts val="0"/>
              </a:spcAft>
            </a:pPr>
            <a:r>
              <a:rPr lang="en-US" sz="1200">
                <a:effectLst/>
                <a:latin typeface="Calibri"/>
                <a:ea typeface="MS Mincho"/>
                <a:cs typeface="Times New Roman"/>
              </a:rPr>
              <a:t>of Fed legislation timeline with an arrow pointing to CAPTA 1974</a:t>
            </a:r>
          </a:p>
        </p:txBody>
      </p:sp>
      <p:pic>
        <p:nvPicPr>
          <p:cNvPr id="10" name="Picture 9"/>
          <p:cNvPicPr/>
          <p:nvPr/>
        </p:nvPicPr>
        <p:blipFill>
          <a:blip r:embed="rId3"/>
          <a:stretch>
            <a:fillRect/>
          </a:stretch>
        </p:blipFill>
        <p:spPr>
          <a:xfrm>
            <a:off x="2270628" y="0"/>
            <a:ext cx="5335611" cy="6705600"/>
          </a:xfrm>
          <a:prstGeom prst="rect">
            <a:avLst/>
          </a:prstGeom>
        </p:spPr>
      </p:pic>
      <p:sp>
        <p:nvSpPr>
          <p:cNvPr id="11" name="Rounded Rectangular Callout 10"/>
          <p:cNvSpPr/>
          <p:nvPr/>
        </p:nvSpPr>
        <p:spPr>
          <a:xfrm>
            <a:off x="6820348" y="602427"/>
            <a:ext cx="1645919" cy="1194099"/>
          </a:xfrm>
          <a:prstGeom prst="wedgeRoundRectCallout">
            <a:avLst>
              <a:gd name="adj1" fmla="val -152716"/>
              <a:gd name="adj2" fmla="val -32586"/>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n w="19050">
                  <a:solidFill>
                    <a:srgbClr val="56944F"/>
                  </a:solidFill>
                  <a:prstDash val="solid"/>
                </a:ln>
                <a:solidFill>
                  <a:srgbClr val="FFFF00"/>
                </a:solidFill>
                <a:effectLst>
                  <a:outerShdw blurRad="50000" dist="50800" dir="7500000" algn="tl">
                    <a:srgbClr val="000000">
                      <a:shade val="5000"/>
                      <a:alpha val="35000"/>
                    </a:srgbClr>
                  </a:outerShdw>
                </a:effectLst>
              </a:rPr>
              <a:t>1974 CAPTA</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1062" y="5341566"/>
            <a:ext cx="1209286" cy="1341980"/>
          </a:xfrm>
          <a:prstGeom prst="rect">
            <a:avLst/>
          </a:prstGeom>
          <a:noFill/>
          <a:ln w="9525">
            <a:noFill/>
            <a:miter lim="800000"/>
            <a:headEnd/>
            <a:tailEnd/>
          </a:ln>
        </p:spPr>
      </p:pic>
    </p:spTree>
    <p:extLst>
      <p:ext uri="{BB962C8B-B14F-4D97-AF65-F5344CB8AC3E}">
        <p14:creationId xmlns:p14="http://schemas.microsoft.com/office/powerpoint/2010/main" val="127557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01409241"/>
              </p:ext>
            </p:extLst>
          </p:nvPr>
        </p:nvGraphicFramePr>
        <p:xfrm>
          <a:off x="1502229" y="270588"/>
          <a:ext cx="6957527" cy="4972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81731" y="5333717"/>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1.1.9</a:t>
            </a:r>
          </a:p>
        </p:txBody>
      </p:sp>
    </p:spTree>
    <p:extLst>
      <p:ext uri="{BB962C8B-B14F-4D97-AF65-F5344CB8AC3E}">
        <p14:creationId xmlns:p14="http://schemas.microsoft.com/office/powerpoint/2010/main" val="73421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arnett-Valerie\AppData\Local\Microsoft\Windows\Temporary Internet Files\Content.IE5\B3Y0L269\MP9003416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92" y="575954"/>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87336" y="4862945"/>
            <a:ext cx="5101937" cy="830997"/>
          </a:xfrm>
          <a:prstGeom prst="rect">
            <a:avLst/>
          </a:prstGeom>
          <a:noFill/>
        </p:spPr>
        <p:txBody>
          <a:bodyPr wrap="square" rtlCol="0">
            <a:spAutoFit/>
          </a:bodyPr>
          <a:lstStyle/>
          <a:p>
            <a:pPr algn="ctr"/>
            <a:r>
              <a:rPr lang="en-US" sz="4800" b="1" dirty="0"/>
              <a:t>Due Process</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72400" y="5278443"/>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1.1.10</a:t>
            </a:r>
          </a:p>
        </p:txBody>
      </p:sp>
    </p:spTree>
    <p:extLst>
      <p:ext uri="{BB962C8B-B14F-4D97-AF65-F5344CB8AC3E}">
        <p14:creationId xmlns:p14="http://schemas.microsoft.com/office/powerpoint/2010/main" val="388710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dirty="0"/>
              <a:t>Due Process</a:t>
            </a:r>
          </a:p>
        </p:txBody>
      </p:sp>
      <p:sp>
        <p:nvSpPr>
          <p:cNvPr id="3" name="Text Placeholder 2"/>
          <p:cNvSpPr>
            <a:spLocks noGrp="1"/>
          </p:cNvSpPr>
          <p:nvPr>
            <p:ph type="body" sz="half" idx="1"/>
          </p:nvPr>
        </p:nvSpPr>
        <p:spPr>
          <a:xfrm>
            <a:off x="1136373" y="1562100"/>
            <a:ext cx="4575938" cy="4114800"/>
          </a:xfrm>
        </p:spPr>
        <p:txBody>
          <a:bodyPr/>
          <a:lstStyle/>
          <a:p>
            <a:pPr marL="0" indent="0">
              <a:buNone/>
            </a:pPr>
            <a:r>
              <a:rPr lang="en-US" dirty="0"/>
              <a:t>Due Process is a guarantee that all legal proceedings will be fair and one will be given notice of proceedings and an opportunity to be heard before one’s life, liberty or property is taken away.</a:t>
            </a:r>
          </a:p>
        </p:txBody>
      </p:sp>
      <p:pic>
        <p:nvPicPr>
          <p:cNvPr id="6" name="Picture 2" descr="C:\Users\Carnett-Valerie\AppData\Local\Microsoft\Windows\Temporary Internet Files\Content.IE5\B3Y0L269\MP9003416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841" y="1729494"/>
            <a:ext cx="2264347" cy="31743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19053" y="5218357"/>
            <a:ext cx="1209286" cy="1341980"/>
          </a:xfrm>
          <a:prstGeom prst="rect">
            <a:avLst/>
          </a:prstGeom>
          <a:noFill/>
          <a:ln w="9525">
            <a:noFill/>
            <a:miter lim="800000"/>
            <a:headEnd/>
            <a:tailEnd/>
          </a:ln>
        </p:spPr>
      </p:pic>
      <p:sp>
        <p:nvSpPr>
          <p:cNvPr id="7" name="Slide Number Placeholder 6"/>
          <p:cNvSpPr>
            <a:spLocks noGrp="1" noChangeArrowheads="1"/>
          </p:cNvSpPr>
          <p:nvPr>
            <p:ph type="sldNum" sz="quarter" idx="4294967295"/>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1.1.11</a:t>
            </a:r>
          </a:p>
        </p:txBody>
      </p:sp>
    </p:spTree>
    <p:extLst>
      <p:ext uri="{BB962C8B-B14F-4D97-AF65-F5344CB8AC3E}">
        <p14:creationId xmlns:p14="http://schemas.microsoft.com/office/powerpoint/2010/main" val="348775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337895"/>
            <a:ext cx="4198626" cy="521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060" y="337895"/>
            <a:ext cx="3963566" cy="521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00415" y="5924549"/>
            <a:ext cx="6638925" cy="646331"/>
          </a:xfrm>
          <a:prstGeom prst="rect">
            <a:avLst/>
          </a:prstGeom>
          <a:noFill/>
        </p:spPr>
        <p:txBody>
          <a:bodyPr wrap="square" rtlCol="0">
            <a:spAutoFit/>
          </a:bodyPr>
          <a:lstStyle/>
          <a:p>
            <a:pPr algn="ctr"/>
            <a:r>
              <a:rPr lang="en-US" b="1" dirty="0"/>
              <a:t>Dependency Case Management Flowchart located in your Resource Guide</a:t>
            </a:r>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39340" y="5324386"/>
            <a:ext cx="1209286" cy="1341980"/>
          </a:xfrm>
          <a:prstGeom prst="rect">
            <a:avLst/>
          </a:prstGeom>
          <a:noFill/>
          <a:ln w="9525">
            <a:noFill/>
            <a:miter lim="800000"/>
            <a:headEnd/>
            <a:tailEnd/>
          </a:ln>
        </p:spPr>
      </p:pic>
      <p:sp>
        <p:nvSpPr>
          <p:cNvPr id="6" name="Slide Number Placeholder 5"/>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1.1.12</a:t>
            </a:r>
          </a:p>
        </p:txBody>
      </p:sp>
    </p:spTree>
    <p:extLst>
      <p:ext uri="{BB962C8B-B14F-4D97-AF65-F5344CB8AC3E}">
        <p14:creationId xmlns:p14="http://schemas.microsoft.com/office/powerpoint/2010/main" val="6269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dirty="0"/>
              <a:t>Least Intrusive</a:t>
            </a:r>
          </a:p>
        </p:txBody>
      </p:sp>
      <p:sp>
        <p:nvSpPr>
          <p:cNvPr id="3" name="Text Placeholder 2"/>
          <p:cNvSpPr>
            <a:spLocks noGrp="1"/>
          </p:cNvSpPr>
          <p:nvPr>
            <p:ph type="body" sz="half" idx="1"/>
          </p:nvPr>
        </p:nvSpPr>
        <p:spPr>
          <a:xfrm>
            <a:off x="1362269" y="1562100"/>
            <a:ext cx="7546505" cy="4114800"/>
          </a:xfrm>
        </p:spPr>
        <p:txBody>
          <a:bodyPr/>
          <a:lstStyle/>
          <a:p>
            <a:pPr marL="0" indent="0">
              <a:buNone/>
            </a:pPr>
            <a:r>
              <a:rPr lang="en-US" dirty="0"/>
              <a:t>“Least intrusive” refers to intervening to protect a child in ways that produce the least interference with family unity and privacy, yet assure child safety.  Even in the best of circumstances, child welfare is a governmental, non-voluntary intervention. It creates an interruption in a family’s life -  to its autonomy and to caregiver empowerment. </a:t>
            </a: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9488" y="5259072"/>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294967295"/>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1.1.13</a:t>
            </a:r>
          </a:p>
        </p:txBody>
      </p:sp>
    </p:spTree>
    <p:extLst>
      <p:ext uri="{BB962C8B-B14F-4D97-AF65-F5344CB8AC3E}">
        <p14:creationId xmlns:p14="http://schemas.microsoft.com/office/powerpoint/2010/main" val="272662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arnett-Valerie\AppData\Local\Microsoft\Windows\Temporary Internet Files\Content.IE5\AGKZ9YEV\MC91021768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1252" y="4209287"/>
            <a:ext cx="1818742" cy="1467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67789" y="521623"/>
            <a:ext cx="6431973" cy="830997"/>
          </a:xfrm>
          <a:prstGeom prst="rect">
            <a:avLst/>
          </a:prstGeom>
          <a:noFill/>
        </p:spPr>
        <p:txBody>
          <a:bodyPr wrap="square" rtlCol="0">
            <a:spAutoFit/>
          </a:bodyPr>
          <a:lstStyle/>
          <a:p>
            <a:r>
              <a:rPr lang="en-US" sz="4800" b="1" dirty="0">
                <a:solidFill>
                  <a:srgbClr val="18579B"/>
                </a:solidFill>
              </a:rPr>
              <a:t>Reasonable Efforts</a:t>
            </a:r>
          </a:p>
        </p:txBody>
      </p:sp>
      <p:sp>
        <p:nvSpPr>
          <p:cNvPr id="4" name="Text Placeholder 3"/>
          <p:cNvSpPr>
            <a:spLocks noGrp="1"/>
          </p:cNvSpPr>
          <p:nvPr>
            <p:ph type="body" sz="half" idx="1"/>
          </p:nvPr>
        </p:nvSpPr>
        <p:spPr>
          <a:xfrm>
            <a:off x="1753496" y="1850314"/>
            <a:ext cx="6746265" cy="3826585"/>
          </a:xfrm>
        </p:spPr>
        <p:txBody>
          <a:bodyPr/>
          <a:lstStyle/>
          <a:p>
            <a:pPr marL="0" indent="0">
              <a:buNone/>
            </a:pPr>
            <a:r>
              <a:rPr lang="en-US" dirty="0"/>
              <a:t>…before a child is removed from home, all reasonable actions have been taken by the child welfare professional to prevent that removal from occurring. </a:t>
            </a:r>
          </a:p>
          <a:p>
            <a:endParaRPr lang="en-US"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1061" y="5259072"/>
            <a:ext cx="1209286" cy="1341980"/>
          </a:xfrm>
          <a:prstGeom prst="rect">
            <a:avLst/>
          </a:prstGeom>
          <a:noFill/>
          <a:ln w="9525">
            <a:noFill/>
            <a:miter lim="800000"/>
            <a:headEnd/>
            <a:tailEnd/>
          </a:ln>
        </p:spPr>
      </p:pic>
      <p:sp>
        <p:nvSpPr>
          <p:cNvPr id="6" name="Slide Number Placeholder 5"/>
          <p:cNvSpPr>
            <a:spLocks noGrp="1" noChangeArrowheads="1"/>
          </p:cNvSpPr>
          <p:nvPr>
            <p:ph type="sldNum" sz="quarter" idx="4294967295"/>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1.1.14</a:t>
            </a:r>
          </a:p>
        </p:txBody>
      </p:sp>
    </p:spTree>
    <p:extLst>
      <p:ext uri="{BB962C8B-B14F-4D97-AF65-F5344CB8AC3E}">
        <p14:creationId xmlns:p14="http://schemas.microsoft.com/office/powerpoint/2010/main" val="2956060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arnett-Valerie\AppData\Local\Microsoft\Windows\Temporary Internet Files\Content.IE5\AGKZ9YEV\MC91021768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197" y="1818043"/>
            <a:ext cx="2479148" cy="20005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2936" y="521624"/>
            <a:ext cx="6930737" cy="830997"/>
          </a:xfrm>
          <a:prstGeom prst="rect">
            <a:avLst/>
          </a:prstGeom>
          <a:noFill/>
        </p:spPr>
        <p:txBody>
          <a:bodyPr wrap="square" rtlCol="0">
            <a:spAutoFit/>
          </a:bodyPr>
          <a:lstStyle/>
          <a:p>
            <a:r>
              <a:rPr lang="en-US" sz="4800" b="1" dirty="0">
                <a:solidFill>
                  <a:srgbClr val="18579B"/>
                </a:solidFill>
              </a:rPr>
              <a:t>Permanency Planning</a:t>
            </a:r>
          </a:p>
        </p:txBody>
      </p:sp>
      <p:sp>
        <p:nvSpPr>
          <p:cNvPr id="4" name="Text Placeholder 3"/>
          <p:cNvSpPr txBox="1">
            <a:spLocks/>
          </p:cNvSpPr>
          <p:nvPr/>
        </p:nvSpPr>
        <p:spPr>
          <a:xfrm>
            <a:off x="1753494" y="4414109"/>
            <a:ext cx="6746265" cy="166485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56944F"/>
                </a:solidFill>
                <a:latin typeface="Calibri"/>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6944F"/>
                </a:solidFill>
                <a:latin typeface="Calibri"/>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6944F"/>
                </a:solidFill>
                <a:latin typeface="Calibri"/>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…ensure that children get resolution to their need for safety and a permanent family to raise them.</a:t>
            </a:r>
          </a:p>
          <a:p>
            <a:pPr marL="0" indent="0">
              <a:buNone/>
            </a:pPr>
            <a:endParaRPr lang="en-US" b="1"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00392" y="5246538"/>
            <a:ext cx="1209286" cy="1341980"/>
          </a:xfrm>
          <a:prstGeom prst="rect">
            <a:avLst/>
          </a:prstGeom>
          <a:noFill/>
          <a:ln w="9525">
            <a:noFill/>
            <a:miter lim="800000"/>
            <a:headEnd/>
            <a:tailEnd/>
          </a:ln>
        </p:spPr>
      </p:pic>
      <p:sp>
        <p:nvSpPr>
          <p:cNvPr id="6" name="Slide Number Placeholder 5"/>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1.1.15</a:t>
            </a:r>
          </a:p>
        </p:txBody>
      </p:sp>
    </p:spTree>
    <p:extLst>
      <p:ext uri="{BB962C8B-B14F-4D97-AF65-F5344CB8AC3E}">
        <p14:creationId xmlns:p14="http://schemas.microsoft.com/office/powerpoint/2010/main" val="2081562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963" y="274637"/>
            <a:ext cx="6895225" cy="6271635"/>
          </a:xfrm>
        </p:spPr>
        <p:txBody>
          <a:bodyPr/>
          <a:lstStyle/>
          <a:p>
            <a:r>
              <a:rPr lang="en-US" sz="3600" b="1" dirty="0">
                <a:latin typeface="Articulate Narrow" panose="02000506040000020004" pitchFamily="2" charset="0"/>
              </a:rPr>
              <a:t>“A certified professional shall not in any way participate in discrimination on the basis of race, color, sex, sexual orientation, age, religion, national origin, socio-economic status, political belief, psychiatric or psychological impairment, physical disability, or the amount of previous therapeutic or treatment occurrences.”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9053" y="5204292"/>
            <a:ext cx="1209286" cy="1341980"/>
          </a:xfrm>
          <a:prstGeom prst="rect">
            <a:avLst/>
          </a:prstGeom>
          <a:noFill/>
          <a:ln w="9525">
            <a:noFill/>
            <a:miter lim="800000"/>
            <a:headEnd/>
            <a:tailEnd/>
          </a:ln>
        </p:spPr>
      </p:pic>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1.1.16</a:t>
            </a:r>
          </a:p>
        </p:txBody>
      </p:sp>
    </p:spTree>
    <p:extLst>
      <p:ext uri="{BB962C8B-B14F-4D97-AF65-F5344CB8AC3E}">
        <p14:creationId xmlns:p14="http://schemas.microsoft.com/office/powerpoint/2010/main" val="151052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1698" y="342900"/>
            <a:ext cx="6700751" cy="5162549"/>
          </a:xfrm>
          <a:prstGeom prst="rect">
            <a:avLst/>
          </a:prstGeom>
        </p:spPr>
      </p:pic>
      <p:sp>
        <p:nvSpPr>
          <p:cNvPr id="3" name="Slide Number Placeholder 2"/>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1.1.17</a:t>
            </a:r>
          </a:p>
        </p:txBody>
      </p:sp>
    </p:spTree>
    <p:extLst>
      <p:ext uri="{BB962C8B-B14F-4D97-AF65-F5344CB8AC3E}">
        <p14:creationId xmlns:p14="http://schemas.microsoft.com/office/powerpoint/2010/main" val="1468400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3"/>
          <p:cNvSpPr>
            <a:spLocks noGrp="1"/>
          </p:cNvSpPr>
          <p:nvPr>
            <p:ph type="title" idx="4294967295"/>
          </p:nvPr>
        </p:nvSpPr>
        <p:spPr>
          <a:xfrm>
            <a:off x="1604963" y="492125"/>
            <a:ext cx="7081837" cy="1143000"/>
          </a:xfrm>
        </p:spPr>
        <p:txBody>
          <a:bodyPr/>
          <a:lstStyle/>
          <a:p>
            <a:r>
              <a:rPr lang="en-US" dirty="0">
                <a:latin typeface="Arial Black" pitchFamily="34" charset="0"/>
              </a:rPr>
              <a:t>Agenda</a:t>
            </a:r>
          </a:p>
        </p:txBody>
      </p:sp>
      <p:pic>
        <p:nvPicPr>
          <p:cNvPr id="10244"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5" name="Subtitle 2"/>
          <p:cNvSpPr txBox="1">
            <a:spLocks/>
          </p:cNvSpPr>
          <p:nvPr/>
        </p:nvSpPr>
        <p:spPr>
          <a:xfrm>
            <a:off x="1781174" y="1762125"/>
            <a:ext cx="6991351" cy="4371975"/>
          </a:xfrm>
          <a:prstGeom prst="rect">
            <a:avLst/>
          </a:prstGeom>
        </p:spPr>
        <p:txBody>
          <a:bodyPr>
            <a:normAutofit/>
          </a:bodyPr>
          <a:lstStyle>
            <a:lvl1pPr marL="342900" indent="-342900" algn="l" defTabSz="457200" rtl="0" eaLnBrk="0" fontAlgn="base" hangingPunct="0">
              <a:spcBef>
                <a:spcPct val="20000"/>
              </a:spcBef>
              <a:spcAft>
                <a:spcPct val="0"/>
              </a:spcAft>
              <a:buFont typeface="Arial" charset="0"/>
              <a:buChar char="•"/>
              <a:defRPr sz="3200" kern="1200">
                <a:solidFill>
                  <a:srgbClr val="56944F"/>
                </a:solidFill>
                <a:latin typeface="Calibri"/>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6944F"/>
                </a:solidFill>
                <a:latin typeface="Calibri"/>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6944F"/>
                </a:solidFill>
                <a:latin typeface="Calibri"/>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18579B"/>
                </a:solidFill>
              </a:rPr>
              <a:t>Unit 1.1:  </a:t>
            </a:r>
            <a:r>
              <a:rPr lang="en-US" dirty="0"/>
              <a:t>Legal Foundations</a:t>
            </a:r>
          </a:p>
          <a:p>
            <a:pPr marL="0" indent="0">
              <a:buNone/>
            </a:pPr>
            <a:r>
              <a:rPr lang="en-US" dirty="0">
                <a:solidFill>
                  <a:srgbClr val="18579B"/>
                </a:solidFill>
              </a:rPr>
              <a:t>Unit 1.2:  </a:t>
            </a:r>
            <a:r>
              <a:rPr lang="en-US" dirty="0"/>
              <a:t>Guiding Principles</a:t>
            </a:r>
          </a:p>
          <a:p>
            <a:pPr marL="0" indent="0">
              <a:buNone/>
            </a:pPr>
            <a:r>
              <a:rPr lang="en-US" dirty="0">
                <a:solidFill>
                  <a:srgbClr val="18579B"/>
                </a:solidFill>
              </a:rPr>
              <a:t>Unit 1.3:  </a:t>
            </a:r>
            <a:r>
              <a:rPr lang="en-US" dirty="0"/>
              <a:t>Roles and Responsibilities</a:t>
            </a:r>
          </a:p>
          <a:p>
            <a:pPr marL="0" indent="0">
              <a:buNone/>
            </a:pPr>
            <a:r>
              <a:rPr lang="en-US" dirty="0">
                <a:solidFill>
                  <a:srgbClr val="18579B"/>
                </a:solidFill>
              </a:rPr>
              <a:t>Unit 1.4:  </a:t>
            </a:r>
            <a:r>
              <a:rPr lang="en-US" dirty="0"/>
              <a:t>Ethical Requirements of the Child </a:t>
            </a:r>
            <a:r>
              <a:rPr lang="en-US"/>
              <a:t>Welfare Professional</a:t>
            </a:r>
            <a:endParaRPr lang="en-US" dirty="0"/>
          </a:p>
          <a:p>
            <a:pPr marL="0" indent="0">
              <a:buNone/>
            </a:pPr>
            <a:r>
              <a:rPr lang="en-US" dirty="0">
                <a:solidFill>
                  <a:srgbClr val="18579B"/>
                </a:solidFill>
              </a:rPr>
              <a:t>Unit 1.5:  </a:t>
            </a:r>
            <a:r>
              <a:rPr lang="en-US" dirty="0"/>
              <a:t>Tools and Resources</a:t>
            </a:r>
          </a:p>
        </p:txBody>
      </p:sp>
      <p:sp>
        <p:nvSpPr>
          <p:cNvPr id="7" name="Slide Number Placeholder 6"/>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1.0.2</a:t>
            </a:r>
          </a:p>
        </p:txBody>
      </p:sp>
    </p:spTree>
    <p:extLst>
      <p:ext uri="{BB962C8B-B14F-4D97-AF65-F5344CB8AC3E}">
        <p14:creationId xmlns:p14="http://schemas.microsoft.com/office/powerpoint/2010/main" val="167095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dirty="0"/>
              <a:t>Rules of Juvenile Procedure</a:t>
            </a:r>
          </a:p>
        </p:txBody>
      </p:sp>
      <p:sp>
        <p:nvSpPr>
          <p:cNvPr id="3" name="Text Placeholder 2"/>
          <p:cNvSpPr>
            <a:spLocks noGrp="1"/>
          </p:cNvSpPr>
          <p:nvPr>
            <p:ph type="body" sz="half" idx="1"/>
          </p:nvPr>
        </p:nvSpPr>
        <p:spPr>
          <a:xfrm>
            <a:off x="1136374" y="1562100"/>
            <a:ext cx="7683776" cy="4114800"/>
          </a:xfrm>
        </p:spPr>
        <p:txBody>
          <a:bodyPr/>
          <a:lstStyle/>
          <a:p>
            <a:pPr marL="0" indent="0">
              <a:buNone/>
            </a:pPr>
            <a:r>
              <a:rPr lang="en-US" sz="2400" b="1" dirty="0">
                <a:solidFill>
                  <a:srgbClr val="18579B"/>
                </a:solidFill>
              </a:rPr>
              <a:t>The Rules of Juvenile Procedure govern how attorneys within DCF’s Children’s Legal Services operate and include:</a:t>
            </a:r>
          </a:p>
          <a:p>
            <a:pPr lvl="0">
              <a:buClr>
                <a:srgbClr val="18579B"/>
              </a:buClr>
            </a:pPr>
            <a:r>
              <a:rPr lang="en-US" sz="2400" b="1" dirty="0"/>
              <a:t>An explanation of how the laws can be translated into court practice.</a:t>
            </a:r>
          </a:p>
          <a:p>
            <a:pPr lvl="0">
              <a:buClr>
                <a:srgbClr val="18579B"/>
              </a:buClr>
            </a:pPr>
            <a:r>
              <a:rPr lang="en-US" sz="2400" b="1" dirty="0"/>
              <a:t>Guidance for attorneys on courtroom procedures in dependency cases.</a:t>
            </a:r>
          </a:p>
          <a:p>
            <a:pPr lvl="0">
              <a:buClr>
                <a:srgbClr val="18579B"/>
              </a:buClr>
            </a:pPr>
            <a:r>
              <a:rPr lang="en-US" sz="2400" b="1" dirty="0"/>
              <a:t>An explanation of the purposes of and the requirements for court hearings.</a:t>
            </a:r>
          </a:p>
          <a:p>
            <a:pPr lvl="0">
              <a:buClr>
                <a:srgbClr val="18579B"/>
              </a:buClr>
            </a:pPr>
            <a:r>
              <a:rPr lang="en-US" sz="2400" b="1" dirty="0"/>
              <a:t>Instruction regarding content required within petition/court documents.</a:t>
            </a:r>
          </a:p>
          <a:p>
            <a:pPr>
              <a:buClr>
                <a:srgbClr val="18579B"/>
              </a:buClr>
            </a:pPr>
            <a:endParaRPr lang="en-US"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91062" y="5193758"/>
            <a:ext cx="1209286" cy="1341980"/>
          </a:xfrm>
          <a:prstGeom prst="rect">
            <a:avLst/>
          </a:prstGeom>
          <a:noFill/>
          <a:ln w="9525">
            <a:noFill/>
            <a:miter lim="800000"/>
            <a:headEnd/>
            <a:tailEnd/>
          </a:ln>
        </p:spPr>
      </p:pic>
      <p:sp>
        <p:nvSpPr>
          <p:cNvPr id="5" name="Slide Number Placeholder 2"/>
          <p:cNvSpPr>
            <a:spLocks noGrp="1" noChangeArrowheads="1"/>
          </p:cNvSpPr>
          <p:nvPr>
            <p:ph type="sldNum" sz="quarter" idx="4294967295"/>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1.1.18</a:t>
            </a:r>
          </a:p>
        </p:txBody>
      </p:sp>
    </p:spTree>
    <p:extLst>
      <p:ext uri="{BB962C8B-B14F-4D97-AF65-F5344CB8AC3E}">
        <p14:creationId xmlns:p14="http://schemas.microsoft.com/office/powerpoint/2010/main" val="389954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dirty="0"/>
              <a:t>Children’s Bureau</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587" y="1965642"/>
            <a:ext cx="8059734" cy="426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2"/>
          <p:cNvSpPr>
            <a:spLocks noGrp="1" noChangeArrowheads="1"/>
          </p:cNvSpPr>
          <p:nvPr>
            <p:ph type="sldNum" sz="quarter" idx="4294967295"/>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1.1.19</a:t>
            </a:r>
          </a:p>
        </p:txBody>
      </p:sp>
    </p:spTree>
    <p:extLst>
      <p:ext uri="{BB962C8B-B14F-4D97-AF65-F5344CB8AC3E}">
        <p14:creationId xmlns:p14="http://schemas.microsoft.com/office/powerpoint/2010/main" val="2337595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57188"/>
            <a:ext cx="7082263" cy="1463328"/>
          </a:xfrm>
        </p:spPr>
        <p:txBody>
          <a:bodyPr>
            <a:normAutofit/>
          </a:bodyPr>
          <a:lstStyle/>
          <a:p>
            <a:r>
              <a:rPr lang="en-US" dirty="0"/>
              <a:t>Activity</a:t>
            </a:r>
            <a:br>
              <a:rPr lang="en-US" dirty="0"/>
            </a:br>
            <a:r>
              <a:rPr lang="en-US" dirty="0">
                <a:solidFill>
                  <a:srgbClr val="56944F"/>
                </a:solidFill>
                <a:latin typeface="Calibri" panose="020F0502020204030204" pitchFamily="34" charset="0"/>
              </a:rPr>
              <a:t>Federal Statutes Impacting Your Work</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4305" y="1720516"/>
            <a:ext cx="3789948" cy="3789948"/>
          </a:xfrm>
          <a:prstGeom prst="rect">
            <a:avLst/>
          </a:prstGeom>
        </p:spPr>
      </p:pic>
      <p:sp>
        <p:nvSpPr>
          <p:cNvPr id="4" name="Slide Number Placeholder 2"/>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1.1.20</a:t>
            </a:r>
          </a:p>
        </p:txBody>
      </p:sp>
    </p:spTree>
    <p:extLst>
      <p:ext uri="{BB962C8B-B14F-4D97-AF65-F5344CB8AC3E}">
        <p14:creationId xmlns:p14="http://schemas.microsoft.com/office/powerpoint/2010/main" val="3303597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8880" y="491778"/>
            <a:ext cx="7506970" cy="1143000"/>
          </a:xfrm>
        </p:spPr>
        <p:txBody>
          <a:bodyPr/>
          <a:lstStyle/>
          <a:p>
            <a:r>
              <a:rPr lang="en-US" dirty="0"/>
              <a:t>Five Federal Statutes Important In Your Work</a:t>
            </a:r>
          </a:p>
        </p:txBody>
      </p:sp>
      <p:sp>
        <p:nvSpPr>
          <p:cNvPr id="4" name="Content Placeholder 2"/>
          <p:cNvSpPr txBox="1">
            <a:spLocks/>
          </p:cNvSpPr>
          <p:nvPr/>
        </p:nvSpPr>
        <p:spPr>
          <a:xfrm>
            <a:off x="1341120" y="1790700"/>
            <a:ext cx="7802880" cy="46100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Child Abuse Prevention and Treatment Act (</a:t>
            </a:r>
            <a:r>
              <a:rPr lang="en-US" dirty="0" err="1"/>
              <a:t>CAPTA</a:t>
            </a:r>
            <a:r>
              <a:rPr lang="en-US" dirty="0"/>
              <a:t>)</a:t>
            </a:r>
          </a:p>
          <a:p>
            <a:r>
              <a:rPr lang="en-US" dirty="0"/>
              <a:t>The Adoption and Safe Families Act of 1997 (</a:t>
            </a:r>
            <a:r>
              <a:rPr lang="en-US" dirty="0" err="1"/>
              <a:t>ASFA</a:t>
            </a:r>
            <a:r>
              <a:rPr lang="en-US" dirty="0"/>
              <a:t>)</a:t>
            </a:r>
          </a:p>
          <a:p>
            <a:r>
              <a:rPr lang="en-US" dirty="0"/>
              <a:t>Interstate Compact on the Placement of Children (</a:t>
            </a:r>
            <a:r>
              <a:rPr lang="en-US" dirty="0" err="1"/>
              <a:t>ICPC</a:t>
            </a:r>
            <a:r>
              <a:rPr lang="en-US" dirty="0"/>
              <a:t>)</a:t>
            </a:r>
          </a:p>
          <a:p>
            <a:r>
              <a:rPr lang="en-US" dirty="0"/>
              <a:t>The Indian Child Welfare Act (</a:t>
            </a:r>
            <a:r>
              <a:rPr lang="en-US" dirty="0" err="1"/>
              <a:t>ICWA</a:t>
            </a:r>
            <a:r>
              <a:rPr lang="en-US" dirty="0"/>
              <a:t>)</a:t>
            </a:r>
          </a:p>
          <a:p>
            <a:r>
              <a:rPr lang="en-US" dirty="0"/>
              <a:t>Multi Ethnic Placement Act (MEPA)</a:t>
            </a:r>
          </a:p>
        </p:txBody>
      </p:sp>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1.1.21</a:t>
            </a:r>
          </a:p>
        </p:txBody>
      </p:sp>
    </p:spTree>
    <p:extLst>
      <p:ext uri="{BB962C8B-B14F-4D97-AF65-F5344CB8AC3E}">
        <p14:creationId xmlns:p14="http://schemas.microsoft.com/office/powerpoint/2010/main" val="515124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1.2</a:t>
            </a:r>
          </a:p>
        </p:txBody>
      </p:sp>
      <p:sp>
        <p:nvSpPr>
          <p:cNvPr id="3" name="Subtitle 2"/>
          <p:cNvSpPr>
            <a:spLocks noGrp="1"/>
          </p:cNvSpPr>
          <p:nvPr>
            <p:ph type="subTitle" idx="1"/>
          </p:nvPr>
        </p:nvSpPr>
        <p:spPr>
          <a:xfrm>
            <a:off x="1344167" y="2648198"/>
            <a:ext cx="7474712" cy="1015340"/>
          </a:xfrm>
        </p:spPr>
        <p:txBody>
          <a:bodyPr>
            <a:normAutofit/>
          </a:bodyPr>
          <a:lstStyle/>
          <a:p>
            <a:r>
              <a:rPr lang="en-US" dirty="0"/>
              <a:t>Guiding Principles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16416" y="277333"/>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1.2.1</a:t>
            </a:r>
          </a:p>
        </p:txBody>
      </p:sp>
    </p:spTree>
    <p:extLst>
      <p:ext uri="{BB962C8B-B14F-4D97-AF65-F5344CB8AC3E}">
        <p14:creationId xmlns:p14="http://schemas.microsoft.com/office/powerpoint/2010/main" val="303403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91778"/>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a:stretch>
            <a:fillRect/>
          </a:stretch>
        </p:blipFill>
        <p:spPr>
          <a:xfrm>
            <a:off x="3014558" y="1822644"/>
            <a:ext cx="4641130" cy="3735945"/>
          </a:xfrm>
          <a:prstGeom prst="rect">
            <a:avLst/>
          </a:prstGeom>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1.2.2</a:t>
            </a:r>
          </a:p>
        </p:txBody>
      </p:sp>
    </p:spTree>
    <p:extLst>
      <p:ext uri="{BB962C8B-B14F-4D97-AF65-F5344CB8AC3E}">
        <p14:creationId xmlns:p14="http://schemas.microsoft.com/office/powerpoint/2010/main" val="3731132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600075"/>
          </a:xfrm>
        </p:spPr>
        <p:txBody>
          <a:bodyPr/>
          <a:lstStyle/>
          <a:p>
            <a:r>
              <a:rPr lang="en-US" dirty="0"/>
              <a:t>Our Purpose</a:t>
            </a:r>
          </a:p>
        </p:txBody>
      </p:sp>
      <p:sp>
        <p:nvSpPr>
          <p:cNvPr id="3" name="Text Placeholder 2"/>
          <p:cNvSpPr>
            <a:spLocks noGrp="1"/>
          </p:cNvSpPr>
          <p:nvPr>
            <p:ph type="body" sz="half" idx="1"/>
          </p:nvPr>
        </p:nvSpPr>
        <p:spPr>
          <a:xfrm>
            <a:off x="1380931" y="1098096"/>
            <a:ext cx="6764694" cy="4448175"/>
          </a:xfrm>
        </p:spPr>
        <p:txBody>
          <a:bodyPr/>
          <a:lstStyle/>
          <a:p>
            <a:pPr lvl="0"/>
            <a:r>
              <a:rPr lang="en-US" sz="2400" dirty="0"/>
              <a:t>Identify whether a child is in danger or at risk of future harm.</a:t>
            </a:r>
          </a:p>
          <a:p>
            <a:pPr marL="0" indent="0">
              <a:buNone/>
            </a:pPr>
            <a:r>
              <a:rPr lang="en-US" sz="2400" dirty="0"/>
              <a:t> </a:t>
            </a:r>
          </a:p>
          <a:p>
            <a:pPr lvl="0"/>
            <a:r>
              <a:rPr lang="en-US" sz="2400" dirty="0"/>
              <a:t>When the child is in danger, determine what must be done to:</a:t>
            </a:r>
          </a:p>
          <a:p>
            <a:pPr lvl="1"/>
            <a:r>
              <a:rPr lang="en-US" sz="2000" dirty="0"/>
              <a:t>protect the child </a:t>
            </a:r>
          </a:p>
          <a:p>
            <a:pPr lvl="1"/>
            <a:r>
              <a:rPr lang="en-US" sz="2000" dirty="0"/>
              <a:t>provide reasonable efforts to strengthen the caregiver protective capacities that led to the child safety issues, and </a:t>
            </a:r>
          </a:p>
          <a:p>
            <a:pPr marL="0" indent="0">
              <a:buNone/>
            </a:pPr>
            <a:endParaRPr lang="en-US" sz="2400" dirty="0"/>
          </a:p>
          <a:p>
            <a:pPr lvl="0"/>
            <a:r>
              <a:rPr lang="en-US" sz="2400" dirty="0"/>
              <a:t>When reasonable efforts to strengthen caregiver protective capacities have occurred and do not result in sufficient change, work to achieve another permanency goal for the child. </a:t>
            </a:r>
          </a:p>
          <a:p>
            <a:endParaRPr lang="en-US" sz="24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9722" y="5193758"/>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294967295"/>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1.2.3</a:t>
            </a:r>
          </a:p>
        </p:txBody>
      </p:sp>
    </p:spTree>
    <p:extLst>
      <p:ext uri="{BB962C8B-B14F-4D97-AF65-F5344CB8AC3E}">
        <p14:creationId xmlns:p14="http://schemas.microsoft.com/office/powerpoint/2010/main" val="3516908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4536" y="491778"/>
            <a:ext cx="7082263" cy="1143000"/>
          </a:xfrm>
        </p:spPr>
        <p:txBody>
          <a:bodyPr/>
          <a:lstStyle/>
          <a:p>
            <a:r>
              <a:rPr lang="en-US" dirty="0"/>
              <a:t>The State’s Protective Role with Children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7496" y="1634778"/>
            <a:ext cx="4449736" cy="4624574"/>
          </a:xfrm>
          <a:prstGeom prst="rect">
            <a:avLst/>
          </a:prstGeom>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1.2.4</a:t>
            </a:r>
          </a:p>
        </p:txBody>
      </p:sp>
    </p:spTree>
    <p:extLst>
      <p:ext uri="{BB962C8B-B14F-4D97-AF65-F5344CB8AC3E}">
        <p14:creationId xmlns:p14="http://schemas.microsoft.com/office/powerpoint/2010/main" val="4219367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8880" y="491778"/>
            <a:ext cx="7945120" cy="1143000"/>
          </a:xfrm>
        </p:spPr>
        <p:txBody>
          <a:bodyPr/>
          <a:lstStyle/>
          <a:p>
            <a:r>
              <a:rPr lang="en-US" dirty="0"/>
              <a:t>Child Protective Services (CPS): Principle 1</a:t>
            </a:r>
          </a:p>
        </p:txBody>
      </p:sp>
      <p:sp>
        <p:nvSpPr>
          <p:cNvPr id="4" name="Content Placeholder 2"/>
          <p:cNvSpPr txBox="1">
            <a:spLocks/>
          </p:cNvSpPr>
          <p:nvPr/>
        </p:nvSpPr>
        <p:spPr>
          <a:xfrm>
            <a:off x="1341120" y="1790699"/>
            <a:ext cx="7802880" cy="146685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t>The health and safety of the children served shall be of paramount concern.</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8670" y="2836633"/>
            <a:ext cx="4762205" cy="3242111"/>
          </a:xfrm>
          <a:prstGeom prst="rect">
            <a:avLst/>
          </a:prstGeom>
        </p:spPr>
      </p:pic>
      <p:sp>
        <p:nvSpPr>
          <p:cNvPr id="5" name="Slide Number Placeholder 2"/>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1.2.5</a:t>
            </a:r>
          </a:p>
        </p:txBody>
      </p:sp>
    </p:spTree>
    <p:extLst>
      <p:ext uri="{BB962C8B-B14F-4D97-AF65-F5344CB8AC3E}">
        <p14:creationId xmlns:p14="http://schemas.microsoft.com/office/powerpoint/2010/main" val="138239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8880" y="29554"/>
            <a:ext cx="7945120" cy="1143000"/>
          </a:xfrm>
        </p:spPr>
        <p:txBody>
          <a:bodyPr/>
          <a:lstStyle/>
          <a:p>
            <a:r>
              <a:rPr lang="en-US" dirty="0"/>
              <a:t>CPS: Principle 2</a:t>
            </a:r>
          </a:p>
        </p:txBody>
      </p:sp>
      <p:sp>
        <p:nvSpPr>
          <p:cNvPr id="4" name="Content Placeholder 2"/>
          <p:cNvSpPr txBox="1">
            <a:spLocks/>
          </p:cNvSpPr>
          <p:nvPr/>
        </p:nvSpPr>
        <p:spPr>
          <a:xfrm>
            <a:off x="1341120" y="833795"/>
            <a:ext cx="7802880" cy="211455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t>The prevention and intervention by the child protection system should engage families in constructive, supportive and non-adversarial relationships.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8627" y="2844059"/>
            <a:ext cx="5325626" cy="3565517"/>
          </a:xfrm>
          <a:prstGeom prst="rect">
            <a:avLst/>
          </a:prstGeom>
        </p:spPr>
      </p:pic>
      <p:sp>
        <p:nvSpPr>
          <p:cNvPr id="5" name="Slide Number Placeholder 2"/>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1.2.6</a:t>
            </a:r>
          </a:p>
        </p:txBody>
      </p:sp>
    </p:spTree>
    <p:extLst>
      <p:ext uri="{BB962C8B-B14F-4D97-AF65-F5344CB8AC3E}">
        <p14:creationId xmlns:p14="http://schemas.microsoft.com/office/powerpoint/2010/main" val="84428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1.1</a:t>
            </a:r>
          </a:p>
        </p:txBody>
      </p:sp>
      <p:sp>
        <p:nvSpPr>
          <p:cNvPr id="3" name="Subtitle 2"/>
          <p:cNvSpPr>
            <a:spLocks noGrp="1"/>
          </p:cNvSpPr>
          <p:nvPr>
            <p:ph type="subTitle" idx="1"/>
          </p:nvPr>
        </p:nvSpPr>
        <p:spPr>
          <a:xfrm>
            <a:off x="1344167" y="2648198"/>
            <a:ext cx="7474712" cy="1015340"/>
          </a:xfrm>
        </p:spPr>
        <p:txBody>
          <a:bodyPr>
            <a:normAutofit/>
          </a:bodyPr>
          <a:lstStyle/>
          <a:p>
            <a:r>
              <a:rPr lang="en-US" dirty="0"/>
              <a:t>Legal Foundations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53739" y="379162"/>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1.1.1</a:t>
            </a:r>
          </a:p>
        </p:txBody>
      </p:sp>
    </p:spTree>
    <p:extLst>
      <p:ext uri="{BB962C8B-B14F-4D97-AF65-F5344CB8AC3E}">
        <p14:creationId xmlns:p14="http://schemas.microsoft.com/office/powerpoint/2010/main" val="2545520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8880" y="491778"/>
            <a:ext cx="7945120" cy="1143000"/>
          </a:xfrm>
        </p:spPr>
        <p:txBody>
          <a:bodyPr/>
          <a:lstStyle/>
          <a:p>
            <a:r>
              <a:rPr lang="en-US" dirty="0"/>
              <a:t>CPS: Principle 3</a:t>
            </a:r>
          </a:p>
        </p:txBody>
      </p:sp>
      <p:sp>
        <p:nvSpPr>
          <p:cNvPr id="4" name="Content Placeholder 2"/>
          <p:cNvSpPr txBox="1">
            <a:spLocks/>
          </p:cNvSpPr>
          <p:nvPr/>
        </p:nvSpPr>
        <p:spPr>
          <a:xfrm>
            <a:off x="1341120" y="1790701"/>
            <a:ext cx="7802880" cy="36195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t>The prevention and intervention should intrude as little as possible into the life of the family, be focused on clearly defined objectives, and keep the safety of the child or children as the paramount concern. </a:t>
            </a:r>
          </a:p>
        </p:txBody>
      </p:sp>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1.2.7</a:t>
            </a:r>
          </a:p>
        </p:txBody>
      </p:sp>
    </p:spTree>
    <p:extLst>
      <p:ext uri="{BB962C8B-B14F-4D97-AF65-F5344CB8AC3E}">
        <p14:creationId xmlns:p14="http://schemas.microsoft.com/office/powerpoint/2010/main" val="3742167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8880" y="130038"/>
            <a:ext cx="7945120" cy="1143000"/>
          </a:xfrm>
        </p:spPr>
        <p:txBody>
          <a:bodyPr/>
          <a:lstStyle/>
          <a:p>
            <a:r>
              <a:rPr lang="en-US" dirty="0"/>
              <a:t>CPS: Principle 4</a:t>
            </a:r>
          </a:p>
        </p:txBody>
      </p:sp>
      <p:sp>
        <p:nvSpPr>
          <p:cNvPr id="4" name="Content Placeholder 2"/>
          <p:cNvSpPr txBox="1">
            <a:spLocks/>
          </p:cNvSpPr>
          <p:nvPr/>
        </p:nvSpPr>
        <p:spPr>
          <a:xfrm>
            <a:off x="1341120" y="976784"/>
            <a:ext cx="7802880" cy="36195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t>The prevention and intervention should be based upon outcome evaluation results that demonstrate success in protecting children and supporting families.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0350" y="3780859"/>
            <a:ext cx="3489064" cy="2345621"/>
          </a:xfrm>
          <a:prstGeom prst="rect">
            <a:avLst/>
          </a:prstGeom>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1.2.8</a:t>
            </a:r>
          </a:p>
        </p:txBody>
      </p:sp>
    </p:spTree>
    <p:extLst>
      <p:ext uri="{BB962C8B-B14F-4D97-AF65-F5344CB8AC3E}">
        <p14:creationId xmlns:p14="http://schemas.microsoft.com/office/powerpoint/2010/main" val="2394570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1.3</a:t>
            </a:r>
          </a:p>
        </p:txBody>
      </p:sp>
      <p:sp>
        <p:nvSpPr>
          <p:cNvPr id="3" name="Subtitle 2"/>
          <p:cNvSpPr>
            <a:spLocks noGrp="1"/>
          </p:cNvSpPr>
          <p:nvPr>
            <p:ph type="subTitle" idx="1"/>
          </p:nvPr>
        </p:nvSpPr>
        <p:spPr>
          <a:xfrm>
            <a:off x="1344167" y="2648198"/>
            <a:ext cx="7474712" cy="1015340"/>
          </a:xfrm>
        </p:spPr>
        <p:txBody>
          <a:bodyPr>
            <a:normAutofit/>
          </a:bodyPr>
          <a:lstStyle/>
          <a:p>
            <a:r>
              <a:rPr lang="en-US" dirty="0"/>
              <a:t>Roles and Responsibilities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35078" y="351170"/>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1.3.1</a:t>
            </a:r>
          </a:p>
        </p:txBody>
      </p:sp>
    </p:spTree>
    <p:extLst>
      <p:ext uri="{BB962C8B-B14F-4D97-AF65-F5344CB8AC3E}">
        <p14:creationId xmlns:p14="http://schemas.microsoft.com/office/powerpoint/2010/main" val="3224445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91778"/>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a:stretch>
            <a:fillRect/>
          </a:stretch>
        </p:blipFill>
        <p:spPr>
          <a:xfrm>
            <a:off x="3014558" y="1822644"/>
            <a:ext cx="4641130" cy="3735945"/>
          </a:xfrm>
          <a:prstGeom prst="rect">
            <a:avLst/>
          </a:prstGeom>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1.3.2</a:t>
            </a:r>
          </a:p>
        </p:txBody>
      </p:sp>
    </p:spTree>
    <p:extLst>
      <p:ext uri="{BB962C8B-B14F-4D97-AF65-F5344CB8AC3E}">
        <p14:creationId xmlns:p14="http://schemas.microsoft.com/office/powerpoint/2010/main" val="1134999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57188"/>
            <a:ext cx="7082263" cy="1463328"/>
          </a:xfrm>
        </p:spPr>
        <p:txBody>
          <a:bodyPr>
            <a:normAutofit/>
          </a:bodyPr>
          <a:lstStyle/>
          <a:p>
            <a:r>
              <a:rPr lang="en-US" dirty="0"/>
              <a:t>Activity</a:t>
            </a:r>
            <a:br>
              <a:rPr lang="en-US" dirty="0"/>
            </a:br>
            <a:r>
              <a:rPr lang="en-US" dirty="0">
                <a:solidFill>
                  <a:srgbClr val="56944F"/>
                </a:solidFill>
                <a:latin typeface="Calibri" panose="020F0502020204030204" pitchFamily="34" charset="0"/>
              </a:rPr>
              <a:t>Child Welfare Roles</a:t>
            </a:r>
          </a:p>
        </p:txBody>
      </p:sp>
      <p:graphicFrame>
        <p:nvGraphicFramePr>
          <p:cNvPr id="3" name="Diagram 2"/>
          <p:cNvGraphicFramePr/>
          <p:nvPr>
            <p:extLst>
              <p:ext uri="{D42A27DB-BD31-4B8C-83A1-F6EECF244321}">
                <p14:modId xmlns:p14="http://schemas.microsoft.com/office/powerpoint/2010/main" val="3213874793"/>
              </p:ext>
            </p:extLst>
          </p:nvPr>
        </p:nvGraphicFramePr>
        <p:xfrm>
          <a:off x="2139820" y="184486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Turn Arrow 3"/>
          <p:cNvSpPr/>
          <p:nvPr/>
        </p:nvSpPr>
        <p:spPr>
          <a:xfrm rot="13029593">
            <a:off x="4124131" y="4273417"/>
            <a:ext cx="419878" cy="578498"/>
          </a:xfrm>
          <a:prstGeom prst="utur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U-Turn Arrow 5"/>
          <p:cNvSpPr/>
          <p:nvPr/>
        </p:nvSpPr>
        <p:spPr>
          <a:xfrm rot="7806636">
            <a:off x="5822169" y="4285509"/>
            <a:ext cx="419878" cy="578498"/>
          </a:xfrm>
          <a:prstGeom prst="utur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U-Turn Arrow 6"/>
          <p:cNvSpPr/>
          <p:nvPr/>
        </p:nvSpPr>
        <p:spPr>
          <a:xfrm rot="2467541">
            <a:off x="5735217" y="2786739"/>
            <a:ext cx="419878" cy="578498"/>
          </a:xfrm>
          <a:prstGeom prst="utur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U-Turn Arrow 7"/>
          <p:cNvSpPr/>
          <p:nvPr/>
        </p:nvSpPr>
        <p:spPr>
          <a:xfrm rot="18429645">
            <a:off x="4209662" y="2772809"/>
            <a:ext cx="419878" cy="578498"/>
          </a:xfrm>
          <a:prstGeom prst="utur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Slide Number Placeholder 8"/>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1.3.3</a:t>
            </a:r>
          </a:p>
        </p:txBody>
      </p:sp>
    </p:spTree>
    <p:extLst>
      <p:ext uri="{BB962C8B-B14F-4D97-AF65-F5344CB8AC3E}">
        <p14:creationId xmlns:p14="http://schemas.microsoft.com/office/powerpoint/2010/main" val="478355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1.4</a:t>
            </a:r>
          </a:p>
        </p:txBody>
      </p:sp>
      <p:sp>
        <p:nvSpPr>
          <p:cNvPr id="3" name="Subtitle 2"/>
          <p:cNvSpPr>
            <a:spLocks noGrp="1"/>
          </p:cNvSpPr>
          <p:nvPr>
            <p:ph type="subTitle" idx="1"/>
          </p:nvPr>
        </p:nvSpPr>
        <p:spPr>
          <a:xfrm>
            <a:off x="1344167" y="2648198"/>
            <a:ext cx="7474712" cy="1015340"/>
          </a:xfrm>
        </p:spPr>
        <p:txBody>
          <a:bodyPr>
            <a:normAutofit fontScale="92500" lnSpcReduction="10000"/>
          </a:bodyPr>
          <a:lstStyle/>
          <a:p>
            <a:r>
              <a:rPr lang="en-US" dirty="0"/>
              <a:t>Ethical Requirements of the</a:t>
            </a:r>
          </a:p>
          <a:p>
            <a:r>
              <a:rPr lang="en-US" dirty="0"/>
              <a:t>Child Welfare Professional</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72400" y="277333"/>
            <a:ext cx="1209286" cy="1341980"/>
          </a:xfrm>
          <a:prstGeom prst="rect">
            <a:avLst/>
          </a:prstGeom>
          <a:noFill/>
          <a:ln w="9525">
            <a:noFill/>
            <a:miter lim="800000"/>
            <a:headEnd/>
            <a:tailEnd/>
          </a:ln>
        </p:spPr>
      </p:pic>
      <p:sp>
        <p:nvSpPr>
          <p:cNvPr id="5" name="Slide Number Placeholder 2"/>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1.4.1</a:t>
            </a:r>
          </a:p>
        </p:txBody>
      </p:sp>
    </p:spTree>
    <p:extLst>
      <p:ext uri="{BB962C8B-B14F-4D97-AF65-F5344CB8AC3E}">
        <p14:creationId xmlns:p14="http://schemas.microsoft.com/office/powerpoint/2010/main" val="1228233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91778"/>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a:stretch>
            <a:fillRect/>
          </a:stretch>
        </p:blipFill>
        <p:spPr>
          <a:xfrm>
            <a:off x="3014558" y="1822644"/>
            <a:ext cx="4641130" cy="3735945"/>
          </a:xfrm>
          <a:prstGeom prst="rect">
            <a:avLst/>
          </a:prstGeom>
        </p:spPr>
      </p:pic>
      <p:sp>
        <p:nvSpPr>
          <p:cNvPr id="5" name="Slide Number Placeholder 2"/>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1.4.2</a:t>
            </a:r>
          </a:p>
        </p:txBody>
      </p:sp>
    </p:spTree>
    <p:extLst>
      <p:ext uri="{BB962C8B-B14F-4D97-AF65-F5344CB8AC3E}">
        <p14:creationId xmlns:p14="http://schemas.microsoft.com/office/powerpoint/2010/main" val="734514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4536" y="491778"/>
            <a:ext cx="7082263" cy="1143000"/>
          </a:xfrm>
        </p:spPr>
        <p:txBody>
          <a:bodyPr/>
          <a:lstStyle/>
          <a:p>
            <a:r>
              <a:rPr lang="en-US" dirty="0"/>
              <a:t>Florida’s Child Welfare </a:t>
            </a:r>
            <a:br>
              <a:rPr lang="en-US" dirty="0"/>
            </a:br>
            <a:r>
              <a:rPr lang="en-US" dirty="0"/>
              <a:t>Guiding Principles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9714" y="1634778"/>
            <a:ext cx="5501267" cy="3668699"/>
          </a:xfrm>
          <a:prstGeom prst="rect">
            <a:avLst/>
          </a:prstGeom>
        </p:spPr>
      </p:pic>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1.4.3</a:t>
            </a:r>
          </a:p>
        </p:txBody>
      </p:sp>
    </p:spTree>
    <p:extLst>
      <p:ext uri="{BB962C8B-B14F-4D97-AF65-F5344CB8AC3E}">
        <p14:creationId xmlns:p14="http://schemas.microsoft.com/office/powerpoint/2010/main" val="3772089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Florida’s Code of Ethics</a:t>
            </a:r>
          </a:p>
        </p:txBody>
      </p:sp>
      <p:sp>
        <p:nvSpPr>
          <p:cNvPr id="3" name="Content Placeholder 2"/>
          <p:cNvSpPr>
            <a:spLocks noGrp="1"/>
          </p:cNvSpPr>
          <p:nvPr>
            <p:ph idx="1"/>
          </p:nvPr>
        </p:nvSpPr>
        <p:spPr/>
        <p:txBody>
          <a:bodyPr>
            <a:normAutofit fontScale="85000" lnSpcReduction="10000"/>
          </a:bodyPr>
          <a:lstStyle/>
          <a:p>
            <a:pPr lvl="0"/>
            <a:r>
              <a:rPr lang="en-US" dirty="0"/>
              <a:t>Confidentiality Laws</a:t>
            </a:r>
          </a:p>
          <a:p>
            <a:pPr lvl="0"/>
            <a:r>
              <a:rPr lang="en-US" dirty="0"/>
              <a:t>Conflict of Interest</a:t>
            </a:r>
          </a:p>
          <a:p>
            <a:pPr lvl="0"/>
            <a:r>
              <a:rPr lang="en-US" dirty="0"/>
              <a:t>Derogatory Language</a:t>
            </a:r>
          </a:p>
          <a:p>
            <a:pPr lvl="0"/>
            <a:r>
              <a:rPr lang="en-US" dirty="0"/>
              <a:t>Dishonesty, Fraud or Deception</a:t>
            </a:r>
          </a:p>
          <a:p>
            <a:pPr lvl="0"/>
            <a:r>
              <a:rPr lang="en-US" dirty="0"/>
              <a:t>Falsification of Records</a:t>
            </a:r>
          </a:p>
          <a:p>
            <a:pPr lvl="0"/>
            <a:r>
              <a:rPr lang="en-US" dirty="0"/>
              <a:t>Exploitation of Clients/Sexual Relationships</a:t>
            </a:r>
          </a:p>
          <a:p>
            <a:pPr lvl="0"/>
            <a:r>
              <a:rPr lang="en-US" dirty="0"/>
              <a:t>Impairment</a:t>
            </a:r>
          </a:p>
          <a:p>
            <a:pPr lvl="0"/>
            <a:r>
              <a:rPr lang="en-US" dirty="0"/>
              <a:t>Misrepresentation/Misuse of Position</a:t>
            </a:r>
          </a:p>
          <a:p>
            <a:pPr lvl="0"/>
            <a:r>
              <a:rPr lang="en-US" dirty="0"/>
              <a:t>Unethical Conduct of Colleagues</a:t>
            </a:r>
          </a:p>
          <a:p>
            <a:endParaRPr lang="en-US" dirty="0"/>
          </a:p>
        </p:txBody>
      </p:sp>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1.4.4</a:t>
            </a:r>
          </a:p>
        </p:txBody>
      </p:sp>
    </p:spTree>
    <p:extLst>
      <p:ext uri="{BB962C8B-B14F-4D97-AF65-F5344CB8AC3E}">
        <p14:creationId xmlns:p14="http://schemas.microsoft.com/office/powerpoint/2010/main" val="1196064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57188"/>
            <a:ext cx="7082263" cy="1463328"/>
          </a:xfrm>
        </p:spPr>
        <p:txBody>
          <a:bodyPr>
            <a:normAutofit/>
          </a:bodyPr>
          <a:lstStyle/>
          <a:p>
            <a:r>
              <a:rPr lang="en-US" dirty="0"/>
              <a:t>Activity</a:t>
            </a:r>
            <a:br>
              <a:rPr lang="en-US" dirty="0"/>
            </a:br>
            <a:r>
              <a:rPr lang="en-US" dirty="0">
                <a:solidFill>
                  <a:srgbClr val="56944F"/>
                </a:solidFill>
                <a:latin typeface="Calibri" panose="020F0502020204030204" pitchFamily="34" charset="0"/>
              </a:rPr>
              <a:t>Essence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4305" y="1720516"/>
            <a:ext cx="3789948" cy="3789948"/>
          </a:xfrm>
          <a:prstGeom prst="rect">
            <a:avLst/>
          </a:prstGeom>
        </p:spPr>
      </p:pic>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1.4.5</a:t>
            </a:r>
          </a:p>
        </p:txBody>
      </p:sp>
    </p:spTree>
    <p:extLst>
      <p:ext uri="{BB962C8B-B14F-4D97-AF65-F5344CB8AC3E}">
        <p14:creationId xmlns:p14="http://schemas.microsoft.com/office/powerpoint/2010/main" val="223952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91778"/>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a:stretch>
            <a:fillRect/>
          </a:stretch>
        </p:blipFill>
        <p:spPr>
          <a:xfrm>
            <a:off x="3014558" y="1822644"/>
            <a:ext cx="4641130" cy="3735945"/>
          </a:xfrm>
          <a:prstGeom prst="rect">
            <a:avLst/>
          </a:prstGeom>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1.1.2</a:t>
            </a:r>
          </a:p>
        </p:txBody>
      </p:sp>
    </p:spTree>
    <p:extLst>
      <p:ext uri="{BB962C8B-B14F-4D97-AF65-F5344CB8AC3E}">
        <p14:creationId xmlns:p14="http://schemas.microsoft.com/office/powerpoint/2010/main" val="3743942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57188"/>
            <a:ext cx="7082263" cy="1463328"/>
          </a:xfrm>
        </p:spPr>
        <p:txBody>
          <a:bodyPr>
            <a:normAutofit/>
          </a:bodyPr>
          <a:lstStyle/>
          <a:p>
            <a:r>
              <a:rPr lang="en-US" dirty="0"/>
              <a:t>Activity</a:t>
            </a:r>
            <a:br>
              <a:rPr lang="en-US" dirty="0"/>
            </a:br>
            <a:r>
              <a:rPr lang="en-US" dirty="0">
                <a:solidFill>
                  <a:srgbClr val="56944F"/>
                </a:solidFill>
                <a:latin typeface="Calibri" panose="020F0502020204030204" pitchFamily="34" charset="0"/>
              </a:rPr>
              <a:t>Identifying Ethical Violations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4305" y="1720516"/>
            <a:ext cx="3789948" cy="3789948"/>
          </a:xfrm>
          <a:prstGeom prst="rect">
            <a:avLst/>
          </a:prstGeom>
        </p:spPr>
      </p:pic>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1.4.6</a:t>
            </a:r>
          </a:p>
        </p:txBody>
      </p:sp>
    </p:spTree>
    <p:extLst>
      <p:ext uri="{BB962C8B-B14F-4D97-AF65-F5344CB8AC3E}">
        <p14:creationId xmlns:p14="http://schemas.microsoft.com/office/powerpoint/2010/main" val="196811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1.5</a:t>
            </a:r>
          </a:p>
        </p:txBody>
      </p:sp>
      <p:sp>
        <p:nvSpPr>
          <p:cNvPr id="3" name="Subtitle 2"/>
          <p:cNvSpPr>
            <a:spLocks noGrp="1"/>
          </p:cNvSpPr>
          <p:nvPr>
            <p:ph type="subTitle" idx="1"/>
          </p:nvPr>
        </p:nvSpPr>
        <p:spPr>
          <a:xfrm>
            <a:off x="1344167" y="2648198"/>
            <a:ext cx="7474712" cy="1015340"/>
          </a:xfrm>
        </p:spPr>
        <p:txBody>
          <a:bodyPr>
            <a:normAutofit/>
          </a:bodyPr>
          <a:lstStyle/>
          <a:p>
            <a:r>
              <a:rPr lang="en-US" dirty="0"/>
              <a:t>Tools and Resources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44409" y="310448"/>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1.5.1</a:t>
            </a:r>
          </a:p>
        </p:txBody>
      </p:sp>
    </p:spTree>
    <p:extLst>
      <p:ext uri="{BB962C8B-B14F-4D97-AF65-F5344CB8AC3E}">
        <p14:creationId xmlns:p14="http://schemas.microsoft.com/office/powerpoint/2010/main" val="1967906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91778"/>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a:stretch>
            <a:fillRect/>
          </a:stretch>
        </p:blipFill>
        <p:spPr>
          <a:xfrm>
            <a:off x="3014558" y="1822644"/>
            <a:ext cx="4641130" cy="3735945"/>
          </a:xfrm>
          <a:prstGeom prst="rect">
            <a:avLst/>
          </a:prstGeom>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1.5.2</a:t>
            </a:r>
          </a:p>
        </p:txBody>
      </p:sp>
    </p:spTree>
    <p:extLst>
      <p:ext uri="{BB962C8B-B14F-4D97-AF65-F5344CB8AC3E}">
        <p14:creationId xmlns:p14="http://schemas.microsoft.com/office/powerpoint/2010/main" val="2392165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4" y="55445"/>
            <a:ext cx="7772400" cy="1143000"/>
          </a:xfrm>
        </p:spPr>
        <p:txBody>
          <a:bodyPr/>
          <a:lstStyle/>
          <a:p>
            <a:r>
              <a:rPr lang="en-US" dirty="0">
                <a:hlinkClick r:id="rId3"/>
              </a:rPr>
              <a:t>http://eww.dcf.state.fl.us/</a:t>
            </a:r>
            <a:r>
              <a:rPr lang="en-US" dirty="0"/>
              <a:t> </a:t>
            </a:r>
          </a:p>
        </p:txBody>
      </p:sp>
      <p:sp>
        <p:nvSpPr>
          <p:cNvPr id="5" name="Content Placeholder 4"/>
          <p:cNvSpPr>
            <a:spLocks noGrp="1"/>
          </p:cNvSpPr>
          <p:nvPr>
            <p:ph sz="quarter" idx="3"/>
          </p:nvPr>
        </p:nvSpPr>
        <p:spPr/>
        <p:txBody>
          <a:bodyPr/>
          <a:lstStyle/>
          <a:p>
            <a:endParaRPr lang="en-US"/>
          </a:p>
        </p:txBody>
      </p:sp>
      <p:sp>
        <p:nvSpPr>
          <p:cNvPr id="6" name="Footer Placeholder 5"/>
          <p:cNvSpPr>
            <a:spLocks noGrp="1"/>
          </p:cNvSpPr>
          <p:nvPr>
            <p:ph type="ftr" sz="quarter" idx="4294967295"/>
          </p:nvPr>
        </p:nvSpPr>
        <p:spPr>
          <a:xfrm>
            <a:off x="3124200" y="6248400"/>
            <a:ext cx="2895600" cy="457200"/>
          </a:xfrm>
          <a:prstGeom prst="rect">
            <a:avLst/>
          </a:prstGeom>
        </p:spPr>
        <p:txBody>
          <a:bodyPr/>
          <a:lstStyle/>
          <a:p>
            <a:pPr>
              <a:defRPr/>
            </a:pP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374" y="1026323"/>
            <a:ext cx="8007626" cy="5831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18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0" y="517568"/>
            <a:ext cx="7772400" cy="1143000"/>
          </a:xfrm>
        </p:spPr>
        <p:txBody>
          <a:bodyPr/>
          <a:lstStyle/>
          <a:p>
            <a:r>
              <a:rPr lang="en-US" sz="2800" dirty="0">
                <a:hlinkClick r:id="rId3"/>
              </a:rPr>
              <a:t>http://www.centerforchildwelfare.org/</a:t>
            </a:r>
            <a:r>
              <a:rPr lang="en-US" sz="2800" dirty="0"/>
              <a:t> </a:t>
            </a:r>
          </a:p>
        </p:txBody>
      </p:sp>
      <p:sp>
        <p:nvSpPr>
          <p:cNvPr id="7" name="Slide Number Placeholder 6"/>
          <p:cNvSpPr>
            <a:spLocks noGrp="1"/>
          </p:cNvSpPr>
          <p:nvPr>
            <p:ph type="sldNum" sz="quarter" idx="10"/>
          </p:nvPr>
        </p:nvSpPr>
        <p:spPr>
          <a:xfrm>
            <a:off x="1136650" y="6248400"/>
            <a:ext cx="1905000" cy="457200"/>
          </a:xfrm>
        </p:spPr>
        <p:txBody>
          <a:bodyPr/>
          <a:lstStyle/>
          <a:p>
            <a:pPr>
              <a:defRPr/>
            </a:pPr>
            <a:fld id="{E5E53864-F6E1-44EB-8216-236D09D7F455}" type="slidenum">
              <a:rPr lang="en-US" smtClean="0"/>
              <a:pPr>
                <a:defRPr/>
              </a:pPr>
              <a:t>44</a:t>
            </a:fld>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490" y="1832242"/>
            <a:ext cx="8100507" cy="487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998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dirty="0"/>
              <a:t>http://flcertificationboard.org/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814" y="1223612"/>
            <a:ext cx="5823313" cy="447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28384" y="5193758"/>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294967295"/>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1.5.5</a:t>
            </a:r>
          </a:p>
        </p:txBody>
      </p:sp>
    </p:spTree>
    <p:extLst>
      <p:ext uri="{BB962C8B-B14F-4D97-AF65-F5344CB8AC3E}">
        <p14:creationId xmlns:p14="http://schemas.microsoft.com/office/powerpoint/2010/main" val="1413945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06170" y="615496"/>
            <a:ext cx="7802880" cy="89534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solidFill>
                  <a:srgbClr val="1B5FAA"/>
                </a:solidFill>
                <a:latin typeface="Arial Black" panose="020B0A04020102020204" pitchFamily="34" charset="0"/>
              </a:rPr>
              <a:t>Great Work!</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8343" y="1510845"/>
            <a:ext cx="4741672" cy="4773190"/>
          </a:xfrm>
          <a:prstGeom prst="rect">
            <a:avLst/>
          </a:prstGeom>
        </p:spPr>
      </p:pic>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1.5.6</a:t>
            </a:r>
          </a:p>
        </p:txBody>
      </p:sp>
    </p:spTree>
    <p:extLst>
      <p:ext uri="{BB962C8B-B14F-4D97-AF65-F5344CB8AC3E}">
        <p14:creationId xmlns:p14="http://schemas.microsoft.com/office/powerpoint/2010/main" val="111542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57188"/>
            <a:ext cx="7082263" cy="1463328"/>
          </a:xfrm>
        </p:spPr>
        <p:txBody>
          <a:bodyPr>
            <a:normAutofit/>
          </a:bodyPr>
          <a:lstStyle/>
          <a:p>
            <a:r>
              <a:rPr lang="en-US" sz="3600" dirty="0"/>
              <a:t>Activity</a:t>
            </a:r>
            <a:br>
              <a:rPr lang="en-US" dirty="0"/>
            </a:br>
            <a:r>
              <a:rPr lang="en-US" sz="3600" dirty="0">
                <a:solidFill>
                  <a:srgbClr val="56944F"/>
                </a:solidFill>
                <a:latin typeface="Calibri" panose="020F0502020204030204" pitchFamily="34" charset="0"/>
              </a:rPr>
              <a:t>Ice Breaker</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4305" y="1720516"/>
            <a:ext cx="3789948" cy="3789948"/>
          </a:xfrm>
          <a:prstGeom prst="rect">
            <a:avLst/>
          </a:prstGeom>
        </p:spPr>
      </p:pic>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1.1.3</a:t>
            </a:r>
          </a:p>
        </p:txBody>
      </p:sp>
    </p:spTree>
    <p:extLst>
      <p:ext uri="{BB962C8B-B14F-4D97-AF65-F5344CB8AC3E}">
        <p14:creationId xmlns:p14="http://schemas.microsoft.com/office/powerpoint/2010/main" val="315111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55370" y="2362201"/>
            <a:ext cx="7802880" cy="272414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b="1" dirty="0"/>
          </a:p>
        </p:txBody>
      </p:sp>
      <p:sp>
        <p:nvSpPr>
          <p:cNvPr id="3" name="Title 1"/>
          <p:cNvSpPr txBox="1">
            <a:spLocks/>
          </p:cNvSpPr>
          <p:nvPr/>
        </p:nvSpPr>
        <p:spPr>
          <a:xfrm>
            <a:off x="1198880" y="491778"/>
            <a:ext cx="7506970" cy="1143000"/>
          </a:xfrm>
          <a:prstGeom prst="rect">
            <a:avLst/>
          </a:prstGeom>
        </p:spPr>
        <p:txBody>
          <a:bodyPr/>
          <a:lstStyle>
            <a:lvl1pPr algn="ctr" defTabSz="457200" rtl="0" eaLnBrk="1" latinLnBrk="0" hangingPunct="1">
              <a:spcBef>
                <a:spcPct val="0"/>
              </a:spcBef>
              <a:buNone/>
              <a:defRPr sz="3200" kern="1200">
                <a:solidFill>
                  <a:srgbClr val="1B5FAA"/>
                </a:solidFill>
                <a:latin typeface="Arial Black"/>
                <a:ea typeface="+mj-ea"/>
                <a:cs typeface="+mj-cs"/>
              </a:defRPr>
            </a:lvl1pPr>
          </a:lstStyle>
          <a:p>
            <a:r>
              <a:rPr lang="en-US" dirty="0"/>
              <a:t>Family Secrets</a:t>
            </a:r>
          </a:p>
        </p:txBody>
      </p:sp>
      <p:pic>
        <p:nvPicPr>
          <p:cNvPr id="1027" name="Picture 3" descr="C:\Users\Carnett-Valerie\AppData\Local\Microsoft\Windows\Temporary Internet Files\Content.IE5\AGKZ9YEV\MP90044242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412" y="1634777"/>
            <a:ext cx="5723906" cy="39812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37715" y="5225533"/>
            <a:ext cx="1209286" cy="1341980"/>
          </a:xfrm>
          <a:prstGeom prst="rect">
            <a:avLst/>
          </a:prstGeom>
          <a:noFill/>
          <a:ln w="9525">
            <a:noFill/>
            <a:miter lim="800000"/>
            <a:headEnd/>
            <a:tailEnd/>
          </a:ln>
        </p:spPr>
      </p:pic>
      <p:sp>
        <p:nvSpPr>
          <p:cNvPr id="6" name="Slide Number Placeholder 5"/>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1.1.4</a:t>
            </a:r>
          </a:p>
        </p:txBody>
      </p:sp>
    </p:spTree>
    <p:extLst>
      <p:ext uri="{BB962C8B-B14F-4D97-AF65-F5344CB8AC3E}">
        <p14:creationId xmlns:p14="http://schemas.microsoft.com/office/powerpoint/2010/main" val="74181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55370" y="2362201"/>
            <a:ext cx="7802880" cy="272414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b="1" dirty="0"/>
          </a:p>
        </p:txBody>
      </p:sp>
      <p:sp>
        <p:nvSpPr>
          <p:cNvPr id="3" name="Title 1"/>
          <p:cNvSpPr txBox="1">
            <a:spLocks/>
          </p:cNvSpPr>
          <p:nvPr/>
        </p:nvSpPr>
        <p:spPr>
          <a:xfrm>
            <a:off x="1198880" y="1317672"/>
            <a:ext cx="7506970" cy="4082667"/>
          </a:xfrm>
          <a:prstGeom prst="rect">
            <a:avLst/>
          </a:prstGeom>
        </p:spPr>
        <p:txBody>
          <a:bodyPr/>
          <a:lstStyle>
            <a:lvl1pPr algn="ctr" defTabSz="457200" rtl="0" eaLnBrk="1" latinLnBrk="0" hangingPunct="1">
              <a:spcBef>
                <a:spcPct val="0"/>
              </a:spcBef>
              <a:buNone/>
              <a:defRPr sz="3200" kern="1200">
                <a:solidFill>
                  <a:srgbClr val="1B5FAA"/>
                </a:solidFill>
                <a:latin typeface="Arial Black"/>
                <a:ea typeface="+mj-ea"/>
                <a:cs typeface="+mj-cs"/>
              </a:defRPr>
            </a:lvl1pPr>
          </a:lstStyle>
          <a:p>
            <a:r>
              <a:rPr lang="en-US" sz="3600" i="1" dirty="0"/>
              <a:t>“The battered-child syndrome, a clinical condition in young children who have received serious physical abuse, is a frequent cause of permanent injury or death.”</a:t>
            </a:r>
          </a:p>
        </p:txBody>
      </p:sp>
      <p:sp>
        <p:nvSpPr>
          <p:cNvPr id="4" name="TextBox 3"/>
          <p:cNvSpPr txBox="1"/>
          <p:nvPr/>
        </p:nvSpPr>
        <p:spPr>
          <a:xfrm>
            <a:off x="1288473" y="5912427"/>
            <a:ext cx="7569777" cy="369332"/>
          </a:xfrm>
          <a:prstGeom prst="rect">
            <a:avLst/>
          </a:prstGeom>
          <a:noFill/>
        </p:spPr>
        <p:txBody>
          <a:bodyPr wrap="square" rtlCol="0">
            <a:spAutoFit/>
          </a:bodyPr>
          <a:lstStyle/>
          <a:p>
            <a:r>
              <a:rPr lang="en-US" i="1" dirty="0"/>
              <a:t>Battered Child Syndrome</a:t>
            </a:r>
            <a:r>
              <a:rPr lang="en-US" dirty="0"/>
              <a:t>, by Dr. </a:t>
            </a:r>
            <a:r>
              <a:rPr lang="en-US" dirty="0" err="1"/>
              <a:t>Kempe</a:t>
            </a:r>
            <a:r>
              <a:rPr lang="en-US" dirty="0"/>
              <a:t>, 1962</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63069" y="5247656"/>
            <a:ext cx="1209286" cy="1341980"/>
          </a:xfrm>
          <a:prstGeom prst="rect">
            <a:avLst/>
          </a:prstGeom>
          <a:noFill/>
          <a:ln w="9525">
            <a:noFill/>
            <a:miter lim="800000"/>
            <a:headEnd/>
            <a:tailEnd/>
          </a:ln>
        </p:spPr>
      </p:pic>
      <p:sp>
        <p:nvSpPr>
          <p:cNvPr id="6" name="Slide Number Placeholder 5"/>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1.1.5</a:t>
            </a:r>
          </a:p>
        </p:txBody>
      </p:sp>
    </p:spTree>
    <p:extLst>
      <p:ext uri="{BB962C8B-B14F-4D97-AF65-F5344CB8AC3E}">
        <p14:creationId xmlns:p14="http://schemas.microsoft.com/office/powerpoint/2010/main" val="266722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t>
            </a:r>
            <a:r>
              <a:rPr lang="en-US" dirty="0" err="1"/>
              <a:t>Kempe’s</a:t>
            </a:r>
            <a:r>
              <a:rPr lang="en-US" dirty="0"/>
              <a:t> Findings 1962</a:t>
            </a:r>
          </a:p>
        </p:txBody>
      </p:sp>
      <p:sp>
        <p:nvSpPr>
          <p:cNvPr id="3" name="Content Placeholder 2"/>
          <p:cNvSpPr>
            <a:spLocks noGrp="1"/>
          </p:cNvSpPr>
          <p:nvPr>
            <p:ph idx="1"/>
          </p:nvPr>
        </p:nvSpPr>
        <p:spPr/>
        <p:txBody>
          <a:bodyPr>
            <a:normAutofit fontScale="92500"/>
          </a:bodyPr>
          <a:lstStyle/>
          <a:p>
            <a:r>
              <a:rPr lang="en-US" dirty="0"/>
              <a:t>Many times, injuries to children could not possibly have been caused the way they were explained.</a:t>
            </a:r>
          </a:p>
          <a:p>
            <a:r>
              <a:rPr lang="en-US" dirty="0"/>
              <a:t>These injuries were inflicted by parents.</a:t>
            </a:r>
          </a:p>
          <a:p>
            <a:pPr>
              <a:buFont typeface="Wingdings" panose="05000000000000000000" pitchFamily="2" charset="2"/>
              <a:buChar char="Ø"/>
            </a:pPr>
            <a:r>
              <a:rPr lang="en-US" dirty="0"/>
              <a:t>Coined the term “Battered child”</a:t>
            </a:r>
          </a:p>
          <a:p>
            <a:pPr>
              <a:buFont typeface="Wingdings" panose="05000000000000000000" pitchFamily="2" charset="2"/>
              <a:buChar char="Ø"/>
            </a:pPr>
            <a:r>
              <a:rPr lang="en-US" dirty="0"/>
              <a:t>Advocated for diagnoses of child </a:t>
            </a:r>
          </a:p>
          <a:p>
            <a:pPr>
              <a:buFont typeface="Wingdings" panose="05000000000000000000" pitchFamily="2" charset="2"/>
              <a:buChar char="Ø"/>
            </a:pPr>
            <a:r>
              <a:rPr lang="en-US" dirty="0"/>
              <a:t>Argued that child abuse was a reportable disease</a:t>
            </a:r>
          </a:p>
        </p:txBody>
      </p:sp>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1.1.6</a:t>
            </a:r>
          </a:p>
        </p:txBody>
      </p:sp>
    </p:spTree>
    <p:extLst>
      <p:ext uri="{BB962C8B-B14F-4D97-AF65-F5344CB8AC3E}">
        <p14:creationId xmlns:p14="http://schemas.microsoft.com/office/powerpoint/2010/main" val="17179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 Act</a:t>
            </a:r>
          </a:p>
        </p:txBody>
      </p:sp>
      <p:sp>
        <p:nvSpPr>
          <p:cNvPr id="3" name="TextBox 2"/>
          <p:cNvSpPr txBox="1"/>
          <p:nvPr/>
        </p:nvSpPr>
        <p:spPr>
          <a:xfrm>
            <a:off x="1278295" y="1247355"/>
            <a:ext cx="7200688" cy="5262979"/>
          </a:xfrm>
          <a:prstGeom prst="rect">
            <a:avLst/>
          </a:prstGeom>
          <a:noFill/>
        </p:spPr>
        <p:txBody>
          <a:bodyPr wrap="square" rtlCol="0">
            <a:spAutoFit/>
          </a:bodyPr>
          <a:lstStyle/>
          <a:p>
            <a:r>
              <a:rPr lang="en-US" sz="2800" dirty="0">
                <a:solidFill>
                  <a:srgbClr val="56944F"/>
                </a:solidFill>
              </a:rPr>
              <a:t>By 1965, all states had enacted child abuse reporting laws.</a:t>
            </a:r>
          </a:p>
          <a:p>
            <a:endParaRPr lang="en-US" sz="2800" dirty="0">
              <a:solidFill>
                <a:srgbClr val="56944F"/>
              </a:solidFill>
            </a:endParaRPr>
          </a:p>
          <a:p>
            <a:r>
              <a:rPr lang="en-US" sz="2800" dirty="0">
                <a:solidFill>
                  <a:srgbClr val="56944F"/>
                </a:solidFill>
              </a:rPr>
              <a:t>Child Abuse Prevention and Treatment Act (CAPTA), 1974.</a:t>
            </a:r>
          </a:p>
          <a:p>
            <a:endParaRPr lang="en-US" sz="2800" dirty="0">
              <a:solidFill>
                <a:srgbClr val="56944F"/>
              </a:solidFill>
            </a:endParaRPr>
          </a:p>
          <a:p>
            <a:r>
              <a:rPr lang="en-US" sz="2800" dirty="0">
                <a:solidFill>
                  <a:srgbClr val="56944F"/>
                </a:solidFill>
              </a:rPr>
              <a:t>By July 1, 1975, Child Protective Services were included as a component of public welfare programs.</a:t>
            </a:r>
          </a:p>
          <a:p>
            <a:endParaRPr lang="en-US" sz="2800" dirty="0">
              <a:solidFill>
                <a:srgbClr val="56944F"/>
              </a:solidFill>
            </a:endParaRPr>
          </a:p>
          <a:p>
            <a:r>
              <a:rPr lang="en-US" sz="2800" dirty="0">
                <a:solidFill>
                  <a:srgbClr val="56944F"/>
                </a:solidFill>
              </a:rPr>
              <a:t>National Clearinghouse on Child Abuse and Neglect Information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81731" y="5354966"/>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a:t>Pre-Service Curriculum Module 1.1.7</a:t>
            </a:r>
          </a:p>
        </p:txBody>
      </p:sp>
    </p:spTree>
    <p:extLst>
      <p:ext uri="{BB962C8B-B14F-4D97-AF65-F5344CB8AC3E}">
        <p14:creationId xmlns:p14="http://schemas.microsoft.com/office/powerpoint/2010/main" val="42508891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FA6F372E3F374D8C72B176BF3D73AB" ma:contentTypeVersion="0" ma:contentTypeDescription="Create a new document." ma:contentTypeScope="" ma:versionID="6e91955bbb8bbfd3c326cc6a6fac490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038005-3E5F-4C8D-B3AB-28C7A131BA3C}">
  <ds:schemaRefs>
    <ds:schemaRef ds:uri="http://www.w3.org/XML/1998/namespace"/>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70FA5E7-EF47-4E04-BA46-9FA61EF0C16E}">
  <ds:schemaRefs>
    <ds:schemaRef ds:uri="http://schemas.microsoft.com/sharepoint/v3/contenttype/forms"/>
  </ds:schemaRefs>
</ds:datastoreItem>
</file>

<file path=customXml/itemProps3.xml><?xml version="1.0" encoding="utf-8"?>
<ds:datastoreItem xmlns:ds="http://schemas.openxmlformats.org/officeDocument/2006/customXml" ds:itemID="{39396D31-1D22-42C2-9259-9CC4398B9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ACP-white</Template>
  <TotalTime>6321</TotalTime>
  <Words>1280</Words>
  <Application>Microsoft Office PowerPoint</Application>
  <PresentationFormat>On-screen Show (4:3)</PresentationFormat>
  <Paragraphs>259</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Black</vt:lpstr>
      <vt:lpstr>Articulate Narrow</vt:lpstr>
      <vt:lpstr>Calibri</vt:lpstr>
      <vt:lpstr>Wingdings</vt:lpstr>
      <vt:lpstr>ACP-white</vt:lpstr>
      <vt:lpstr>Module 1</vt:lpstr>
      <vt:lpstr>Agenda</vt:lpstr>
      <vt:lpstr>Unit 1.1</vt:lpstr>
      <vt:lpstr>Learning Objectives</vt:lpstr>
      <vt:lpstr>Activity Ice Breaker</vt:lpstr>
      <vt:lpstr>PowerPoint Presentation</vt:lpstr>
      <vt:lpstr>PowerPoint Presentation</vt:lpstr>
      <vt:lpstr>Dr. Kempe’s Findings 1962</vt:lpstr>
      <vt:lpstr>Social Security Act</vt:lpstr>
      <vt:lpstr>PowerPoint Presentation</vt:lpstr>
      <vt:lpstr>PowerPoint Presentation</vt:lpstr>
      <vt:lpstr>PowerPoint Presentation</vt:lpstr>
      <vt:lpstr>Due Process</vt:lpstr>
      <vt:lpstr>PowerPoint Presentation</vt:lpstr>
      <vt:lpstr>Least Intrusive</vt:lpstr>
      <vt:lpstr>PowerPoint Presentation</vt:lpstr>
      <vt:lpstr>PowerPoint Presentation</vt:lpstr>
      <vt:lpstr>“A certified professional shall not in any way participate in discrimination on the basis of race, color, sex, sexual orientation, age, religion, national origin, socio-economic status, political belief, psychiatric or psychological impairment, physical disability, or the amount of previous therapeutic or treatment occurrences.”</vt:lpstr>
      <vt:lpstr>PowerPoint Presentation</vt:lpstr>
      <vt:lpstr>Rules of Juvenile Procedure</vt:lpstr>
      <vt:lpstr>Children’s Bureau</vt:lpstr>
      <vt:lpstr>Activity Federal Statutes Impacting Your Work</vt:lpstr>
      <vt:lpstr>Five Federal Statutes Important In Your Work</vt:lpstr>
      <vt:lpstr>Unit 1.2</vt:lpstr>
      <vt:lpstr>Learning Objectives</vt:lpstr>
      <vt:lpstr>Our Purpose</vt:lpstr>
      <vt:lpstr>The State’s Protective Role with Children</vt:lpstr>
      <vt:lpstr>Child Protective Services (CPS): Principle 1</vt:lpstr>
      <vt:lpstr>CPS: Principle 2</vt:lpstr>
      <vt:lpstr>CPS: Principle 3</vt:lpstr>
      <vt:lpstr>CPS: Principle 4</vt:lpstr>
      <vt:lpstr>Unit 1.3</vt:lpstr>
      <vt:lpstr>Learning Objectives</vt:lpstr>
      <vt:lpstr>Activity Child Welfare Roles</vt:lpstr>
      <vt:lpstr>Unit 1.4</vt:lpstr>
      <vt:lpstr>Learning Objectives</vt:lpstr>
      <vt:lpstr>Florida’s Child Welfare  Guiding Principles</vt:lpstr>
      <vt:lpstr>Florida’s Code of Ethics</vt:lpstr>
      <vt:lpstr>Activity Essence</vt:lpstr>
      <vt:lpstr>Activity Identifying Ethical Violations</vt:lpstr>
      <vt:lpstr>Unit 1.5</vt:lpstr>
      <vt:lpstr>Learning Objectives</vt:lpstr>
      <vt:lpstr>http://eww.dcf.state.fl.us/ </vt:lpstr>
      <vt:lpstr>http://www.centerforchildwelfare.org/ </vt:lpstr>
      <vt:lpstr>http://flcertificationboard.org/</vt:lpstr>
      <vt:lpstr>PowerPoint Presentation</vt:lpstr>
    </vt:vector>
  </TitlesOfParts>
  <Company>Frontera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Module 1 PowerPoint - The Child Welfare System (January 2015)</dc:title>
  <dc:creator>Cindy</dc:creator>
  <cp:lastModifiedBy>VanDyke, Misty N</cp:lastModifiedBy>
  <cp:revision>288</cp:revision>
  <cp:lastPrinted>2014-11-17T18:47:06Z</cp:lastPrinted>
  <dcterms:created xsi:type="dcterms:W3CDTF">2013-01-31T01:40:39Z</dcterms:created>
  <dcterms:modified xsi:type="dcterms:W3CDTF">2025-05-13T15:04:11Z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516AB48F-13D2-4312-3F05-703F303F3F0E</vt:lpwstr>
  </property>
  <property fmtid="{D5CDD505-2E9C-101B-9397-08002B2CF9AE}" pid="5" name="ArticulateProjectFull">
    <vt:lpwstr>C:\Users\YYY\Desktop\Qingfu\ASD\DCF\Super SPE\ToT FSDMM Super SPE PPT - Revisions by Wang-Williams_04292013.ppta</vt:lpwstr>
  </property>
  <property fmtid="{D5CDD505-2E9C-101B-9397-08002B2CF9AE}" pid="6" name="ContentTypeId">
    <vt:lpwstr>0x01010093FA6F372E3F374D8C72B176BF3D73AB</vt:lpwstr>
  </property>
</Properties>
</file>