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93"/>
  </p:notesMasterIdLst>
  <p:handoutMasterIdLst>
    <p:handoutMasterId r:id="rId94"/>
  </p:handoutMasterIdLst>
  <p:sldIdLst>
    <p:sldId id="413" r:id="rId5"/>
    <p:sldId id="432" r:id="rId6"/>
    <p:sldId id="609" r:id="rId7"/>
    <p:sldId id="487" r:id="rId8"/>
    <p:sldId id="490" r:id="rId9"/>
    <p:sldId id="556" r:id="rId10"/>
    <p:sldId id="557" r:id="rId11"/>
    <p:sldId id="488" r:id="rId12"/>
    <p:sldId id="542" r:id="rId13"/>
    <p:sldId id="581" r:id="rId14"/>
    <p:sldId id="582" r:id="rId15"/>
    <p:sldId id="553" r:id="rId16"/>
    <p:sldId id="592" r:id="rId17"/>
    <p:sldId id="554" r:id="rId18"/>
    <p:sldId id="543" r:id="rId19"/>
    <p:sldId id="555" r:id="rId20"/>
    <p:sldId id="558" r:id="rId21"/>
    <p:sldId id="559" r:id="rId22"/>
    <p:sldId id="596" r:id="rId23"/>
    <p:sldId id="560" r:id="rId24"/>
    <p:sldId id="561" r:id="rId25"/>
    <p:sldId id="597" r:id="rId26"/>
    <p:sldId id="563" r:id="rId27"/>
    <p:sldId id="564" r:id="rId28"/>
    <p:sldId id="565" r:id="rId29"/>
    <p:sldId id="643" r:id="rId30"/>
    <p:sldId id="570" r:id="rId31"/>
    <p:sldId id="569" r:id="rId32"/>
    <p:sldId id="577" r:id="rId33"/>
    <p:sldId id="579" r:id="rId34"/>
    <p:sldId id="580" r:id="rId35"/>
    <p:sldId id="573" r:id="rId36"/>
    <p:sldId id="574" r:id="rId37"/>
    <p:sldId id="572" r:id="rId38"/>
    <p:sldId id="575" r:id="rId39"/>
    <p:sldId id="585" r:id="rId40"/>
    <p:sldId id="583" r:id="rId41"/>
    <p:sldId id="599" r:id="rId42"/>
    <p:sldId id="644" r:id="rId43"/>
    <p:sldId id="645" r:id="rId44"/>
    <p:sldId id="649" r:id="rId45"/>
    <p:sldId id="646" r:id="rId46"/>
    <p:sldId id="587" r:id="rId47"/>
    <p:sldId id="588" r:id="rId48"/>
    <p:sldId id="657" r:id="rId49"/>
    <p:sldId id="598" r:id="rId50"/>
    <p:sldId id="589" r:id="rId51"/>
    <p:sldId id="591" r:id="rId52"/>
    <p:sldId id="605" r:id="rId53"/>
    <p:sldId id="595" r:id="rId54"/>
    <p:sldId id="593" r:id="rId55"/>
    <p:sldId id="594" r:id="rId56"/>
    <p:sldId id="600" r:id="rId57"/>
    <p:sldId id="601" r:id="rId58"/>
    <p:sldId id="606" r:id="rId59"/>
    <p:sldId id="602" r:id="rId60"/>
    <p:sldId id="608" r:id="rId61"/>
    <p:sldId id="607" r:id="rId62"/>
    <p:sldId id="610" r:id="rId63"/>
    <p:sldId id="611" r:id="rId64"/>
    <p:sldId id="612" r:id="rId65"/>
    <p:sldId id="613" r:id="rId66"/>
    <p:sldId id="614" r:id="rId67"/>
    <p:sldId id="616" r:id="rId68"/>
    <p:sldId id="617" r:id="rId69"/>
    <p:sldId id="619" r:id="rId70"/>
    <p:sldId id="615" r:id="rId71"/>
    <p:sldId id="620" r:id="rId72"/>
    <p:sldId id="621" r:id="rId73"/>
    <p:sldId id="622" r:id="rId74"/>
    <p:sldId id="624" r:id="rId75"/>
    <p:sldId id="630" r:id="rId76"/>
    <p:sldId id="634" r:id="rId77"/>
    <p:sldId id="632" r:id="rId78"/>
    <p:sldId id="635" r:id="rId79"/>
    <p:sldId id="631" r:id="rId80"/>
    <p:sldId id="627" r:id="rId81"/>
    <p:sldId id="638" r:id="rId82"/>
    <p:sldId id="623" r:id="rId83"/>
    <p:sldId id="625" r:id="rId84"/>
    <p:sldId id="637" r:id="rId85"/>
    <p:sldId id="640" r:id="rId86"/>
    <p:sldId id="641" r:id="rId87"/>
    <p:sldId id="653" r:id="rId88"/>
    <p:sldId id="652" r:id="rId89"/>
    <p:sldId id="651" r:id="rId90"/>
    <p:sldId id="655" r:id="rId91"/>
    <p:sldId id="656" r:id="rId92"/>
  </p:sldIdLst>
  <p:sldSz cx="9144000" cy="6858000" type="screen4x3"/>
  <p:notesSz cx="7010400" cy="9296400"/>
  <p:custDataLst>
    <p:tags r:id="rId95"/>
  </p:custDataLst>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49">
          <p15:clr>
            <a:srgbClr val="A4A3A4"/>
          </p15:clr>
        </p15:guide>
        <p15:guide id="2" pos="2229">
          <p15:clr>
            <a:srgbClr val="A4A3A4"/>
          </p15:clr>
        </p15:guide>
        <p15:guide id="3" orient="horz" pos="2928">
          <p15:clr>
            <a:srgbClr val="A4A3A4"/>
          </p15:clr>
        </p15:guide>
        <p15:guide id="4"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579B"/>
    <a:srgbClr val="56944F"/>
    <a:srgbClr val="1B5FA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31" autoAdjust="0"/>
    <p:restoredTop sz="94956" autoAdjust="0"/>
  </p:normalViewPr>
  <p:slideViewPr>
    <p:cSldViewPr snapToGrid="0" snapToObjects="1">
      <p:cViewPr varScale="1">
        <p:scale>
          <a:sx n="115" d="100"/>
          <a:sy n="115" d="100"/>
        </p:scale>
        <p:origin x="1589" y="8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218"/>
    </p:cViewPr>
  </p:sorterViewPr>
  <p:notesViewPr>
    <p:cSldViewPr snapToGrid="0" snapToObjects="1">
      <p:cViewPr varScale="1">
        <p:scale>
          <a:sx n="68" d="100"/>
          <a:sy n="68" d="100"/>
        </p:scale>
        <p:origin x="-2814" y="-102"/>
      </p:cViewPr>
      <p:guideLst>
        <p:guide orient="horz" pos="2949"/>
        <p:guide pos="2229"/>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tags" Target="tags/tag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handoutMaster" Target="handoutMasters/handoutMaster1.xml"/><Relationship Id="rId9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notesMaster" Target="notesMasters/notesMaster1.xml"/><Relationship Id="rId98"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8155" cy="464978"/>
          </a:xfrm>
          <a:prstGeom prst="rect">
            <a:avLst/>
          </a:prstGeom>
        </p:spPr>
        <p:txBody>
          <a:bodyPr vert="horz" lIns="90690" tIns="45345" rIns="90690" bIns="45345" rtlCol="0"/>
          <a:lstStyle>
            <a:lvl1pPr algn="l" fontAlgn="auto">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sz="quarter" idx="1"/>
          </p:nvPr>
        </p:nvSpPr>
        <p:spPr>
          <a:xfrm>
            <a:off x="3970673" y="1"/>
            <a:ext cx="3038155" cy="464978"/>
          </a:xfrm>
          <a:prstGeom prst="rect">
            <a:avLst/>
          </a:prstGeom>
        </p:spPr>
        <p:txBody>
          <a:bodyPr vert="horz" lIns="90690" tIns="45345" rIns="90690" bIns="45345" rtlCol="0"/>
          <a:lstStyle>
            <a:lvl1pPr algn="r" fontAlgn="auto">
              <a:spcBef>
                <a:spcPts val="0"/>
              </a:spcBef>
              <a:spcAft>
                <a:spcPts val="0"/>
              </a:spcAft>
              <a:defRPr sz="1200">
                <a:latin typeface="+mn-lt"/>
                <a:cs typeface="+mn-cs"/>
              </a:defRPr>
            </a:lvl1pPr>
          </a:lstStyle>
          <a:p>
            <a:pPr>
              <a:defRPr/>
            </a:pPr>
            <a:fld id="{0CCDEF1F-98D8-4E31-AB96-D6D4F3BEF27D}" type="datetimeFigureOut">
              <a:rPr lang="en-US"/>
              <a:pPr>
                <a:defRPr/>
              </a:pPr>
              <a:t>5/13/2025</a:t>
            </a:fld>
            <a:endParaRPr lang="en-US" dirty="0"/>
          </a:p>
        </p:txBody>
      </p:sp>
      <p:sp>
        <p:nvSpPr>
          <p:cNvPr id="4" name="Footer Placeholder 3"/>
          <p:cNvSpPr>
            <a:spLocks noGrp="1"/>
          </p:cNvSpPr>
          <p:nvPr>
            <p:ph type="ftr" sz="quarter" idx="2"/>
          </p:nvPr>
        </p:nvSpPr>
        <p:spPr>
          <a:xfrm>
            <a:off x="0" y="8829847"/>
            <a:ext cx="3038155" cy="464978"/>
          </a:xfrm>
          <a:prstGeom prst="rect">
            <a:avLst/>
          </a:prstGeom>
        </p:spPr>
        <p:txBody>
          <a:bodyPr vert="horz" lIns="90690" tIns="45345" rIns="90690" bIns="45345" rtlCol="0" anchor="b"/>
          <a:lstStyle>
            <a:lvl1pPr algn="l" fontAlgn="auto">
              <a:spcBef>
                <a:spcPts val="0"/>
              </a:spcBef>
              <a:spcAft>
                <a:spcPts val="0"/>
              </a:spcAft>
              <a:defRPr sz="1200">
                <a:latin typeface="+mn-lt"/>
                <a:cs typeface="+mn-cs"/>
              </a:defRPr>
            </a:lvl1pPr>
          </a:lstStyle>
          <a:p>
            <a:pPr>
              <a:defRPr/>
            </a:pPr>
            <a:endParaRPr lang="en-US" dirty="0"/>
          </a:p>
        </p:txBody>
      </p:sp>
      <p:sp>
        <p:nvSpPr>
          <p:cNvPr id="5" name="Slide Number Placeholder 4"/>
          <p:cNvSpPr>
            <a:spLocks noGrp="1"/>
          </p:cNvSpPr>
          <p:nvPr>
            <p:ph type="sldNum" sz="quarter" idx="3"/>
          </p:nvPr>
        </p:nvSpPr>
        <p:spPr>
          <a:xfrm>
            <a:off x="3970673" y="8829847"/>
            <a:ext cx="3038155" cy="464978"/>
          </a:xfrm>
          <a:prstGeom prst="rect">
            <a:avLst/>
          </a:prstGeom>
        </p:spPr>
        <p:txBody>
          <a:bodyPr vert="horz" lIns="90690" tIns="45345" rIns="90690" bIns="45345" rtlCol="0" anchor="b"/>
          <a:lstStyle>
            <a:lvl1pPr algn="r" fontAlgn="auto">
              <a:spcBef>
                <a:spcPts val="0"/>
              </a:spcBef>
              <a:spcAft>
                <a:spcPts val="0"/>
              </a:spcAft>
              <a:defRPr sz="1200">
                <a:latin typeface="+mn-lt"/>
                <a:cs typeface="+mn-cs"/>
              </a:defRPr>
            </a:lvl1pPr>
          </a:lstStyle>
          <a:p>
            <a:pPr>
              <a:defRPr/>
            </a:pPr>
            <a:fld id="{386117B8-8C84-4418-8F41-3859D2C599A6}" type="slidenum">
              <a:rPr lang="en-US"/>
              <a:pPr>
                <a:defRPr/>
              </a:pPr>
              <a:t>‹#›</a:t>
            </a:fld>
            <a:endParaRPr lang="en-US" dirty="0"/>
          </a:p>
        </p:txBody>
      </p:sp>
    </p:spTree>
    <p:extLst>
      <p:ext uri="{BB962C8B-B14F-4D97-AF65-F5344CB8AC3E}">
        <p14:creationId xmlns:p14="http://schemas.microsoft.com/office/powerpoint/2010/main" val="281991270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8155" cy="464978"/>
          </a:xfrm>
          <a:prstGeom prst="rect">
            <a:avLst/>
          </a:prstGeom>
        </p:spPr>
        <p:txBody>
          <a:bodyPr vert="horz" lIns="93166" tIns="46583" rIns="93166" bIns="46583" rtlCol="0"/>
          <a:lstStyle>
            <a:lvl1pPr algn="l" fontAlgn="auto">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idx="1"/>
          </p:nvPr>
        </p:nvSpPr>
        <p:spPr>
          <a:xfrm>
            <a:off x="3970673" y="1"/>
            <a:ext cx="3038155" cy="464978"/>
          </a:xfrm>
          <a:prstGeom prst="rect">
            <a:avLst/>
          </a:prstGeom>
        </p:spPr>
        <p:txBody>
          <a:bodyPr vert="horz" lIns="93166" tIns="46583" rIns="93166" bIns="46583" rtlCol="0"/>
          <a:lstStyle>
            <a:lvl1pPr algn="r" fontAlgn="auto">
              <a:spcBef>
                <a:spcPts val="0"/>
              </a:spcBef>
              <a:spcAft>
                <a:spcPts val="0"/>
              </a:spcAft>
              <a:defRPr sz="1200">
                <a:latin typeface="+mn-lt"/>
                <a:cs typeface="+mn-cs"/>
              </a:defRPr>
            </a:lvl1pPr>
          </a:lstStyle>
          <a:p>
            <a:pPr>
              <a:defRPr/>
            </a:pPr>
            <a:fld id="{97BBBCFA-270F-429B-9A2A-8BD6DFA6940D}" type="datetimeFigureOut">
              <a:rPr lang="en-US"/>
              <a:pPr>
                <a:defRPr/>
              </a:pPr>
              <a:t>5/13/2025</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66" tIns="46583" rIns="93166" bIns="46583" rtlCol="0" anchor="ctr"/>
          <a:lstStyle/>
          <a:p>
            <a:pPr lvl="0"/>
            <a:endParaRPr lang="en-US" noProof="0" dirty="0"/>
          </a:p>
        </p:txBody>
      </p:sp>
      <p:sp>
        <p:nvSpPr>
          <p:cNvPr id="5" name="Notes Placeholder 4"/>
          <p:cNvSpPr>
            <a:spLocks noGrp="1"/>
          </p:cNvSpPr>
          <p:nvPr>
            <p:ph type="body" sz="quarter" idx="3"/>
          </p:nvPr>
        </p:nvSpPr>
        <p:spPr>
          <a:xfrm>
            <a:off x="701355" y="4416500"/>
            <a:ext cx="5607691" cy="4183222"/>
          </a:xfrm>
          <a:prstGeom prst="rect">
            <a:avLst/>
          </a:prstGeom>
        </p:spPr>
        <p:txBody>
          <a:bodyPr vert="horz" lIns="93166" tIns="46583" rIns="93166" bIns="46583"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847"/>
            <a:ext cx="3038155" cy="464978"/>
          </a:xfrm>
          <a:prstGeom prst="rect">
            <a:avLst/>
          </a:prstGeom>
        </p:spPr>
        <p:txBody>
          <a:bodyPr vert="horz" lIns="93166" tIns="46583" rIns="93166" bIns="46583" rtlCol="0" anchor="b"/>
          <a:lstStyle>
            <a:lvl1pPr algn="l" fontAlgn="auto">
              <a:spcBef>
                <a:spcPts val="0"/>
              </a:spcBef>
              <a:spcAft>
                <a:spcPts val="0"/>
              </a:spcAft>
              <a:defRPr sz="1200">
                <a:latin typeface="+mn-lt"/>
                <a:cs typeface="+mn-cs"/>
              </a:defRPr>
            </a:lvl1pPr>
          </a:lstStyle>
          <a:p>
            <a:pPr>
              <a:defRPr/>
            </a:pPr>
            <a:endParaRPr lang="en-US" dirty="0"/>
          </a:p>
        </p:txBody>
      </p:sp>
      <p:sp>
        <p:nvSpPr>
          <p:cNvPr id="7" name="Slide Number Placeholder 6"/>
          <p:cNvSpPr>
            <a:spLocks noGrp="1"/>
          </p:cNvSpPr>
          <p:nvPr>
            <p:ph type="sldNum" sz="quarter" idx="5"/>
          </p:nvPr>
        </p:nvSpPr>
        <p:spPr>
          <a:xfrm>
            <a:off x="3970673" y="8829847"/>
            <a:ext cx="3038155" cy="464978"/>
          </a:xfrm>
          <a:prstGeom prst="rect">
            <a:avLst/>
          </a:prstGeom>
        </p:spPr>
        <p:txBody>
          <a:bodyPr vert="horz" lIns="93166" tIns="46583" rIns="93166" bIns="46583" rtlCol="0" anchor="b"/>
          <a:lstStyle>
            <a:lvl1pPr algn="r" fontAlgn="auto">
              <a:spcBef>
                <a:spcPts val="0"/>
              </a:spcBef>
              <a:spcAft>
                <a:spcPts val="0"/>
              </a:spcAft>
              <a:defRPr sz="1200">
                <a:latin typeface="+mn-lt"/>
                <a:cs typeface="+mn-cs"/>
              </a:defRPr>
            </a:lvl1pPr>
          </a:lstStyle>
          <a:p>
            <a:pPr>
              <a:defRPr/>
            </a:pPr>
            <a:fld id="{EC18E2B0-D871-4517-919C-38CD2708BCC8}" type="slidenum">
              <a:rPr lang="en-US"/>
              <a:pPr>
                <a:defRPr/>
              </a:pPr>
              <a:t>‹#›</a:t>
            </a:fld>
            <a:endParaRPr lang="en-US" dirty="0"/>
          </a:p>
        </p:txBody>
      </p:sp>
    </p:spTree>
    <p:extLst>
      <p:ext uri="{BB962C8B-B14F-4D97-AF65-F5344CB8AC3E}">
        <p14:creationId xmlns:p14="http://schemas.microsoft.com/office/powerpoint/2010/main" val="671870938"/>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6902" eaLnBrk="1" fontAlgn="auto" hangingPunct="1">
              <a:spcBef>
                <a:spcPts val="0"/>
              </a:spcBef>
              <a:spcAft>
                <a:spcPts val="0"/>
              </a:spcAft>
              <a:defRPr/>
            </a:pPr>
            <a:r>
              <a:rPr lang="en-US" dirty="0"/>
              <a:t>1.0.1</a:t>
            </a:r>
          </a:p>
          <a:p>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58E6C161-0FB7-4179-A019-8C19B39E60C5}" type="slidenum">
              <a:rPr lang="en-US" smtClean="0"/>
              <a:pPr/>
              <a:t>1</a:t>
            </a:fld>
            <a:endParaRPr lang="en-US" dirty="0"/>
          </a:p>
        </p:txBody>
      </p:sp>
    </p:spTree>
    <p:extLst>
      <p:ext uri="{BB962C8B-B14F-4D97-AF65-F5344CB8AC3E}">
        <p14:creationId xmlns:p14="http://schemas.microsoft.com/office/powerpoint/2010/main" val="34676814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9.2.15</a:t>
            </a:r>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58E6C161-0FB7-4179-A019-8C19B39E60C5}" type="slidenum">
              <a:rPr lang="en-US" smtClean="0"/>
              <a:pPr/>
              <a:t>28</a:t>
            </a:fld>
            <a:endParaRPr lang="en-US" dirty="0"/>
          </a:p>
        </p:txBody>
      </p:sp>
    </p:spTree>
    <p:extLst>
      <p:ext uri="{BB962C8B-B14F-4D97-AF65-F5344CB8AC3E}">
        <p14:creationId xmlns:p14="http://schemas.microsoft.com/office/powerpoint/2010/main" val="7226445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9.1.8</a:t>
            </a:r>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58E6C161-0FB7-4179-A019-8C19B39E60C5}" type="slidenum">
              <a:rPr lang="en-US" smtClean="0"/>
              <a:pPr/>
              <a:t>31</a:t>
            </a:fld>
            <a:endParaRPr lang="en-US" dirty="0"/>
          </a:p>
        </p:txBody>
      </p:sp>
    </p:spTree>
    <p:extLst>
      <p:ext uri="{BB962C8B-B14F-4D97-AF65-F5344CB8AC3E}">
        <p14:creationId xmlns:p14="http://schemas.microsoft.com/office/powerpoint/2010/main" val="33470112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a:defRPr>
                <a:solidFill>
                  <a:schemeClr val="tx1"/>
                </a:solidFill>
                <a:latin typeface="Comic Sans MS" pitchFamily="66" charset="0"/>
              </a:defRPr>
            </a:lvl1pPr>
            <a:lvl2pPr marL="755797" indent="-289590">
              <a:defRPr>
                <a:solidFill>
                  <a:schemeClr val="tx1"/>
                </a:solidFill>
                <a:latin typeface="Comic Sans MS" pitchFamily="66" charset="0"/>
              </a:defRPr>
            </a:lvl2pPr>
            <a:lvl3pPr marL="1163132" indent="-232308">
              <a:defRPr>
                <a:solidFill>
                  <a:schemeClr val="tx1"/>
                </a:solidFill>
                <a:latin typeface="Comic Sans MS" pitchFamily="66" charset="0"/>
              </a:defRPr>
            </a:lvl3pPr>
            <a:lvl4pPr marL="1629339" indent="-232308">
              <a:defRPr>
                <a:solidFill>
                  <a:schemeClr val="tx1"/>
                </a:solidFill>
                <a:latin typeface="Comic Sans MS" pitchFamily="66" charset="0"/>
              </a:defRPr>
            </a:lvl4pPr>
            <a:lvl5pPr marL="2095547" indent="-232308">
              <a:defRPr>
                <a:solidFill>
                  <a:schemeClr val="tx1"/>
                </a:solidFill>
                <a:latin typeface="Comic Sans MS" pitchFamily="66" charset="0"/>
              </a:defRPr>
            </a:lvl5pPr>
            <a:lvl6pPr marL="2553798" indent="-232308" eaLnBrk="0" fontAlgn="base" hangingPunct="0">
              <a:spcBef>
                <a:spcPct val="0"/>
              </a:spcBef>
              <a:spcAft>
                <a:spcPct val="0"/>
              </a:spcAft>
              <a:defRPr>
                <a:solidFill>
                  <a:schemeClr val="tx1"/>
                </a:solidFill>
                <a:latin typeface="Comic Sans MS" pitchFamily="66" charset="0"/>
              </a:defRPr>
            </a:lvl6pPr>
            <a:lvl7pPr marL="3012050" indent="-232308" eaLnBrk="0" fontAlgn="base" hangingPunct="0">
              <a:spcBef>
                <a:spcPct val="0"/>
              </a:spcBef>
              <a:spcAft>
                <a:spcPct val="0"/>
              </a:spcAft>
              <a:defRPr>
                <a:solidFill>
                  <a:schemeClr val="tx1"/>
                </a:solidFill>
                <a:latin typeface="Comic Sans MS" pitchFamily="66" charset="0"/>
              </a:defRPr>
            </a:lvl7pPr>
            <a:lvl8pPr marL="3470301" indent="-232308" eaLnBrk="0" fontAlgn="base" hangingPunct="0">
              <a:spcBef>
                <a:spcPct val="0"/>
              </a:spcBef>
              <a:spcAft>
                <a:spcPct val="0"/>
              </a:spcAft>
              <a:defRPr>
                <a:solidFill>
                  <a:schemeClr val="tx1"/>
                </a:solidFill>
                <a:latin typeface="Comic Sans MS" pitchFamily="66" charset="0"/>
              </a:defRPr>
            </a:lvl8pPr>
            <a:lvl9pPr marL="3928553" indent="-232308" eaLnBrk="0" fontAlgn="base" hangingPunct="0">
              <a:spcBef>
                <a:spcPct val="0"/>
              </a:spcBef>
              <a:spcAft>
                <a:spcPct val="0"/>
              </a:spcAft>
              <a:defRPr>
                <a:solidFill>
                  <a:schemeClr val="tx1"/>
                </a:solidFill>
                <a:latin typeface="Comic Sans MS" pitchFamily="66" charset="0"/>
              </a:defRPr>
            </a:lvl9pPr>
          </a:lstStyle>
          <a:p>
            <a:fld id="{2FAB2EA0-18C7-4826-BBE8-4FDB06FC9159}" type="slidenum">
              <a:rPr lang="en-US" altLang="en-US" smtClean="0">
                <a:latin typeface="Arial" pitchFamily="34" charset="0"/>
              </a:rPr>
              <a:pPr/>
              <a:t>40</a:t>
            </a:fld>
            <a:endParaRPr lang="en-US" altLang="en-US">
              <a:latin typeface="Arial" pitchFamily="34"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7792335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a:defRPr>
                <a:solidFill>
                  <a:schemeClr val="tx1"/>
                </a:solidFill>
                <a:latin typeface="Comic Sans MS" pitchFamily="66" charset="0"/>
              </a:defRPr>
            </a:lvl1pPr>
            <a:lvl2pPr marL="755797" indent="-289590">
              <a:defRPr>
                <a:solidFill>
                  <a:schemeClr val="tx1"/>
                </a:solidFill>
                <a:latin typeface="Comic Sans MS" pitchFamily="66" charset="0"/>
              </a:defRPr>
            </a:lvl2pPr>
            <a:lvl3pPr marL="1163132" indent="-232308">
              <a:defRPr>
                <a:solidFill>
                  <a:schemeClr val="tx1"/>
                </a:solidFill>
                <a:latin typeface="Comic Sans MS" pitchFamily="66" charset="0"/>
              </a:defRPr>
            </a:lvl3pPr>
            <a:lvl4pPr marL="1629339" indent="-232308">
              <a:defRPr>
                <a:solidFill>
                  <a:schemeClr val="tx1"/>
                </a:solidFill>
                <a:latin typeface="Comic Sans MS" pitchFamily="66" charset="0"/>
              </a:defRPr>
            </a:lvl4pPr>
            <a:lvl5pPr marL="2095547" indent="-232308">
              <a:defRPr>
                <a:solidFill>
                  <a:schemeClr val="tx1"/>
                </a:solidFill>
                <a:latin typeface="Comic Sans MS" pitchFamily="66" charset="0"/>
              </a:defRPr>
            </a:lvl5pPr>
            <a:lvl6pPr marL="2553798" indent="-232308" eaLnBrk="0" fontAlgn="base" hangingPunct="0">
              <a:spcBef>
                <a:spcPct val="0"/>
              </a:spcBef>
              <a:spcAft>
                <a:spcPct val="0"/>
              </a:spcAft>
              <a:defRPr>
                <a:solidFill>
                  <a:schemeClr val="tx1"/>
                </a:solidFill>
                <a:latin typeface="Comic Sans MS" pitchFamily="66" charset="0"/>
              </a:defRPr>
            </a:lvl6pPr>
            <a:lvl7pPr marL="3012050" indent="-232308" eaLnBrk="0" fontAlgn="base" hangingPunct="0">
              <a:spcBef>
                <a:spcPct val="0"/>
              </a:spcBef>
              <a:spcAft>
                <a:spcPct val="0"/>
              </a:spcAft>
              <a:defRPr>
                <a:solidFill>
                  <a:schemeClr val="tx1"/>
                </a:solidFill>
                <a:latin typeface="Comic Sans MS" pitchFamily="66" charset="0"/>
              </a:defRPr>
            </a:lvl7pPr>
            <a:lvl8pPr marL="3470301" indent="-232308" eaLnBrk="0" fontAlgn="base" hangingPunct="0">
              <a:spcBef>
                <a:spcPct val="0"/>
              </a:spcBef>
              <a:spcAft>
                <a:spcPct val="0"/>
              </a:spcAft>
              <a:defRPr>
                <a:solidFill>
                  <a:schemeClr val="tx1"/>
                </a:solidFill>
                <a:latin typeface="Comic Sans MS" pitchFamily="66" charset="0"/>
              </a:defRPr>
            </a:lvl8pPr>
            <a:lvl9pPr marL="3928553" indent="-232308" eaLnBrk="0" fontAlgn="base" hangingPunct="0">
              <a:spcBef>
                <a:spcPct val="0"/>
              </a:spcBef>
              <a:spcAft>
                <a:spcPct val="0"/>
              </a:spcAft>
              <a:defRPr>
                <a:solidFill>
                  <a:schemeClr val="tx1"/>
                </a:solidFill>
                <a:latin typeface="Comic Sans MS" pitchFamily="66" charset="0"/>
              </a:defRPr>
            </a:lvl9pPr>
          </a:lstStyle>
          <a:p>
            <a:fld id="{843E443B-8D3B-4D0D-845E-06CE636EE27A}" type="slidenum">
              <a:rPr lang="en-US" altLang="en-US" smtClean="0">
                <a:latin typeface="Arial" pitchFamily="34" charset="0"/>
              </a:rPr>
              <a:pPr/>
              <a:t>41</a:t>
            </a:fld>
            <a:endParaRPr lang="en-US" altLang="en-US">
              <a:latin typeface="Arial" pitchFamily="34"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pPr eaLnBrk="1" hangingPunct="1"/>
            <a:r>
              <a:rPr lang="en-US" altLang="en-US"/>
              <a:t>Don't change their language. Write it down the way they said it. If they said "it spit at me" or "it felt like fire", do not summarize their statement to say "the child said it hurt". We loose valuable information in the process. </a:t>
            </a:r>
          </a:p>
        </p:txBody>
      </p:sp>
    </p:spTree>
    <p:extLst>
      <p:ext uri="{BB962C8B-B14F-4D97-AF65-F5344CB8AC3E}">
        <p14:creationId xmlns:p14="http://schemas.microsoft.com/office/powerpoint/2010/main" val="6776053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9.1.8</a:t>
            </a:r>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58E6C161-0FB7-4179-A019-8C19B39E60C5}" type="slidenum">
              <a:rPr lang="en-US" smtClean="0"/>
              <a:pPr/>
              <a:t>48</a:t>
            </a:fld>
            <a:endParaRPr lang="en-US" dirty="0"/>
          </a:p>
        </p:txBody>
      </p:sp>
    </p:spTree>
    <p:extLst>
      <p:ext uri="{BB962C8B-B14F-4D97-AF65-F5344CB8AC3E}">
        <p14:creationId xmlns:p14="http://schemas.microsoft.com/office/powerpoint/2010/main" val="33470112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9.1.8</a:t>
            </a:r>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58E6C161-0FB7-4179-A019-8C19B39E60C5}" type="slidenum">
              <a:rPr lang="en-US" smtClean="0"/>
              <a:pPr/>
              <a:t>49</a:t>
            </a:fld>
            <a:endParaRPr lang="en-US" dirty="0"/>
          </a:p>
        </p:txBody>
      </p:sp>
    </p:spTree>
    <p:extLst>
      <p:ext uri="{BB962C8B-B14F-4D97-AF65-F5344CB8AC3E}">
        <p14:creationId xmlns:p14="http://schemas.microsoft.com/office/powerpoint/2010/main" val="33470112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9.1.8</a:t>
            </a:r>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58E6C161-0FB7-4179-A019-8C19B39E60C5}" type="slidenum">
              <a:rPr lang="en-US" smtClean="0"/>
              <a:pPr/>
              <a:t>55</a:t>
            </a:fld>
            <a:endParaRPr lang="en-US" dirty="0"/>
          </a:p>
        </p:txBody>
      </p:sp>
    </p:spTree>
    <p:extLst>
      <p:ext uri="{BB962C8B-B14F-4D97-AF65-F5344CB8AC3E}">
        <p14:creationId xmlns:p14="http://schemas.microsoft.com/office/powerpoint/2010/main" val="33470112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9.1.8</a:t>
            </a:r>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58E6C161-0FB7-4179-A019-8C19B39E60C5}" type="slidenum">
              <a:rPr lang="en-US" smtClean="0"/>
              <a:pPr/>
              <a:t>58</a:t>
            </a:fld>
            <a:endParaRPr lang="en-US" dirty="0"/>
          </a:p>
        </p:txBody>
      </p:sp>
    </p:spTree>
    <p:extLst>
      <p:ext uri="{BB962C8B-B14F-4D97-AF65-F5344CB8AC3E}">
        <p14:creationId xmlns:p14="http://schemas.microsoft.com/office/powerpoint/2010/main" val="33470112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1.1.1</a:t>
            </a:r>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58E6C161-0FB7-4179-A019-8C19B39E60C5}" type="slidenum">
              <a:rPr lang="en-US" smtClean="0"/>
              <a:pPr/>
              <a:t>59</a:t>
            </a:fld>
            <a:endParaRPr lang="en-US" dirty="0"/>
          </a:p>
        </p:txBody>
      </p:sp>
    </p:spTree>
    <p:extLst>
      <p:ext uri="{BB962C8B-B14F-4D97-AF65-F5344CB8AC3E}">
        <p14:creationId xmlns:p14="http://schemas.microsoft.com/office/powerpoint/2010/main" val="8295213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1.0.2</a:t>
            </a:r>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pPr>
              <a:defRPr/>
            </a:pPr>
            <a:fld id="{10608548-F412-41D9-A283-212131718CAD}" type="slidenum">
              <a:rPr lang="en-US" smtClean="0"/>
              <a:pPr>
                <a:defRPr/>
              </a:pPr>
              <a:t>60</a:t>
            </a:fld>
            <a:endParaRPr lang="en-US" dirty="0"/>
          </a:p>
        </p:txBody>
      </p:sp>
    </p:spTree>
    <p:extLst>
      <p:ext uri="{BB962C8B-B14F-4D97-AF65-F5344CB8AC3E}">
        <p14:creationId xmlns:p14="http://schemas.microsoft.com/office/powerpoint/2010/main" val="2876259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1.0.2</a:t>
            </a:r>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pPr>
              <a:defRPr/>
            </a:pPr>
            <a:fld id="{10608548-F412-41D9-A283-212131718CAD}" type="slidenum">
              <a:rPr lang="en-US" smtClean="0"/>
              <a:pPr>
                <a:defRPr/>
              </a:pPr>
              <a:t>2</a:t>
            </a:fld>
            <a:endParaRPr lang="en-US" dirty="0"/>
          </a:p>
        </p:txBody>
      </p:sp>
    </p:spTree>
    <p:extLst>
      <p:ext uri="{BB962C8B-B14F-4D97-AF65-F5344CB8AC3E}">
        <p14:creationId xmlns:p14="http://schemas.microsoft.com/office/powerpoint/2010/main" val="28762594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9.1.8</a:t>
            </a:r>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58E6C161-0FB7-4179-A019-8C19B39E60C5}" type="slidenum">
              <a:rPr lang="en-US" smtClean="0"/>
              <a:pPr/>
              <a:t>64</a:t>
            </a:fld>
            <a:endParaRPr lang="en-US" dirty="0"/>
          </a:p>
        </p:txBody>
      </p:sp>
    </p:spTree>
    <p:extLst>
      <p:ext uri="{BB962C8B-B14F-4D97-AF65-F5344CB8AC3E}">
        <p14:creationId xmlns:p14="http://schemas.microsoft.com/office/powerpoint/2010/main" val="33470112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a:defRPr>
                <a:solidFill>
                  <a:schemeClr val="tx1"/>
                </a:solidFill>
                <a:latin typeface="Comic Sans MS" pitchFamily="66" charset="0"/>
              </a:defRPr>
            </a:lvl1pPr>
            <a:lvl2pPr marL="755797" indent="-289590">
              <a:defRPr>
                <a:solidFill>
                  <a:schemeClr val="tx1"/>
                </a:solidFill>
                <a:latin typeface="Comic Sans MS" pitchFamily="66" charset="0"/>
              </a:defRPr>
            </a:lvl2pPr>
            <a:lvl3pPr marL="1163132" indent="-232308">
              <a:defRPr>
                <a:solidFill>
                  <a:schemeClr val="tx1"/>
                </a:solidFill>
                <a:latin typeface="Comic Sans MS" pitchFamily="66" charset="0"/>
              </a:defRPr>
            </a:lvl3pPr>
            <a:lvl4pPr marL="1629339" indent="-232308">
              <a:defRPr>
                <a:solidFill>
                  <a:schemeClr val="tx1"/>
                </a:solidFill>
                <a:latin typeface="Comic Sans MS" pitchFamily="66" charset="0"/>
              </a:defRPr>
            </a:lvl4pPr>
            <a:lvl5pPr marL="2095547" indent="-232308">
              <a:defRPr>
                <a:solidFill>
                  <a:schemeClr val="tx1"/>
                </a:solidFill>
                <a:latin typeface="Comic Sans MS" pitchFamily="66" charset="0"/>
              </a:defRPr>
            </a:lvl5pPr>
            <a:lvl6pPr marL="2553798" indent="-232308" eaLnBrk="0" fontAlgn="base" hangingPunct="0">
              <a:spcBef>
                <a:spcPct val="0"/>
              </a:spcBef>
              <a:spcAft>
                <a:spcPct val="0"/>
              </a:spcAft>
              <a:defRPr>
                <a:solidFill>
                  <a:schemeClr val="tx1"/>
                </a:solidFill>
                <a:latin typeface="Comic Sans MS" pitchFamily="66" charset="0"/>
              </a:defRPr>
            </a:lvl6pPr>
            <a:lvl7pPr marL="3012050" indent="-232308" eaLnBrk="0" fontAlgn="base" hangingPunct="0">
              <a:spcBef>
                <a:spcPct val="0"/>
              </a:spcBef>
              <a:spcAft>
                <a:spcPct val="0"/>
              </a:spcAft>
              <a:defRPr>
                <a:solidFill>
                  <a:schemeClr val="tx1"/>
                </a:solidFill>
                <a:latin typeface="Comic Sans MS" pitchFamily="66" charset="0"/>
              </a:defRPr>
            </a:lvl7pPr>
            <a:lvl8pPr marL="3470301" indent="-232308" eaLnBrk="0" fontAlgn="base" hangingPunct="0">
              <a:spcBef>
                <a:spcPct val="0"/>
              </a:spcBef>
              <a:spcAft>
                <a:spcPct val="0"/>
              </a:spcAft>
              <a:defRPr>
                <a:solidFill>
                  <a:schemeClr val="tx1"/>
                </a:solidFill>
                <a:latin typeface="Comic Sans MS" pitchFamily="66" charset="0"/>
              </a:defRPr>
            </a:lvl8pPr>
            <a:lvl9pPr marL="3928553" indent="-232308" eaLnBrk="0" fontAlgn="base" hangingPunct="0">
              <a:spcBef>
                <a:spcPct val="0"/>
              </a:spcBef>
              <a:spcAft>
                <a:spcPct val="0"/>
              </a:spcAft>
              <a:defRPr>
                <a:solidFill>
                  <a:schemeClr val="tx1"/>
                </a:solidFill>
                <a:latin typeface="Comic Sans MS" pitchFamily="66" charset="0"/>
              </a:defRPr>
            </a:lvl9pPr>
          </a:lstStyle>
          <a:p>
            <a:fld id="{A4FF6500-D3BD-4A0D-BF8D-59BD7FDF3B60}" type="slidenum">
              <a:rPr lang="en-US" altLang="en-US" smtClean="0">
                <a:latin typeface="Arial" pitchFamily="34" charset="0"/>
              </a:rPr>
              <a:pPr/>
              <a:t>65</a:t>
            </a:fld>
            <a:endParaRPr lang="en-US" altLang="en-US">
              <a:latin typeface="Arial" pitchFamily="34"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5902375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a:defRPr>
                <a:solidFill>
                  <a:schemeClr val="tx1"/>
                </a:solidFill>
                <a:latin typeface="Comic Sans MS" pitchFamily="66" charset="0"/>
              </a:defRPr>
            </a:lvl1pPr>
            <a:lvl2pPr marL="755797" indent="-289590">
              <a:defRPr>
                <a:solidFill>
                  <a:schemeClr val="tx1"/>
                </a:solidFill>
                <a:latin typeface="Comic Sans MS" pitchFamily="66" charset="0"/>
              </a:defRPr>
            </a:lvl2pPr>
            <a:lvl3pPr marL="1163132" indent="-232308">
              <a:defRPr>
                <a:solidFill>
                  <a:schemeClr val="tx1"/>
                </a:solidFill>
                <a:latin typeface="Comic Sans MS" pitchFamily="66" charset="0"/>
              </a:defRPr>
            </a:lvl3pPr>
            <a:lvl4pPr marL="1629339" indent="-232308">
              <a:defRPr>
                <a:solidFill>
                  <a:schemeClr val="tx1"/>
                </a:solidFill>
                <a:latin typeface="Comic Sans MS" pitchFamily="66" charset="0"/>
              </a:defRPr>
            </a:lvl4pPr>
            <a:lvl5pPr marL="2095547" indent="-232308">
              <a:defRPr>
                <a:solidFill>
                  <a:schemeClr val="tx1"/>
                </a:solidFill>
                <a:latin typeface="Comic Sans MS" pitchFamily="66" charset="0"/>
              </a:defRPr>
            </a:lvl5pPr>
            <a:lvl6pPr marL="2553798" indent="-232308" eaLnBrk="0" fontAlgn="base" hangingPunct="0">
              <a:spcBef>
                <a:spcPct val="0"/>
              </a:spcBef>
              <a:spcAft>
                <a:spcPct val="0"/>
              </a:spcAft>
              <a:defRPr>
                <a:solidFill>
                  <a:schemeClr val="tx1"/>
                </a:solidFill>
                <a:latin typeface="Comic Sans MS" pitchFamily="66" charset="0"/>
              </a:defRPr>
            </a:lvl6pPr>
            <a:lvl7pPr marL="3012050" indent="-232308" eaLnBrk="0" fontAlgn="base" hangingPunct="0">
              <a:spcBef>
                <a:spcPct val="0"/>
              </a:spcBef>
              <a:spcAft>
                <a:spcPct val="0"/>
              </a:spcAft>
              <a:defRPr>
                <a:solidFill>
                  <a:schemeClr val="tx1"/>
                </a:solidFill>
                <a:latin typeface="Comic Sans MS" pitchFamily="66" charset="0"/>
              </a:defRPr>
            </a:lvl7pPr>
            <a:lvl8pPr marL="3470301" indent="-232308" eaLnBrk="0" fontAlgn="base" hangingPunct="0">
              <a:spcBef>
                <a:spcPct val="0"/>
              </a:spcBef>
              <a:spcAft>
                <a:spcPct val="0"/>
              </a:spcAft>
              <a:defRPr>
                <a:solidFill>
                  <a:schemeClr val="tx1"/>
                </a:solidFill>
                <a:latin typeface="Comic Sans MS" pitchFamily="66" charset="0"/>
              </a:defRPr>
            </a:lvl8pPr>
            <a:lvl9pPr marL="3928553" indent="-232308" eaLnBrk="0" fontAlgn="base" hangingPunct="0">
              <a:spcBef>
                <a:spcPct val="0"/>
              </a:spcBef>
              <a:spcAft>
                <a:spcPct val="0"/>
              </a:spcAft>
              <a:defRPr>
                <a:solidFill>
                  <a:schemeClr val="tx1"/>
                </a:solidFill>
                <a:latin typeface="Comic Sans MS" pitchFamily="66" charset="0"/>
              </a:defRPr>
            </a:lvl9pPr>
          </a:lstStyle>
          <a:p>
            <a:fld id="{4153CB47-6B85-412D-AB12-6A3E8CB19EDB}" type="slidenum">
              <a:rPr lang="en-US" altLang="en-US" smtClean="0">
                <a:latin typeface="Arial" pitchFamily="34" charset="0"/>
              </a:rPr>
              <a:pPr/>
              <a:t>66</a:t>
            </a:fld>
            <a:endParaRPr lang="en-US" altLang="en-US">
              <a:latin typeface="Arial" pitchFamily="34" charset="0"/>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0651026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a:defRPr>
                <a:solidFill>
                  <a:schemeClr val="tx1"/>
                </a:solidFill>
                <a:latin typeface="Comic Sans MS" pitchFamily="66" charset="0"/>
              </a:defRPr>
            </a:lvl1pPr>
            <a:lvl2pPr marL="755797" indent="-289590">
              <a:defRPr>
                <a:solidFill>
                  <a:schemeClr val="tx1"/>
                </a:solidFill>
                <a:latin typeface="Comic Sans MS" pitchFamily="66" charset="0"/>
              </a:defRPr>
            </a:lvl2pPr>
            <a:lvl3pPr marL="1163132" indent="-232308">
              <a:defRPr>
                <a:solidFill>
                  <a:schemeClr val="tx1"/>
                </a:solidFill>
                <a:latin typeface="Comic Sans MS" pitchFamily="66" charset="0"/>
              </a:defRPr>
            </a:lvl3pPr>
            <a:lvl4pPr marL="1629339" indent="-232308">
              <a:defRPr>
                <a:solidFill>
                  <a:schemeClr val="tx1"/>
                </a:solidFill>
                <a:latin typeface="Comic Sans MS" pitchFamily="66" charset="0"/>
              </a:defRPr>
            </a:lvl4pPr>
            <a:lvl5pPr marL="2095547" indent="-232308">
              <a:defRPr>
                <a:solidFill>
                  <a:schemeClr val="tx1"/>
                </a:solidFill>
                <a:latin typeface="Comic Sans MS" pitchFamily="66" charset="0"/>
              </a:defRPr>
            </a:lvl5pPr>
            <a:lvl6pPr marL="2553798" indent="-232308" eaLnBrk="0" fontAlgn="base" hangingPunct="0">
              <a:spcBef>
                <a:spcPct val="0"/>
              </a:spcBef>
              <a:spcAft>
                <a:spcPct val="0"/>
              </a:spcAft>
              <a:defRPr>
                <a:solidFill>
                  <a:schemeClr val="tx1"/>
                </a:solidFill>
                <a:latin typeface="Comic Sans MS" pitchFamily="66" charset="0"/>
              </a:defRPr>
            </a:lvl6pPr>
            <a:lvl7pPr marL="3012050" indent="-232308" eaLnBrk="0" fontAlgn="base" hangingPunct="0">
              <a:spcBef>
                <a:spcPct val="0"/>
              </a:spcBef>
              <a:spcAft>
                <a:spcPct val="0"/>
              </a:spcAft>
              <a:defRPr>
                <a:solidFill>
                  <a:schemeClr val="tx1"/>
                </a:solidFill>
                <a:latin typeface="Comic Sans MS" pitchFamily="66" charset="0"/>
              </a:defRPr>
            </a:lvl7pPr>
            <a:lvl8pPr marL="3470301" indent="-232308" eaLnBrk="0" fontAlgn="base" hangingPunct="0">
              <a:spcBef>
                <a:spcPct val="0"/>
              </a:spcBef>
              <a:spcAft>
                <a:spcPct val="0"/>
              </a:spcAft>
              <a:defRPr>
                <a:solidFill>
                  <a:schemeClr val="tx1"/>
                </a:solidFill>
                <a:latin typeface="Comic Sans MS" pitchFamily="66" charset="0"/>
              </a:defRPr>
            </a:lvl8pPr>
            <a:lvl9pPr marL="3928553" indent="-232308" eaLnBrk="0" fontAlgn="base" hangingPunct="0">
              <a:spcBef>
                <a:spcPct val="0"/>
              </a:spcBef>
              <a:spcAft>
                <a:spcPct val="0"/>
              </a:spcAft>
              <a:defRPr>
                <a:solidFill>
                  <a:schemeClr val="tx1"/>
                </a:solidFill>
                <a:latin typeface="Comic Sans MS" pitchFamily="66" charset="0"/>
              </a:defRPr>
            </a:lvl9pPr>
          </a:lstStyle>
          <a:p>
            <a:fld id="{2EC77EF9-310C-459E-BB6C-D65DAA5F9FAE}" type="slidenum">
              <a:rPr lang="en-US" altLang="en-US" smtClean="0">
                <a:latin typeface="Arial" pitchFamily="34" charset="0"/>
              </a:rPr>
              <a:pPr/>
              <a:t>70</a:t>
            </a:fld>
            <a:endParaRPr lang="en-US" altLang="en-US">
              <a:latin typeface="Arial" pitchFamily="34"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4763379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a:defRPr>
                <a:solidFill>
                  <a:schemeClr val="tx1"/>
                </a:solidFill>
                <a:latin typeface="Comic Sans MS" pitchFamily="66" charset="0"/>
              </a:defRPr>
            </a:lvl1pPr>
            <a:lvl2pPr marL="755797" indent="-289590">
              <a:defRPr>
                <a:solidFill>
                  <a:schemeClr val="tx1"/>
                </a:solidFill>
                <a:latin typeface="Comic Sans MS" pitchFamily="66" charset="0"/>
              </a:defRPr>
            </a:lvl2pPr>
            <a:lvl3pPr marL="1163132" indent="-232308">
              <a:defRPr>
                <a:solidFill>
                  <a:schemeClr val="tx1"/>
                </a:solidFill>
                <a:latin typeface="Comic Sans MS" pitchFamily="66" charset="0"/>
              </a:defRPr>
            </a:lvl3pPr>
            <a:lvl4pPr marL="1629339" indent="-232308">
              <a:defRPr>
                <a:solidFill>
                  <a:schemeClr val="tx1"/>
                </a:solidFill>
                <a:latin typeface="Comic Sans MS" pitchFamily="66" charset="0"/>
              </a:defRPr>
            </a:lvl4pPr>
            <a:lvl5pPr marL="2095547" indent="-232308">
              <a:defRPr>
                <a:solidFill>
                  <a:schemeClr val="tx1"/>
                </a:solidFill>
                <a:latin typeface="Comic Sans MS" pitchFamily="66" charset="0"/>
              </a:defRPr>
            </a:lvl5pPr>
            <a:lvl6pPr marL="2553798" indent="-232308" eaLnBrk="0" fontAlgn="base" hangingPunct="0">
              <a:spcBef>
                <a:spcPct val="0"/>
              </a:spcBef>
              <a:spcAft>
                <a:spcPct val="0"/>
              </a:spcAft>
              <a:defRPr>
                <a:solidFill>
                  <a:schemeClr val="tx1"/>
                </a:solidFill>
                <a:latin typeface="Comic Sans MS" pitchFamily="66" charset="0"/>
              </a:defRPr>
            </a:lvl6pPr>
            <a:lvl7pPr marL="3012050" indent="-232308" eaLnBrk="0" fontAlgn="base" hangingPunct="0">
              <a:spcBef>
                <a:spcPct val="0"/>
              </a:spcBef>
              <a:spcAft>
                <a:spcPct val="0"/>
              </a:spcAft>
              <a:defRPr>
                <a:solidFill>
                  <a:schemeClr val="tx1"/>
                </a:solidFill>
                <a:latin typeface="Comic Sans MS" pitchFamily="66" charset="0"/>
              </a:defRPr>
            </a:lvl7pPr>
            <a:lvl8pPr marL="3470301" indent="-232308" eaLnBrk="0" fontAlgn="base" hangingPunct="0">
              <a:spcBef>
                <a:spcPct val="0"/>
              </a:spcBef>
              <a:spcAft>
                <a:spcPct val="0"/>
              </a:spcAft>
              <a:defRPr>
                <a:solidFill>
                  <a:schemeClr val="tx1"/>
                </a:solidFill>
                <a:latin typeface="Comic Sans MS" pitchFamily="66" charset="0"/>
              </a:defRPr>
            </a:lvl8pPr>
            <a:lvl9pPr marL="3928553" indent="-232308" eaLnBrk="0" fontAlgn="base" hangingPunct="0">
              <a:spcBef>
                <a:spcPct val="0"/>
              </a:spcBef>
              <a:spcAft>
                <a:spcPct val="0"/>
              </a:spcAft>
              <a:defRPr>
                <a:solidFill>
                  <a:schemeClr val="tx1"/>
                </a:solidFill>
                <a:latin typeface="Comic Sans MS" pitchFamily="66" charset="0"/>
              </a:defRPr>
            </a:lvl9pPr>
          </a:lstStyle>
          <a:p>
            <a:fld id="{38A8535A-93E9-4990-ACFF-CAFECB0A0D35}" type="slidenum">
              <a:rPr lang="en-US" altLang="en-US" smtClean="0">
                <a:latin typeface="Arial" pitchFamily="34" charset="0"/>
              </a:rPr>
              <a:pPr/>
              <a:t>74</a:t>
            </a:fld>
            <a:endParaRPr lang="en-US" altLang="en-US">
              <a:latin typeface="Arial" pitchFamily="34"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p:spPr>
        <p:txBody>
          <a:bodyPr/>
          <a:lstStyle/>
          <a:p>
            <a:pPr eaLnBrk="1" hangingPunct="1"/>
            <a:r>
              <a:rPr lang="en-US" altLang="en-US"/>
              <a:t>Good vs. bad Value judgments- research proves that younger children do no understand the concept</a:t>
            </a:r>
          </a:p>
        </p:txBody>
      </p:sp>
    </p:spTree>
    <p:extLst>
      <p:ext uri="{BB962C8B-B14F-4D97-AF65-F5344CB8AC3E}">
        <p14:creationId xmlns:p14="http://schemas.microsoft.com/office/powerpoint/2010/main" val="22465416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a:defRPr>
                <a:solidFill>
                  <a:schemeClr val="tx1"/>
                </a:solidFill>
                <a:latin typeface="Comic Sans MS" pitchFamily="66" charset="0"/>
              </a:defRPr>
            </a:lvl1pPr>
            <a:lvl2pPr marL="755797" indent="-289590">
              <a:defRPr>
                <a:solidFill>
                  <a:schemeClr val="tx1"/>
                </a:solidFill>
                <a:latin typeface="Comic Sans MS" pitchFamily="66" charset="0"/>
              </a:defRPr>
            </a:lvl2pPr>
            <a:lvl3pPr marL="1163132" indent="-232308">
              <a:defRPr>
                <a:solidFill>
                  <a:schemeClr val="tx1"/>
                </a:solidFill>
                <a:latin typeface="Comic Sans MS" pitchFamily="66" charset="0"/>
              </a:defRPr>
            </a:lvl3pPr>
            <a:lvl4pPr marL="1629339" indent="-232308">
              <a:defRPr>
                <a:solidFill>
                  <a:schemeClr val="tx1"/>
                </a:solidFill>
                <a:latin typeface="Comic Sans MS" pitchFamily="66" charset="0"/>
              </a:defRPr>
            </a:lvl4pPr>
            <a:lvl5pPr marL="2095547" indent="-232308">
              <a:defRPr>
                <a:solidFill>
                  <a:schemeClr val="tx1"/>
                </a:solidFill>
                <a:latin typeface="Comic Sans MS" pitchFamily="66" charset="0"/>
              </a:defRPr>
            </a:lvl5pPr>
            <a:lvl6pPr marL="2553798" indent="-232308" eaLnBrk="0" fontAlgn="base" hangingPunct="0">
              <a:spcBef>
                <a:spcPct val="0"/>
              </a:spcBef>
              <a:spcAft>
                <a:spcPct val="0"/>
              </a:spcAft>
              <a:defRPr>
                <a:solidFill>
                  <a:schemeClr val="tx1"/>
                </a:solidFill>
                <a:latin typeface="Comic Sans MS" pitchFamily="66" charset="0"/>
              </a:defRPr>
            </a:lvl6pPr>
            <a:lvl7pPr marL="3012050" indent="-232308" eaLnBrk="0" fontAlgn="base" hangingPunct="0">
              <a:spcBef>
                <a:spcPct val="0"/>
              </a:spcBef>
              <a:spcAft>
                <a:spcPct val="0"/>
              </a:spcAft>
              <a:defRPr>
                <a:solidFill>
                  <a:schemeClr val="tx1"/>
                </a:solidFill>
                <a:latin typeface="Comic Sans MS" pitchFamily="66" charset="0"/>
              </a:defRPr>
            </a:lvl7pPr>
            <a:lvl8pPr marL="3470301" indent="-232308" eaLnBrk="0" fontAlgn="base" hangingPunct="0">
              <a:spcBef>
                <a:spcPct val="0"/>
              </a:spcBef>
              <a:spcAft>
                <a:spcPct val="0"/>
              </a:spcAft>
              <a:defRPr>
                <a:solidFill>
                  <a:schemeClr val="tx1"/>
                </a:solidFill>
                <a:latin typeface="Comic Sans MS" pitchFamily="66" charset="0"/>
              </a:defRPr>
            </a:lvl8pPr>
            <a:lvl9pPr marL="3928553" indent="-232308" eaLnBrk="0" fontAlgn="base" hangingPunct="0">
              <a:spcBef>
                <a:spcPct val="0"/>
              </a:spcBef>
              <a:spcAft>
                <a:spcPct val="0"/>
              </a:spcAft>
              <a:defRPr>
                <a:solidFill>
                  <a:schemeClr val="tx1"/>
                </a:solidFill>
                <a:latin typeface="Comic Sans MS" pitchFamily="66" charset="0"/>
              </a:defRPr>
            </a:lvl9pPr>
          </a:lstStyle>
          <a:p>
            <a:fld id="{7B38A064-4AA1-4358-83FA-E4F8B5789DE8}" type="slidenum">
              <a:rPr lang="en-US" altLang="en-US" smtClean="0">
                <a:latin typeface="Arial" pitchFamily="34" charset="0"/>
              </a:rPr>
              <a:pPr/>
              <a:t>75</a:t>
            </a:fld>
            <a:endParaRPr lang="en-US" altLang="en-US">
              <a:latin typeface="Arial" pitchFamily="34"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3852105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9.1.8</a:t>
            </a:r>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58E6C161-0FB7-4179-A019-8C19B39E60C5}" type="slidenum">
              <a:rPr lang="en-US" smtClean="0"/>
              <a:pPr/>
              <a:t>79</a:t>
            </a:fld>
            <a:endParaRPr lang="en-US" dirty="0"/>
          </a:p>
        </p:txBody>
      </p:sp>
    </p:spTree>
    <p:extLst>
      <p:ext uri="{BB962C8B-B14F-4D97-AF65-F5344CB8AC3E}">
        <p14:creationId xmlns:p14="http://schemas.microsoft.com/office/powerpoint/2010/main" val="33470112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9.2.15</a:t>
            </a:r>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58E6C161-0FB7-4179-A019-8C19B39E60C5}" type="slidenum">
              <a:rPr lang="en-US" smtClean="0"/>
              <a:pPr/>
              <a:t>82</a:t>
            </a:fld>
            <a:endParaRPr lang="en-US" dirty="0"/>
          </a:p>
        </p:txBody>
      </p:sp>
    </p:spTree>
    <p:extLst>
      <p:ext uri="{BB962C8B-B14F-4D97-AF65-F5344CB8AC3E}">
        <p14:creationId xmlns:p14="http://schemas.microsoft.com/office/powerpoint/2010/main" val="7226445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9.2.16</a:t>
            </a:r>
          </a:p>
        </p:txBody>
      </p:sp>
      <p:sp>
        <p:nvSpPr>
          <p:cNvPr id="4" name="Slide Number Placeholder 3"/>
          <p:cNvSpPr>
            <a:spLocks noGrp="1"/>
          </p:cNvSpPr>
          <p:nvPr>
            <p:ph type="sldNum" sz="quarter" idx="10"/>
          </p:nvPr>
        </p:nvSpPr>
        <p:spPr/>
        <p:txBody>
          <a:bodyPr/>
          <a:lstStyle/>
          <a:p>
            <a:fld id="{58E6C161-0FB7-4179-A019-8C19B39E60C5}" type="slidenum">
              <a:rPr lang="en-US" smtClean="0"/>
              <a:pPr/>
              <a:t>83</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676948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9.1.8</a:t>
            </a:r>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58E6C161-0FB7-4179-A019-8C19B39E60C5}" type="slidenum">
              <a:rPr lang="en-US" smtClean="0"/>
              <a:pPr/>
              <a:t>87</a:t>
            </a:fld>
            <a:endParaRPr lang="en-US" dirty="0"/>
          </a:p>
        </p:txBody>
      </p:sp>
    </p:spTree>
    <p:extLst>
      <p:ext uri="{BB962C8B-B14F-4D97-AF65-F5344CB8AC3E}">
        <p14:creationId xmlns:p14="http://schemas.microsoft.com/office/powerpoint/2010/main" val="33470112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1.0.2</a:t>
            </a:r>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pPr>
              <a:defRPr/>
            </a:pPr>
            <a:fld id="{10608548-F412-41D9-A283-212131718CAD}" type="slidenum">
              <a:rPr lang="en-US" smtClean="0"/>
              <a:pPr>
                <a:defRPr/>
              </a:pPr>
              <a:t>3</a:t>
            </a:fld>
            <a:endParaRPr lang="en-US" dirty="0"/>
          </a:p>
        </p:txBody>
      </p:sp>
    </p:spTree>
    <p:extLst>
      <p:ext uri="{BB962C8B-B14F-4D97-AF65-F5344CB8AC3E}">
        <p14:creationId xmlns:p14="http://schemas.microsoft.com/office/powerpoint/2010/main" val="2876259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1.1.1</a:t>
            </a:r>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58E6C161-0FB7-4179-A019-8C19B39E60C5}" type="slidenum">
              <a:rPr lang="en-US" smtClean="0"/>
              <a:pPr/>
              <a:t>4</a:t>
            </a:fld>
            <a:endParaRPr lang="en-US" dirty="0"/>
          </a:p>
        </p:txBody>
      </p:sp>
    </p:spTree>
    <p:extLst>
      <p:ext uri="{BB962C8B-B14F-4D97-AF65-F5344CB8AC3E}">
        <p14:creationId xmlns:p14="http://schemas.microsoft.com/office/powerpoint/2010/main" val="829521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9.2.16</a:t>
            </a:r>
          </a:p>
        </p:txBody>
      </p:sp>
      <p:sp>
        <p:nvSpPr>
          <p:cNvPr id="4" name="Slide Number Placeholder 3"/>
          <p:cNvSpPr>
            <a:spLocks noGrp="1"/>
          </p:cNvSpPr>
          <p:nvPr>
            <p:ph type="sldNum" sz="quarter" idx="10"/>
          </p:nvPr>
        </p:nvSpPr>
        <p:spPr/>
        <p:txBody>
          <a:bodyPr/>
          <a:lstStyle/>
          <a:p>
            <a:fld id="{58E6C161-0FB7-4179-A019-8C19B39E60C5}" type="slidenum">
              <a:rPr lang="en-US" smtClean="0"/>
              <a:pPr/>
              <a:t>5</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676948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9.2.15</a:t>
            </a:r>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58E6C161-0FB7-4179-A019-8C19B39E60C5}" type="slidenum">
              <a:rPr lang="en-US" smtClean="0"/>
              <a:pPr/>
              <a:t>8</a:t>
            </a:fld>
            <a:endParaRPr lang="en-US" dirty="0"/>
          </a:p>
        </p:txBody>
      </p:sp>
    </p:spTree>
    <p:extLst>
      <p:ext uri="{BB962C8B-B14F-4D97-AF65-F5344CB8AC3E}">
        <p14:creationId xmlns:p14="http://schemas.microsoft.com/office/powerpoint/2010/main" val="722644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9.1.8</a:t>
            </a:r>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58E6C161-0FB7-4179-A019-8C19B39E60C5}" type="slidenum">
              <a:rPr lang="en-US" smtClean="0"/>
              <a:pPr/>
              <a:t>16</a:t>
            </a:fld>
            <a:endParaRPr lang="en-US" dirty="0"/>
          </a:p>
        </p:txBody>
      </p:sp>
    </p:spTree>
    <p:extLst>
      <p:ext uri="{BB962C8B-B14F-4D97-AF65-F5344CB8AC3E}">
        <p14:creationId xmlns:p14="http://schemas.microsoft.com/office/powerpoint/2010/main" val="33470112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9.1.8</a:t>
            </a:r>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58E6C161-0FB7-4179-A019-8C19B39E60C5}" type="slidenum">
              <a:rPr lang="en-US" smtClean="0"/>
              <a:pPr/>
              <a:t>24</a:t>
            </a:fld>
            <a:endParaRPr lang="en-US" dirty="0"/>
          </a:p>
        </p:txBody>
      </p:sp>
    </p:spTree>
    <p:extLst>
      <p:ext uri="{BB962C8B-B14F-4D97-AF65-F5344CB8AC3E}">
        <p14:creationId xmlns:p14="http://schemas.microsoft.com/office/powerpoint/2010/main" val="3347011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9.1.8</a:t>
            </a:r>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58E6C161-0FB7-4179-A019-8C19B39E60C5}" type="slidenum">
              <a:rPr lang="en-US" smtClean="0"/>
              <a:pPr/>
              <a:t>26</a:t>
            </a:fld>
            <a:endParaRPr lang="en-US" dirty="0"/>
          </a:p>
        </p:txBody>
      </p:sp>
    </p:spTree>
    <p:extLst>
      <p:ext uri="{BB962C8B-B14F-4D97-AF65-F5344CB8AC3E}">
        <p14:creationId xmlns:p14="http://schemas.microsoft.com/office/powerpoint/2010/main" val="33470112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Title 1"/>
          <p:cNvSpPr txBox="1">
            <a:spLocks/>
          </p:cNvSpPr>
          <p:nvPr userDrawn="1"/>
        </p:nvSpPr>
        <p:spPr>
          <a:xfrm>
            <a:off x="1630363" y="1468438"/>
            <a:ext cx="6861175" cy="1206500"/>
          </a:xfrm>
          <a:prstGeom prst="rect">
            <a:avLst/>
          </a:prstGeom>
        </p:spPr>
        <p:txBody>
          <a:bodyPr anchor="ctr">
            <a:normAutofit/>
          </a:bodyPr>
          <a:lstStyle>
            <a:lvl1pPr algn="ctr" defTabSz="457200" rtl="0" eaLnBrk="1" latinLnBrk="0" hangingPunct="1">
              <a:spcBef>
                <a:spcPct val="0"/>
              </a:spcBef>
              <a:buNone/>
              <a:defRPr sz="3200" kern="1200">
                <a:solidFill>
                  <a:schemeClr val="tx2">
                    <a:lumMod val="75000"/>
                    <a:lumOff val="25000"/>
                  </a:schemeClr>
                </a:solidFill>
                <a:latin typeface="Arial Black"/>
                <a:ea typeface="+mj-ea"/>
                <a:cs typeface="+mj-cs"/>
              </a:defRPr>
            </a:lvl1pPr>
          </a:lstStyle>
          <a:p>
            <a:pPr fontAlgn="auto">
              <a:spcAft>
                <a:spcPts val="0"/>
              </a:spcAft>
              <a:defRPr/>
            </a:pPr>
            <a:r>
              <a:rPr lang="en-US" dirty="0">
                <a:solidFill>
                  <a:srgbClr val="1B5FAA"/>
                </a:solidFill>
              </a:rPr>
              <a:t>Florida’s Safety Methodology</a:t>
            </a:r>
            <a:endParaRPr lang="en-US" sz="2200" dirty="0">
              <a:solidFill>
                <a:srgbClr val="1B5FAA"/>
              </a:solidFill>
            </a:endParaRP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359275" y="4978400"/>
            <a:ext cx="1403350" cy="1557338"/>
          </a:xfrm>
          <a:prstGeom prst="rect">
            <a:avLst/>
          </a:prstGeom>
          <a:noFill/>
          <a:ln w="9525">
            <a:noFill/>
            <a:miter lim="800000"/>
            <a:headEnd/>
            <a:tailEnd/>
          </a:ln>
        </p:spPr>
      </p:pic>
      <p:sp>
        <p:nvSpPr>
          <p:cNvPr id="3" name="Subtitle 2"/>
          <p:cNvSpPr>
            <a:spLocks noGrp="1"/>
          </p:cNvSpPr>
          <p:nvPr>
            <p:ph type="subTitle" idx="1"/>
          </p:nvPr>
        </p:nvSpPr>
        <p:spPr>
          <a:xfrm>
            <a:off x="2106797" y="3299981"/>
            <a:ext cx="6241709" cy="1343139"/>
          </a:xfrm>
        </p:spPr>
        <p:txBody>
          <a:bodyPr>
            <a:normAutofit/>
          </a:bodyPr>
          <a:lstStyle>
            <a:lvl1pPr marL="0" indent="0" algn="ctr">
              <a:buNone/>
              <a:defRPr b="1">
                <a:solidFill>
                  <a:srgbClr val="56944F"/>
                </a:solidFill>
              </a:defRPr>
            </a:lvl1pPr>
          </a:lstStyle>
          <a:p>
            <a:r>
              <a:rPr lang="en-US"/>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ltLang="en-US"/>
          </a:p>
        </p:txBody>
      </p:sp>
      <p:sp>
        <p:nvSpPr>
          <p:cNvPr id="6" name="Footer Placeholder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ltLang="en-US"/>
          </a:p>
        </p:txBody>
      </p:sp>
      <p:sp>
        <p:nvSpPr>
          <p:cNvPr id="7" name="Slide Number Placeholder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6D5C791E-44CC-43D6-AAFE-A4F1900E48DB}" type="slidenum">
              <a:rPr lang="en-US" altLang="en-US"/>
              <a:pPr>
                <a:defRPr/>
              </a:pPr>
              <a:t>‹#›</a:t>
            </a:fld>
            <a:endParaRPr lang="en-US" altLang="en-US"/>
          </a:p>
        </p:txBody>
      </p:sp>
    </p:spTree>
    <p:extLst>
      <p:ext uri="{BB962C8B-B14F-4D97-AF65-F5344CB8AC3E}">
        <p14:creationId xmlns:p14="http://schemas.microsoft.com/office/powerpoint/2010/main" val="899171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1F5BA213-3932-49A6-B5B1-6E0F193007CB}" type="slidenum">
              <a:rPr lang="en-US" altLang="en-US"/>
              <a:pPr>
                <a:defRPr/>
              </a:pPr>
              <a:t>‹#›</a:t>
            </a:fld>
            <a:endParaRPr lang="en-US" altLang="en-US"/>
          </a:p>
        </p:txBody>
      </p:sp>
    </p:spTree>
    <p:extLst>
      <p:ext uri="{BB962C8B-B14F-4D97-AF65-F5344CB8AC3E}">
        <p14:creationId xmlns:p14="http://schemas.microsoft.com/office/powerpoint/2010/main" val="2130240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odule Title">
    <p:spTree>
      <p:nvGrpSpPr>
        <p:cNvPr id="1" name=""/>
        <p:cNvGrpSpPr/>
        <p:nvPr/>
      </p:nvGrpSpPr>
      <p:grpSpPr>
        <a:xfrm>
          <a:off x="0" y="0"/>
          <a:ext cx="0" cy="0"/>
          <a:chOff x="0" y="0"/>
          <a:chExt cx="0" cy="0"/>
        </a:xfrm>
      </p:grpSpPr>
      <p:pic>
        <p:nvPicPr>
          <p:cNvPr id="4" name="Picture 3" descr="module_banner_1_r.jpg"/>
          <p:cNvPicPr>
            <a:picLocks noChangeAspect="1"/>
          </p:cNvPicPr>
          <p:nvPr userDrawn="1"/>
        </p:nvPicPr>
        <p:blipFill>
          <a:blip r:embed="rId2"/>
          <a:srcRect/>
          <a:stretch>
            <a:fillRect/>
          </a:stretch>
        </p:blipFill>
        <p:spPr bwMode="auto">
          <a:xfrm>
            <a:off x="1344613" y="636588"/>
            <a:ext cx="7545387" cy="1885950"/>
          </a:xfrm>
          <a:prstGeom prst="rect">
            <a:avLst/>
          </a:prstGeom>
          <a:noFill/>
          <a:ln w="3175">
            <a:solidFill>
              <a:schemeClr val="tx1"/>
            </a:solidFill>
            <a:miter lim="800000"/>
            <a:headEnd/>
            <a:tailEnd/>
          </a:ln>
        </p:spPr>
      </p:pic>
      <p:sp>
        <p:nvSpPr>
          <p:cNvPr id="2" name="Title 1"/>
          <p:cNvSpPr>
            <a:spLocks noGrp="1"/>
          </p:cNvSpPr>
          <p:nvPr>
            <p:ph type="title"/>
          </p:nvPr>
        </p:nvSpPr>
        <p:spPr>
          <a:xfrm>
            <a:off x="1604536" y="3187337"/>
            <a:ext cx="7082263" cy="879566"/>
          </a:xfrm>
        </p:spPr>
        <p:txBody>
          <a:bodyPr>
            <a:normAutofit/>
          </a:bodyPr>
          <a:lstStyle>
            <a:lvl1pPr>
              <a:defRPr sz="3200">
                <a:solidFill>
                  <a:srgbClr val="1B5FAA"/>
                </a:solidFill>
              </a:defRPr>
            </a:lvl1pPr>
          </a:lstStyle>
          <a:p>
            <a:endParaRPr lang="en-US" dirty="0"/>
          </a:p>
        </p:txBody>
      </p:sp>
      <p:sp>
        <p:nvSpPr>
          <p:cNvPr id="3" name="Subtitle 2"/>
          <p:cNvSpPr>
            <a:spLocks noGrp="1"/>
          </p:cNvSpPr>
          <p:nvPr>
            <p:ph type="subTitle" idx="1"/>
          </p:nvPr>
        </p:nvSpPr>
        <p:spPr>
          <a:xfrm>
            <a:off x="1598339" y="4269374"/>
            <a:ext cx="7088460" cy="1803488"/>
          </a:xfrm>
        </p:spPr>
        <p:txBody>
          <a:bodyPr>
            <a:normAutofit/>
          </a:bodyPr>
          <a:lstStyle>
            <a:lvl1pPr marL="0" indent="0" algn="ctr">
              <a:buNone/>
              <a:defRPr sz="3000" b="1" baseline="0">
                <a:solidFill>
                  <a:srgbClr val="56944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descr="session_banner_1.jpg"/>
          <p:cNvPicPr>
            <a:picLocks noChangeAspect="1"/>
          </p:cNvPicPr>
          <p:nvPr userDrawn="1"/>
        </p:nvPicPr>
        <p:blipFill>
          <a:blip r:embed="rId2"/>
          <a:srcRect/>
          <a:stretch>
            <a:fillRect/>
          </a:stretch>
        </p:blipFill>
        <p:spPr bwMode="auto">
          <a:xfrm>
            <a:off x="1344613" y="4227513"/>
            <a:ext cx="7473950" cy="1868487"/>
          </a:xfrm>
          <a:prstGeom prst="rect">
            <a:avLst/>
          </a:prstGeom>
          <a:noFill/>
          <a:ln w="3175">
            <a:solidFill>
              <a:schemeClr val="tx1"/>
            </a:solidFill>
            <a:miter lim="800000"/>
            <a:headEnd/>
            <a:tailEnd/>
          </a:ln>
        </p:spPr>
      </p:pic>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999038" y="4227513"/>
            <a:ext cx="1768475" cy="1879600"/>
          </a:xfrm>
          <a:prstGeom prst="rect">
            <a:avLst/>
          </a:prstGeom>
          <a:noFill/>
          <a:ln w="3175">
            <a:solidFill>
              <a:schemeClr val="tx1"/>
            </a:solidFill>
            <a:miter lim="800000"/>
            <a:headEnd/>
            <a:tailEnd/>
          </a:ln>
        </p:spPr>
      </p:pic>
      <p:sp>
        <p:nvSpPr>
          <p:cNvPr id="2" name="Title 1"/>
          <p:cNvSpPr>
            <a:spLocks noGrp="1"/>
          </p:cNvSpPr>
          <p:nvPr>
            <p:ph type="ctrTitle"/>
          </p:nvPr>
        </p:nvSpPr>
        <p:spPr>
          <a:xfrm>
            <a:off x="1598340" y="799916"/>
            <a:ext cx="6859859" cy="1028884"/>
          </a:xfrm>
        </p:spPr>
        <p:txBody>
          <a:bodyPr/>
          <a:lstStyle>
            <a:lvl1pPr>
              <a:defRPr baseline="0">
                <a:solidFill>
                  <a:srgbClr val="1B5FAA"/>
                </a:solidFill>
              </a:defRPr>
            </a:lvl1pPr>
          </a:lstStyle>
          <a:p>
            <a:endParaRPr lang="en-US" dirty="0"/>
          </a:p>
        </p:txBody>
      </p:sp>
      <p:sp>
        <p:nvSpPr>
          <p:cNvPr id="3" name="Subtitle 2"/>
          <p:cNvSpPr>
            <a:spLocks noGrp="1"/>
          </p:cNvSpPr>
          <p:nvPr>
            <p:ph type="subTitle" idx="1"/>
          </p:nvPr>
        </p:nvSpPr>
        <p:spPr>
          <a:xfrm>
            <a:off x="1344167" y="1828800"/>
            <a:ext cx="7474712" cy="2696117"/>
          </a:xfrm>
        </p:spPr>
        <p:txBody>
          <a:bodyPr/>
          <a:lstStyle>
            <a:lvl1pPr marL="0" indent="0" algn="ctr">
              <a:buNone/>
              <a:defRPr b="1" baseline="0">
                <a:solidFill>
                  <a:srgbClr val="56944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893050" y="5348288"/>
            <a:ext cx="1069975" cy="1187450"/>
          </a:xfrm>
          <a:prstGeom prst="rect">
            <a:avLst/>
          </a:prstGeom>
          <a:noFill/>
          <a:ln w="9525">
            <a:noFill/>
            <a:miter lim="800000"/>
            <a:headEnd/>
            <a:tailEnd/>
          </a:ln>
        </p:spPr>
      </p:pic>
      <p:sp>
        <p:nvSpPr>
          <p:cNvPr id="2" name="Title 1"/>
          <p:cNvSpPr>
            <a:spLocks noGrp="1"/>
          </p:cNvSpPr>
          <p:nvPr>
            <p:ph type="title"/>
          </p:nvPr>
        </p:nvSpPr>
        <p:spPr>
          <a:xfrm>
            <a:off x="1604536" y="491778"/>
            <a:ext cx="7082263" cy="1143000"/>
          </a:xfrm>
        </p:spPr>
        <p:txBody>
          <a:bodyPr/>
          <a:lstStyle>
            <a:lvl1pPr>
              <a:defRPr b="1">
                <a:solidFill>
                  <a:srgbClr val="1B5FAA"/>
                </a:solidFill>
              </a:defRPr>
            </a:lvl1pPr>
          </a:lstStyle>
          <a:p>
            <a:r>
              <a:rPr lang="en-US" dirty="0"/>
              <a:t>Click to edit Master title style</a:t>
            </a:r>
          </a:p>
        </p:txBody>
      </p:sp>
      <p:sp>
        <p:nvSpPr>
          <p:cNvPr id="3" name="Content Placeholder 2"/>
          <p:cNvSpPr>
            <a:spLocks noGrp="1"/>
          </p:cNvSpPr>
          <p:nvPr>
            <p:ph idx="1"/>
          </p:nvPr>
        </p:nvSpPr>
        <p:spPr>
          <a:xfrm>
            <a:off x="1604536" y="1850241"/>
            <a:ext cx="7082264" cy="4365702"/>
          </a:xfrm>
        </p:spPr>
        <p:txBody>
          <a:bodyPr>
            <a:normAutofit/>
          </a:bodyPr>
          <a:lstStyle>
            <a:lvl1pPr>
              <a:defRPr sz="3200">
                <a:solidFill>
                  <a:srgbClr val="56944F"/>
                </a:solidFill>
              </a:defRPr>
            </a:lvl1pPr>
            <a:lvl2pPr>
              <a:defRPr sz="2800">
                <a:solidFill>
                  <a:srgbClr val="56944F"/>
                </a:solidFill>
              </a:defRPr>
            </a:lvl2pPr>
            <a:lvl3pPr>
              <a:defRPr sz="2400">
                <a:solidFill>
                  <a:srgbClr val="56944F"/>
                </a:solidFill>
              </a:defRPr>
            </a:lvl3pPr>
            <a:lvl4pPr>
              <a:defRPr sz="2400">
                <a:solidFill>
                  <a:srgbClr val="56944F"/>
                </a:solidFill>
              </a:defRPr>
            </a:lvl4pPr>
            <a:lvl5pPr>
              <a:defRPr sz="2400">
                <a:solidFill>
                  <a:srgbClr val="56944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893050" y="5348288"/>
            <a:ext cx="1069975" cy="1187450"/>
          </a:xfrm>
          <a:prstGeom prst="rect">
            <a:avLst/>
          </a:prstGeom>
          <a:noFill/>
          <a:ln w="9525">
            <a:noFill/>
            <a:miter lim="800000"/>
            <a:headEnd/>
            <a:tailEnd/>
          </a:ln>
        </p:spPr>
      </p:pic>
      <p:sp>
        <p:nvSpPr>
          <p:cNvPr id="8" name="Title 1"/>
          <p:cNvSpPr>
            <a:spLocks noGrp="1"/>
          </p:cNvSpPr>
          <p:nvPr>
            <p:ph type="title"/>
          </p:nvPr>
        </p:nvSpPr>
        <p:spPr>
          <a:xfrm>
            <a:off x="1604536" y="491778"/>
            <a:ext cx="7082263" cy="1143000"/>
          </a:xfrm>
        </p:spPr>
        <p:txBody>
          <a:bodyPr/>
          <a:lstStyle>
            <a:lvl1pPr>
              <a:defRPr b="1">
                <a:solidFill>
                  <a:srgbClr val="1B5FAA"/>
                </a:solidFill>
              </a:defRPr>
            </a:lvl1pPr>
          </a:lstStyle>
          <a:p>
            <a:r>
              <a:rPr lang="en-US"/>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36374" y="2667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36374" y="15621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098774" y="15621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098774" y="3898624"/>
            <a:ext cx="3810000" cy="1981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xfrm>
            <a:off x="6059488" y="6235700"/>
            <a:ext cx="1905000" cy="457200"/>
          </a:xfrm>
          <a:prstGeom prst="rect">
            <a:avLst/>
          </a:prstGeom>
        </p:spPr>
        <p:txBody>
          <a:bodyPr/>
          <a:lstStyle>
            <a:lvl1pPr fontAlgn="auto">
              <a:spcBef>
                <a:spcPts val="0"/>
              </a:spcBef>
              <a:spcAft>
                <a:spcPts val="0"/>
              </a:spcAft>
              <a:defRPr>
                <a:latin typeface="+mn-lt"/>
                <a:cs typeface="+mn-cs"/>
              </a:defRPr>
            </a:lvl1pPr>
          </a:lstStyle>
          <a:p>
            <a:pPr>
              <a:defRPr/>
            </a:pPr>
            <a:endParaRPr lang="en-US" dirty="0"/>
          </a:p>
        </p:txBody>
      </p:sp>
      <p:sp>
        <p:nvSpPr>
          <p:cNvPr id="7" name="Rectangle 5"/>
          <p:cNvSpPr>
            <a:spLocks noGrp="1" noChangeArrowheads="1"/>
          </p:cNvSpPr>
          <p:nvPr>
            <p:ph type="ftr" sz="quarter" idx="11"/>
          </p:nvPr>
        </p:nvSpPr>
        <p:spPr>
          <a:xfrm>
            <a:off x="3124200" y="6248400"/>
            <a:ext cx="2895600" cy="457200"/>
          </a:xfrm>
          <a:prstGeom prst="rect">
            <a:avLst/>
          </a:prstGeom>
        </p:spPr>
        <p:txBody>
          <a:bodyPr/>
          <a:lstStyle>
            <a:lvl1pPr fontAlgn="auto">
              <a:spcBef>
                <a:spcPts val="0"/>
              </a:spcBef>
              <a:spcAft>
                <a:spcPts val="0"/>
              </a:spcAft>
              <a:defRPr>
                <a:latin typeface="+mn-lt"/>
                <a:cs typeface="+mn-cs"/>
              </a:defRPr>
            </a:lvl1pPr>
          </a:lstStyle>
          <a:p>
            <a:pPr>
              <a:defRPr/>
            </a:pPr>
            <a:endParaRPr lang="en-US" dirty="0"/>
          </a:p>
        </p:txBody>
      </p:sp>
      <p:sp>
        <p:nvSpPr>
          <p:cNvPr id="8" name="Rectangle 6"/>
          <p:cNvSpPr>
            <a:spLocks noGrp="1" noChangeArrowheads="1"/>
          </p:cNvSpPr>
          <p:nvPr>
            <p:ph type="sldNum" sz="quarter" idx="12"/>
          </p:nvPr>
        </p:nvSpPr>
        <p:spPr>
          <a:xfrm>
            <a:off x="1136650" y="6248400"/>
            <a:ext cx="1905000" cy="457200"/>
          </a:xfrm>
          <a:prstGeom prst="rect">
            <a:avLst/>
          </a:prstGeom>
        </p:spPr>
        <p:txBody>
          <a:bodyPr/>
          <a:lstStyle>
            <a:lvl1pPr fontAlgn="auto">
              <a:spcBef>
                <a:spcPts val="0"/>
              </a:spcBef>
              <a:spcAft>
                <a:spcPts val="0"/>
              </a:spcAft>
              <a:defRPr>
                <a:latin typeface="+mn-lt"/>
                <a:cs typeface="+mn-cs"/>
              </a:defRPr>
            </a:lvl1pPr>
          </a:lstStyle>
          <a:p>
            <a:pPr>
              <a:defRPr/>
            </a:pP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xfrm>
            <a:off x="1371600" y="6248400"/>
            <a:ext cx="1905000" cy="457200"/>
          </a:xfrm>
          <a:prstGeom prst="rect">
            <a:avLst/>
          </a:prstGeom>
          <a:ln/>
        </p:spPr>
        <p:txBody>
          <a:bodyPr/>
          <a:lstStyle>
            <a:lvl1pPr>
              <a:defRPr/>
            </a:lvl1pPr>
          </a:lstStyle>
          <a:p>
            <a:pPr>
              <a:defRPr/>
            </a:pPr>
            <a:endParaRPr lang="en-US" altLang="en-US" dirty="0"/>
          </a:p>
        </p:txBody>
      </p:sp>
      <p:sp>
        <p:nvSpPr>
          <p:cNvPr id="3" name="Rectangle 6"/>
          <p:cNvSpPr>
            <a:spLocks noGrp="1" noChangeArrowheads="1"/>
          </p:cNvSpPr>
          <p:nvPr>
            <p:ph type="ftr" sz="quarter" idx="11"/>
          </p:nvPr>
        </p:nvSpPr>
        <p:spPr>
          <a:xfrm>
            <a:off x="3556000" y="6248400"/>
            <a:ext cx="2895600" cy="457200"/>
          </a:xfrm>
          <a:prstGeom prst="rect">
            <a:avLst/>
          </a:prstGeom>
          <a:ln/>
        </p:spPr>
        <p:txBody>
          <a:bodyPr/>
          <a:lstStyle>
            <a:lvl1pPr>
              <a:defRPr/>
            </a:lvl1pPr>
          </a:lstStyle>
          <a:p>
            <a:pPr>
              <a:defRPr/>
            </a:pPr>
            <a:r>
              <a:rPr lang="en-US" altLang="en-US" dirty="0"/>
              <a:t>1</a:t>
            </a:r>
          </a:p>
        </p:txBody>
      </p:sp>
      <p:sp>
        <p:nvSpPr>
          <p:cNvPr id="4" name="Rectangle 7"/>
          <p:cNvSpPr>
            <a:spLocks noGrp="1" noChangeArrowheads="1"/>
          </p:cNvSpPr>
          <p:nvPr>
            <p:ph type="sldNum" sz="quarter" idx="12"/>
          </p:nvPr>
        </p:nvSpPr>
        <p:spPr>
          <a:xfrm>
            <a:off x="6718300" y="6248400"/>
            <a:ext cx="1905000" cy="457200"/>
          </a:xfrm>
          <a:prstGeom prst="rect">
            <a:avLst/>
          </a:prstGeom>
          <a:ln/>
        </p:spPr>
        <p:txBody>
          <a:bodyPr/>
          <a:lstStyle>
            <a:lvl1pPr>
              <a:defRPr/>
            </a:lvl1pPr>
          </a:lstStyle>
          <a:p>
            <a:pPr>
              <a:defRPr/>
            </a:pPr>
            <a:fld id="{ED4CFB44-1A4C-4610-8064-0A2F30977AA4}" type="slidenum">
              <a:rPr lang="en-US" altLang="en-US"/>
              <a:pPr>
                <a:defRPr/>
              </a:pPr>
              <a:t>‹#›</a:t>
            </a:fld>
            <a:endParaRPr lang="en-US" altLang="en-US" dirty="0"/>
          </a:p>
        </p:txBody>
      </p:sp>
    </p:spTree>
    <p:extLst>
      <p:ext uri="{BB962C8B-B14F-4D97-AF65-F5344CB8AC3E}">
        <p14:creationId xmlns:p14="http://schemas.microsoft.com/office/powerpoint/2010/main" val="2147899071"/>
      </p:ext>
    </p:extLst>
  </p:cSld>
  <p:clrMapOvr>
    <a:masterClrMapping/>
  </p:clrMapOvr>
  <p:transition spd="med">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604963" y="274638"/>
            <a:ext cx="708183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1604963" y="1600200"/>
            <a:ext cx="7081837" cy="4365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2" r:id="rId6"/>
    <p:sldLayoutId id="2147483759" r:id="rId7"/>
    <p:sldLayoutId id="2147483753" r:id="rId8"/>
    <p:sldLayoutId id="2147483760" r:id="rId9"/>
    <p:sldLayoutId id="2147483761" r:id="rId10"/>
    <p:sldLayoutId id="2147483762" r:id="rId11"/>
  </p:sldLayoutIdLst>
  <p:hf hdr="0" dt="0"/>
  <p:txStyles>
    <p:titleStyle>
      <a:lvl1pPr algn="ctr" defTabSz="457200" rtl="0" eaLnBrk="0" fontAlgn="base" hangingPunct="0">
        <a:spcBef>
          <a:spcPct val="0"/>
        </a:spcBef>
        <a:spcAft>
          <a:spcPct val="0"/>
        </a:spcAft>
        <a:defRPr sz="3200" kern="1200">
          <a:solidFill>
            <a:srgbClr val="1B5FAA"/>
          </a:solidFill>
          <a:latin typeface="Arial Black"/>
          <a:ea typeface="+mj-ea"/>
          <a:cs typeface="+mj-cs"/>
        </a:defRPr>
      </a:lvl1pPr>
      <a:lvl2pPr algn="ctr" defTabSz="457200" rtl="0" eaLnBrk="0" fontAlgn="base" hangingPunct="0">
        <a:spcBef>
          <a:spcPct val="0"/>
        </a:spcBef>
        <a:spcAft>
          <a:spcPct val="0"/>
        </a:spcAft>
        <a:defRPr sz="3200">
          <a:solidFill>
            <a:srgbClr val="1B5FAA"/>
          </a:solidFill>
          <a:latin typeface="Arial Black" pitchFamily="34" charset="0"/>
        </a:defRPr>
      </a:lvl2pPr>
      <a:lvl3pPr algn="ctr" defTabSz="457200" rtl="0" eaLnBrk="0" fontAlgn="base" hangingPunct="0">
        <a:spcBef>
          <a:spcPct val="0"/>
        </a:spcBef>
        <a:spcAft>
          <a:spcPct val="0"/>
        </a:spcAft>
        <a:defRPr sz="3200">
          <a:solidFill>
            <a:srgbClr val="1B5FAA"/>
          </a:solidFill>
          <a:latin typeface="Arial Black" pitchFamily="34" charset="0"/>
        </a:defRPr>
      </a:lvl3pPr>
      <a:lvl4pPr algn="ctr" defTabSz="457200" rtl="0" eaLnBrk="0" fontAlgn="base" hangingPunct="0">
        <a:spcBef>
          <a:spcPct val="0"/>
        </a:spcBef>
        <a:spcAft>
          <a:spcPct val="0"/>
        </a:spcAft>
        <a:defRPr sz="3200">
          <a:solidFill>
            <a:srgbClr val="1B5FAA"/>
          </a:solidFill>
          <a:latin typeface="Arial Black" pitchFamily="34" charset="0"/>
        </a:defRPr>
      </a:lvl4pPr>
      <a:lvl5pPr algn="ctr" defTabSz="457200" rtl="0" eaLnBrk="0" fontAlgn="base" hangingPunct="0">
        <a:spcBef>
          <a:spcPct val="0"/>
        </a:spcBef>
        <a:spcAft>
          <a:spcPct val="0"/>
        </a:spcAft>
        <a:defRPr sz="3200">
          <a:solidFill>
            <a:srgbClr val="1B5FAA"/>
          </a:solidFill>
          <a:latin typeface="Arial Black" pitchFamily="34" charset="0"/>
        </a:defRPr>
      </a:lvl5pPr>
      <a:lvl6pPr marL="457200" algn="ctr" defTabSz="457200" rtl="0" fontAlgn="base">
        <a:spcBef>
          <a:spcPct val="0"/>
        </a:spcBef>
        <a:spcAft>
          <a:spcPct val="0"/>
        </a:spcAft>
        <a:defRPr sz="3200">
          <a:solidFill>
            <a:srgbClr val="1B5FAA"/>
          </a:solidFill>
          <a:latin typeface="Arial Black" pitchFamily="34" charset="0"/>
        </a:defRPr>
      </a:lvl6pPr>
      <a:lvl7pPr marL="914400" algn="ctr" defTabSz="457200" rtl="0" fontAlgn="base">
        <a:spcBef>
          <a:spcPct val="0"/>
        </a:spcBef>
        <a:spcAft>
          <a:spcPct val="0"/>
        </a:spcAft>
        <a:defRPr sz="3200">
          <a:solidFill>
            <a:srgbClr val="1B5FAA"/>
          </a:solidFill>
          <a:latin typeface="Arial Black" pitchFamily="34" charset="0"/>
        </a:defRPr>
      </a:lvl7pPr>
      <a:lvl8pPr marL="1371600" algn="ctr" defTabSz="457200" rtl="0" fontAlgn="base">
        <a:spcBef>
          <a:spcPct val="0"/>
        </a:spcBef>
        <a:spcAft>
          <a:spcPct val="0"/>
        </a:spcAft>
        <a:defRPr sz="3200">
          <a:solidFill>
            <a:srgbClr val="1B5FAA"/>
          </a:solidFill>
          <a:latin typeface="Arial Black" pitchFamily="34" charset="0"/>
        </a:defRPr>
      </a:lvl8pPr>
      <a:lvl9pPr marL="1828800" algn="ctr" defTabSz="457200" rtl="0" fontAlgn="base">
        <a:spcBef>
          <a:spcPct val="0"/>
        </a:spcBef>
        <a:spcAft>
          <a:spcPct val="0"/>
        </a:spcAft>
        <a:defRPr sz="3200">
          <a:solidFill>
            <a:srgbClr val="1B5FAA"/>
          </a:solidFill>
          <a:latin typeface="Arial Black"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rgbClr val="56944F"/>
          </a:solidFill>
          <a:latin typeface="Calibri"/>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rgbClr val="56944F"/>
          </a:solidFill>
          <a:latin typeface="Calibri"/>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rgbClr val="56944F"/>
          </a:solidFill>
          <a:latin typeface="Calibri"/>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rgbClr val="56944F"/>
          </a:solidFill>
          <a:latin typeface="Calibri"/>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rgbClr val="56944F"/>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www.google.com/url?sa=i&amp;rct=j&amp;q=&amp;esrc=s&amp;source=images&amp;cd=&amp;cad=rja&amp;uact=8&amp;ved=0CAcQjRw&amp;url=http://www.aussiechildcarenetwork.com/rhymes_worksheets.php&amp;ei=oOurVOuiFYHnggTo1YDYBw&amp;psig=AFQjCNHJB0QobR9pMh5_9zTyWNQcIHTcwQ&amp;ust=1420639482379869" TargetMode="Externa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package" Target="../embeddings/Microsoft_Word_Document.docx"/><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 Id="rId5" Type="http://schemas.openxmlformats.org/officeDocument/2006/relationships/image" Target="../media/image18.jpeg"/><Relationship Id="rId4" Type="http://schemas.openxmlformats.org/officeDocument/2006/relationships/image" Target="../media/image17.jpeg"/></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26.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package" Target="../embeddings/Microsoft_Word_Document1.docx"/><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package" Target="../embeddings/Microsoft_Word_Document2.docx"/><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37.jpeg"/></Relationships>
</file>

<file path=ppt/slides/_rels/slide6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package" Target="../embeddings/Microsoft_Word_Document3.docx"/><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wm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 Skills Lab 4</a:t>
            </a:r>
          </a:p>
        </p:txBody>
      </p:sp>
      <p:sp>
        <p:nvSpPr>
          <p:cNvPr id="3" name="Subtitle 2"/>
          <p:cNvSpPr>
            <a:spLocks noGrp="1"/>
          </p:cNvSpPr>
          <p:nvPr>
            <p:ph type="subTitle" idx="1"/>
          </p:nvPr>
        </p:nvSpPr>
        <p:spPr>
          <a:xfrm>
            <a:off x="1598339" y="4216749"/>
            <a:ext cx="7088460" cy="1459298"/>
          </a:xfrm>
        </p:spPr>
        <p:txBody>
          <a:bodyPr>
            <a:normAutofit/>
          </a:bodyPr>
          <a:lstStyle/>
          <a:p>
            <a:r>
              <a:rPr lang="en-US" sz="4800" dirty="0"/>
              <a:t>Interviewing Children</a:t>
            </a:r>
          </a:p>
        </p:txBody>
      </p:sp>
      <p:pic>
        <p:nvPicPr>
          <p:cNvPr id="4" name="Picture 10"/>
          <p:cNvPicPr>
            <a:picLocks noChangeAspect="1"/>
          </p:cNvPicPr>
          <p:nvPr/>
        </p:nvPicPr>
        <p:blipFill>
          <a:blip r:embed="rId3" cstate="screen"/>
          <a:srcRect/>
          <a:stretch>
            <a:fillRect/>
          </a:stretch>
        </p:blipFill>
        <p:spPr bwMode="auto">
          <a:xfrm>
            <a:off x="4442484" y="5289356"/>
            <a:ext cx="1069975" cy="1187450"/>
          </a:xfrm>
          <a:prstGeom prst="rect">
            <a:avLst/>
          </a:prstGeom>
          <a:noFill/>
          <a:ln w="9525">
            <a:noFill/>
            <a:miter lim="800000"/>
            <a:headEnd/>
            <a:tailEnd/>
          </a:ln>
        </p:spPr>
      </p:pic>
    </p:spTree>
    <p:extLst>
      <p:ext uri="{BB962C8B-B14F-4D97-AF65-F5344CB8AC3E}">
        <p14:creationId xmlns:p14="http://schemas.microsoft.com/office/powerpoint/2010/main" val="30849286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Translate this…</a:t>
            </a:r>
          </a:p>
        </p:txBody>
      </p:sp>
      <p:sp>
        <p:nvSpPr>
          <p:cNvPr id="9" name="Content Placeholder 8"/>
          <p:cNvSpPr>
            <a:spLocks noGrp="1"/>
          </p:cNvSpPr>
          <p:nvPr>
            <p:ph idx="1"/>
          </p:nvPr>
        </p:nvSpPr>
        <p:spPr/>
        <p:txBody>
          <a:bodyPr>
            <a:normAutofit fontScale="85000" lnSpcReduction="20000"/>
          </a:bodyPr>
          <a:lstStyle/>
          <a:p>
            <a:pPr>
              <a:buNone/>
            </a:pPr>
            <a:r>
              <a:rPr lang="en-US" dirty="0"/>
              <a:t>A research team proceeded towards the apex of a natural geologic protuberance, the purpose of their expedition being the procurement of a sample of fluid hydride of oxygen in a large vessel, the exact size of which was unspecified. One member of the team precipitously descended, sustaining severe damage to the upper cranial portion of his anatomical structure; subsequently the second member of the team performed a self rotational translation oriented in the same direction taken by the first team member."</a:t>
            </a:r>
          </a:p>
        </p:txBody>
      </p:sp>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a:t>Core Pre-Service Curriculum – Lab 4.2.3</a:t>
            </a:r>
          </a:p>
        </p:txBody>
      </p:sp>
    </p:spTree>
    <p:extLst>
      <p:ext uri="{BB962C8B-B14F-4D97-AF65-F5344CB8AC3E}">
        <p14:creationId xmlns:p14="http://schemas.microsoft.com/office/powerpoint/2010/main" val="7141951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AutoShape 2" descr="data:image/jpeg;base64,/9j/4AAQSkZJRgABAQAAAQABAAD/2wCEAAkGBxQPEBAUEBAWFhQQGBcYFhYYFBcZFxUZGRUXFxUZGBkYHCogGBwqHRUVLTEkJSkuLi4uFyA1RDMtNygtLisBCgoKBQUFDgUFDisZExkrKysrKysrKysrKysrKysrKysrKysrKysrKysrKysrKysrKysrKysrKysrKysrKysrK//AABEIAP8AxQMBIgACEQEDEQH/xAAbAAEAAwEBAQEAAAAAAAAAAAAABAUGAQMCB//EAEoQAAIBAwMCBAMEBQgHBgcAAAECAwAEEQUSIRMxBiJBURQyYSNScZEVM0KBoRYkNFNicoKSVGOUorPB0UR0k7Gy0gclQ1Vzg4T/xAAUAQEAAAAAAAAAAAAAAAAAAAAA/8QAFBEBAAAAAAAAAAAAAAAAAAAAAP/aAAwDAQACEQMRAD8A/caUpQKUqPd3scIBmlSME4BdwoJ9gWNBIpXAc12g5XaV8swAJJwByT7UH1Xy7hRkkAD1JwKzK6pcagf5gRDb/wClugYy/wDdozwV/wBY/l9lYc17R+DbZjuuQ92/q1y5lXPuIj9kn+FBQTJPE9krbWvrYN903EQP5FqsLa6SUZjkVx7qwYfmK8o9MhUbVgjA9hGoH5YquvPCdrI29IRDL6SwHoyfTLR43D6NkfSgu67Wc0/UpbWZLa+cP1SRb3O0KJiASYpVHCTAAkY8rgEgAgitHQKUrlApSu0ClcrtByldrlB2lcrtBylKUHahaus5iYWrRrKcYMgYoBnnhec47f8APtU2lBilkubds3V7PGx7NLHbS2ZPsXihjeMf3ynpyajHQFubrozETuAsl9Oy/snmG0hBz04yRuKg/Io3ZMm6t6ygggjIPce9QtK0mG0V1t4giuxdgPU4C+vYAKoA7AKAMAUE1VAAAGAOwHYV2lVWq+IIbZ1jZmeZxlYYkaSVhnG7YgJVf7TYUe9Ba1mtaj+PuRac/DxKsl1jI6m4/Y2+funDM4+6FHZ69P5RTjltJuwnvm1LAe5RZy2PwyfpXfB0glW6lAYGe5kY7kZGwoWNNyuAykIiDBHpQX6qAAAMAcADsK7SlApSlBA1vS0vIJIZMgOOGHDIwOUdT6MrAEH3FR/Cmotc2qNLjqxl4psdurC7RSkfQshI+hFWzNgZJwBWU8M3TrHMYrd5RNPcShxtjjKvM5j2mQhmym05A2nPeg1lKgWGqrK5jZHilUbjHIBuK5xuUqSrrkjlScZGcE1PoFK87idY1Z5GCqgJZmICqB3JJ4ArHXckeqm7e3vCyWsa9BreY7Fn2s5c9NsSMMR+VsjGRjzGg2tKodG8TwzW1vK8qhpY43I5wCyBiO3uamfp63/rl/j/ANKCypVb+n7f+uX+P/Sn6ft/65f4/wDSgsqVk9U1WRor25t7giOwBKxqqFZikSzSb2ZS2CG2jaRjBPPGNWpzQdpSlByu0r4mkCKzMQFUEknsABkk0CaVUUs7BVUZLEgAD3JPaqJfF0Dk9BJ5wP24beV4z/dl27H/AMJNRdK079I7Lq9Xcj4e3tmH2cSd43kQ8PMRg+bhM4ABBJ1IGKDMar4mbosIIJkmd4oozNbyKitNKsQckjaQu7O3IJxj1q20PRY7NCEyzyHdLK/Mkz+ryN6n2HYDgAAYqwdAe4B5B59wcg/mB+VfVAriqBnA78n6+n/IV2lApSlApSlApSlBRa+2LrTAvzmZ+39V8NL1M/2c9L/Fsq9rPavF8Pdw3e7cH2WzKwB2JI/DRHGVPUMe/wBCqg/sCvvxdNMbNjZlixeMOYtrSLEZFE5iB4LhN2B70Hj442mK1DgFGuoN6kZDBSXAI9RlFP7qrfDMrrHqUkr5dkikY4UKpazRiqhQMKD2zk47k96qpreSTb0odWn2EtGs5gSIPsZVMhlKyEAtn17fhU29k+FttaXcu9YUjjBPzyfAqqIo7sxbAAHJzQT/AAr4bAsLL+c3S/YQ8C4cAfZrwAOAPpVp/Jxf9Ku/9peoei6y8kSx2lq7dBUjaSY9CPcqgFRlTISPXyY9M5yA1i51GIK6rB0hkyiNJJZlGO8asyiTHqO+OwJwCE0eHV/0q6/2l6+h4fA/7Tdf7Q9R7fTpJ0SRdVnKyKGUxpahCpGQVzCTgg+pNUKS3FuB8VqtxCy//UlgtntHxxuEiQrtB+6zq3cc96CTqMfT07XV3M20TjLMWY5s4u5PfvW0QYA+lfl95qk5WeCB7fURdEvM1pkPEoRFLFd7x8rHgIXDMTwDzj9G0rUY7qFJYH3I+cHBB4OGBB5VgQQQeQQRQS6UpQcqPqNoJ4ZYmJCzI6EjuA6lTj86kV2gyum+JBaxpDqQNvJEoUyspFtKFAAdJvkXP3HIYexHJsB4usCM/pG1x/3mL/3VckV5/DJ9xf8AKKCm/llYnOy7jkx6QkzH8ogxNeVx4uURu8VpdSKgLEmBoFCgZZi1z0+AAe2a0SqB2GKj6lZrcQywv8kyPG2O+11Kn+BoI3h3UXurWGeSLpGZQ4j3biqtym44HmK4JGOCcc4zVlWO0XxGLFI7TVHEMsQCJO/lguVUYV0kPlVyAMoSCDnuOa10UquAyMGB7EEEH8CKD7pSvKe4SMZkdVHuzAD8zQetKoG8ZWZJEU/XYHG23R5zn2PSDAfvIr5mku71GWNGs0YEdRyjXHrgpGpKJ6HLMT6bQeQGhpWVi1u8tRtvrJ5gv/aLQdRWHu0BPURvoocfWvUeNrc9o7sn2/R95n/hUF5fWEVwoWeJJFByFdAy5wRnDDGcE/nWc1TTYrCezmtI1haadIZY41CJMjq3zIuAWXaGDdwFYdiakfypaTi20+7kJ+/F8Og+rNOVOPwUn6V96fpE0s6XN+6F4g3RgjyYoCw2sxZsGWTbkbsAAFgBySQn+IdU+EgMm0E7o0UFtq7pZUiUs3ooLgk+wNVGlJFG73HSluJ5OXuBAQMYAxCGxiPAGNm4kAZLHmvrx/OqW9uZASnxVsWCozthZQ/CKCW5QcAGvLUfF7dGWS2tZenEjO1xcRvDCiqNzNsfE0hwOFVMHtuHeg8NB8QR2cJjnjmGZZ5Ekjtp5o5UlnklVlaFGwcPyrYIYHjsTPn1ma6Gyzt5ow4INxNEY1jX1ZInxJI+Ow2hc9z6Hx0bRZpLZUupZIlbczRxvskYu5kkaSVOUJZj5IyAo43MKrYzBDdIdOL9O2Lm9ZJWa2CLG/2ZDsVafft+XzLg7iAQGCR4c02O9tonnfdbBQsNrv8As440XYBcAY6suAdyv5VPGMqWPm13a21w89iv2UEbm76AHQbapESADyGfdgeXkLkMR5ao5bZNUbrJaxyvLhvsbK3KKMeUT3d0pSY8c9MZHb0zWnGgXd1biG8uIoYmTY8NrCpDAjDAyTKRtPsqLj3oJMel3Uy75757YnnpWywbEz6NJNE5kYerDaPpVB4S8S2tmdQiub+Mst5KUyydSRWjicsEiHOXaTlVwTmr2LwJZ4AmWW5xgD4meWccdvJIxT+FXllp0MACwwxxqOAERVA/cooKMeOLduY4byQe62F1j+MYpWmpQcpSqHxX4eN+sWJQphJYI6l4JMjGJYwyl8enmGCfWgvgc9qpdS8SJFI0ccUtxJEMyrCqnojGR1GdlUHHIXO4jnGKyp0qC2KpNbfo6RiBHd2kjLbs54TfjABJx5ZlKnIALZqdY6Ul072sY/mNm+JyTlr25PmkWRv2kBIL/fY7eykENfp96lxFFLE26OZVdGwRlWGVODyODUivlFAAAGAOAB2Ar6oPiWJXUq6hlPcEAg/iD3qjPgqw3Fls442buYgYifx6ZFX9KDOzeFbKMZcMo92upwP4yYr2t/CFijb1soC332jV2/zPk1W+LpDHcQuYVlzGVhDqXQSdRTLhR80hh3lQOT02UfNg1Ca8YIbn4R4YFjTAimfhLgoW6duDjKEGMgdjuGAMnAbAa5bpKIATkMEysT9JXPZDIF6at/ZJzkgdyM2tfmJ1FFcQC42W8ZVVEg2KdksbiQM67ppmZJX3A92jGMljW6bUpe6WchX0y8SsfqFZuP8AEQfoKC0pULT9TSYsoDJJHjfG4w6ZzgkZIKnBwykg4PPBr4vdWSJ+ntd5Nu4pGhYqpJAZscKCQcZ5O04zg4CwpXjaXSzIrxnKt2OCD7EEHkEEEEHkEV7UGa8bs3/y9I8B5LyIKWBKgrHLLkgEEjEZGAfWve9024aKTqXycq25Wt4/hyMHIdSd+zGcjqZx61C8XTsbvTFhjMrxTPK0akeVfhp4kZyeETfIPMfY4BPFWUWidUh71hM4IKx4IgjwcjbGTh2BA875Oe23tQZDTNOju4l6VhNIPMGE97cGwBViv2aO7daMgZXbHtwQMg8DT2/hVG2G6IlEYGyAIEtYsYIKQjgnI7uWI9NvatDSg4Bjt6V2lKBSlKBSlKDlKUoPieFZFZXUMrAhlYAhgeCCD3FR9J0uKzhWG3jEcabiqjOBuYs3f6k1MpQKUpQKhatqcdrHvlJ8x2oqqzO7YJCoqAsxwDwAeAT6VNrP+MIpAlvcQRtI9lKJTGvzSRlHilVR6tslYgepUD1oINxp4e1V9Q6s80q7vh0eRF343iKOJCB5SBhmBI25JFfNtei3QSRWDbm29SZkMfBIDHEmbiTauTyvIU8jtUaHUY7y6eZTJKkDMFRHCoY1htnJdeC7B5z5DwfUEouL3WZw5VFtlnEarOcvtK4J6Zh8pzJ5WxyuMDkZoLG2uoblD05I5UPB2srqc+hxkVUWMT2txLbw7RAUWWMMTiDLMrooH7HCkDI25YDjAHzbXMdvcs7helf7XhnwBhumo6LnHGQgZc9yWHBAzD8TyW81xYEzwfaCcIzmN43ACH5WOHw4j7HIJ4IoJ927mSGXph+kSBLAd2VbAkjdDzg8EYLeZFJxiosMkm51MghklzPdSeQm3Q4WCIFsoH2jucr9m5x5gag6u6wKS6izuEKkTRnp29ygYZUyEbFJXICycqx4JHJj2F3BNIMBZgpDRWkcq3EjynB+Iu5AzICNoC7mKrjOSdoUNX4duLcxlLW5WfazM7CVZG3SOzsW28DJY9gB7V29vneQwW2N6/rJCMpACMgY/bkI5C+g5OAVDZ7WTdR3NrPMI4Y2BtmeJuo0Rnkj2Ft6KGG5FUHspfO1geNdY2aQIEjGAMnuSSScszE8sxJJJPJJoPPTdOS3UhMkudzuxy8jerO3qeAPYAAAAACplKUClKUClKUClKUClKUHKUpQdpSuEUGO+NvrqB7u1nijjyWgiaHqCWJTjfK4fPnALKExgFc5OavvD2rfFRMXTZLExjmj3bgjgBvK37SlWVlPqrjgdqheAjjTrWI/PbIIJV+7JCOm4wfquR7gg9jVboti5nuFiuniIS3bASJlYhZIAXDoWP8ARh2YcCg2dKoYNdML9G+UJKf1bRq7R3AHfpKMsHA5MfJA5BYZIuLW5WVA8ZyrZwcEdiQQQeQQQQQeQQRQZNdKjv31NmijbEqpGjbsdWBF+0kKkMMt0+AeViQ+tS5ls7n4dLoLI0ZXpydGWOBmBGwI5yjcgYXeeRxUaK0mkmku7ORFmbyzW7oywyhSyLvcZIlUqR1VBGF24IAIhyWlwzFDp1yFZg/RW7tls+pkMSXXE2wsMldpByfLyRQabxFqEFrb/wA4ClJGSJIztxI7kKkYB4/5AAnsKpIdHubczT9KKf4sk3FoCNijACiB5AAxwPMHCq5OfJyDE1zTZZuqk69e7uIJViCKgtrRX8hYCVgXbJGXwWIGAqg4Pxpdndz20bQXomtjx8OzGKZFGAYXu0BYsuCCNqtkYLetB5WOpzRymDS4pSqMBJb3EamK2z3VbhZfswO/THUI7AKMYsteW9RVMtwkNux2ytaRHrR7uFk3SBgU3Y3YQEA5zgGrPSdZgSKVBCbdrNCz25VVZEAJDIFO10ODhlJBII7ggfWheIOtHO1yi25tyu/MgZArxJKjbyAPlkAPHDK3cYJCr0Lw0J7W1eaa5BbpSyxtNIySujK6Myz7njG5FbarL7HNbGvG0ukmRXidXRxlXVgysPoRwa9qBSlKBSlKBSlKBSlKBSlKDlKV2gUpSgo7LCaheLjG+KCXPOGJMsT/AEJAhi/Os/4duneK4vVuIYI32Rq0qF1IiL5LYkTB6s0q4H3RzzWh8SWEbqJXujbGNXQzAxj7NwN6sZAVxlVIPcFR9QcHdXTwn4e2/ocbQLbRuhiSRU6TkxXMihXmMgkBVmw4dSDkHIavVLzfGYr9RGu5THdwsWjjkXlGYkZt3Bx82UOcbju2mB4Y02Z0FtezzIyhpHjjVIluN8hMkvVjdnYF2J4aM+cZUdqhaFoE1qWtlV3MqxvuYYt89IRTS3AHMkhKZ6ZJDbl+6zLYeE5obe6eCEPLGwWKKcHMaCGPLwZOBw4lb7MFRv2+XaBQaaHTmiJWBkSM7QF6eSgVQoVMMABheMjgk8Go2oaNLcbEkuWESMXzGWjmJ2MFBdCAQGYN252KCDzn4bW5pXk+EtlligYpJI03TLOvzrCNjCQqcglio3AjPBxa6depcRRyx52yDIyCCPcMDyrA5BB5BBFBntVtZba3uJZLgyXEyx20TrGECdSQRRkKCfNulBY5wdo4AGKlXXhhEAeyb4aZFVVZeY3CABVnj7SLhQM8MB2YV6a0epd6fDngNLcMPvLCmxc/hJPEfxUV5+MdJluo4ugxzFJvaMTywdUbGXHVi8yEFgw4IyoyPUBQ+IphfWc26Mw6hbZg2LyQ9wBEq5x9pbyBlOcdlzwyceOr2M1nLNK6GUTzqbdEhlmSJlgjjWe4WJSzbRF5EHG5icjIMczS9DvIpxO8McjgbQZb+RnRRu2/LahWI3N3zje2Dyc2/wChpro5v5QEHa2gd1j/AP2y+V5vwwq88qe9B5eFtUiDfCLHOsiK8paVUBk3SZkdgjExszyE7WVfXAwONNUTTtMhtl2W8EcS99saKgz7kKOTUugga3qq2kW9lZiSEjjXl5ZGOERAfUn1PAAJOACaxN1d3F3K8TNJcSocPbWspgtbc8HbcXY88j+6p/k9a9/H14xn2xtte3hQRkDlJr6cWkUgPoVRZ/8AP+ey0nTIrSGOGBAkcYwAP4kn1YnJJPJJJoMO3ha4Az+jrP8ACO/u45B/dk6Y5/KvXStclt+p5ppEt/6TazgNeWqHtJHIv9JiGCf2iRnDEjadZd67DGWXcXZPmWNWkKevn2giP/ERWM8SeJYJ9k0Clbi1OY5utahMZ88Up6/ETgYIPbgjlRQfocModVZSCrAFSDkEEZBB9RivusHpevvaSC3FoVgSWJfPKgkiS6fbCqIm4SKJOoAQQAgAGSrAbygUpSgUpSg5SqltVkk4trdn/wBZITDF+7cC7fQhCD71w6VLN/SbliP6uHMKfvYEyN/nAPtQe97rUMTbC+6T+qjUySf5EBIH1OAPeo5N1cdgLVD6nbJPj6DmKM/+J+FWVnZRwLthjSNR+yihR+Qr3oK210OGNg5UySjtJKxkce+0t8g+i4H0r58RXrQw5VQS7BCzIzpGCDl3VOWHGMcZJAyM5FpSgz9tprzRQRyMy26IAQWIluAFwol8o6a+pUHJOAcAMrQ/F99bQW5SOWJLi3ANrEsqI6ykdOIBAc7T1MEYxgnirPxlePBYXckT7HWNtr8fZk8b+ePLnPPtVcng+OGFo4Y4pY2yXiuEVuqTyxMwXfuJOSz76CReuumWMEUbDdmG3jZiOXkdULkt3PLMc98H3qfo0axtcxoPKsrMfo0oEzj8dzk/4xWRjtUzaRyo01p8SUWOdtz2ztbXEbwyhs9WPldpJP6wckBSbiOKXTVCoIjA1woHziTFxcBFUD5Rs6igHJysYGBQTnGdTT/V2r/78yZ/4Qq7qi1RZYbkXEVu04MXTKI8auMOXyOoyqe/vU/R9TW6j3orqVZkdHXa8bqcMrDtn6gkEEEEg0E6lKUClKUH574vUi4vmVSWhTT7tRjJeO3uZGmCj1IUHj3dferW61N75lS1BMbKrghioZGGUkldfMkZHKovnk9dq5J+vHDtE9hLEqdUTGMPJJsjEbxs0kch2nIfpqB6B9h9MHNeFtca0N1bQwxRJHMWjSd2W4RZER9qwQxuZkVi6q6tgqqgEgZoNrY+GYUVOqBKU+UMoESc5HThHkjxnggbvdieai+JfEiQI8cLIZcYY4LRwZ4BkC8sxJAWEeeQkADGWFc0F7ejBd9h7lka0h/8IE3MmOMqzxqwJ59KutG8MQ2xViA7p8h2qqRZznoxKNkXBxkDcR3Y0FHpGgiD4e6miwyNDEivhnhgWMwQZPbqbn3MR26jL6ZrcVD1i0M9vNGDgyIyqfusQdp/ccH91NGvhc28EwGOtGj49tygkH6g8fuoJlKUoFKUoFKVGv76K3QvPKkSDgvI6ooz28zECg9Lq4WJHdzhY1LMfYKMk/kKxcWt3NoILi66kiagDst1jG6CUjfbRJtH7SZDM7YDqDkAnHLq3uNVjvOher0zK1uYdqNC0Pk3neq7+oUYkHdt5A24Oa3IFBmEvr2K4sxcNARdu6GGNHzCFgkl3dUt9pgoATsUHeOB66iqHVPDCXNyLhri4UrH0gkcmxQpbcxVlG9CxC5KsM7F9qgaQ9/bI8QtDKEll2PLecmIyMYgGId2Ozb8+DQaqaJXVldQyuCGUjIIIwQR6jFYrUorrS2hFvdqLM7lJuozKtuRt6SdRGV1jI3De5baQo9a0+iasLpZPs2jeGQxSxttJRwqtjKkhgVdCCD2YdjkVYMoIIIyD3HvQYS+jmF7ZrN02a8kR8wq+zNsGYu24nkowGf7CCtdrOmrdQmNmZPMjq643I8bq8bDIIJDKDggg9iK+NO0K2tmLW9tFGxGMoirwTkgYHAzzgVY0GfOh3LHc2qTBxjbsigWMY77kKMWz6+b8MVY6LpgtYtgdnZmZ3kbG6R3O52OAAOTwAMAAAcCp9KBSlKBSlKCi8Q+Hvi5IZFkVXhEigSQrNGRJs3EoxGG8gwwPYsOQaiaah0hYIJJS9qQI0lYAGF+yo5UBRG3ZTgbThecrjUV5zwrIrK6hlcEMrAFWBGCCDwRig9KVlvi20o7JRLJZn9XIqPK9v8A6uUKCzR/df0+U+hMv+V1qRlWlb2C2tyxP4BY8mgvjVJ4VdSlz0+YxcT7D6Hz5k2+46plHHtXhK1zfDaI3tYGyHdiPiJF7bY1QkQgj9tjuH3VPIvbW2SJEjjUKkYCqqjAVQMAAegxQetKUoFKUoPmRsAkAnAJwO5+gr86k8VC4ubKSY2kSQOxeKS6JuUDxMuGt2iUrIDjsTxu981+j1zFBlrTxBYwtJ8NDKWlIZ+jY3JDtjGSyxbM4A5zUn+UE7H7LSrkj7zvbRj8mm3/AO7WhpQZ83uoSHEdlDEPVprjcR+CRId373WvhrbUApaXULZAoydtmwUAdyS9wa0dUz2S3c8hm88ds6qkR+TeFWTqOOzt512g8LjPc8Bj7bRXup5JLfV3V5SJGaK3nSGRlVU3AmXpSHaig4zkLX6NApCqGbcwABbGNxxycemfasf4hm6X6UYZAtI4L1cHkSL1S4HsGW3AI9eo33jWyBzQdpSlApSlApSlApSlApSlApSlApSlApSlApSlByldpQKUpQKqdJb+c349pIz+828X/ICvfXdTWzt5ZnBYRjhR8zsSFRF/tMxUD6sKpPtbCxup5SjXdy2/avCdeRY4IIUzyQCsS59eTgZxQVmpsZ7a/I836SultIx2+zVkt5fxA2XT/hW8FZq409rVNNigEbmEmNeru+b4d8ybhkhiFkycHPUNfGl32oXKMym0jKSSxspSZyGjkaM87l4O3I47EUGppVNpN7cfESQXQiLCNJEeIMoYFmV1KuSQVKrznneO2OYviG76M8ZM7hXXHTiIMqkN+sEWD1V8wB4OMLgHJoNHVXbeIbaQyBLhCYgxbnGFQkO3PdQVIJHAxUW8aTOLmfpxjhelkSXDHJIAGXXAHZOScnIAxUFItMEGZQgjM74+IZi3XDFJNnWJbcWBB298nvk0F7pmqrOWHTkjZQrbZFALI+7Y4AJwDsbhsMMcgVPqtmsILvbJktuUAOksiZXJI5jYZwSfwyag6VPJBdS20rMYiqtbPI253+brJux5tvkxuO/ueRyA0FKUoFKUoFKVwmg7UeG+ikd40lRni+dFdSyZ7blByv76yd14oku0hit4JYjqP9HuDtKiLBaSbyk9NumMoG7l09mA9L3TGs7uxaxsS8cUFzEdjRoA0j2zIZWdskHpyEthjk5wSaDYUrNXerXlsqSXMNv0mkiR1jmkLp1ZFiUqWjAkwzrkeXjOMng6WgUpSgVyu1yg7SlKDM+P32W0Ejfq4Lq1kl/sxrOuWP0U7SfopNLq6S4vlDSKIdPw7EuAHuJE+zHfskbbufWZD+zWgJSZGHldGBDDhlIPDA+hHeq7TfDtnbJ9hawqvfIRT/vHk8dueAAOwoK678RWz3Sg3MQislaWV+quA7Iyoo55wjSE+2U96i+D9cjMWdwea9nkmEKeZoklkJj6uP1eI9pbdjnI74FSLbw8l/DHJdnckypIIEHSjXOHUMU87sMjJLYJGdoqZF4LsEGBYQY//GpP5nmgXDn9LWwHY2lyT+6a12/+bVF1S3FtP1RdOonljMw+ywiAbQWYpvEe5VX5sDqMaj63pcVj05rUyRzSPHCi9QsjBpAzqUk3BUCh2OzacIeapjPZ3l/ADNb3ENzLKQUlVixNsgjilAOduFm8h8p8uRmgs4bqKSRbmfrSGTBiiWNtpDu3QGezkoFbZnC5LkfKRPe2tJsSLYFzcuUldYlWSJkY5MhJWRcOvdcnOD9ak+K1mWJXhYLHCd8oWNWm2AcmEtlVZRk4KksMgYNRLoQxIJDrDx5AIkeeHac8jyuuwg/QD91B9eILX4URSW8jQmSWNZZQcoFYkF5Iz5GJbapbAI35zxUvxXJiKFQrNK80Yh244lXLgkk8LtRwfoSPWs/rGqdS2sZrlEmjEzpKirL0ZlCyAShCjbhhdyowILMAGJCtUvTtaTUbuzxGyLEsk6AyQusmB0CQYHcbkMhBUnjeO57BsaUrM+IvEypFMtqZZJUO0mG2lmCEOBKNyIyCQDfhWPzAA0HpqXikQNcEwuYLQhZ5gR9mxRZOE7uoWRNzDtu7HBxTNcSwrp93NJcGa6kBkiTqSRJG8buYulGCPKNoD43FlHOCavdD0Qx/FmSc3Ed8VciSJVbmFImDhQFYFUTjYvrnNXiIFAAGABgAdgB2FBQReMLcPKly3wrRBW23EkKFlfdtZcSHjytwcEe1Vdrcm/vLoW+oSBVWJ4GhMckDIVKurAqys29WzyGw64IrZNEpOSoJHqQK+6Cs8M6Y1nZ29u8gc26LHuClQQvCcEnHlA9T2qzpSgoPEfh972S3YXkkKW5LhESM7pOyOTIrDygnA2nk57gYpPD/AIgVdQmt5NRaREzGBdCCKR5wwz0AkaF0A3Akggkjb2Od1VJ4y057qyniiUMz7RtJA3LvUyBWPyuU3BW9CQaC7pVdomrLdIxVHR4mMcsTgB4nAB2tgkHhlIIJBDA5pQWNVmsa/b2ZT4mdYy+SoOckL8zYA4UZGWPAz3qzrNQ2qT6lfiUbtsFqqgnlVLXDZXHKksDyOcoPag0UUquoZWDKwBDA5BB5BBHcVntR1OO5uhZ9ZVUfrRvCtKfSCP1PHL47DaP2jintdFurd57W0uxGpG9VkQsOmzeZoHBHScHcGXDKCVcBd2KttMit7iJ7Ge1WNoApeAneMEkrNFJgFwWBPU4YMDnDUHZ/AWnvuIs1jL5DdFng3A5yD0WXI5PBql0DwSiQsLS5uLQpJNEyxyb43VZXRSY5g6higU5AByaqwl3dJqKvPcZ0dGiiMdxJEbmVGaXdIYyNxMIt1OfV3PqK2vg5lMUpRmZDKxRmYsSrKjAljye/egu4Ywiqo7KAB+AGBX3SlBj/ABpdvDc2ki7Ntsk0rdRWIA+zieVSpHKJI5Kk8q7e1fCeEJTAYTLbbAxMbfCsZYRu3xiJ+sNpQ42n02r3xU7xlAHawB+WSd4XH3kmtZ0YH9+w/wCGpfgq7afTbCRzl3giLH3bpjcf3nNB6QWNyqgNeBz6sbdRn9wYCquXSbe2b7Sdw0mSEiijR2x3Ki3iEp7jnJxmtVUfdGsuMqJZVzjje6pgHHqQpcfhv+tB+b3F40KIEvpoDNcmOWOXe0/Ta5ZLd4RdAliA0IYYYFCeMrW20TQBbu8sk7zzOoTqOEXYgOQkaRqqoueTxknGScDE7V0hMEnxSo0Kglw6hlwOc4NYv9Ly6fNBlJY7GZlG65feIw24cufNb4OwgSuwIYKAhBwH6BVLqOkQqXlE722eZHjkVEYk/M6uCm7+1jP1q5ByMj1rBareLcvLM6CYrI9tp9uRlZJ0yk07KRggOHG4ghEiYj5qC/Ogyn5dVuwD9LRs/va3Neg8PE/PfXb/AF6yp/wkUVXWGvWun20duJZJhYxKkskcUkqxiNAGMropVDgZK5yB6Vq1ORkdjQUZ8KxHvPdn/wDuuh/5SAVF1TwtJ0XFlfXEMpxtd55ZlGCCcrI5zkZH0z61p6UGctJdRiVUe3gmKjHU+KKs/wBWUWwVT+Fe/wCkrz/7eP8AaUx/6avKUFC99qB+Sxtx/fvGH/ot2r5WfUycG2slHv8AFTtj/D8MufzFaClBS+GNIe0SfquGa4meYhdxVCwUFVZyWYeXOT74AAAFKuqUCs/rdtLDcR3lvEZSEMVxEpAeSLO9GTOAzoxbCkjIkf1xnQUoM0dQjvjHNYTI09qTmNiUba4AkimUjfFnCkZXhkXuMg1XiXU2b4O6tIv51BP8M8MhCsOuhUxSEZwu/oPkZBC5GQc1deKrBvsrq3j3XFm27auA80RG2eHPrlTlQeN6JWY1fUINQvLNbGQStO8DzheWtxazpMrSp3hbHWTzAEllHpQbHw5ows4NjNvkkZpJ5MYM0r/rHI9B2AHoqgelZzw5Y3+m24t4rOGWOJpCrteMrspkZkAXoEDCbQAW9K3NKCFo2ppdwRzRE7ZB2IwykHDIw9GVgQR6EGptZiexuLK5lms4RNDc+aaDqiNkmGAZYtw2neuNykryoOck10+KJxwdHvc/Q2pH5i4xQQv/AIl6iYI7UoNzpK8qqPaK3mx+bvEv4uK0mgaf8LaW0AOfh4o48++xAuf4V+d6pLNcanDNqVrJa2UIXYXAlDbWEmJWhLLEDIkLEscYgUftHG5bxRbEfYyG4J4At0afn6tGCq/ixAoLqqLxgbcQA3MxiZWBhkX9asuCF6KgEu5yRsAO4EgggkV5tNf3PEcSWiH9uUiafHriJD00P1Lt/dqVpfh2K3fqkvLORgzzNvkwe4UniNTj5UCr9KDFar4ndo7S11S2lilndXxEGzOkatIvS6TEpL1UhBj3eXf3Iyat7HVbq1iX9LQqbeXy9XKu8CscIt4FAQ5BGZEG0EnIA8x2ZQEgkDI7H1Hvisv4w09pZrdpIZp7YJMksUMhVg7mPpyFQ6lwAsq9yRv7dyAh6tp0mmIDps5XrMI4rOQdSEyPn9USQ8IADMQCUCo3l4rw1Lw2ls1mZRLNBFAYGCOQ7ScylmC4LiV1wwBALbAQwPlkaRptzb/aQWKAAYRLm+mluAnGVDMJEh7DyqxBwMkeku2028LOIxb2UTOWIQGeR2LFi+DtiiYkknCvk+tBQ22ow3CJDdzpaWpwotEglhjK58sUtxKiqwPGVQKDyMsO/wCjis5c6BcyI6PqblJAVYG2tiSCMEcpj8wavNOs1t4YokJKwoqKWOWIVQoyfU4HegkUpSgUpSgUpSgUpSgUrldoFfCxgEkKAW7kDk/j7190oFKUoFKUoFcA9q7SgUpSgUpSgUpSgUpSgUpSgUpSgUpSgUpSg//Z"/>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38916" name="AutoShape 4" descr="data:image/jpeg;base64,/9j/4AAQSkZJRgABAQAAAQABAAD/2wCEAAkGBxQPEBAUEBAWFhQQGBcYFhYYFBcZFxUZGRUXFxUZGBkYHCogGBwqHRUVLTEkJSkuLi4uFyA1RDMtNygtLisBCgoKBQUFDgUFDisZExkrKysrKysrKysrKysrKysrKysrKysrKysrKysrKysrKysrKysrKysrKysrKysrKysrK//AABEIAP8AxQMBIgACEQEDEQH/xAAbAAEAAwEBAQEAAAAAAAAAAAAABAUGAQMCB//EAEoQAAIBAwMCBAMEBQgHBgcAAAECAwAEEQUSIRMxBiJBURQyYSNScZEVM0KBoRYkNFNicoKSVGOUorPB0UR0k7Gy0gclQ1Vzg4T/xAAUAQEAAAAAAAAAAAAAAAAAAAAA/8QAFBEBAAAAAAAAAAAAAAAAAAAAAP/aAAwDAQACEQMRAD8A/caUpQKUqPd3scIBmlSME4BdwoJ9gWNBIpXAc12g5XaV8swAJJwByT7UH1Xy7hRkkAD1JwKzK6pcagf5gRDb/wClugYy/wDdozwV/wBY/l9lYc17R+DbZjuuQ92/q1y5lXPuIj9kn+FBQTJPE9krbWvrYN903EQP5FqsLa6SUZjkVx7qwYfmK8o9MhUbVgjA9hGoH5YquvPCdrI29IRDL6SwHoyfTLR43D6NkfSgu67Wc0/UpbWZLa+cP1SRb3O0KJiASYpVHCTAAkY8rgEgAgitHQKUrlApSu0ClcrtByldrlB2lcrtBylKUHahaus5iYWrRrKcYMgYoBnnhec47f8APtU2lBilkubds3V7PGx7NLHbS2ZPsXihjeMf3ynpyajHQFubrozETuAsl9Oy/snmG0hBz04yRuKg/Io3ZMm6t6ygggjIPce9QtK0mG0V1t4giuxdgPU4C+vYAKoA7AKAMAUE1VAAAGAOwHYV2lVWq+IIbZ1jZmeZxlYYkaSVhnG7YgJVf7TYUe9Ba1mtaj+PuRac/DxKsl1jI6m4/Y2+funDM4+6FHZ69P5RTjltJuwnvm1LAe5RZy2PwyfpXfB0glW6lAYGe5kY7kZGwoWNNyuAykIiDBHpQX6qAAAMAcADsK7SlApSlBA1vS0vIJIZMgOOGHDIwOUdT6MrAEH3FR/Cmotc2qNLjqxl4psdurC7RSkfQshI+hFWzNgZJwBWU8M3TrHMYrd5RNPcShxtjjKvM5j2mQhmym05A2nPeg1lKgWGqrK5jZHilUbjHIBuK5xuUqSrrkjlScZGcE1PoFK87idY1Z5GCqgJZmICqB3JJ4ArHXckeqm7e3vCyWsa9BreY7Fn2s5c9NsSMMR+VsjGRjzGg2tKodG8TwzW1vK8qhpY43I5wCyBiO3uamfp63/rl/j/ANKCypVb+n7f+uX+P/Sn6ft/65f4/wDSgsqVk9U1WRor25t7giOwBKxqqFZikSzSb2ZS2CG2jaRjBPPGNWpzQdpSlByu0r4mkCKzMQFUEknsABkk0CaVUUs7BVUZLEgAD3JPaqJfF0Dk9BJ5wP24beV4z/dl27H/AMJNRdK079I7Lq9Xcj4e3tmH2cSd43kQ8PMRg+bhM4ABBJ1IGKDMar4mbosIIJkmd4oozNbyKitNKsQckjaQu7O3IJxj1q20PRY7NCEyzyHdLK/Mkz+ryN6n2HYDgAAYqwdAe4B5B59wcg/mB+VfVAriqBnA78n6+n/IV2lApSlApSlApSlBRa+2LrTAvzmZ+39V8NL1M/2c9L/Fsq9rPavF8Pdw3e7cH2WzKwB2JI/DRHGVPUMe/wBCqg/sCvvxdNMbNjZlixeMOYtrSLEZFE5iB4LhN2B70Hj442mK1DgFGuoN6kZDBSXAI9RlFP7qrfDMrrHqUkr5dkikY4UKpazRiqhQMKD2zk47k96qpreSTb0odWn2EtGs5gSIPsZVMhlKyEAtn17fhU29k+FttaXcu9YUjjBPzyfAqqIo7sxbAAHJzQT/AAr4bAsLL+c3S/YQ8C4cAfZrwAOAPpVp/Jxf9Ku/9peoei6y8kSx2lq7dBUjaSY9CPcqgFRlTISPXyY9M5yA1i51GIK6rB0hkyiNJJZlGO8asyiTHqO+OwJwCE0eHV/0q6/2l6+h4fA/7Tdf7Q9R7fTpJ0SRdVnKyKGUxpahCpGQVzCTgg+pNUKS3FuB8VqtxCy//UlgtntHxxuEiQrtB+6zq3cc96CTqMfT07XV3M20TjLMWY5s4u5PfvW0QYA+lfl95qk5WeCB7fURdEvM1pkPEoRFLFd7x8rHgIXDMTwDzj9G0rUY7qFJYH3I+cHBB4OGBB5VgQQQeQQRQS6UpQcqPqNoJ4ZYmJCzI6EjuA6lTj86kV2gyum+JBaxpDqQNvJEoUyspFtKFAAdJvkXP3HIYexHJsB4usCM/pG1x/3mL/3VckV5/DJ9xf8AKKCm/llYnOy7jkx6QkzH8ogxNeVx4uURu8VpdSKgLEmBoFCgZZi1z0+AAe2a0SqB2GKj6lZrcQywv8kyPG2O+11Kn+BoI3h3UXurWGeSLpGZQ4j3biqtym44HmK4JGOCcc4zVlWO0XxGLFI7TVHEMsQCJO/lguVUYV0kPlVyAMoSCDnuOa10UquAyMGB7EEEH8CKD7pSvKe4SMZkdVHuzAD8zQetKoG8ZWZJEU/XYHG23R5zn2PSDAfvIr5mku71GWNGs0YEdRyjXHrgpGpKJ6HLMT6bQeQGhpWVi1u8tRtvrJ5gv/aLQdRWHu0BPURvoocfWvUeNrc9o7sn2/R95n/hUF5fWEVwoWeJJFByFdAy5wRnDDGcE/nWc1TTYrCezmtI1haadIZY41CJMjq3zIuAWXaGDdwFYdiakfypaTi20+7kJ+/F8Og+rNOVOPwUn6V96fpE0s6XN+6F4g3RgjyYoCw2sxZsGWTbkbsAAFgBySQn+IdU+EgMm0E7o0UFtq7pZUiUs3ooLgk+wNVGlJFG73HSluJ5OXuBAQMYAxCGxiPAGNm4kAZLHmvrx/OqW9uZASnxVsWCozthZQ/CKCW5QcAGvLUfF7dGWS2tZenEjO1xcRvDCiqNzNsfE0hwOFVMHtuHeg8NB8QR2cJjnjmGZZ5Ekjtp5o5UlnklVlaFGwcPyrYIYHjsTPn1ma6Gyzt5ow4INxNEY1jX1ZInxJI+Ow2hc9z6Hx0bRZpLZUupZIlbczRxvskYu5kkaSVOUJZj5IyAo43MKrYzBDdIdOL9O2Lm9ZJWa2CLG/2ZDsVafft+XzLg7iAQGCR4c02O9tonnfdbBQsNrv8As440XYBcAY6suAdyv5VPGMqWPm13a21w89iv2UEbm76AHQbapESADyGfdgeXkLkMR5ao5bZNUbrJaxyvLhvsbK3KKMeUT3d0pSY8c9MZHb0zWnGgXd1biG8uIoYmTY8NrCpDAjDAyTKRtPsqLj3oJMel3Uy75757YnnpWywbEz6NJNE5kYerDaPpVB4S8S2tmdQiub+Mst5KUyydSRWjicsEiHOXaTlVwTmr2LwJZ4AmWW5xgD4meWccdvJIxT+FXllp0MACwwxxqOAERVA/cooKMeOLduY4byQe62F1j+MYpWmpQcpSqHxX4eN+sWJQphJYI6l4JMjGJYwyl8enmGCfWgvgc9qpdS8SJFI0ccUtxJEMyrCqnojGR1GdlUHHIXO4jnGKyp0qC2KpNbfo6RiBHd2kjLbs54TfjABJx5ZlKnIALZqdY6Ul072sY/mNm+JyTlr25PmkWRv2kBIL/fY7eykENfp96lxFFLE26OZVdGwRlWGVODyODUivlFAAAGAOAB2Ar6oPiWJXUq6hlPcEAg/iD3qjPgqw3Fls442buYgYifx6ZFX9KDOzeFbKMZcMo92upwP4yYr2t/CFijb1soC332jV2/zPk1W+LpDHcQuYVlzGVhDqXQSdRTLhR80hh3lQOT02UfNg1Ca8YIbn4R4YFjTAimfhLgoW6duDjKEGMgdjuGAMnAbAa5bpKIATkMEysT9JXPZDIF6at/ZJzkgdyM2tfmJ1FFcQC42W8ZVVEg2KdksbiQM67ppmZJX3A92jGMljW6bUpe6WchX0y8SsfqFZuP8AEQfoKC0pULT9TSYsoDJJHjfG4w6ZzgkZIKnBwykg4PPBr4vdWSJ+ntd5Nu4pGhYqpJAZscKCQcZ5O04zg4CwpXjaXSzIrxnKt2OCD7EEHkEEEEHkEV7UGa8bs3/y9I8B5LyIKWBKgrHLLkgEEjEZGAfWve9024aKTqXycq25Wt4/hyMHIdSd+zGcjqZx61C8XTsbvTFhjMrxTPK0akeVfhp4kZyeETfIPMfY4BPFWUWidUh71hM4IKx4IgjwcjbGTh2BA875Oe23tQZDTNOju4l6VhNIPMGE97cGwBViv2aO7daMgZXbHtwQMg8DT2/hVG2G6IlEYGyAIEtYsYIKQjgnI7uWI9NvatDSg4Bjt6V2lKBSlKBSlKDlKUoPieFZFZXUMrAhlYAhgeCCD3FR9J0uKzhWG3jEcabiqjOBuYs3f6k1MpQKUpQKhatqcdrHvlJ8x2oqqzO7YJCoqAsxwDwAeAT6VNrP+MIpAlvcQRtI9lKJTGvzSRlHilVR6tslYgepUD1oINxp4e1V9Q6s80q7vh0eRF343iKOJCB5SBhmBI25JFfNtei3QSRWDbm29SZkMfBIDHEmbiTauTyvIU8jtUaHUY7y6eZTJKkDMFRHCoY1htnJdeC7B5z5DwfUEouL3WZw5VFtlnEarOcvtK4J6Zh8pzJ5WxyuMDkZoLG2uoblD05I5UPB2srqc+hxkVUWMT2txLbw7RAUWWMMTiDLMrooH7HCkDI25YDjAHzbXMdvcs7helf7XhnwBhumo6LnHGQgZc9yWHBAzD8TyW81xYEzwfaCcIzmN43ACH5WOHw4j7HIJ4IoJ927mSGXph+kSBLAd2VbAkjdDzg8EYLeZFJxiosMkm51MghklzPdSeQm3Q4WCIFsoH2jucr9m5x5gag6u6wKS6izuEKkTRnp29ygYZUyEbFJXICycqx4JHJj2F3BNIMBZgpDRWkcq3EjynB+Iu5AzICNoC7mKrjOSdoUNX4duLcxlLW5WfazM7CVZG3SOzsW28DJY9gB7V29vneQwW2N6/rJCMpACMgY/bkI5C+g5OAVDZ7WTdR3NrPMI4Y2BtmeJuo0Rnkj2Ft6KGG5FUHspfO1geNdY2aQIEjGAMnuSSScszE8sxJJJPJJoPPTdOS3UhMkudzuxy8jerO3qeAPYAAAAACplKUClKUClKUClKUClKUHKUpQdpSuEUGO+NvrqB7u1nijjyWgiaHqCWJTjfK4fPnALKExgFc5OavvD2rfFRMXTZLExjmj3bgjgBvK37SlWVlPqrjgdqheAjjTrWI/PbIIJV+7JCOm4wfquR7gg9jVboti5nuFiuniIS3bASJlYhZIAXDoWP8ARh2YcCg2dKoYNdML9G+UJKf1bRq7R3AHfpKMsHA5MfJA5BYZIuLW5WVA8ZyrZwcEdiQQQeQQQQQeQQRQZNdKjv31NmijbEqpGjbsdWBF+0kKkMMt0+AeViQ+tS5ls7n4dLoLI0ZXpydGWOBmBGwI5yjcgYXeeRxUaK0mkmku7ORFmbyzW7oywyhSyLvcZIlUqR1VBGF24IAIhyWlwzFDp1yFZg/RW7tls+pkMSXXE2wsMldpByfLyRQabxFqEFrb/wA4ClJGSJIztxI7kKkYB4/5AAnsKpIdHubczT9KKf4sk3FoCNijACiB5AAxwPMHCq5OfJyDE1zTZZuqk69e7uIJViCKgtrRX8hYCVgXbJGXwWIGAqg4Pxpdndz20bQXomtjx8OzGKZFGAYXu0BYsuCCNqtkYLetB5WOpzRymDS4pSqMBJb3EamK2z3VbhZfswO/THUI7AKMYsteW9RVMtwkNux2ytaRHrR7uFk3SBgU3Y3YQEA5zgGrPSdZgSKVBCbdrNCz25VVZEAJDIFO10ODhlJBII7ggfWheIOtHO1yi25tyu/MgZArxJKjbyAPlkAPHDK3cYJCr0Lw0J7W1eaa5BbpSyxtNIySujK6Myz7njG5FbarL7HNbGvG0ukmRXidXRxlXVgysPoRwa9qBSlKBSlKBSlKBSlKBSlKDlKV2gUpSgo7LCaheLjG+KCXPOGJMsT/AEJAhi/Os/4duneK4vVuIYI32Rq0qF1IiL5LYkTB6s0q4H3RzzWh8SWEbqJXujbGNXQzAxj7NwN6sZAVxlVIPcFR9QcHdXTwn4e2/ocbQLbRuhiSRU6TkxXMihXmMgkBVmw4dSDkHIavVLzfGYr9RGu5THdwsWjjkXlGYkZt3Bx82UOcbju2mB4Y02Z0FtezzIyhpHjjVIluN8hMkvVjdnYF2J4aM+cZUdqhaFoE1qWtlV3MqxvuYYt89IRTS3AHMkhKZ6ZJDbl+6zLYeE5obe6eCEPLGwWKKcHMaCGPLwZOBw4lb7MFRv2+XaBQaaHTmiJWBkSM7QF6eSgVQoVMMABheMjgk8Go2oaNLcbEkuWESMXzGWjmJ2MFBdCAQGYN252KCDzn4bW5pXk+EtlligYpJI03TLOvzrCNjCQqcglio3AjPBxa6depcRRyx52yDIyCCPcMDyrA5BB5BBFBntVtZba3uJZLgyXEyx20TrGECdSQRRkKCfNulBY5wdo4AGKlXXhhEAeyb4aZFVVZeY3CABVnj7SLhQM8MB2YV6a0epd6fDngNLcMPvLCmxc/hJPEfxUV5+MdJluo4ugxzFJvaMTywdUbGXHVi8yEFgw4IyoyPUBQ+IphfWc26Mw6hbZg2LyQ9wBEq5x9pbyBlOcdlzwyceOr2M1nLNK6GUTzqbdEhlmSJlgjjWe4WJSzbRF5EHG5icjIMczS9DvIpxO8McjgbQZb+RnRRu2/LahWI3N3zje2Dyc2/wChpro5v5QEHa2gd1j/AP2y+V5vwwq88qe9B5eFtUiDfCLHOsiK8paVUBk3SZkdgjExszyE7WVfXAwONNUTTtMhtl2W8EcS99saKgz7kKOTUugga3qq2kW9lZiSEjjXl5ZGOERAfUn1PAAJOACaxN1d3F3K8TNJcSocPbWspgtbc8HbcXY88j+6p/k9a9/H14xn2xtte3hQRkDlJr6cWkUgPoVRZ/8AP+ey0nTIrSGOGBAkcYwAP4kn1YnJJPJJJoMO3ha4Az+jrP8ACO/u45B/dk6Y5/KvXStclt+p5ppEt/6TazgNeWqHtJHIv9JiGCf2iRnDEjadZd67DGWXcXZPmWNWkKevn2giP/ERWM8SeJYJ9k0Clbi1OY5utahMZ88Up6/ETgYIPbgjlRQfocModVZSCrAFSDkEEZBB9RivusHpevvaSC3FoVgSWJfPKgkiS6fbCqIm4SKJOoAQQAgAGSrAbygUpSgUpSg5SqltVkk4trdn/wBZITDF+7cC7fQhCD71w6VLN/SbliP6uHMKfvYEyN/nAPtQe97rUMTbC+6T+qjUySf5EBIH1OAPeo5N1cdgLVD6nbJPj6DmKM/+J+FWVnZRwLthjSNR+yihR+Qr3oK210OGNg5UySjtJKxkce+0t8g+i4H0r58RXrQw5VQS7BCzIzpGCDl3VOWHGMcZJAyM5FpSgz9tprzRQRyMy26IAQWIluAFwol8o6a+pUHJOAcAMrQ/F99bQW5SOWJLi3ANrEsqI6ykdOIBAc7T1MEYxgnirPxlePBYXckT7HWNtr8fZk8b+ePLnPPtVcng+OGFo4Y4pY2yXiuEVuqTyxMwXfuJOSz76CReuumWMEUbDdmG3jZiOXkdULkt3PLMc98H3qfo0axtcxoPKsrMfo0oEzj8dzk/4xWRjtUzaRyo01p8SUWOdtz2ztbXEbwyhs9WPldpJP6wckBSbiOKXTVCoIjA1woHziTFxcBFUD5Rs6igHJysYGBQTnGdTT/V2r/78yZ/4Qq7qi1RZYbkXEVu04MXTKI8auMOXyOoyqe/vU/R9TW6j3orqVZkdHXa8bqcMrDtn6gkEEEEg0E6lKUClKUH574vUi4vmVSWhTT7tRjJeO3uZGmCj1IUHj3dferW61N75lS1BMbKrghioZGGUkldfMkZHKovnk9dq5J+vHDtE9hLEqdUTGMPJJsjEbxs0kch2nIfpqB6B9h9MHNeFtca0N1bQwxRJHMWjSd2W4RZER9qwQxuZkVi6q6tgqqgEgZoNrY+GYUVOqBKU+UMoESc5HThHkjxnggbvdieai+JfEiQI8cLIZcYY4LRwZ4BkC8sxJAWEeeQkADGWFc0F7ejBd9h7lka0h/8IE3MmOMqzxqwJ59KutG8MQ2xViA7p8h2qqRZznoxKNkXBxkDcR3Y0FHpGgiD4e6miwyNDEivhnhgWMwQZPbqbn3MR26jL6ZrcVD1i0M9vNGDgyIyqfusQdp/ccH91NGvhc28EwGOtGj49tygkH6g8fuoJlKUoFKUoFKVGv76K3QvPKkSDgvI6ooz28zECg9Lq4WJHdzhY1LMfYKMk/kKxcWt3NoILi66kiagDst1jG6CUjfbRJtH7SZDM7YDqDkAnHLq3uNVjvOher0zK1uYdqNC0Pk3neq7+oUYkHdt5A24Oa3IFBmEvr2K4sxcNARdu6GGNHzCFgkl3dUt9pgoATsUHeOB66iqHVPDCXNyLhri4UrH0gkcmxQpbcxVlG9CxC5KsM7F9qgaQ9/bI8QtDKEll2PLecmIyMYgGId2Ozb8+DQaqaJXVldQyuCGUjIIIwQR6jFYrUorrS2hFvdqLM7lJuozKtuRt6SdRGV1jI3De5baQo9a0+iasLpZPs2jeGQxSxttJRwqtjKkhgVdCCD2YdjkVYMoIIIyD3HvQYS+jmF7ZrN02a8kR8wq+zNsGYu24nkowGf7CCtdrOmrdQmNmZPMjq643I8bq8bDIIJDKDggg9iK+NO0K2tmLW9tFGxGMoirwTkgYHAzzgVY0GfOh3LHc2qTBxjbsigWMY77kKMWz6+b8MVY6LpgtYtgdnZmZ3kbG6R3O52OAAOTwAMAAAcCp9KBSlKBSlKCi8Q+Hvi5IZFkVXhEigSQrNGRJs3EoxGG8gwwPYsOQaiaah0hYIJJS9qQI0lYAGF+yo5UBRG3ZTgbThecrjUV5zwrIrK6hlcEMrAFWBGCCDwRig9KVlvi20o7JRLJZn9XIqPK9v8A6uUKCzR/df0+U+hMv+V1qRlWlb2C2tyxP4BY8mgvjVJ4VdSlz0+YxcT7D6Hz5k2+46plHHtXhK1zfDaI3tYGyHdiPiJF7bY1QkQgj9tjuH3VPIvbW2SJEjjUKkYCqqjAVQMAAegxQetKUoFKUoPmRsAkAnAJwO5+gr86k8VC4ubKSY2kSQOxeKS6JuUDxMuGt2iUrIDjsTxu981+j1zFBlrTxBYwtJ8NDKWlIZ+jY3JDtjGSyxbM4A5zUn+UE7H7LSrkj7zvbRj8mm3/AO7WhpQZ83uoSHEdlDEPVprjcR+CRId373WvhrbUApaXULZAoydtmwUAdyS9wa0dUz2S3c8hm88ds6qkR+TeFWTqOOzt512g8LjPc8Bj7bRXup5JLfV3V5SJGaK3nSGRlVU3AmXpSHaig4zkLX6NApCqGbcwABbGNxxycemfasf4hm6X6UYZAtI4L1cHkSL1S4HsGW3AI9eo33jWyBzQdpSlApSlApSlApSlApSlApSlApSlApSlApSlByldpQKUpQKqdJb+c349pIz+828X/ICvfXdTWzt5ZnBYRjhR8zsSFRF/tMxUD6sKpPtbCxup5SjXdy2/avCdeRY4IIUzyQCsS59eTgZxQVmpsZ7a/I836SultIx2+zVkt5fxA2XT/hW8FZq409rVNNigEbmEmNeru+b4d8ybhkhiFkycHPUNfGl32oXKMym0jKSSxspSZyGjkaM87l4O3I47EUGppVNpN7cfESQXQiLCNJEeIMoYFmV1KuSQVKrznneO2OYviG76M8ZM7hXXHTiIMqkN+sEWD1V8wB4OMLgHJoNHVXbeIbaQyBLhCYgxbnGFQkO3PdQVIJHAxUW8aTOLmfpxjhelkSXDHJIAGXXAHZOScnIAxUFItMEGZQgjM74+IZi3XDFJNnWJbcWBB298nvk0F7pmqrOWHTkjZQrbZFALI+7Y4AJwDsbhsMMcgVPqtmsILvbJktuUAOksiZXJI5jYZwSfwyag6VPJBdS20rMYiqtbPI253+brJux5tvkxuO/ueRyA0FKUoFKUoFKVwmg7UeG+ikd40lRni+dFdSyZ7blByv76yd14oku0hit4JYjqP9HuDtKiLBaSbyk9NumMoG7l09mA9L3TGs7uxaxsS8cUFzEdjRoA0j2zIZWdskHpyEthjk5wSaDYUrNXerXlsqSXMNv0mkiR1jmkLp1ZFiUqWjAkwzrkeXjOMng6WgUpSgVyu1yg7SlKDM+P32W0Ejfq4Lq1kl/sxrOuWP0U7SfopNLq6S4vlDSKIdPw7EuAHuJE+zHfskbbufWZD+zWgJSZGHldGBDDhlIPDA+hHeq7TfDtnbJ9hawqvfIRT/vHk8dueAAOwoK678RWz3Sg3MQislaWV+quA7Iyoo55wjSE+2U96i+D9cjMWdwea9nkmEKeZoklkJj6uP1eI9pbdjnI74FSLbw8l/DHJdnckypIIEHSjXOHUMU87sMjJLYJGdoqZF4LsEGBYQY//GpP5nmgXDn9LWwHY2lyT+6a12/+bVF1S3FtP1RdOonljMw+ywiAbQWYpvEe5VX5sDqMaj63pcVj05rUyRzSPHCi9QsjBpAzqUk3BUCh2OzacIeapjPZ3l/ADNb3ENzLKQUlVixNsgjilAOduFm8h8p8uRmgs4bqKSRbmfrSGTBiiWNtpDu3QGezkoFbZnC5LkfKRPe2tJsSLYFzcuUldYlWSJkY5MhJWRcOvdcnOD9ak+K1mWJXhYLHCd8oWNWm2AcmEtlVZRk4KksMgYNRLoQxIJDrDx5AIkeeHac8jyuuwg/QD91B9eILX4URSW8jQmSWNZZQcoFYkF5Iz5GJbapbAI35zxUvxXJiKFQrNK80Yh244lXLgkk8LtRwfoSPWs/rGqdS2sZrlEmjEzpKirL0ZlCyAShCjbhhdyowILMAGJCtUvTtaTUbuzxGyLEsk6AyQusmB0CQYHcbkMhBUnjeO57BsaUrM+IvEypFMtqZZJUO0mG2lmCEOBKNyIyCQDfhWPzAA0HpqXikQNcEwuYLQhZ5gR9mxRZOE7uoWRNzDtu7HBxTNcSwrp93NJcGa6kBkiTqSRJG8buYulGCPKNoD43FlHOCavdD0Qx/FmSc3Ed8VciSJVbmFImDhQFYFUTjYvrnNXiIFAAGABgAdgB2FBQReMLcPKly3wrRBW23EkKFlfdtZcSHjytwcEe1Vdrcm/vLoW+oSBVWJ4GhMckDIVKurAqys29WzyGw64IrZNEpOSoJHqQK+6Cs8M6Y1nZ29u8gc26LHuClQQvCcEnHlA9T2qzpSgoPEfh972S3YXkkKW5LhESM7pOyOTIrDygnA2nk57gYpPD/AIgVdQmt5NRaREzGBdCCKR5wwz0AkaF0A3Akggkjb2Od1VJ4y057qyniiUMz7RtJA3LvUyBWPyuU3BW9CQaC7pVdomrLdIxVHR4mMcsTgB4nAB2tgkHhlIIJBDA5pQWNVmsa/b2ZT4mdYy+SoOckL8zYA4UZGWPAz3qzrNQ2qT6lfiUbtsFqqgnlVLXDZXHKksDyOcoPag0UUquoZWDKwBDA5BB5BBHcVntR1OO5uhZ9ZVUfrRvCtKfSCP1PHL47DaP2jintdFurd57W0uxGpG9VkQsOmzeZoHBHScHcGXDKCVcBd2KttMit7iJ7Ge1WNoApeAneMEkrNFJgFwWBPU4YMDnDUHZ/AWnvuIs1jL5DdFng3A5yD0WXI5PBql0DwSiQsLS5uLQpJNEyxyb43VZXRSY5g6higU5AByaqwl3dJqKvPcZ0dGiiMdxJEbmVGaXdIYyNxMIt1OfV3PqK2vg5lMUpRmZDKxRmYsSrKjAljye/egu4Ywiqo7KAB+AGBX3SlBj/ABpdvDc2ki7Ntsk0rdRWIA+zieVSpHKJI5Kk8q7e1fCeEJTAYTLbbAxMbfCsZYRu3xiJ+sNpQ42n02r3xU7xlAHawB+WSd4XH3kmtZ0YH9+w/wCGpfgq7afTbCRzl3giLH3bpjcf3nNB6QWNyqgNeBz6sbdRn9wYCquXSbe2b7Sdw0mSEiijR2x3Ki3iEp7jnJxmtVUfdGsuMqJZVzjje6pgHHqQpcfhv+tB+b3F40KIEvpoDNcmOWOXe0/Ta5ZLd4RdAliA0IYYYFCeMrW20TQBbu8sk7zzOoTqOEXYgOQkaRqqoueTxknGScDE7V0hMEnxSo0Kglw6hlwOc4NYv9Ly6fNBlJY7GZlG65feIw24cufNb4OwgSuwIYKAhBwH6BVLqOkQqXlE722eZHjkVEYk/M6uCm7+1jP1q5ByMj1rBareLcvLM6CYrI9tp9uRlZJ0yk07KRggOHG4ghEiYj5qC/Ogyn5dVuwD9LRs/va3Neg8PE/PfXb/AF6yp/wkUVXWGvWun20duJZJhYxKkskcUkqxiNAGMropVDgZK5yB6Vq1ORkdjQUZ8KxHvPdn/wDuuh/5SAVF1TwtJ0XFlfXEMpxtd55ZlGCCcrI5zkZH0z61p6UGctJdRiVUe3gmKjHU+KKs/wBWUWwVT+Fe/wCkrz/7eP8AaUx/6avKUFC99qB+Sxtx/fvGH/ot2r5WfUycG2slHv8AFTtj/D8MufzFaClBS+GNIe0SfquGa4meYhdxVCwUFVZyWYeXOT74AAAFKuqUCs/rdtLDcR3lvEZSEMVxEpAeSLO9GTOAzoxbCkjIkf1xnQUoM0dQjvjHNYTI09qTmNiUba4AkimUjfFnCkZXhkXuMg1XiXU2b4O6tIv51BP8M8MhCsOuhUxSEZwu/oPkZBC5GQc1deKrBvsrq3j3XFm27auA80RG2eHPrlTlQeN6JWY1fUINQvLNbGQStO8DzheWtxazpMrSp3hbHWTzAEllHpQbHw5ows4NjNvkkZpJ5MYM0r/rHI9B2AHoqgelZzw5Y3+m24t4rOGWOJpCrteMrspkZkAXoEDCbQAW9K3NKCFo2ppdwRzRE7ZB2IwykHDIw9GVgQR6EGptZiexuLK5lms4RNDc+aaDqiNkmGAZYtw2neuNykryoOck10+KJxwdHvc/Q2pH5i4xQQv/AIl6iYI7UoNzpK8qqPaK3mx+bvEv4uK0mgaf8LaW0AOfh4o48++xAuf4V+d6pLNcanDNqVrJa2UIXYXAlDbWEmJWhLLEDIkLEscYgUftHG5bxRbEfYyG4J4At0afn6tGCq/ixAoLqqLxgbcQA3MxiZWBhkX9asuCF6KgEu5yRsAO4EgggkV5tNf3PEcSWiH9uUiafHriJD00P1Lt/dqVpfh2K3fqkvLORgzzNvkwe4UniNTj5UCr9KDFar4ndo7S11S2lilndXxEGzOkatIvS6TEpL1UhBj3eXf3Iyat7HVbq1iX9LQqbeXy9XKu8CscIt4FAQ5BGZEG0EnIA8x2ZQEgkDI7H1Hvisv4w09pZrdpIZp7YJMksUMhVg7mPpyFQ6lwAsq9yRv7dyAh6tp0mmIDps5XrMI4rOQdSEyPn9USQ8IADMQCUCo3l4rw1Lw2ls1mZRLNBFAYGCOQ7ScylmC4LiV1wwBALbAQwPlkaRptzb/aQWKAAYRLm+mluAnGVDMJEh7DyqxBwMkeku2028LOIxb2UTOWIQGeR2LFi+DtiiYkknCvk+tBQ22ow3CJDdzpaWpwotEglhjK58sUtxKiqwPGVQKDyMsO/wCjis5c6BcyI6PqblJAVYG2tiSCMEcpj8wavNOs1t4YokJKwoqKWOWIVQoyfU4HegkUpSgUpSgUpSgUpSgUrldoFfCxgEkKAW7kDk/j7190oFKUoFKUoFcA9q7SgUpSgUpSgUpSgUpSgUpSgUpSgUpSgUpSg//Z"/>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38934" name="AutoShape 22" descr="data:image/jpeg;base64,/9j/4AAQSkZJRgABAQAAAQABAAD/2wCEAAkGBxQSEhUUExQVFBUWFxQYGBUXGBQXFBcXGBcXFxUVGBUYHSggGholGxQUITEhJSkrLi4uFx8zODMsNygtLisBCgoKDg0OGhAQGywkICQvLCwuLCwtLCwsLCwsLCwsLCw3LC8sLCwsLCwsLCwsLCwsLCwsLDQ0LCwsLCwsLCwsLP/AABEIAOEA4QMBIgACEQEDEQH/xAAbAAABBQEBAAAAAAAAAAAAAAAAAQIDBAUGB//EAEAQAAIBAgQDBgMFBgQGAwAAAAECEQADBBIhMQVBUQYTImFxgTKRoSNCUrHBB2Ki0eHwFIKS8RYkQ3Jz4jNTY//EABoBAAIDAQEAAAAAAAAAAAAAAAACAQMEBQb/xAAxEQACAgEDAgQEBQQDAAAAAAAAAQIRAwQhMRJBEyJRoQVhcYEUMrHR8CNSkeEVQvH/2gAMAwEAAhEDEQA/AN+iiivQnkwooooAKKKKACiiigAooooAK2eBcEN/xMcqDp8R9Og86q8EwHf3Qh+HVm9By9yQPeuzvBba92mn6Vk1GZx8seTfo9Mp+efC9yhd4HhiQoDDlIJgnzJrK4j2fCMQtweSsNfdh/KtmosQkjzFZ4ZJp/mNeTDjkvyr7bHHOpBIOhFJWjxezEMOcg+0R+vyrOroxl1KzkZIdMmgooiimECiiigAooooAKKKKACiiigAooooAKKKKACiiigAooooAKKKKACiiigAord4P2fa5DPos7cyPnpWtb7LW1uKwYlQZKMAZ6Cek1nnqscXVmvHoss0mkU+yOBuK5dkIUoQCdJ1B235Vp3mJYk71bxeIOoG2086o1gc3OXUzqRxrFBQQVHiGhT8qW7m+7VO6TuxgdToB6nlTJLliu+EtzO43h2uWHCsEI1zEgBSQQDJ8z614/xDFXc4V713L4gRnfceh1ruO1/7QbeGZrWHZLoAIuMAHHekgKA05dNPQhehryzF8eIIItud92gmd5ielc3UZsmSfluv8HqPhun0+nwPxulttPi2v2+hs9l+J/4XFsrse6uACWJIU7q0k7cifPyr0uvC73EmxDqmQKxIAOpPOB5716z+x3iSYnvcFiVYXbM5XlpChsrW2nTQ7Tykcq3aPVPHHoyHB+L6LHmyvJp2vpx/PQ26fass2iqzegJ/KtfGcAK3AFYG3OryJXqGHX03rocJjFQZLduEG0EA+p9a6E9QkrgrOJi0jcmpuvc4q/hXT40ZfMggfOoa9ItYpbnhIifutEH9DXJdpuEiywZNEbl+E9PSlw6nrl0yVMbUaLoj1wdoxKKKK1mEKKKKACiiigAooooAKKKKACiiigAooooAKu8JsZnJ5IM3vIA/OfaqVanA7kd4Oqj6MP5ikyNqLotwpOas6eziCFAXQfX1qVca3kapWHkCpK5bir3O2puti1jLitBB151VoqLEsQNKIx7BKV7ktMx3DrOIsvZvAsjiGALKeujKQelFg+EU+iUb2ZMJuLUkeJdqOxlnAP3NmzfxSXVkKZJDFiAs21HJRHoaz8J2cvO62bXDCHMfEugGhlndgAY5GvQ+O465exZGHKhU7tZbX7S27liF0mZAnyO81hcRxGOt3T/zrq+8IlsRII2KdDVEV+a132NDnJVT+pjYz9m+MFy3eujDWbdoguUfKFWRLDTffn0r0GxhFwuEV1u3oV1TLo2ZTf7uCFXMxy8xrpOtcXxbtTjhYu27rW79t1YMWQBxznMgAB05hq7LsjibXFeHRctui94wZQ5Vg4YXQyuhBGriPSoUf6lrivciWRuO/r7GjgOIIwt22uK142wWWCjMVCi4wRtYzH61t2LgIgaeVc7wP9nmEw93vxdxV+8qsLbX7gYJKkHKFUDUEjWa6CwuUa7mtSlcdzLKKjK0WAarceuNesKoQly40AnYanTYaj51ctIDJJgCNt9amt4vKYA8PTn6z1pVKmmlwM49UXFukzgbtoqSrAgjcHcUyu+4pw+3iLZgDPHhb7wPIHyrjMRwy9bXM9tgOu8esbe9b8OojkW+zOTqNLLE9t16lSiiitBlCiiigAooooAKKKKACiiigApQJ0Gp6U/D2S7BRufkBuSfICT7V1HBsCo8Nvf7107x0UfdqrLlUEX4cDys5psHcClijBRuYMD16UmEulXBAny6g7ivRboCWyABAER9Kwr2HUDwqB6AD8qzQ1fXyjXPQ9DTUipZuGJgqeh3rTXaquGszqflVuqptNmnEmluQrcOaNYpcSJFSFRvSkUtj0QYT4fepxTL91balnZUVRJZiAoA5knQCuS7Q9urVtSuGIu3Ds8TZXnqZBb/AC9d6Sc4rdhwjOt4ru3u5JYG5cJAIB1Y8+lU+OMhHhVF0zFwVDTzE66e1czbxrwwZiczMdgAJJOka6TGpOwpuIvPc0LvyHxHbpPL2rH+IjfA/jRMvi+IJtuG1ADa9R10r0b9iA/5G5/5j9bVs/rXnuJ4crAqxeCIIDe8671udmuP4jAobVnumQvnh0bN8IWAVYfhXlyPWnjqIXZDyRao9pqJLZny3HrXl2G7f4xLpa4qXLf4AuSATplbU5hEa6ag11+F7fYF1Dd6Vl8mVhDjqxXcINi3LWdquhmg+GLszp6Krd6Q2u3ltVgGataoE7JbJM6adT5c6vtd0lhIMCImAdNfLXWsaziZmQT0j8vyrRu3iAo5wJpJx3LYT2Oc4h2fb/EZLYhGGaeSiYI+ew863cF2es2xquc8y2vyGwrSFwBQTGwrPOJbMSDz25UzzZJqr49xI6fDjk5Vd+xl8Z7NoqM9rMCNcm4PWOYrla9Nw93Msx5V5/xbCi3cOXVTJU+U7e1atJllK4yMOvwRjU4LYpUUUVtOaFS4fDPcMIpY9AP7iug4vwW0dbDKDuVJ8MdQeR8qt8OudygS2Ax3diDqT+grM9Qum4rf5m2OjanU3t8t7MP/AIexET3ftmWfzrPvWWQ5WUqehEGu+TiJnVdPIyflGtS4/h9u+AHExqDsw96oWskn51t8jTL4fCUf6bd/P/w4zgFoMbs8rbfUqD9JHvXTcBXVz5AfOf5VLa4FZSSgKkgqTLHQweZPQVFbtGy3hbNO4iPSq8uWOS6LcGCWHp6u3oat5ZUjyrGnUdOdadrGKYkgEzpWTjbqlntpcQOQ0AMpYEjQxM6VRjtbM1ZKe6PO+1n7S7tu89nD27NtbblO8vFnZiDDEWliBIO586j7Hdv8Td73vrQvLaUMz2sqFfFlIiYbcESQYBOtW8F2a4a627uJtzfKB7svfKoZIYuFbIoDKQZgeEk8zTOPdqMNZtNhsHbVVYEMUtgJlYFWIUD+IwNOdU3OO8n9uTRkzafw+iEN/W/odjxLj1mxbS4zErcEplBJYEAgjkNCN+tcpie3lxlYW7IQkEBs2bL0OqxXJYC6rpmuMYWACxPdjwhgq3PhIAYDQ8q1kURpEeW1Ys2tne2xhlFp0VMTir11St669xWiVLErIMjQ6aEA7cqgt4RNOfzrQe2I2FVSNdKzeI5dytquRt3AoRoIPX/eq44ew1EEfX5Vo2RI1qQmCKTxJLYmlyZKWGJAA3nfYAdff9elFzDldxHnpWzVHFYy2hm6yquy5jvHxMF6ba/pvMcjb4G6SgzAbmPWonsq2unrVjiCqhJJhQJnyPQ/SsvC4ljcACqqGSRGsR8RPWco9zvWiEXJOS7EdNo6DhPae5hBaUh2tW7rsVUiDbdQCoU81cFwf3mHSvU+CcVt4qwl+0ZVxMaEqRoyNBIkEEH0rx41a7NcVuYK6gRmNm5dTvLemX7RgrvrtAbNpG1asGoryyBPseyKI2qR3kyahs3VcSjKwmJUgiRuJFSYlGSNJB5jlt/OuhyP2FffeajzSYUZj0FT4a1nMchvV4m2nQfnSuVbDKF78EeJcW7ZE6wR7muQ4v8AAD+8PyNdBxVc0MpJG0dDy+dQXuzxuquZ8kSYAk6xE68tfnVuGUce8mUamE8txiuDj6K6j/hD/wDb+D/2orZ+Kxev6nP/AAOf+33X7klkSpEciZ9Knw4ESKlwONRVgz8tPnz61Di3CyqnY6RWO23R0qSV2XsDblp6f2K0WMVkYe+VtuwOsDX3g6e9WOHYzvFKt8Q+oqicW9zRjmlS9SO5iWPOB0qEmreKtDLI0iuaxnaaxbJUMbjDcJBA9WJj2BmhzhFW3RXK09y1iioLBmyhgw5liCIbKBrPmNq43FX3woCoGv2Rm8BW2pC8swVmB6yMo9Nqqcc4gb9w3WPdALlEEaKCTJZhAJkSRGw6Vk4S9YfVLi3D17zOZ33JMVRL4hCvJb+yor6bNvCy7i4Lma3etFCrKQ6BiQskCD8TkkySYkneuEw+LOTRHLRLnKdDEkny/QV6Hwi/eXIUllysFUutqFDeF1ZhDCcw10hQRMzTLnEVsd2wtoSzgZ7Yu3kRdswChRvAkaayJArbGMckYtbbfrv9iYycDE/Zvj/DfSVjNmUSAskBm9j3grV4/hLZstet5bV1FLjKFXMV3S5HxKRprtMjWspeAd7ib9606YdLhYeBSDnW3ldiAwAXvAzkTuBtqaOMNgrVm+BLXXQrbXvLzMWgBRq5GbN161lcOYy+ZrtNWMuXcwUqdGCMJ5agn3Ksfl50hOvvUWFSFRfwqqz6ACrWQRG9cXaJibse18AUk1C4Gg6U+3bmlpJEW2WC8DrXNrwq5f7x7pZJXePF4mW2qqDsoNwH0B3JJropimyxYBRJ3iVUtHIFiFnXNBP3D0qzBkeNvpW77l+J+ai/g+yrY0Kqm2q8i7AkhGAaLYOaVIkTAkb6zSYfsh4M7XFC23eygRJe85d2YqxIhYCbgwLbms3sQjX+IqbN5Alp+/uvowOoRLNiT0zq1xdPtGEkET0WHxQ7u0jXsluzLXHXQ2muEM1szI70uQsR4Uz5ozCd2PFUEq5NUcMY31fK/wBTiONXlwzZWdbhDm2Rb8WV1VC4J2kFyInN4TKioLeIS7KHSR8JiSpGpEHz9pFananDWcZcwxtpdXCKty5exJS4LhZYUr3j/wDyOxAUAAyYgsBAoBQPhBCjRQSCQPMjdjuT18gADNjhFbclWSGOGO2n1Pj6C9lMVd4dd+zuu6O2Y2nIyvAhhP48p0P7o5CvZcF2tw1y34LusoBOhJcSo9iCp6EEV46BSxSQ1Eo87mZZGe58MxEK7NqZH5afrWXduFiSdSai4B2ks4q1bR4W6VAfYHMsDNHMEkH/ADRyqxcs5Wg89iNZHI11sMoy8y7iZbaS7Etm4wA5SYB5+dWcx01Om2pp+GtAsCdl18ulF4CdNqG02WRi0g79vxH50tRUVFIm2ZtKBJpe6PQ1LatkMJq9soSLaCBHKI9qpkG24I5GQeoqS/fjQU9sQoXMxAAEmYIHXSq90rY9p7ehkdqON3iuVRbS2wgljmdjqCApERHkd+VcMlsLsIrQ4vje+uswnLPhBjQeg2mJrPdq87qcviTfTwO23uy1wvHWrbFrkZl1UETKkGSvnOnX560cVjLjXEv5ilxmPdWlJCKgUgvcy7wDMdcokTq5VmnJbA1gTr9TJ+Z1rRDX9GNQjHj9fX/QqjvYgRh3dxrzgvcVLag52utmykZD4VWZXNE6MdAJNbjV5luMmGwylk8C3i/gRoi4VQn4ddAOmw3NmymVlYQDbACaCF5lo6ltSeoHPWm4fDhQdSSWZiTzLMWPtr8qul8Q6IdMHbvl2+2/vwTSMixwa8ygXb7ARGW2W5/F423nX7oOu9XMLwa1b1VdR94ks3zbWtGorzgTJIUCWI3AMwFn7xg+gBPIA895suR02WeaboO7oKgCSYA1J5AdZrJ7Pp47rDQNlaN5ksEJPM5Umf3q1LuKRHUProz5eTZYhT5ZmU+gNJ0vr6bJeGp9BSxl2Llu3ctwLglDJzgxILAfBPrIkddNJFisKzdOIxOcmdSxPKAQT/EFHs3Stu9cygn85j3IBgedTlSTpDZscYSSQrLUbrO4p1t2I1AB8jKkciDApht3N1ts0hyI55B4jJ0Cg+GZmdI2lFfBSoOTqKK/AOy2Fa7D9+GytBW66qVESrR4l0I2MGORiuk4b2awJQXRh1bdgbjNe1BPiBuE7xMmN9YrnsM2KS1fvNb7grYXLlPes3euANUEhQLZJI1IggjequBF+1hkdmNm1iWfvRdLkIfEBiEa6c6q+QSHzfEDXXxZGklPk7mnTcU8i3+1k2PxD4hVYkwbl5wknKq24tIAJI2JPhhZBI61nkVf4ZdDzcUzbeFt6AQlsZV2/FDP/nqrdQBiPM1ly5OrI/kcnWz68ra+n+CIGpBUZFE0hkJkaDI/2PI+oMH2rt8B2p7wWgR481u3cno0gMuu2bLM7TXBg09HgggwRqKtxZpYnsD3PbLLGDP9xT65nsTxsXrXdNo9oKJLSXXWDrzEQd+VdMDXVhNTXUixBRSZqKckit4gHfSo79zMQBTGw59aZdvC0jOdIGvkPLryp30rcq6n3K/E8dbtEywn8IILa+W9cnj+LXLoymAvQc/Uneq/FMSLjl1XKCepJJ6n+lVt64Wq1k8nlT8vy7kqKW4KZpwFCikrAWC0lLS0AJFLRTFuqSVDAkbiRI9qAH1hcYwTXWgW7uphnDoqZF+FVGadSTJInXyFbtFNCbi7Q8JuDtGbg8MbSE3O56k90GI1MLmcmYkAQBWbiLK3A1oJbZyzMXuRbuspiLdtHVcqwFkoG5kwTNbVri9hWDsxYJ4lCqxDPsozAQYkn2FY2Gw2I4liXl8mHUyXWI1/6cEQWgka7Drz6WmwucHJvc1qWVeafujc4fas2TlXDoxgT3l1zIAgDuQMuUdP11rWu3Fu4Ry1mzbZLqrbe0gSYKExAmBLAiSCFM86s38HYW3kyrrtzYn8WbefOsNMS0LYYytpZT8UNI8XVlgjNzD6ydaXLp544ObdonxnUnKuOKXI9VjQaCm3LrC3cSFKumWSpaPHcueNQZuWy11pXoBo2oLLqSef6UJaPMmueqW5jx5ZQlcS5huHth7VpgEe89gA5XBRbmSQ3dSLTKskhDoFkrlgzY4vxoXFQu6W7yLdf7QC2CyIxCizcYm5OYSAdBrIOWqWGuBBBRnGvwuATrIBDbRJAIOg2y6zVuorXRdNsZlhVuOwa8EiCNBAOrQQZ8xU9WSKpSTXuv8AR1FqcSjd7kOB4f8AY4q7cM3WdbovqGRGzsEW0EOhWJCkE8+mtG/aZTrz571q8Uum5lCZwEknOUAdzADhFJiAIliW1OsATm4l3MBhV8ZuVN89zmaqcZS23rv6kFKBShadTWZiOKULT6KLJo1uzGIt2rxuXDARHIHNjtA84Jr0VGkAjYgH2NeSV2HZLjbMws3CIygW/LKIK+cgT7Gt+i1Cj5H3FlGzrKWiiurZX0iYnjNu0AHMHoJJjrArlOPcT75zkZ8mnhMAT6Df3qPjmKFy6YmF8OvUEyY5Vn157Wapzk4R4s0RutxGE0UtJWAYRqVaCab3lAD6je6ACelNzGo7is4YIAzBc0ElQOhLAEjXy5VPHI2OEsk1GKtsal26WZWTu8qluTl+ULBG0ajnIg002GYKSFRxcBDAywRsrXFJI3lnEbbU18bcu3FtqQzhD3l0iLSEeJ7lxhopAjwyNxsKq8WtW7dhcRhcScUUuqt/K2YBXDAQi6RmgjT7vOojiyTV/wA/jPUQw6bBslymnv2+f0J7WKZMwfndyW50d1J+IKBqq66mNI3pvGeKCyuWQbjDwrI9MxkgQPrtTcTb7y2rWu7D5bYFxzqGYZlW2SNDlVpJjQ+cViMVtHM6szah2MEhgSGUjqCD8tKsxRtW0Z38Kx5M7aaUVuxbOBUrmOZ2gR4hIjSABou3U1Ph7zmchZW2zbGR9y4BoR5/rVbGYhQ9u4hH78c0IJ16kECqyYo23uKDzEHy/uavj131Lk7s/C/JJWuH89rv+cG1je0JbD5rQ+0IIIP/AE25z7zUnZ/DXFd7lzQOBAPxSTLNHIbQPWq3AMKjPcu/vAheQbKJbz1mOkmugrRqtZ4kehL0s8Rql4eSWNdmSlqivX8iknWhRNF6xIgxHOuckr3MtszhxRtdF8t9Kfhb9xzvI56AfWs4in27pXYkVpcFWxFm6ARUd9SVIEe+1Ot3SVBI5AmkV9YrPuBmNaZTr/SkrWZMwINRWcCB8Wp+lWeIu4UZ1FWsXhguoIjod6q06dgFXOD4gW79t20AcSeg2J+tU6KaLppkHq3+Mt//AGJ/qX+dFeUxRXQ/5B/2+5FG5RTc9RNe9q4iTLLJyaTOKgFylFT0kdQ9zTKKejRQALFNxNpipVbj21PxZY1+fOKcHqQmoZZjySxvqi6Y/s9hiMAe6W4i3JIdkLW4Lb2wRlJAkgbOQTLTNdFwjD2lVVt3bl3OGDi5laGUwrhlRR4hJiNNNtawF4peypbHw2TaZbduA11Vy2B8bESquogBQSwbUjS7e47ctK2ZLYvOzFVMQo+6kLBYgQzQfCHGplQ299LVQ3v15O5p5ucYy+yS79l9zKw/Bnts1o4d3W2zupUAKyhTbVMzaBilwodZ8MxBkcZg8Z3neKwl7jvcIgwC5LGea6yNYr0Wx2wZUu96quVEW8oKhrnh+ybU7d4jEjZSTGmvFX7i2UZzEsWZiBALsSSfIb+gFVPZdPdnY0mOXXKT2S2f7HP2kyoROgBiek6D2n6UvDOFXcWQ6t3dvKgLGdWAkgDc+ew86TgnDbmKdGgiyM2ZjpOuqr1JiPKa7rCYVbSBEGVV2Gv5nU0+TJ0bLk4et+IJJQxdhvC+GpYUqpLSZJMSTEbDYabVZuNHKmg0hrI7btnFnNydvkdafTWosbaZxAga6zOvvUoTSmB486FzaFMi9ZKmGEfkaYBOm9brNI1A9DrTFUDYAelWLIQV8LZdd20jbePepDUw3qRQOVI5BVkVho3qo2LZjlHh/T1NWyhmq2JA1zGPSJNTGrDcq3N9586bQKKuICiiigAooooA1qAk04KakArM2MkQdxTQvnVhxTGWKFIGhuWltoWJCqzECSFVmgdTA050x7gESwUSBLGFEmJJ5DWtCxae0VxFi6uIVYFxbYObITqQoY54301AnTXR4xbNOn0zyu/+vcoA1KpqxxuyLeIuj4VbLdHIAOPF/Glwn/uqkrAMRdRp0yWXVkN3q7BgD3K6SfvHTbRjot0L4ElkcPTuZXFMa9kjEPlCi6gwwzQ10gBnfKN7eYBSfSJ3pMLicRfyXrzkK7DwgOVFtnlyAFYq7CPFyVE3gAX+J8OTEicR9o0g5tiI2VY+FBqMu2p561bC6jSB9KsWVRVRRpet6IxjjX5e/D9injEN68yYe272rFkNmhlAzu5fKj+IyQTzJObyA5DjN83XS0jBluFQpUyDI6jzMV6Ric1rB5FOS7ipg81Qg5W9kEx+Jo51xnBezb2r6u2TIkxBPiMQpgjSATz5DenU425y5Op+PeLT+E6Tq6+vb973Omw9kIqoogKAB6DSnss0E0wXljNIjrWPc86L3dOC0TQG5UAFQ3BU9RsmtSiGRRrUvd0qpFOmhsEiJlihacYmmNUkEjoDoRNQXsEp28J+nyp9KmIU6SPnQrXBNoybtsoYI/lTZrZvFY8URWK46VfCXUK1Q6igUUxAUUUUAbtIRS01zFZCwZcptFOVZpheSO5MGBrBj1jSrXZ68tvEqVtsc5CG47faEHY93EKv112FNAqEjzIIIII3BHOmjKjRgzeFJOvbeu9G72kOUjFOygWHcLahZaDFvMxmSbiowGgGbnrWZjBeZDibzo8JmIzMHCxJyqy5fPV/5VUZcxliWJM5mjeImAANtKnw2GsWgjO7W3fxKqkhRb5O6qDIIIJJ8IBAOs1ampbG9ZYaiTik0u7tL/PtSJFwF7IbjKjKNSLbl2UbyylV/hzUYSwLronJjqeWQDM5/wBIierCusw3DFR0e0wVMsED4GGhVgBoDE7byDyrI4ngVwouvbbxXfDbWBFvMZfKeYLQY5BYGlK4K7GnoYRkpR47/RGbxHFd9eZ+QlEHQA+I+5Ef5R1qGmooAAGwAA9qdVLduzmZcjyTcn3K+OUlCB7+nOscggwdI+lbONuBUPmIHvWIomrsXBSzdtQwBBnz/pTyms1HhsOEEDXqalJql87DC0Uk0tQAU0mnVE5oQMaaAKUipFWmsWhmQ1BewQbXY/Q+tXKKhSa4JoxblkruI/L50yr3EL/3R7/yqjWiLbVsVhRRRTEBRRRQBu01hTqKyFhCaazEU+4aSmQooejLPOnBKUJUWTRERTMOVFwIzLaUqftXkqMpAW3uI0YwCQNDHOrNAEVKl6jQfS9916FqzxVbatbtZ71qCO8UqBmYliVDECPMSNY61TZnchrrlyohRACr5wN2jSfWAJMvoqXNs05dXPJHp4XogrKxuKbNoYA2jn/ZFaV26FEmsQ2ydQpgkxz9qbEu7MjEvXixk/0q9w/CbMfYfrVfAWMza7DU/oP76Vs1OSVeVAkFIaWiqSRBS0UUAFMZafSGgCKKdbpkVJbpmKh9FFVsbdZQMvuelKlboYMbZBUnYgb/AKVl057hO5JptaYxpCNhRRRTEBRRRQBu0UUVkLCK41Iu9OFulaeVSKLnp1RKtS1DJQUUUUEhVbFYkp92R1n+lWaKF8wMuzYNzxudNfaDtry3qbEYoBCEgGYgRt1FXSukcqz73DzplI067/PnVikm9yCXhiQk82P9/rVykUUtI3bskKKKKgAooooAKaxinU1hNAEVPBinBYppSpsWhytNOpqLFOqGMiC/hlYbQetZNXeJPqB5fn/tVKr8adCMKKKKsICiiigDdooorIWBRRRQAUUUUAFFFFABRRRQAUUUUAFFFFABRRRQAUUUUAFFFFABRRRQAUUUUAZWP+M+35VXoorTHhCMKKKKYgKKKKAP/9k="/>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38936" name="AutoShape 24" descr="data:image/jpeg;base64,/9j/4AAQSkZJRgABAQAAAQABAAD/2wCEAAkGBxQSEhUUExQVFBUWFxQYGBUXGBQXFBcXGBcXFxUVGBUYHSggGholGxQUITEhJSkrLi4uFx8zODMsNygtLisBCgoKDg0OGhAQGywkICQvLCwuLCwtLCwsLCwsLCwsLCw3LC8sLCwsLCwsLCwsLCwsLCwsLDQ0LCwsLCwsLCwsLP/AABEIAOEA4QMBIgACEQEDEQH/xAAbAAABBQEBAAAAAAAAAAAAAAAAAQIDBAUGB//EAEAQAAIBAgQDBgMFBgQGAwAAAAECEQADBBIhMQVBUQYTImFxgTKRoSNCUrHBB2Ki0eHwFIKS8RYkQ3Jz4jNTY//EABoBAAIDAQEAAAAAAAAAAAAAAAACAQMEBQb/xAAxEQACAgEDAgQEBQQDAAAAAAAAAQIRAwQhMRJBEyJRoQVhcYEUMrHR8CNSkeEVQvH/2gAMAwEAAhEDEQA/AN+iiivQnkwooooAKKKKACiiigAooooAK2eBcEN/xMcqDp8R9Og86q8EwHf3Qh+HVm9By9yQPeuzvBba92mn6Vk1GZx8seTfo9Mp+efC9yhd4HhiQoDDlIJgnzJrK4j2fCMQtweSsNfdh/KtmosQkjzFZ4ZJp/mNeTDjkvyr7bHHOpBIOhFJWjxezEMOcg+0R+vyrOroxl1KzkZIdMmgooiimECiiigAooooAKKKKACiiigAooooAKKKKACiiigAooooAKKKKACiiigAord4P2fa5DPos7cyPnpWtb7LW1uKwYlQZKMAZ6Cek1nnqscXVmvHoss0mkU+yOBuK5dkIUoQCdJ1B235Vp3mJYk71bxeIOoG2086o1gc3OXUzqRxrFBQQVHiGhT8qW7m+7VO6TuxgdToB6nlTJLliu+EtzO43h2uWHCsEI1zEgBSQQDJ8z614/xDFXc4V713L4gRnfceh1ruO1/7QbeGZrWHZLoAIuMAHHekgKA05dNPQhehryzF8eIIItud92gmd5ielc3UZsmSfluv8HqPhun0+nwPxulttPi2v2+hs9l+J/4XFsrse6uACWJIU7q0k7cifPyr0uvC73EmxDqmQKxIAOpPOB5716z+x3iSYnvcFiVYXbM5XlpChsrW2nTQ7Tykcq3aPVPHHoyHB+L6LHmyvJp2vpx/PQ26fass2iqzegJ/KtfGcAK3AFYG3OryJXqGHX03rocJjFQZLduEG0EA+p9a6E9QkrgrOJi0jcmpuvc4q/hXT40ZfMggfOoa9ItYpbnhIifutEH9DXJdpuEiywZNEbl+E9PSlw6nrl0yVMbUaLoj1wdoxKKKK1mEKKKKACiiigAooooAKKKKACiiigAooooAKu8JsZnJ5IM3vIA/OfaqVanA7kd4Oqj6MP5ikyNqLotwpOas6eziCFAXQfX1qVca3kapWHkCpK5bir3O2puti1jLitBB151VoqLEsQNKIx7BKV7ktMx3DrOIsvZvAsjiGALKeujKQelFg+EU+iUb2ZMJuLUkeJdqOxlnAP3NmzfxSXVkKZJDFiAs21HJRHoaz8J2cvO62bXDCHMfEugGhlndgAY5GvQ+O465exZGHKhU7tZbX7S27liF0mZAnyO81hcRxGOt3T/zrq+8IlsRII2KdDVEV+a132NDnJVT+pjYz9m+MFy3eujDWbdoguUfKFWRLDTffn0r0GxhFwuEV1u3oV1TLo2ZTf7uCFXMxy8xrpOtcXxbtTjhYu27rW79t1YMWQBxznMgAB05hq7LsjibXFeHRctui94wZQ5Vg4YXQyuhBGriPSoUf6lrivciWRuO/r7GjgOIIwt22uK142wWWCjMVCi4wRtYzH61t2LgIgaeVc7wP9nmEw93vxdxV+8qsLbX7gYJKkHKFUDUEjWa6CwuUa7mtSlcdzLKKjK0WAarceuNesKoQly40AnYanTYaj51ctIDJJgCNt9amt4vKYA8PTn6z1pVKmmlwM49UXFukzgbtoqSrAgjcHcUyu+4pw+3iLZgDPHhb7wPIHyrjMRwy9bXM9tgOu8esbe9b8OojkW+zOTqNLLE9t16lSiiitBlCiiigAooooAKKKKACiiigApQJ0Gp6U/D2S7BRufkBuSfICT7V1HBsCo8Nvf7107x0UfdqrLlUEX4cDys5psHcClijBRuYMD16UmEulXBAny6g7ivRboCWyABAER9Kwr2HUDwqB6AD8qzQ1fXyjXPQ9DTUipZuGJgqeh3rTXaquGszqflVuqptNmnEmluQrcOaNYpcSJFSFRvSkUtj0QYT4fepxTL91balnZUVRJZiAoA5knQCuS7Q9urVtSuGIu3Ds8TZXnqZBb/AC9d6Sc4rdhwjOt4ru3u5JYG5cJAIB1Y8+lU+OMhHhVF0zFwVDTzE66e1czbxrwwZiczMdgAJJOka6TGpOwpuIvPc0LvyHxHbpPL2rH+IjfA/jRMvi+IJtuG1ADa9R10r0b9iA/5G5/5j9bVs/rXnuJ4crAqxeCIIDe8671udmuP4jAobVnumQvnh0bN8IWAVYfhXlyPWnjqIXZDyRao9pqJLZny3HrXl2G7f4xLpa4qXLf4AuSATplbU5hEa6ag11+F7fYF1Dd6Vl8mVhDjqxXcINi3LWdquhmg+GLszp6Krd6Q2u3ltVgGataoE7JbJM6adT5c6vtd0lhIMCImAdNfLXWsaziZmQT0j8vyrRu3iAo5wJpJx3LYT2Oc4h2fb/EZLYhGGaeSiYI+ew863cF2es2xquc8y2vyGwrSFwBQTGwrPOJbMSDz25UzzZJqr49xI6fDjk5Vd+xl8Z7NoqM9rMCNcm4PWOYrla9Nw93Msx5V5/xbCi3cOXVTJU+U7e1atJllK4yMOvwRjU4LYpUUUVtOaFS4fDPcMIpY9AP7iug4vwW0dbDKDuVJ8MdQeR8qt8OudygS2Ax3diDqT+grM9Qum4rf5m2OjanU3t8t7MP/AIexET3ftmWfzrPvWWQ5WUqehEGu+TiJnVdPIyflGtS4/h9u+AHExqDsw96oWskn51t8jTL4fCUf6bd/P/w4zgFoMbs8rbfUqD9JHvXTcBXVz5AfOf5VLa4FZSSgKkgqTLHQweZPQVFbtGy3hbNO4iPSq8uWOS6LcGCWHp6u3oat5ZUjyrGnUdOdadrGKYkgEzpWTjbqlntpcQOQ0AMpYEjQxM6VRjtbM1ZKe6PO+1n7S7tu89nD27NtbblO8vFnZiDDEWliBIO586j7Hdv8Td73vrQvLaUMz2sqFfFlIiYbcESQYBOtW8F2a4a627uJtzfKB7svfKoZIYuFbIoDKQZgeEk8zTOPdqMNZtNhsHbVVYEMUtgJlYFWIUD+IwNOdU3OO8n9uTRkzafw+iEN/W/odjxLj1mxbS4zErcEplBJYEAgjkNCN+tcpie3lxlYW7IQkEBs2bL0OqxXJYC6rpmuMYWACxPdjwhgq3PhIAYDQ8q1kURpEeW1Ys2tne2xhlFp0VMTir11St669xWiVLErIMjQ6aEA7cqgt4RNOfzrQe2I2FVSNdKzeI5dytquRt3AoRoIPX/eq44ew1EEfX5Vo2RI1qQmCKTxJLYmlyZKWGJAA3nfYAdff9elFzDldxHnpWzVHFYy2hm6yquy5jvHxMF6ba/pvMcjb4G6SgzAbmPWonsq2unrVjiCqhJJhQJnyPQ/SsvC4ljcACqqGSRGsR8RPWco9zvWiEXJOS7EdNo6DhPae5hBaUh2tW7rsVUiDbdQCoU81cFwf3mHSvU+CcVt4qwl+0ZVxMaEqRoyNBIkEEH0rx41a7NcVuYK6gRmNm5dTvLemX7RgrvrtAbNpG1asGoryyBPseyKI2qR3kyahs3VcSjKwmJUgiRuJFSYlGSNJB5jlt/OuhyP2FffeajzSYUZj0FT4a1nMchvV4m2nQfnSuVbDKF78EeJcW7ZE6wR7muQ4v8AAD+8PyNdBxVc0MpJG0dDy+dQXuzxuquZ8kSYAk6xE68tfnVuGUce8mUamE8txiuDj6K6j/hD/wDb+D/2orZ+Kxev6nP/AAOf+33X7klkSpEciZ9Knw4ESKlwONRVgz8tPnz61Di3CyqnY6RWO23R0qSV2XsDblp6f2K0WMVkYe+VtuwOsDX3g6e9WOHYzvFKt8Q+oqicW9zRjmlS9SO5iWPOB0qEmreKtDLI0iuaxnaaxbJUMbjDcJBA9WJj2BmhzhFW3RXK09y1iioLBmyhgw5liCIbKBrPmNq43FX3woCoGv2Rm8BW2pC8swVmB6yMo9Nqqcc4gb9w3WPdALlEEaKCTJZhAJkSRGw6Vk4S9YfVLi3D17zOZ33JMVRL4hCvJb+yor6bNvCy7i4Lma3etFCrKQ6BiQskCD8TkkySYkneuEw+LOTRHLRLnKdDEkny/QV6Hwi/eXIUllysFUutqFDeF1ZhDCcw10hQRMzTLnEVsd2wtoSzgZ7Yu3kRdswChRvAkaayJArbGMckYtbbfrv9iYycDE/Zvj/DfSVjNmUSAskBm9j3grV4/hLZstet5bV1FLjKFXMV3S5HxKRprtMjWspeAd7ib9606YdLhYeBSDnW3ldiAwAXvAzkTuBtqaOMNgrVm+BLXXQrbXvLzMWgBRq5GbN161lcOYy+ZrtNWMuXcwUqdGCMJ5agn3Ksfl50hOvvUWFSFRfwqqz6ACrWQRG9cXaJibse18AUk1C4Gg6U+3bmlpJEW2WC8DrXNrwq5f7x7pZJXePF4mW2qqDsoNwH0B3JJropimyxYBRJ3iVUtHIFiFnXNBP3D0qzBkeNvpW77l+J+ai/g+yrY0Kqm2q8i7AkhGAaLYOaVIkTAkb6zSYfsh4M7XFC23eygRJe85d2YqxIhYCbgwLbms3sQjX+IqbN5Alp+/uvowOoRLNiT0zq1xdPtGEkET0WHxQ7u0jXsluzLXHXQ2muEM1szI70uQsR4Uz5ozCd2PFUEq5NUcMY31fK/wBTiONXlwzZWdbhDm2Rb8WV1VC4J2kFyInN4TKioLeIS7KHSR8JiSpGpEHz9pFananDWcZcwxtpdXCKty5exJS4LhZYUr3j/wDyOxAUAAyYgsBAoBQPhBCjRQSCQPMjdjuT18gADNjhFbclWSGOGO2n1Pj6C9lMVd4dd+zuu6O2Y2nIyvAhhP48p0P7o5CvZcF2tw1y34LusoBOhJcSo9iCp6EEV46BSxSQ1Eo87mZZGe58MxEK7NqZH5afrWXduFiSdSai4B2ks4q1bR4W6VAfYHMsDNHMEkH/ADRyqxcs5Wg89iNZHI11sMoy8y7iZbaS7Etm4wA5SYB5+dWcx01Om2pp+GtAsCdl18ulF4CdNqG02WRi0g79vxH50tRUVFIm2ZtKBJpe6PQ1LatkMJq9soSLaCBHKI9qpkG24I5GQeoqS/fjQU9sQoXMxAAEmYIHXSq90rY9p7ehkdqON3iuVRbS2wgljmdjqCApERHkd+VcMlsLsIrQ4vje+uswnLPhBjQeg2mJrPdq87qcviTfTwO23uy1wvHWrbFrkZl1UETKkGSvnOnX560cVjLjXEv5ilxmPdWlJCKgUgvcy7wDMdcokTq5VmnJbA1gTr9TJ+Z1rRDX9GNQjHj9fX/QqjvYgRh3dxrzgvcVLag52utmykZD4VWZXNE6MdAJNbjV5luMmGwylk8C3i/gRoi4VQn4ddAOmw3NmymVlYQDbACaCF5lo6ltSeoHPWm4fDhQdSSWZiTzLMWPtr8qul8Q6IdMHbvl2+2/vwTSMixwa8ygXb7ARGW2W5/F423nX7oOu9XMLwa1b1VdR94ks3zbWtGorzgTJIUCWI3AMwFn7xg+gBPIA895suR02WeaboO7oKgCSYA1J5AdZrJ7Pp47rDQNlaN5ksEJPM5Umf3q1LuKRHUProz5eTZYhT5ZmU+gNJ0vr6bJeGp9BSxl2Llu3ctwLglDJzgxILAfBPrIkddNJFisKzdOIxOcmdSxPKAQT/EFHs3Stu9cygn85j3IBgedTlSTpDZscYSSQrLUbrO4p1t2I1AB8jKkciDApht3N1ts0hyI55B4jJ0Cg+GZmdI2lFfBSoOTqKK/AOy2Fa7D9+GytBW66qVESrR4l0I2MGORiuk4b2awJQXRh1bdgbjNe1BPiBuE7xMmN9YrnsM2KS1fvNb7grYXLlPes3euANUEhQLZJI1IggjequBF+1hkdmNm1iWfvRdLkIfEBiEa6c6q+QSHzfEDXXxZGklPk7mnTcU8i3+1k2PxD4hVYkwbl5wknKq24tIAJI2JPhhZBI61nkVf4ZdDzcUzbeFt6AQlsZV2/FDP/nqrdQBiPM1ly5OrI/kcnWz68ra+n+CIGpBUZFE0hkJkaDI/2PI+oMH2rt8B2p7wWgR481u3cno0gMuu2bLM7TXBg09HgggwRqKtxZpYnsD3PbLLGDP9xT65nsTxsXrXdNo9oKJLSXXWDrzEQd+VdMDXVhNTXUixBRSZqKckit4gHfSo79zMQBTGw59aZdvC0jOdIGvkPLryp30rcq6n3K/E8dbtEywn8IILa+W9cnj+LXLoymAvQc/Uneq/FMSLjl1XKCepJJ6n+lVt64Wq1k8nlT8vy7kqKW4KZpwFCikrAWC0lLS0AJFLRTFuqSVDAkbiRI9qAH1hcYwTXWgW7uphnDoqZF+FVGadSTJInXyFbtFNCbi7Q8JuDtGbg8MbSE3O56k90GI1MLmcmYkAQBWbiLK3A1oJbZyzMXuRbuspiLdtHVcqwFkoG5kwTNbVri9hWDsxYJ4lCqxDPsozAQYkn2FY2Gw2I4liXl8mHUyXWI1/6cEQWgka7Drz6WmwucHJvc1qWVeafujc4fas2TlXDoxgT3l1zIAgDuQMuUdP11rWu3Fu4Ry1mzbZLqrbe0gSYKExAmBLAiSCFM86s38HYW3kyrrtzYn8WbefOsNMS0LYYytpZT8UNI8XVlgjNzD6ydaXLp544ObdonxnUnKuOKXI9VjQaCm3LrC3cSFKumWSpaPHcueNQZuWy11pXoBo2oLLqSef6UJaPMmueqW5jx5ZQlcS5huHth7VpgEe89gA5XBRbmSQ3dSLTKskhDoFkrlgzY4vxoXFQu6W7yLdf7QC2CyIxCizcYm5OYSAdBrIOWqWGuBBBRnGvwuATrIBDbRJAIOg2y6zVuorXRdNsZlhVuOwa8EiCNBAOrQQZ8xU9WSKpSTXuv8AR1FqcSjd7kOB4f8AY4q7cM3WdbovqGRGzsEW0EOhWJCkE8+mtG/aZTrz571q8Uum5lCZwEknOUAdzADhFJiAIliW1OsATm4l3MBhV8ZuVN89zmaqcZS23rv6kFKBShadTWZiOKULT6KLJo1uzGIt2rxuXDARHIHNjtA84Jr0VGkAjYgH2NeSV2HZLjbMws3CIygW/LKIK+cgT7Gt+i1Cj5H3FlGzrKWiiurZX0iYnjNu0AHMHoJJjrArlOPcT75zkZ8mnhMAT6Df3qPjmKFy6YmF8OvUEyY5Vn157Wapzk4R4s0RutxGE0UtJWAYRqVaCab3lAD6je6ACelNzGo7is4YIAzBc0ElQOhLAEjXy5VPHI2OEsk1GKtsal26WZWTu8qluTl+ULBG0ajnIg002GYKSFRxcBDAywRsrXFJI3lnEbbU18bcu3FtqQzhD3l0iLSEeJ7lxhopAjwyNxsKq8WtW7dhcRhcScUUuqt/K2YBXDAQi6RmgjT7vOojiyTV/wA/jPUQw6bBslymnv2+f0J7WKZMwfndyW50d1J+IKBqq66mNI3pvGeKCyuWQbjDwrI9MxkgQPrtTcTb7y2rWu7D5bYFxzqGYZlW2SNDlVpJjQ+cViMVtHM6szah2MEhgSGUjqCD8tKsxRtW0Z38Kx5M7aaUVuxbOBUrmOZ2gR4hIjSABou3U1Ph7zmchZW2zbGR9y4BoR5/rVbGYhQ9u4hH78c0IJ16kECqyYo23uKDzEHy/uavj131Lk7s/C/JJWuH89rv+cG1je0JbD5rQ+0IIIP/AE25z7zUnZ/DXFd7lzQOBAPxSTLNHIbQPWq3AMKjPcu/vAheQbKJbz1mOkmugrRqtZ4kehL0s8Rql4eSWNdmSlqivX8iknWhRNF6xIgxHOuckr3MtszhxRtdF8t9Kfhb9xzvI56AfWs4in27pXYkVpcFWxFm6ARUd9SVIEe+1Ot3SVBI5AmkV9YrPuBmNaZTr/SkrWZMwINRWcCB8Wp+lWeIu4UZ1FWsXhguoIjod6q06dgFXOD4gW79t20AcSeg2J+tU6KaLppkHq3+Mt//AGJ/qX+dFeUxRXQ/5B/2+5FG5RTc9RNe9q4iTLLJyaTOKgFylFT0kdQ9zTKKejRQALFNxNpipVbj21PxZY1+fOKcHqQmoZZjySxvqi6Y/s9hiMAe6W4i3JIdkLW4Lb2wRlJAkgbOQTLTNdFwjD2lVVt3bl3OGDi5laGUwrhlRR4hJiNNNtawF4peypbHw2TaZbduA11Vy2B8bESquogBQSwbUjS7e47ctK2ZLYvOzFVMQo+6kLBYgQzQfCHGplQ299LVQ3v15O5p5ucYy+yS79l9zKw/Bnts1o4d3W2zupUAKyhTbVMzaBilwodZ8MxBkcZg8Z3neKwl7jvcIgwC5LGea6yNYr0Wx2wZUu96quVEW8oKhrnh+ybU7d4jEjZSTGmvFX7i2UZzEsWZiBALsSSfIb+gFVPZdPdnY0mOXXKT2S2f7HP2kyoROgBiek6D2n6UvDOFXcWQ6t3dvKgLGdWAkgDc+ew86TgnDbmKdGgiyM2ZjpOuqr1JiPKa7rCYVbSBEGVV2Gv5nU0+TJ0bLk4et+IJJQxdhvC+GpYUqpLSZJMSTEbDYabVZuNHKmg0hrI7btnFnNydvkdafTWosbaZxAga6zOvvUoTSmB486FzaFMi9ZKmGEfkaYBOm9brNI1A9DrTFUDYAelWLIQV8LZdd20jbePepDUw3qRQOVI5BVkVho3qo2LZjlHh/T1NWyhmq2JA1zGPSJNTGrDcq3N9586bQKKuICiiigAooooA1qAk04KakArM2MkQdxTQvnVhxTGWKFIGhuWltoWJCqzECSFVmgdTA050x7gESwUSBLGFEmJJ5DWtCxae0VxFi6uIVYFxbYObITqQoY54301AnTXR4xbNOn0zyu/+vcoA1KpqxxuyLeIuj4VbLdHIAOPF/Glwn/uqkrAMRdRp0yWXVkN3q7BgD3K6SfvHTbRjot0L4ElkcPTuZXFMa9kjEPlCi6gwwzQ10gBnfKN7eYBSfSJ3pMLicRfyXrzkK7DwgOVFtnlyAFYq7CPFyVE3gAX+J8OTEicR9o0g5tiI2VY+FBqMu2p561bC6jSB9KsWVRVRRpet6IxjjX5e/D9injEN68yYe272rFkNmhlAzu5fKj+IyQTzJObyA5DjN83XS0jBluFQpUyDI6jzMV6Ric1rB5FOS7ipg81Qg5W9kEx+Jo51xnBezb2r6u2TIkxBPiMQpgjSATz5DenU425y5Op+PeLT+E6Tq6+vb973Omw9kIqoogKAB6DSnss0E0wXljNIjrWPc86L3dOC0TQG5UAFQ3BU9RsmtSiGRRrUvd0qpFOmhsEiJlihacYmmNUkEjoDoRNQXsEp28J+nyp9KmIU6SPnQrXBNoybtsoYI/lTZrZvFY8URWK46VfCXUK1Q6igUUxAUUUUAbtIRS01zFZCwZcptFOVZpheSO5MGBrBj1jSrXZ68tvEqVtsc5CG47faEHY93EKv112FNAqEjzIIIII3BHOmjKjRgzeFJOvbeu9G72kOUjFOygWHcLahZaDFvMxmSbiowGgGbnrWZjBeZDibzo8JmIzMHCxJyqy5fPV/5VUZcxliWJM5mjeImAANtKnw2GsWgjO7W3fxKqkhRb5O6qDIIIJJ8IBAOs1ampbG9ZYaiTik0u7tL/PtSJFwF7IbjKjKNSLbl2UbyylV/hzUYSwLronJjqeWQDM5/wBIierCusw3DFR0e0wVMsED4GGhVgBoDE7byDyrI4ngVwouvbbxXfDbWBFvMZfKeYLQY5BYGlK4K7GnoYRkpR47/RGbxHFd9eZ+QlEHQA+I+5Ef5R1qGmooAAGwAA9qdVLduzmZcjyTcn3K+OUlCB7+nOscggwdI+lbONuBUPmIHvWIomrsXBSzdtQwBBnz/pTyms1HhsOEEDXqalJql87DC0Uk0tQAU0mnVE5oQMaaAKUipFWmsWhmQ1BewQbXY/Q+tXKKhSa4JoxblkruI/L50yr3EL/3R7/yqjWiLbVsVhRRRTEBRRRQBu01hTqKyFhCaazEU+4aSmQooejLPOnBKUJUWTRERTMOVFwIzLaUqftXkqMpAW3uI0YwCQNDHOrNAEVKl6jQfS9916FqzxVbatbtZ71qCO8UqBmYliVDECPMSNY61TZnchrrlyohRACr5wN2jSfWAJMvoqXNs05dXPJHp4XogrKxuKbNoYA2jn/ZFaV26FEmsQ2ydQpgkxz9qbEu7MjEvXixk/0q9w/CbMfYfrVfAWMza7DU/oP76Vs1OSVeVAkFIaWiqSRBS0UUAFMZafSGgCKKdbpkVJbpmKh9FFVsbdZQMvuelKlboYMbZBUnYgb/AKVl057hO5JptaYxpCNhRRRTEBRRRQBu0UUVkLCK41Iu9OFulaeVSKLnp1RKtS1DJQUUUUEhVbFYkp92R1n+lWaKF8wMuzYNzxudNfaDtry3qbEYoBCEgGYgRt1FXSukcqz73DzplI067/PnVikm9yCXhiQk82P9/rVykUUtI3bskKKKKgAooooAKaxinU1hNAEVPBinBYppSpsWhytNOpqLFOqGMiC/hlYbQetZNXeJPqB5fn/tVKr8adCMKKKKsICiiigDdooorIWBRRRQAUUUUAFFFFABRRRQAUUUUAFFFFABRRRQAUUUUAFFFFABRRRQAUUUUAZWP+M+35VXoorTHhCMKKKKYgKKKKAP/9k="/>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38938" name="AutoShape 26" descr="data:image/jpeg;base64,/9j/4AAQSkZJRgABAQAAAQABAAD/2wCEAAkGBxISEhUSEhMTFBUWGRcbGRgYGRobHBocGx0YGhoZGxgYICggGB8mGx4cITEhJSkrLjEuGh8zODMsNygtLisBCgoKDg0OGhAQGzIkICQrLCw3LDc3Nzc3NDc4LTUrLDItNzA0LC00Ny8sLzAvLywsLDUsLCwtNDQsLCwvLywrLP/AABEIAQsAvQMBIgACEQEDEQH/xAAbAAACAgMBAAAAAAAAAAAAAAAABwUGAgMEAf/EAEYQAAIBAgMEBQYOAQMDBAMAAAECAwARBBIhBQYTMSJBUXGxBzIzUmFyFBUWIzQ1U3OBkaGi0dJCF4LBJGKSQ1ST8WR0w//EABoBAQADAQEBAAAAAAAAAAAAAAABAwUEAgb/xAA4EQACAAIFCAkCBgMAAAAAAAAAAQIDBAURgbESEzEyM1FSkRQhNEFhcpKh0RXwBiJCccHSFiMk/9oADAMBAAIRAxEAPwB40UUsN+N8MXh8W0MLIqKqHVLkk36791eYolCrWXSJEc+PIg0jPopUrtjbhFwn7F/tXvxvt31P2L/avOc8HyLehvjh9SGrRSq+N9u+p+xf7UfG+3fU/Yv9qZzwfIdDfHD6kNWilV8b7d9T9i/2o+N9u+p+xf7Uzng+Q6G+OH1IatFKr43276n7F/tR8b7d9T9i/wBqZzwfIdDfHD6kNWilV8b7d9T9i/2o+N9u+p+xf7Uzng+Q6G+OH1IatFKr43276n7F/tR8b7d9T9i/2pnPB8h0N8cPqQ1aKVXxvt31P2L/AGo+N9u+p+xf7Uzng+Q6G+OH1IatFKr43276n7F/tR8b7d9T9i/2pnPB8h0N8cPqQ1aKVXxvt31P2L/aj43276n7F/tTOeD5Dob44fUhq0UqvjfbvqfsX+1asTt7bUal3UBVFyci6Af7qZzwfInob44fUhtUVQfJ3vPiMVJIk7K2UKRZbc73vrrV+r1DEolaiifJikzHLj0oKSflF+sW7ofE07KSflF+sW7ofE1XP1b0dtVbd+WLAc2EHQXurbatWE8xe6t1XGaeWotXtFAeWotXtasTnyNw8uexy5r5b9V7a2oCO2bt6GUOSVjyyyRWdlGYobEjt5j86927tmPDQyyHK7RIz8MMAxAF+XMd9U/am4uKkwxQSYYzPLPK5KaXktZY3KlkAIBNrE25124ncyRhiVHwc/CAxErKeLGzKFy3t0k0PWNNLV5tZ0ZEu3W6i4pioypfMth5xuOjoDr2aGtZ2lAApMsVmvlOZbG3OxvraobZW7jQYSbCDgkNn4bFL3zDRplOjsG59oAqB2buDJkCYgwsFedsoF1JljVQQuUBbOCbAD2Ute48KCDrtiLdtnbCYfgggMZpY4wLgHpm2b2gVltbaqQNArLfjSFAdAFsjvc36ujb8aqvyKnV4ZM8UhU4XOWDZkEJGYRP6reqQOVTm2djTYjE4dmaIYeFi+WxLsxVkyn/ABy2Y0tZOTAu/fh1HG++OVMzYcqwhilKlhccSUxBbjTS171awKofyFmWJY0liH/TrE1w1g0cpmjZfYSbEH8KvOHzZVz2zWGbLe17a2vra9Fb3kTFAtVmdqLV7RXoqPLUWr2igPLVD74D/osR92/gamah98PoWI+7fwNCVpF/5I/Ty+6ni1NilP5I/Ty+6ni1NiqZGzRoVt2yO7BBST8ov1i3dD4mnZST8ov1i3dD4mk/VvRNVbd+WLAc2E8xe6t1acIegvdW6rjNCivFYHkQa9oAorwsL2uLnkKCwHMigPaKwSRTyIOgOhvoeRrOgCiiigCiivGYDUm1Ae0UVjnGuo05+ygMqKwEqnkw/Mdl/DWs6AKKKKAKh98PoWI+7fwNTFQ++H0LEfdv4GhK0i/8kfp5fdTxamxSn8kfp5fdTxamxVMjZo0K27ZHdggpJ+UX6xbuh8TTspJ+UX6xbuh8TSfq3omqtu/LFgMPeLEqPgUQZeK+IiZUv0iqkl2C8yFGpNcGD3qxEnQD4YXmKCdo3WPKY+IgMfFzBmPRF2HLlcgVYcbtnDYVI2xEix5tFJB56C1wNCezrqQgEbKGUCzgHzbX7CQRf86uM0rG5WNlL4qGRRHkmnaMEHNIjSuRLfllBumUa3W5tcVG/KrGujmE4d2SSTpmJwrIMO0y9DillbNZdWHcKuyY2MymIXLqLnomwvY2LWsDYg2vexBresSi9gBfnoNe+gKngtqNiMfHmtGIxIqxkHMwaOGTi3NrrclRYEaHW+g1S4oS46RouFKiS4RGJBbK444YKVIyyLmQ630JFtbi2YaWOTppZspZb25FSVYfmCK3BAOQHbQFG8nk91IW2f4Hg8oItqqyqwI0PRe4I6jQu/U0iycLD5WRGfNIGyELljZiR5oWcuDzJWJiOYq9BR2CuPDbRgdzGjKW+cBAH2bKsg/BmA/GgK0dt49ZowwwrR2gzlA7A8aeSJWR8wsQmRiCG1uAeut2z9szR7PWeV0eQS5XaxAVePw2uMxIypfr0tVnmdI0LNZVUEk9QA1v+FY4WZJEDqDlbqZSp9t1YAg37RQFQTe+VpUMfCdHICxgHPIDiJIc6Nf/ABRQ5uLWvqK2b2S4gzSRJIgUxYcxoVJOf4QoLkhuko6NwAOY1FWRNmIJ+ONG4fDsALWzFye8k12lRzoCo4Lb+Mknjhy4YWB4hbOpkyzSRPwRc2yqgexv56jQa1htWbEJjZMixNFMIYWDqxIJjxLZrhhdbhAV68x1FXDIOwacq9tQC82Vihx8NdVj+dgbKNFUSYEogF+SlwUHtFudMSscg7B/9cqyoAooooAqH3w+hYj7t/A1MVD74fQsR92/gaErSL/yR+nl91PFqbFKfyR+nl91PFqbFUyNmjQrbtkd2CCkn5RfrFu6HxNOykn5RfrFu6HxNJ+reiaq278sWA0dt4RpcMiqCSJcM1h2LNGzH8FBP4VwmTGfDbDi5ONYggcH4Pwb5lYf+px7CxObnplsamZMesKRZr/OOkYt6zXtf2V33q4zSl7RwWKSaYxSTokuIXMyrxMq/B1CsqCzZeLYEi/mi+l68bCYmOaQF8Vw3xN5HQXaxgjCMgCnocQEEAEiy30vVs2dj1mUstwA8ia9sbFD+oNa9m7SEyGQIypc5ScvSAuMwAJsNORsaAhN1dnYiCWQOzmORsQ+U2yoxxEjLlNri6MNL9V6z3ZlnL4lZOPlBBj43nDV1IDBVBXoqwte2bn1CU2NtlMTcorCyRP0rcpUDgaHmAda34bHK8ksYveIqG7LsocW/AigKBBj8c+CWWM4p1KxNC4AzFuCWfiLlLNEZAFFwCSx1C2NT+zMPiFxiSSiRkIxaBiB0Q7YeRAbclsrgH2AGrLhMMkSLHGMqIoVR2ACwH5VtBoCibUgxsy4mI/CLsmKBCgBAMw+DCNiNWZOYF/8r20qY3lmx0XCOETi3Uq4bUDLlfMeu7Irxj/udKseYVy4rHqksURBzTFwvsyKWN/w8aAp2K+GySKh+EpxoJM4uOGrPHIyqhC9FkYKpJbW/I869EOPKyhJJly4deAhjPT+ZUHO/JZBMToQDZRbS9XDB7QWRplFwYXyNe3PIklx7LOPyNdMjgAk9QJ/KgNGDYj5smRigUF3AGe45ggAE9tgK6a59n4tZoo5VuBIiuAeYDAMAbdetYNtBROMPY5jG0l+qysqn8bsKA66K0YPEcRA2VkvfosLHQkcvba/ca3E0B7RRXhNAe1D74fQsR92/gamKh98PoWI+7fwNCVpF/5I/Ty+6ni1NilP5I/Ty+6ni1NiqZGzRoVt2yO7BBST8ov1i3dD4mnZST8ov1i3dD4mk/VvRNVbd+WLAZu1cDLN8FVFThpKksjltQI7kKqW6WY2F7iwvUHhN2JxfiQxGPjZzArWjIMeQlfaH6Vm53J52qe25tk4TCiVU4jXUBO0edIf9sYdv9td8e18OZeCJo+KQGCZhmIIuCF5kWufwNXGaRO7OwJMNLiC5WRZnkkU3N0zuxMYU6ZTfNca3LXvpUbsnc5onizeYkZChHKiN88jsctumGDKD7utxVi2JthcS2IyFSsMvDDKbhvm4nvfkdXI07KjcJvM0gUgRdLgDKHu44krxklbaLZbg9ZzdlAebsbHxMCusmRc0ECBkYm0kaGJtCBpYKwPtItprGQ7sTqoDRRyZXQyKZDlxBELRmRmIJzZirWYHlzNhVl2ftpGwqYqVkiVhckmwFzYant0/E16d4sH0/8AqYfm1Dv0x0VNrMexdRry1FAVmLdvaKGNBilMQWISXJu5YImIbXkQsYKe2R71L7s7vthZGa4s4cvYnVjNLIpt7EfLf2DsqQh3hwbq7piYGVAC5WRTluSovY6dIEd+lZ4rbcEaRO0i5ZnRIyCCGZ/NseugKjhdz5WZ1ljiSLimQJGehrDLHcDmDmKMSesXqSwOwsQmJilkyyZSDnzaxj4Pw2jAPNTIM1xzvqNL1O4nbWGjXO80aroMxYW1JUa+1gR3io/Hb14dVieKaGSN5ljdw4KoGR3uWBsOQ59tARO0d2J5pMVlIiWbjDMG1kV4FiVSB5oWS7ZuYtpzNbZt2phPmTKVumVy5zIiwmNoQLdIM/S1Nukb6gVKPt0icxXhCiTKSz2YrwOMSi/5kG2g/wAbnqro+UWD4JxHwmHgjnIHUryzWv25dbdlAVTZ+5cyR4eGVjJHDcMVlZWe6xZZCT1x5WQAEaWItyqb29u4Z8RHiAelEqKhzEEHjRSPy7VS3tuR11MYvakERjEkqIZTZAzAZjpoL8+Y/MVDbK3uhlmeNpYQLz5ADqBh3ySF2JtrcMLdV+ygNOD3flixEDoFypxFbM1wsZeVlEaWur9JRmBsQLEGwr3a27jzSYrMAROqhJMxDRDKivGANQCQXuDzb2CpvDbZw0jIqTRs0gYoAwuwXRso67dfZXfQFOxO7EzTuQQqszkSB2zCMwcJYcvUFk+c520vzvWnC7sYyVSMdKkt2geylgAeIks6e1MyBV/7bg86u9FAQu7EckUYwzq1oURRISTmJzHKCdTlTJr2tbqrLfD6FiPu38DUxUPvh9CxH3b+BoStIv8AyR+nl91PFqbFKfyR+nl91PFqbFUyNmjQrbtkd2CCkn5RfrFu6HxNOykn5RfrFu6HxNJ+reiaq278sWA0MfsGPFcAyklIg5yAlbsy5A2ZSDopcW/7vZXINzkKKjSMcpW5/wAiqwyYcDNe98j3v21YcJ5i91bquM0hNlbImgilVZYy7FeGxjNlCxxxrmQMLnoXNiBryFcsW6uSJEWU50ENnKjVo5WmJK9jMxFhyB51ZaKAgBu6Rho4FkF4ZA8TFbgZWLIrrfpCxykgjtFjWjGbsPNO0ssoZGiMeTKRlDHDsQOlbKTETyv0+egqzUUBVsXubGwOVgDmLi63BYznEDMLjMuYkEXHO9walp9kgxRRpkj4bo4Cr0bqbsAt9L3PX19dSdFAVLBbnFZAXmDopiyLlsQIpZZVzG5zG72vp5o0rY26ZURCGRU4fBHSTMLRxzR+aCLkiS+umnXVpooCr4Xc5I8qJI3DRUChhdgVgfD3zdd0IPLmPbUdvJu5wYnkgzNMwKRIELBmbDrh8rW80FUBzkgLbU2uDeaKAhN4NiyYiJIllyBcuYEEhspUjkQdCPaNdQa5MbuksishkIDjFq2gvlxLiQ2vpdWVeYIIv21ZqKAhcLsTIRIvCWURugKR2QM5Ul8pa/NRcX1tzqZW9hfU9de0UAUUUUAVD74fQsR92/gamKh98PoWI+7fwNCVpF/5I/Ty+6ni1NilP5I/Ty+6ni1NiqZGzRoVt2yO7BBST8ov1i3dD4mnZST8ov1i3dD4mk/VvRNVbd+WLAc2E8xe6t1V/H4vJNgFzFQ7ygi9g1oZGAPbyvr2VG7H3oZUhDpnRlh+cDEtmnkkROjbpLoLkHQG9rDS4zS5UVW9vbTeLFR5Cpth8Q5V5CiEq+HCl2AbLoWscp664hvRJiYJOHCEIw7vITIQUPzyAIMl5LNGdTk0I69KAuNFVfY+8g+LVxbxsAqqMtwXuMqdP1Gz3uCdBqbagaJ98pI0dpMOt4hO8oWQmyRScPoXS8jHnayjqvqKAt9FRW7+OllWQzKilZpkUK2a6oxUE3AsdKlaAKKKKAKKKKAKKKKAKKKKAKKKKAKh98PoWI+7fwNTFQ++H0LEfdv4GhK0i/8AJH6eX3U8WpsUp/JH6eX3U8WpsVTI2aNCtu2R3YIKSflF+sW7ofE07KSflF+sW7ofE0n6t6JqrbvyxYDdfZ8U8SrNGkiixAYAgHt1rlwO70MU4lRECpFHHGgHowpkJy9lwwH4VJ4TzF7q1bWn4cEkgYpkRmzBC5Fhe+Qat3VcZpi+yYC0jmGMtKoWRiou6jkrHrA7K1xbJwq2RYo7orWFhcLISWHblY305VU8JvDjXWKQNGyqSJLR+ktiVhupVyE6F20LDlUjuvjHmxc8khyuY0UxWtwsks4UG+pLL0s3I6W0oCwiBCj8JY/nLk6AqzWC3a3naAA+wVH7J3bhiijSRY5WRnfMVFgzuZGyg3yqDawvyUdlVnZO08VBEsTuiIeE3FaM2hSSTEBg92sfMQZjYDiaitse1tpytEYzHGriIHNEW1YYm8g6QsDkiIU8g51oC3rsqITCYLZgH5aAl8mZiOtrIovXTLiEXzmVdCdSBoLXOvULj8xVY3f21isRMufgxpw42MZuJGDxK5kQEarxGyc9MrX1qF3kx00s8wKpmihxapA6Zg6D4Owka5HEV7W00HLmDQDDMguFuLkEgddha5t+I/OsqqOzsbJLtEcToFFxSCK1iEEkOSQn/ISABgRoOXMGtGCx+NWV1DcXLLjWZWQ3yoIzDGpv0Scwsew8qAutFUTBbbxMzQHjrwxNBnkVCFJkilLwHXQq4QdoLqCLjW7YbELIiujBlYXUjkQeRFAbaKKKAKKKKAKKKKAKh98PoWI+7fwNTFQ++H0LEfdv4GhK0i/8kfp5fdTxamxSn8kfp5fdTxamxVMjZo0K27ZHdggpJ+UX6xbuh8TTspJ+UX6xbuh8TSfq3omqtu/LFgN2XHxwQiSVgiAotz2uwRRp2sQPxrvqq7z7LnxSQQR5FQ8RpHdcyiyFEXKGU5sz5gQdMndXuxfhYxEZlWUq0IElzZInVVByi9pM7XOoBHbYgVcZpPYfHRtI8SXLJ53ROUGwNs1rE2INr9ddJsNTYdV/AVRcds7FRGd4lxJZ8WZFKyNlC5IBqg85TZxY6fpW6XA4lzIrjEOqYmGVXzlSw4jZkEYa2WNMuosGHVcG4F2rRj8YkMbyyHKiKWY2JsALk2GpqA24MR8MgMSz5LEO6uTHYrKMpi5BgchzHtA7a5WwGJm2XicO6uZGSSNGkPSkuLZyrE5Lkno3tppoRQFwrwqOfXVOl2djOLEnHxKxLJLZlyuT042j4hOpTLnW+vXfqNSG2YsSZ2MZktwTwMpsgm6d+MOsHoWuCNDQFhyjn11yS7TiVZmLaQX4mh6NkEh7+iQdKprPtGMB448U8YY/NuymU/8ATSA3u2q8fJbXQ3I6Nq17YwOMaLEoY5THKGZ8nnyZsJGigWObSVWDKNfN5i4oBgEBhbqI8a8hiVFCKAqqAAByAGgAqF2tFMWw1uLwtRJwjZg/R4ZNtSg6Vx7RfSqxiZsSjBXGMjDYoCNRIWckxYrQOxylSVRsp6IuOygGJRVHbZ+0XE/FmlWXgEIIrCIsYgLg/wCLiYs3LqXW2lWvZ+JBLxAuxhKozMPOYoraHrNmF/aaA7aKKKAKKKKAKh98PoWI+7fwNS0kgUXYgDtJtUPvcwOBnINwYnsR7poStJQfJH6eX3U8WpsUp/JH6eX3U8WpsVTI2aNCtu2R3YIKSflF+sW7ofE07KSflF+sW7ofE0n6t6JqrbvyxYDO2zttsJFG4w8kysyIcjIMrOyolw7DmxGo5VMwSkgZhkYgEoSCR7NND2XFR+PwJmgRBbSSB9eyOVJD+imoxt3pfhon+bCibi8QE8QrweF8HIt5mbp87aDS+tXGaT+0casMckh14aM5HXZQT/xWh9qqJIIrG86uw15BApN+3mKrm0t0pZZpmzRhZGlbi68TLJhzAISPUVvnOdtB0b61v2bsCdMVHPII25szBiWS8Kx8EXGqBwWBFueq31IEim8kfHeF0dAsqwiTQoZGRHCmxupIYAXFidL30qY4y6dJdTYajn2VWju9K883EKCB8RFOALl3MaRAKepVzoD1k2tpe9RZ3JaVXSVIFBlaQKgGS5glhBCBQF6TBtbnS9yaAvZYdo7Px7KiNsbeGHlSMxSOGjlkYpYlFjKBjlvdvPGi3PsNV8bj5WVbK0IkY8IOyAB4oE4gIHnBo3NtL8Qm4POZ23svEPiIpIGjULDPEzPcleIYiGVR55GQ6EgUBLrjEZBIjBlKZ1IPnLa4I9lYbKxy4iGKdPNlRHHXowBGo76q8e6DRyKIgnDTIUkJ+dVEh4XAHR81j0ibjz205V17t7PnwpVDGoEuXMiMeHCI4grMDYAs8ltAFGpOpBJAtFaZ8MjlC6hijZlv1NYrce2xI/Gt1FAFeAV7S7l3weaeEX4KxO7v0rK0fEEUZZuVspdiOQIB6hQDEorGOQMAykEHkQbg9xFZUAVF7zYmePDSNhozLNayKLec2gY5jay3ue6o9N543x3wRH1XQgDok5WZun6wIAy+xvwktvq/CzLKI0Q5peiWLRqCWRSGXIx9bW3ZS0CeglmTCNicS0T5VZgZZl4kmvILrrfttV6jwc0ezJ+I6NG0JaNVucgKklcx5jlYdWttLAJ5ZAVZMiKpveyi5vc2J1Y2GmnZyq9brbakOzpMJIslxDimzSZrgLkyKubUrYsfZYAVzSqTDG8k66TRujqFxxK1vR3nR5I/Ty+6ni1NilP5I/Ty+6ni1NivcjZourbtkd2CCkn5RfrFu6HxNOykn5RfrFu6HxNJ+reiaq278sWA5sJ5i91ZTzKilnIVRzJ5DqrHCeYvdWOPwizRPE/myKynuYWq4zSO3g28mGWNsyHNLGjddlZwjHTsJt310x7bw7MirMhMgVksbhgwJUg8ukASO2xqG2VuVFCbmWSQ54pOlr00zMzezPIxkPtrdh91AhQCVuGvBLJlHSaEWjIbmo0W468o5a3AlX2vAshhaRRIouVOmli2nrGwJsNdK5V3mwxeJVkDcXi2Ychwhd8xPm29tcEmxnlx0ruWWJeA6WXzpVWVb5jzCgg5R12vppWMW5wK5ZZmkuZc7EaussSxOCSSQ3RDZr/hQHX8qIOPFHxEySoSrG4u+dECi/bmHfcV1nb+GtIVmRuHowBub3ZQAB5xLKy6X1BHMVyzbvGQDizF3CoucIFuElWUHLc6kqAbd9hWiLdGNVUKyhopeLE4jUMDZwFkI9KLSONbGx7daAybeTJh8FPLlUT8PiHWy5omfT/cAK6sPt2MySK0sJHEVIwhLObxpIQ620OpbS4y5TfWvINgqIcNEzX+DqADbzjwmivbq0YmuCfc8GMRpM0Z+b+cCjOuSNYs0bX6DZRz1GpBBFATWP2xBA6RyyqjSXyBtL2KLz951H+4Vw7U3jiSOQxOrvGRdRcm3EWNrAedYm2l9dOdb9sbDTEG7EghGQGwNszRvf8AOMVF/JC18k5GXPwgUB4YkmTEPmsRxOmgA5WHadaAscM6ypnjYMrDRgbg/jSG2lM6sYnjtljWNi5IuM5LNl0uvt5XHZzdeEwiYLDvlLMFM0rE82Z2aVzYcrsToKV20FOJbPiklVpA4R3Cga3JRBchSo5Kw6jzINq46TBIaijhcS3Isly3H1I7tyNuPBOkV7wysFK+qzaKy9mtgR2G/VTJ24Zxh5fgwBnyNwwTYZraanTnSZ3ewuSWBAGA48YzEHpWkAvmPnHSnTtXG8GJ5bA5RfU2H4nqHaa06xjlRRQzJdnWrXYUwprqYlth7BfDusCmRsXcksb3ZmIOc3uUy87nTmdbmmbvZt1YITB6Wd42GXQDUWLOf8Rc8uuujeHeBcMiMEDyyjojkLAXuTa+UEjTnrS7nlZ3aRyXdySzae0/kBoB2Cvnpkzo9qTtiZzU+n5FkEC/Nu+8CL2fs5YRmZs7G2pA00tZR1cz+FTGEHp/ZhMR4xCtBFbcKdZv/wBTE/8A8q4aM7Z0Jj0efMnUuGZMdrb0v9jp8kfp5fdTxamxSn8kfp5fdTxamxW1I2aPtK27ZHdggpJ+UX6xbuh8TTspJ+UX6xbuh8TSfq3omqtu/LFgMbb22mwYhlNzEUlUoAOlJlzxC/ME5GQDrLiuLDb1GUpMvFEZKrw1VDeQQSSvEzMQQRccuTR2Nqsc2zop4o1lXMEeOQDsZGDKfwIrzDbDw8YARAAJZJrf98mfOfxDtp7auM0gNh71NJiVSSOVVniwrJopSN5EmkZWIN7kLpzGg5XqQ2/vBHGkqBpVdDYlFVmUARuXAY2K2dR3nlXbhNhQRhAqnocPKSxJ+bUolyTrZSRrXuJ2Fh5JHmZLvJGImNzqgJYL7NfAdlARr75Qrxc0U44ZZR0VPFKyiG0dmuTnIGtuffW2LeqNzGqxTkuVDAqF4WYuFz5iNSUIGXN1Hkb12YjYOHcWKH/M6Eggu6ylgQbg51VgeoiuPaGxWfEYeRBlCFTLIW6UioGyRlf8jmbNmPKxA840B5gN645WRODOjtK8LIwQmNlRZCXMbsoXIwNwTztzrPa28yYeRo5IpujFJIH6GRxGudlXp5r2vzUDTnW/Y27uHwotErAA3F2Jt0EjsL9WVFox27uHmkMrqxYqVPSNipVkII91jQETtXewHDycJZUntLZGCh04YQu7alQFV1PMnpAWvpVrBqJxu7mHlzFlIZi5LKxDdNVVxf1SFW68uiKlxQBRRRQELvgpbCSRhspkyoDqPOYA6jlpeq3iNmh4WSVVUKEPQYjM0dyHJ0y5tAdeV9datW8jfMOlrtICqrYHN1lddBdQdTyqu42VHjEYPpiIwAbHU2blqpC37rVw0uZY7LzpkJWNsy3ZzGKAOoXPLmCgWChUzdEdQzrf8and7XAwc+Y2BQi/ZfS9+rnzrzAQLxgoBAijFtfXJA566BD+dU/f7bInzQIzcOPMHsbB25WuPOUajXr7qqokxQUfORfqbf8AH8HJSZ8Mv80X7G2bYmIxp+Es6Q5lAjVlZisY1UN0hYm9z7T7LVWdrYeSHNHJlLqV1XkbkWIB1/D21ZIMbOBE0uImDSXByxIyqrC+boi97lQLe3TUVB7ZhYSor3cEB1LecBqSNLCwkJ0K31XXSueZLi65kbW85qbQ5Sgc2zrVjtNZrbhFJM56hhMT+piFaq7NmjoYz2YV/wBWH8VVQ1bOh++4w6vVtJg++498kfp5fdTxamxSn8kfp5fdTxamxW1I2aPuK27ZHdggpJ+UX6xbuh8TTspJ+UX6xbuh8TSfq3omqtu/LFgObCeYvdXFvQ9sHiSLgiCXlz8xq7cJ5i91Zzwq6sjgMrAgg8iDoQfwq4zSqYfeeUNwjErGHjLMwY2PBjikzRadK/EAym1jmF9NcJt9WhW88IbRLCFi+ZpUZ4o1zAXZsrL+KH/LS1w4WNAAiIoUEAAAAA8wAOVa4NnQoMqRRqM2ayqoGb1rAc/bQFaG+LO8bwxo+HfhkuWIbLJMIFZRazanNYkaCpDa+32gnCcMPGTApsTnzTyNGpVbWYAi51BAudbWqYXBRABRGgAAAAUWAU3AA6rHUe2ub4qQ4n4SQCwjEa3Gq9IsxB6r3A/CgK1BvjMULFMOcjtdlkfhtGsPGzK7ouvMXtl059m6TeydhPJFhS0cQsCzhSXyxMFZea3z25dQPI6SuJ3Zw7SQuscaCKUylQgs7cN4wSOVxmvf2CpP4FHnMnDTOwALZRcgagE8yAaA2Qvca5cwtmANwDYEi+ngKzrCOJVJIUAsbsQLXNgLntNgB+ArOgCuDbk0qQs0Cl3BWygAki4vYEgXteu+igKbiFxLtEMUk7KXGkaquUk9EjhuxUjS5LcgbdYOO18KiMYkhlMjSK3GDhHk0BYlxboZejZdRYWWwBq6VX99cbFHBlcK7sRw1J1DeuOsZb3uO7rqiZLhULb3aSXNUKyotCKbg94pII3hzscTI3nt0yiLzDXY5SLnKD263N6isuljc3ve5ve/O59utcOI2sASHeRmU2zyNexNgSATrzvZRqAbVvwRElznZ0zFVkHRSQjnl0uDzOU9Wuuts6KVMn2JKxLQZroc+s5n+v8ALD3ZXVbytJvZu8aoY8O2bMoscq3zjKcvLzWsLm9h7eqozHY1pmWc9HMcoUG4CdK17aZr6k9ptyrNsPGgLEDKBc31Gmt9e69ccEDFVdi2R2ZkXSwNwRrzJ1J1NudtBXRNlQSpbyuttG/T5MNFoUUE95cTha0d++52dZ1VI7KT5nHN/wDj2/Muf+Kjqldk/Rcf9yPCSuGhbZX4HxlW9phvwOfyR+nl91PFqbFKfyR+nl91PFqbFbEjZo+2rbtkd2CCkn5RfrFu6HxNOykn5RfrFu6HxNJ+reiaq278sWA5sJ5i91bq04TzF7q3VcZoUUUUAUUUUAUUUUAUUUUAUUVpxeKSJS8jKii1yxsNdBQGna2048NGZZSQosLAEkk8gFGpNK3HY555GkkLXJNlJvkUnzRqQB3V27xbcfFyadGFCcg626s7fhyHYagjK5vlQaEgZiRmt2aaC/X+lY1MpGceRDoMCn0vOvNwPqXua9obPWSzDKHGgJHMdhrgTDThhdTYDqZbAhVVWXldrKouQLi96mlJsL6HrrKqJVKmS1kopotYz6NZkPRvOKTaAeMowKvdAVKkZgWF8t+YtfTvre2GUm+o7QCQD3251uvXPxmLAKt1BszHT/x9bXr5c6mdSYprT0WF9YVrNpscMxrJaVnUzoqV2T9Fx/3I8JKiq79lyfM45e3DX/IsP+amhbZX4FFWv/phvwMfJH6eX3U8WpsUp/JH6eX3U8WpsVsSNmj7atu2R3YIKSflF+sW7ofE07KSXlH+sJD2LGfyuaikal56qlN0ixcLwHPhPMXurdSei8pWNUAcLD6e/wDzWX+puN+yw/7/AOanpEveR9IpnB7r5G/RSg/1Nxv2WH/f/NH+puN+yw/7/wCadIl7x9IpnB7r5G/RSg/1Nxv2WH/f/NSDb57UFycPhhYXN3Og1187lofyNSp8D7zzFVdKh0w2Xr5GfRSwG+u0+II2gwykgnUtb2XIJ5nQe00LvntQ6/B8P/5N7T63sNM9AefptI3LmvkZ9FLUb5bRDBXjwy3bKPPPO9icp6I769Te/aRA+aw17NcXc2tpa4Njc6VOdgI+n0jd7r5GTS+34xE0soj4UohiNwcjWd9Rm0BuAOXefZXCN9NqWvwMNaxN8xHK9+beytsm+O0uqPCsvrXcD9Te9wRbtU1VNihmQuG2wqn1TSJkDg0W+K+SAaZRe5tbnesfhSeuv5ip075bU/8Ab4bWx888jyPncj/waxl302lmKcDDNYK17tYhhcczXA6HL4vYzf8AF5z0P3h+SHWVTyZT3EVlXZi95cYAWlweBtrckBuQv1E89B+IqN+Wsn/ssB/8deXQ4F+v2C/CdKi1Xby/sb60vioxzdB3sB/zWs74Nz+A4D/4zXXF5Q8SosuHwijsCsPCnRJfH7HpfhGmfdn9jlO0IftY/wDzX+a6dnY1Dxwjo2bC4gEAg8shvp3EfjW7/U3G/ZYf9/8ANc20/KBi54niaOAB1KkjPexFtNatlSJUuNRZejwOiR+FqXKmKOzR+3ySHkj9PL7qeLU2KVHkkHz8vup4tTXrvkbNGjW3bI7sEFQm1t1cJiX4ksSs9gMxGthyFTdFXNWmfDE4XanYVf5A4D7Bf1/mj5A4D7Bf1/mrRRXnJW4sz8zifMq/yBwH2C/r/NHyBwH2C/r/ADVoopkrcM/M4nzKv8gcB9gv6/zWR3FwP2Q/X+fafzqzUUyVuGemcT5la+Q2C+yH5nq5ddencjB/Zj8z/NWSipyVuIzszifMrfyIwf2Y/M/zR8iMH9n+p/mrJRTJW4Z2PifMrZ3IwZ/9P9T/ADXg3HwX2Q/M/wA1ZaKZK3DOzOJ8ysjcbBfZD9f5rL5EYP7Mfmf5qyUUyVuGdmcT5laO4+CtbhC3Zc/zWHyBwH2C/r/NWiimStwz0zifMq/yBwH2C/r/ADR8gcB9gv6/zVooqMlbic/M4nzKv8gcB9gv6/zR8gcB9gv6/wA1aKKZK3DPzOJ8yK2Nu9h8KSYY1Qta5HXblUrRRXorcTidrP/Z">
            <a:hlinkClick r:id="rId2"/>
          </p:cNvPr>
          <p:cNvSpPr>
            <a:spLocks noChangeAspect="1" noChangeArrowheads="1"/>
          </p:cNvSpPr>
          <p:nvPr/>
        </p:nvSpPr>
        <p:spPr bwMode="auto">
          <a:xfrm>
            <a:off x="53975" y="-1600200"/>
            <a:ext cx="2362200" cy="3343275"/>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38940" name="Picture 28" descr="http://ailaleadershipblog.org/wp-content/uploads/2012/01/shutterstock_73676998.jpg"/>
          <p:cNvPicPr>
            <a:picLocks noChangeAspect="1" noChangeArrowheads="1"/>
          </p:cNvPicPr>
          <p:nvPr/>
        </p:nvPicPr>
        <p:blipFill>
          <a:blip r:embed="rId3"/>
          <a:srcRect/>
          <a:stretch>
            <a:fillRect/>
          </a:stretch>
        </p:blipFill>
        <p:spPr bwMode="auto">
          <a:xfrm>
            <a:off x="1604537" y="1138687"/>
            <a:ext cx="3674830" cy="4295955"/>
          </a:xfrm>
          <a:prstGeom prst="rect">
            <a:avLst/>
          </a:prstGeom>
          <a:noFill/>
        </p:spPr>
      </p:pic>
      <p:sp>
        <p:nvSpPr>
          <p:cNvPr id="20" name="TextBox 19"/>
          <p:cNvSpPr txBox="1"/>
          <p:nvPr/>
        </p:nvSpPr>
        <p:spPr>
          <a:xfrm>
            <a:off x="5279367" y="1138687"/>
            <a:ext cx="3679212" cy="3416320"/>
          </a:xfrm>
          <a:prstGeom prst="rect">
            <a:avLst/>
          </a:prstGeom>
          <a:noFill/>
        </p:spPr>
        <p:txBody>
          <a:bodyPr wrap="square" rtlCol="0">
            <a:spAutoFit/>
          </a:bodyPr>
          <a:lstStyle/>
          <a:p>
            <a:r>
              <a:rPr lang="en-US" sz="2400" dirty="0">
                <a:latin typeface="Comic Sans MS" pitchFamily="66" charset="0"/>
              </a:rPr>
              <a:t>Jack and Jill went up the hill to fetch a pail of water,</a:t>
            </a:r>
          </a:p>
          <a:p>
            <a:endParaRPr lang="en-US" sz="2400" dirty="0">
              <a:latin typeface="Comic Sans MS" pitchFamily="66" charset="0"/>
            </a:endParaRPr>
          </a:p>
          <a:p>
            <a:r>
              <a:rPr lang="en-US" sz="2400" dirty="0">
                <a:latin typeface="Comic Sans MS" pitchFamily="66" charset="0"/>
              </a:rPr>
              <a:t>Jack fell down and broke his crown</a:t>
            </a:r>
          </a:p>
          <a:p>
            <a:endParaRPr lang="en-US" sz="2400" dirty="0">
              <a:latin typeface="Comic Sans MS" pitchFamily="66" charset="0"/>
            </a:endParaRPr>
          </a:p>
          <a:p>
            <a:r>
              <a:rPr lang="en-US" sz="2400" dirty="0">
                <a:latin typeface="Comic Sans MS" pitchFamily="66" charset="0"/>
              </a:rPr>
              <a:t>and Jill came tumbling after</a:t>
            </a:r>
            <a:r>
              <a:rPr lang="en-US" dirty="0"/>
              <a:t>.</a:t>
            </a:r>
          </a:p>
        </p:txBody>
      </p:sp>
      <p:sp>
        <p:nvSpPr>
          <p:cNvPr id="9" name="TextBox 8"/>
          <p:cNvSpPr txBox="1"/>
          <p:nvPr/>
        </p:nvSpPr>
        <p:spPr>
          <a:xfrm>
            <a:off x="1121434" y="6280030"/>
            <a:ext cx="3140015" cy="276999"/>
          </a:xfrm>
          <a:prstGeom prst="rect">
            <a:avLst/>
          </a:prstGeom>
          <a:noFill/>
        </p:spPr>
        <p:txBody>
          <a:bodyPr wrap="square" rtlCol="0">
            <a:spAutoFit/>
          </a:bodyPr>
          <a:lstStyle/>
          <a:p>
            <a:r>
              <a:rPr lang="en-US" sz="1200" dirty="0"/>
              <a:t>Core Pre-Service Curriculum – Lab 4.2.4</a:t>
            </a:r>
          </a:p>
        </p:txBody>
      </p:sp>
    </p:spTree>
    <p:extLst>
      <p:ext uri="{BB962C8B-B14F-4D97-AF65-F5344CB8AC3E}">
        <p14:creationId xmlns:p14="http://schemas.microsoft.com/office/powerpoint/2010/main" val="35464974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Child Interview Types</a:t>
            </a:r>
          </a:p>
        </p:txBody>
      </p:sp>
      <p:sp>
        <p:nvSpPr>
          <p:cNvPr id="3" name="Content Placeholder 2"/>
          <p:cNvSpPr>
            <a:spLocks noGrp="1"/>
          </p:cNvSpPr>
          <p:nvPr>
            <p:ph idx="1"/>
          </p:nvPr>
        </p:nvSpPr>
        <p:spPr/>
        <p:txBody>
          <a:bodyPr>
            <a:normAutofit/>
          </a:bodyPr>
          <a:lstStyle/>
          <a:p>
            <a:r>
              <a:rPr lang="en-US" sz="3600" dirty="0"/>
              <a:t>Investigative Interview</a:t>
            </a:r>
          </a:p>
          <a:p>
            <a:pPr lvl="1"/>
            <a:r>
              <a:rPr lang="en-US" dirty="0"/>
              <a:t> Child Protection Investigator</a:t>
            </a:r>
          </a:p>
          <a:p>
            <a:r>
              <a:rPr lang="en-US" sz="3600" dirty="0"/>
              <a:t>Child Safety &amp; Well-being Interview</a:t>
            </a:r>
          </a:p>
          <a:p>
            <a:pPr lvl="1"/>
            <a:r>
              <a:rPr lang="en-US" dirty="0"/>
              <a:t>Case Manager </a:t>
            </a:r>
          </a:p>
          <a:p>
            <a:pPr lvl="1"/>
            <a:r>
              <a:rPr lang="en-US" dirty="0"/>
              <a:t>In-home, Foster Care</a:t>
            </a:r>
          </a:p>
          <a:p>
            <a:pPr lvl="1"/>
            <a:r>
              <a:rPr lang="en-US" dirty="0"/>
              <a:t>Adoptions</a:t>
            </a:r>
          </a:p>
          <a:p>
            <a:pPr lvl="1"/>
            <a:r>
              <a:rPr lang="en-US" dirty="0"/>
              <a:t>Independent Living</a:t>
            </a:r>
          </a:p>
          <a:p>
            <a:endParaRPr lang="en-US" sz="3600" dirty="0"/>
          </a:p>
        </p:txBody>
      </p:sp>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a:t>Core Pre-Service Curriculum – Lab 4.2.5</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“She understands a lot, she just can’t talk yet.”</a:t>
            </a:r>
          </a:p>
        </p:txBody>
      </p:sp>
      <p:pic>
        <p:nvPicPr>
          <p:cNvPr id="12290" name="Picture 2" descr="http://2.bp.blogspot.com/_ocB9u-CkFww/TO6Vchy818I/AAAAAAAAATo/C7inr5SXbp8/s160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0014" y="1966822"/>
            <a:ext cx="3726613" cy="242069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04536" y="4634900"/>
            <a:ext cx="7191392" cy="584775"/>
          </a:xfrm>
          <a:prstGeom prst="rect">
            <a:avLst/>
          </a:prstGeom>
          <a:noFill/>
        </p:spPr>
        <p:txBody>
          <a:bodyPr wrap="none" rtlCol="0">
            <a:spAutoFit/>
          </a:bodyPr>
          <a:lstStyle/>
          <a:p>
            <a:r>
              <a:rPr lang="en-US" sz="3200" b="1" dirty="0">
                <a:solidFill>
                  <a:srgbClr val="56944F"/>
                </a:solidFill>
              </a:rPr>
              <a:t>Comprehension precedes language</a:t>
            </a:r>
            <a:r>
              <a:rPr lang="en-US" dirty="0"/>
              <a:t>.</a:t>
            </a:r>
          </a:p>
        </p:txBody>
      </p:sp>
      <p:sp>
        <p:nvSpPr>
          <p:cNvPr id="5" name="TextBox 4"/>
          <p:cNvSpPr txBox="1"/>
          <p:nvPr/>
        </p:nvSpPr>
        <p:spPr>
          <a:xfrm>
            <a:off x="1121434" y="6280030"/>
            <a:ext cx="3140015" cy="276999"/>
          </a:xfrm>
          <a:prstGeom prst="rect">
            <a:avLst/>
          </a:prstGeom>
          <a:noFill/>
        </p:spPr>
        <p:txBody>
          <a:bodyPr wrap="square" rtlCol="0">
            <a:spAutoFit/>
          </a:bodyPr>
          <a:lstStyle/>
          <a:p>
            <a:r>
              <a:rPr lang="en-US" sz="1200" dirty="0"/>
              <a:t>Core Pre-Service Curriculum – Lab 4.2.6</a:t>
            </a:r>
          </a:p>
        </p:txBody>
      </p:sp>
    </p:spTree>
    <p:extLst>
      <p:ext uri="{BB962C8B-B14F-4D97-AF65-F5344CB8AC3E}">
        <p14:creationId xmlns:p14="http://schemas.microsoft.com/office/powerpoint/2010/main" val="676386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Child Interview Types</a:t>
            </a:r>
          </a:p>
        </p:txBody>
      </p:sp>
      <p:sp>
        <p:nvSpPr>
          <p:cNvPr id="3" name="Content Placeholder 2"/>
          <p:cNvSpPr>
            <a:spLocks noGrp="1"/>
          </p:cNvSpPr>
          <p:nvPr>
            <p:ph idx="1"/>
          </p:nvPr>
        </p:nvSpPr>
        <p:spPr/>
        <p:txBody>
          <a:bodyPr>
            <a:normAutofit/>
          </a:bodyPr>
          <a:lstStyle/>
          <a:p>
            <a:r>
              <a:rPr lang="en-US" sz="3600" dirty="0"/>
              <a:t>Forensic Interview</a:t>
            </a:r>
          </a:p>
          <a:p>
            <a:pPr lvl="1"/>
            <a:r>
              <a:rPr lang="en-US" dirty="0"/>
              <a:t>Child Protection Teams</a:t>
            </a:r>
          </a:p>
          <a:p>
            <a:pPr lvl="1"/>
            <a:r>
              <a:rPr lang="en-US" dirty="0"/>
              <a:t>Child Advocacy Center</a:t>
            </a:r>
          </a:p>
          <a:p>
            <a:pPr lvl="1"/>
            <a:r>
              <a:rPr lang="en-US" dirty="0"/>
              <a:t>Law Enforcement</a:t>
            </a:r>
          </a:p>
          <a:p>
            <a:r>
              <a:rPr lang="en-US" sz="3600" dirty="0"/>
              <a:t>Therapeutic Interview</a:t>
            </a:r>
          </a:p>
          <a:p>
            <a:pPr lvl="1"/>
            <a:r>
              <a:rPr lang="en-US" dirty="0"/>
              <a:t>Behavioral Health Professionals</a:t>
            </a:r>
          </a:p>
          <a:p>
            <a:pPr lvl="1">
              <a:buNone/>
            </a:pPr>
            <a:endParaRPr lang="en-US" dirty="0"/>
          </a:p>
        </p:txBody>
      </p:sp>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a:t>Core Pre-Service Curriculum – Lab 4.2.7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Engagement Skills Continuum</a:t>
            </a:r>
          </a:p>
        </p:txBody>
      </p:sp>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a:t>Core Pre-Service Curriculum – Lab 4.2.8</a:t>
            </a:r>
          </a:p>
        </p:txBody>
      </p:sp>
      <p:graphicFrame>
        <p:nvGraphicFramePr>
          <p:cNvPr id="3" name="Object 2"/>
          <p:cNvGraphicFramePr>
            <a:graphicFrameLocks noChangeAspect="1"/>
          </p:cNvGraphicFramePr>
          <p:nvPr>
            <p:extLst>
              <p:ext uri="{D42A27DB-BD31-4B8C-83A1-F6EECF244321}">
                <p14:modId xmlns:p14="http://schemas.microsoft.com/office/powerpoint/2010/main" val="1576757274"/>
              </p:ext>
            </p:extLst>
          </p:nvPr>
        </p:nvGraphicFramePr>
        <p:xfrm>
          <a:off x="1604536" y="1634778"/>
          <a:ext cx="6832097" cy="4438218"/>
        </p:xfrm>
        <a:graphic>
          <a:graphicData uri="http://schemas.openxmlformats.org/presentationml/2006/ole">
            <mc:AlternateContent xmlns:mc="http://schemas.openxmlformats.org/markup-compatibility/2006">
              <mc:Choice xmlns:v="urn:schemas-microsoft-com:vml" Requires="v">
                <p:oleObj name="Document" r:id="rId2" imgW="9451708" imgH="6523427" progId="Word.Document.12">
                  <p:embed/>
                </p:oleObj>
              </mc:Choice>
              <mc:Fallback>
                <p:oleObj name="Document" r:id="rId2" imgW="9451708" imgH="6523427" progId="Word.Document.12">
                  <p:embed/>
                  <p:pic>
                    <p:nvPicPr>
                      <p:cNvPr id="0" name=""/>
                      <p:cNvPicPr/>
                      <p:nvPr/>
                    </p:nvPicPr>
                    <p:blipFill>
                      <a:blip r:embed="rId3"/>
                      <a:stretch>
                        <a:fillRect/>
                      </a:stretch>
                    </p:blipFill>
                    <p:spPr>
                      <a:xfrm>
                        <a:off x="1604536" y="1634778"/>
                        <a:ext cx="6832097" cy="4438218"/>
                      </a:xfrm>
                      <a:prstGeom prst="rect">
                        <a:avLst/>
                      </a:prstGeom>
                    </p:spPr>
                  </p:pic>
                </p:oleObj>
              </mc:Fallback>
            </mc:AlternateContent>
          </a:graphicData>
        </a:graphic>
      </p:graphicFrame>
    </p:spTree>
    <p:extLst>
      <p:ext uri="{BB962C8B-B14F-4D97-AF65-F5344CB8AC3E}">
        <p14:creationId xmlns:p14="http://schemas.microsoft.com/office/powerpoint/2010/main" val="10740643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458" y="257188"/>
            <a:ext cx="7643002" cy="1899416"/>
          </a:xfrm>
        </p:spPr>
        <p:txBody>
          <a:bodyPr>
            <a:normAutofit fontScale="90000"/>
          </a:bodyPr>
          <a:lstStyle/>
          <a:p>
            <a:r>
              <a:rPr lang="en-US" sz="3600" dirty="0"/>
              <a:t>Lab Activity 1:</a:t>
            </a:r>
            <a:br>
              <a:rPr lang="en-US" dirty="0"/>
            </a:br>
            <a:r>
              <a:rPr lang="en-US" sz="3600" dirty="0"/>
              <a:t>Ten Step Investigative Interview</a:t>
            </a:r>
            <a:br>
              <a:rPr lang="en-US" sz="3600" dirty="0"/>
            </a:br>
            <a:r>
              <a:rPr lang="en-US" sz="3600" dirty="0"/>
              <a:t>Part 1</a:t>
            </a:r>
            <a:br>
              <a:rPr lang="en-US" sz="3600" dirty="0"/>
            </a:br>
            <a:endParaRPr lang="en-US" sz="3600" dirty="0">
              <a:solidFill>
                <a:srgbClr val="56944F"/>
              </a:solidFill>
              <a:latin typeface="Calibri" panose="020F050202020403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64305" y="1720516"/>
            <a:ext cx="3789948" cy="3789948"/>
          </a:xfrm>
          <a:prstGeom prst="rect">
            <a:avLst/>
          </a:prstGeom>
        </p:spPr>
      </p:pic>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a:t>Core Pre-Service Curriculum – Lab 4.2.9</a:t>
            </a:r>
          </a:p>
        </p:txBody>
      </p:sp>
      <p:sp>
        <p:nvSpPr>
          <p:cNvPr id="5" name="TextBox 4"/>
          <p:cNvSpPr txBox="1"/>
          <p:nvPr/>
        </p:nvSpPr>
        <p:spPr>
          <a:xfrm>
            <a:off x="1380228" y="5325798"/>
            <a:ext cx="6642338" cy="461665"/>
          </a:xfrm>
          <a:prstGeom prst="rect">
            <a:avLst/>
          </a:prstGeom>
          <a:noFill/>
        </p:spPr>
        <p:txBody>
          <a:bodyPr wrap="square" rtlCol="0">
            <a:spAutoFit/>
          </a:bodyPr>
          <a:lstStyle/>
          <a:p>
            <a:r>
              <a:rPr lang="en-US" sz="2400" dirty="0">
                <a:solidFill>
                  <a:srgbClr val="C00000"/>
                </a:solidFill>
              </a:rPr>
              <a:t>(U-tube clip to be embedded week of 1-19-15</a:t>
            </a:r>
            <a:r>
              <a:rPr lang="en-US" dirty="0">
                <a:solidFill>
                  <a:srgbClr val="C00000"/>
                </a:solidFill>
              </a:rPr>
              <a:t>)</a:t>
            </a:r>
          </a:p>
        </p:txBody>
      </p:sp>
    </p:spTree>
    <p:extLst>
      <p:ext uri="{BB962C8B-B14F-4D97-AF65-F5344CB8AC3E}">
        <p14:creationId xmlns:p14="http://schemas.microsoft.com/office/powerpoint/2010/main" val="2517774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Ask open ended questions</a:t>
            </a:r>
          </a:p>
        </p:txBody>
      </p:sp>
      <p:sp>
        <p:nvSpPr>
          <p:cNvPr id="3" name="Content Placeholder 2"/>
          <p:cNvSpPr>
            <a:spLocks noGrp="1"/>
          </p:cNvSpPr>
          <p:nvPr>
            <p:ph idx="1"/>
          </p:nvPr>
        </p:nvSpPr>
        <p:spPr>
          <a:xfrm>
            <a:off x="2053110" y="2035834"/>
            <a:ext cx="3174498" cy="4365702"/>
          </a:xfrm>
        </p:spPr>
        <p:txBody>
          <a:bodyPr/>
          <a:lstStyle/>
          <a:p>
            <a:pPr marL="0" indent="0">
              <a:buNone/>
            </a:pPr>
            <a:r>
              <a:rPr lang="en-US" b="1" dirty="0"/>
              <a:t>Tell me…</a:t>
            </a:r>
          </a:p>
          <a:p>
            <a:pPr marL="0" indent="0">
              <a:spcBef>
                <a:spcPts val="600"/>
              </a:spcBef>
              <a:buNone/>
            </a:pPr>
            <a:r>
              <a:rPr lang="en-US" b="1" dirty="0"/>
              <a:t>     What</a:t>
            </a:r>
          </a:p>
          <a:p>
            <a:pPr marL="0" indent="0">
              <a:spcBef>
                <a:spcPts val="600"/>
              </a:spcBef>
              <a:buNone/>
            </a:pPr>
            <a:r>
              <a:rPr lang="en-US" b="1" dirty="0"/>
              <a:t>     Who</a:t>
            </a:r>
          </a:p>
          <a:p>
            <a:pPr marL="0" indent="0">
              <a:spcBef>
                <a:spcPts val="600"/>
              </a:spcBef>
              <a:buNone/>
            </a:pPr>
            <a:r>
              <a:rPr lang="en-US" b="1" dirty="0"/>
              <a:t>     When</a:t>
            </a:r>
          </a:p>
          <a:p>
            <a:pPr marL="0" indent="0">
              <a:spcBef>
                <a:spcPts val="600"/>
              </a:spcBef>
              <a:buNone/>
            </a:pPr>
            <a:r>
              <a:rPr lang="en-US" b="1" dirty="0"/>
              <a:t>     Where</a:t>
            </a:r>
          </a:p>
          <a:p>
            <a:pPr marL="0" indent="0">
              <a:spcBef>
                <a:spcPts val="600"/>
              </a:spcBef>
              <a:buNone/>
            </a:pPr>
            <a:r>
              <a:rPr lang="en-US" b="1" dirty="0"/>
              <a:t>     How</a:t>
            </a:r>
          </a:p>
        </p:txBody>
      </p:sp>
      <p:sp>
        <p:nvSpPr>
          <p:cNvPr id="4" name="TextBox 3"/>
          <p:cNvSpPr txBox="1"/>
          <p:nvPr/>
        </p:nvSpPr>
        <p:spPr>
          <a:xfrm>
            <a:off x="4779034" y="2035834"/>
            <a:ext cx="3285066" cy="3431709"/>
          </a:xfrm>
          <a:prstGeom prst="rect">
            <a:avLst/>
          </a:prstGeom>
          <a:noFill/>
        </p:spPr>
        <p:txBody>
          <a:bodyPr wrap="none" rtlCol="0">
            <a:spAutoFit/>
          </a:bodyPr>
          <a:lstStyle/>
          <a:p>
            <a:r>
              <a:rPr lang="en-US" sz="3200" b="1" dirty="0">
                <a:solidFill>
                  <a:srgbClr val="FF0000"/>
                </a:solidFill>
                <a:latin typeface="Calibri" panose="020F0502020204030204" pitchFamily="34" charset="0"/>
              </a:rPr>
              <a:t>Avoid…</a:t>
            </a:r>
          </a:p>
          <a:p>
            <a:pPr>
              <a:spcBef>
                <a:spcPts val="600"/>
              </a:spcBef>
            </a:pPr>
            <a:r>
              <a:rPr lang="en-US" sz="3200" b="1" dirty="0">
                <a:solidFill>
                  <a:srgbClr val="FF0000"/>
                </a:solidFill>
                <a:latin typeface="Calibri" panose="020F0502020204030204" pitchFamily="34" charset="0"/>
              </a:rPr>
              <a:t>     Did</a:t>
            </a:r>
          </a:p>
          <a:p>
            <a:pPr>
              <a:spcBef>
                <a:spcPts val="600"/>
              </a:spcBef>
            </a:pPr>
            <a:r>
              <a:rPr lang="en-US" sz="3200" b="1" dirty="0">
                <a:solidFill>
                  <a:srgbClr val="FF0000"/>
                </a:solidFill>
                <a:latin typeface="Calibri" panose="020F0502020204030204" pitchFamily="34" charset="0"/>
              </a:rPr>
              <a:t>     Was</a:t>
            </a:r>
          </a:p>
          <a:p>
            <a:pPr>
              <a:spcBef>
                <a:spcPts val="600"/>
              </a:spcBef>
            </a:pPr>
            <a:r>
              <a:rPr lang="en-US" sz="3200" b="1" dirty="0">
                <a:solidFill>
                  <a:srgbClr val="FF0000"/>
                </a:solidFill>
                <a:latin typeface="Calibri" panose="020F0502020204030204" pitchFamily="34" charset="0"/>
              </a:rPr>
              <a:t>     Can you tell me</a:t>
            </a:r>
          </a:p>
          <a:p>
            <a:pPr>
              <a:spcBef>
                <a:spcPts val="600"/>
              </a:spcBef>
            </a:pPr>
            <a:r>
              <a:rPr lang="en-US" sz="3200" b="1" dirty="0">
                <a:solidFill>
                  <a:srgbClr val="FF0000"/>
                </a:solidFill>
                <a:latin typeface="Calibri" panose="020F0502020204030204" pitchFamily="34" charset="0"/>
              </a:rPr>
              <a:t>     Do you know</a:t>
            </a:r>
          </a:p>
          <a:p>
            <a:pPr>
              <a:spcBef>
                <a:spcPts val="600"/>
              </a:spcBef>
            </a:pPr>
            <a:r>
              <a:rPr lang="en-US" sz="3200" b="1" dirty="0">
                <a:solidFill>
                  <a:srgbClr val="FF0000"/>
                </a:solidFill>
                <a:latin typeface="Calibri" panose="020F0502020204030204" pitchFamily="34" charset="0"/>
              </a:rPr>
              <a:t>     OR</a:t>
            </a:r>
          </a:p>
        </p:txBody>
      </p:sp>
      <p:sp>
        <p:nvSpPr>
          <p:cNvPr id="5" name="TextBox 4"/>
          <p:cNvSpPr txBox="1"/>
          <p:nvPr/>
        </p:nvSpPr>
        <p:spPr>
          <a:xfrm>
            <a:off x="1121434" y="6280030"/>
            <a:ext cx="3140015" cy="276999"/>
          </a:xfrm>
          <a:prstGeom prst="rect">
            <a:avLst/>
          </a:prstGeom>
          <a:noFill/>
        </p:spPr>
        <p:txBody>
          <a:bodyPr wrap="square" rtlCol="0">
            <a:spAutoFit/>
          </a:bodyPr>
          <a:lstStyle/>
          <a:p>
            <a:r>
              <a:rPr lang="en-US" sz="1200" dirty="0"/>
              <a:t>Core Pre-Service Curriculum – Lab 4.2.10</a:t>
            </a:r>
          </a:p>
        </p:txBody>
      </p:sp>
    </p:spTree>
    <p:extLst>
      <p:ext uri="{BB962C8B-B14F-4D97-AF65-F5344CB8AC3E}">
        <p14:creationId xmlns:p14="http://schemas.microsoft.com/office/powerpoint/2010/main" val="30112734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Opening Phase of Interview</a:t>
            </a:r>
          </a:p>
        </p:txBody>
      </p:sp>
      <p:sp>
        <p:nvSpPr>
          <p:cNvPr id="81930" name="AutoShape 10" descr="data:image/jpeg;base64,/9j/4AAQSkZJRgABAQAAAQABAAD/2wCEAAkGBxQQEBUSEhQUFBIUFA8UFQ8UDw8PDw8PFBQWFhQUFBQYHCggGBolHBQUITEhJSkrLi4uFx8zODMsNygtLisBCgoKDg0OGxAQGiwcHBwsLCwsLCwsLCwsLCwsLCwsLCwsLCwsLCwsLCwsLCwsLCwsKywsLCwsLCwsLCwrKyw3K//AABEIAKgBKwMBIgACEQEDEQH/xAAbAAABBQEBAAAAAAAAAAAAAAAEAQIDBQYAB//EADUQAAIBAwMCBAQEBQUBAAAAAAABAgMEEQUSITFBIlFhcQYTgZEUMqHwI1KxwdFigrLh8ST/xAAZAQADAQEBAAAAAAAAAAAAAAACAwQBAAX/xAAmEQACAgICAgICAgMAAAAAAAAAAQIRAyESMQRBEyIyUWFxFDNC/9oADAMBAAIRAxEAPwCtSHYFwceMesNwdgfg7BxxE0OURcD0jrMMt8SUu5n0jY/EFHMMmTjA9DBK4E2WP2I8CD6kGiFSKBT0SI7B0RyRh1C4wJgcxJI406PA+C8xEh6RgSQm0eoiqA7aZYxRE2jxBTBiQqQog5MwNHDooaPigWGhyQrQsRyiDYyhqiPjElUB2wFyNoZBBFMjjEmggGwkSwY9s6mh2BTCGNEUkSzY3BqOIpxBavQNmuAWshkWKmUl7+YFCLyXiYPgsj0eRN/ZnpSR2ByFPHPSG4EwPwIccNwOSOwMupbYN+jO7MMt8QXrqVHFflj19WVVOaJLp+Fvu2wGnE9bHFKNE85OMi1ppMEvrBrmPQbGrtLexrqawwZNw2hy4ZVxfZnqbCMFvf6dHG6JWbMBRmpK0JlhcNMjYhI0NwELaFSHwQ1IdEwKJKkcch2AR6QmBUhdouDLCSGoVCnYONFiiSKGRWCWMkgWMQ9R4JKcCL53/pLSrrt+/wDADsPkginEmjSyQQuE+P1C4VF+2JlYSaIvk4FgiaXJBJc/vAKdhE8MHSIYTHZMo0STEzkbJnbgjBJogrkrqLllbfXSXAyEW2IySSWypupeNkWTpSy2OUC08hu2emIXByQ48U9QaJgcIccckD6nxSl7BKRDqUc0pezNj2jjDXi8BFQpcBF5Hhe4+MMI9VOkC4XMEqUhtGW1jribBmmw1tbJ5unouoXWYglUhozwh0pgKNPQ55OUdjWNHjcBIS0ImSoiiSxOZsSSI9IbFEiQDY+KOSEn0HjJGBMj3Dt6I5rIz5WQqQvk10dOv6jXVwP+QvLIlO3y/QLQNTZE60m+Mf2Ry+Z5/Ytre0QVHThbyxQS8eb7ZQqUl7jldTXRlvPTf3gCrWmDVOMjHhmumRU9Rmu4ZTvcgEqI+EeTnGLChKcXstaVQIlLgBok1SfYncdlaeiRyBru42o6VTCIHayqPL+wUYr2BOTql2CO6cuED17d4yy5pWaj2G31HjA1ZFdIjyYnVyZn4QC4x4JfwrJlbsY5IkUTeJCnI5njHpjTjjkccOiht7DNOXsyWKJJQzFoy6ZxgK8cr2YXCjmKH3lvtqSi+7yiezw1tfVHoSn9bQ6C9lNcUOSvrvHQv7yjjJQ3MeSjFKyXyIUrRFTbyFSQNFk8pcIYyaHQ5CHITJgQ5IfAYiSJjCiSxJERxJYi2URHJDZRHodtBsZVg0oiBXyskFSg+wSkA4NDNw+EvJP7AlVyj5fYZG5n2TfHkwuIv5VF0y2o1Jdl92Wdq6sukU37NmWrXdSn1WM9+cM6nrlWPEXgXLC31Rv+XBd2aq4VRcS2r0wyouKvixLHo10YJaK4uMvdjCy2/uR0ozVTbLxc9Vys+aMhj49s35nKqT2EVESUoZYXXtsYH21Dk5zVDlj2OpUHgX5JcUrfwg1ejhPPsTLLbGNUioW3dl8IPjfUEsZAtctUqOY9fQzNG3lN45KI41kVtkeTPKDpI09S/pef1Ep11Vq7YcpdWEaNo9OUfFHPuXtnp0KX5IpASlCOkBKUpdlY9O9By08vflifJFfIzOIwRiiMmKBByQiHxRxw+CCIIiggmCAZxS69p25b49UZ2SfVcPyPQnTysMy+taU4S3wXHdD8OX/lhwkZq4rPuCVLbcWdakpe4OotF8Za0ZONvfRVTtWhkU8lrcT4K9odGTa2SZMai9DkNZ1OR0jQL0ORJFjEPRjCiSxZLEhTJEwGPiyeJIR0mSZFMeiakiSdDK4IaUuS1toZQqcuI1KygubdrqiO0ioyWV4e+OGvVGmq2Sl2K+40t9go501TFyxbs66taVent3bcdHwmvdPj9UUb0RxlzKOOHlctrrnBZSsJktLTZtrOQoz4rUhUsCk7aG29OKxHHhXZPxSffLCq+14ioKOPv9wmjaKC4WZf0H07fDy+r7iJZFdlMY6BZUie3ocj5vLwE28MC5T0MoOo0fCA31Pw8epZ2zygW6jwIg/sAZivUbTi1/ghtaDzwuDQStVJ9BzpRguhX8ySpAOHJhen26UeFh4Coom09Jx+g2awxClbEZYJPQiFwIhchCQMQViCxw5EkUMSJYoxnEsEEQRDBBEBbOJoDp0lJYYxTGVLjBiTZhm9c0jbmcPqjNTZs9S1BJcmJv7iO5tHpePyapnfKl2MnTBLiOETfiMkNWWSuKaAySi1oFpRJmjhQ7JkhIj0xmBUYwkTU4t8JZY+rTnD80Wl5tcF38PW679S7vqcHBxljDT9SWfkcZVRbDDcf5MVGsWWnWXzX4s+3+Sipv8Aibeyf6Gv+HnvbfqHnfGNo7C+Td+gyHw/CS4zF9pJtrPqmBRhKjN059V9mn0aNdRiox3Pr2XmzN/Fc/40MddnP3eP7kGOcpS4soT2EUZZJdpVW1cPhWAlBphUTfLQm0RMf0BMGSppe4BXkG3EuCtbxl+ozGjR9NE8ZgnzBqr8huLZpdWsySvDKK2hX8g+MmIlGmY0CuW1Ad3UbxhcE+qxajn1WSz0q2VSGPQZaiuRi0rIbKq9q57BG/PIDt+XNxJnUMX5C86uNhG4XcDKoO+YNoiEFQ0dkSOHxRIpEG8hq18GqDZjdB3zTvxJUTuSCV0OWAW8heSuwerc5KtVsk8GEsaRnKyo1mo+TLylya7VKOUZSvDEi3C1QjIh0GPyRRHoYZEUVDWKjghxyRyHwMCXZZ6Vfun2yT6lqrlHnhtYS8kC28EuSu1GtlsQoRlOy2U+ELI7KO6cn9C+0+nOLW1tFLYx24/fU1GlvLXK9nwzPIlSM8Va2ae0p7YJyeX5tmP16+Uq8n5Yivp/3k0epXvy6Ll5Lj37HnkKu+os885ZL4mPk3JjJz4uvbNNpdpOqs5wvLhstamnzprP5kuqxhr6CfDNLdFepqp01HEF5NvvhCs2RqQxyp0ZWlPJMpEDjickuilJL2ySpgMMiuHxkoLq9y8IutVntpt+hkqUssr8eCati5yrRZQqNkipsbbroWUZx80FKVdBIl06nlmidulHr2M5Rq4LCleEWWLbs57Jbijui0++UR6JcOGY+XBHdXijByfb9Sr0a93Sbfd5CjBuDOXtFzevdUyQ3nhWQiry0R6hHwgxe0DNfWivdwd+IB5RG7SxJEBcuQ1yH0qbbClaCaSDsESBq8S1+TgGr0glKgaKzYBXKwy024YNe0sodGQDiC0ZhlKRWU3hhtGYUkYgi5p5RlNVoYeTXxeUVGrW2UbjlTOkrRl4j0xKkcPByZWJQ7J2RMjcnBWSxkEUo5BaSyw+3jyBLQ3ErZM5bYsqMb5FjqNTCwCWUe4MNKxuZ8pKIdRo5ZqNGtuOSlsKfJr9NpYhkh8rJqiuC4ozXxzX2whDvKTeP9MV/lozFjDLLH40uN1049oRjH/c+X/VA+nRxhlWBcMK/kkvnm/o0mj1KkGlF4XsatVHTpynJtya6vySM7pTXD/8LTXLnFNL+bC/uebl+06LpLaKq3nlsMgV1tU5DqcgpoJjru2+ZBrzM3LRZJmtjLgGuWdiyyjpANJ9mblZzXH9CCtp0s9y+lU5CqLTH/PJAuCZQWFtWi/T15LeUGsZYY6iTA7yYtzc30ao0Qzi66cI+2Qa206dvPEu/cN+G5r5jT8y7+IILEH3OeRxlw9BaTQNBZin5DLuXhJbb8oDcz5wJirkZLpgskNwPaGlSITW2trgJqQFxhjpEzZwFKALXiWLiCXEDUwiorR5I5xygiugXeOiCymuIbZD6Uwq+pZWSti8MpW0LZbUZjriG5AVGqGQmA1RxmdUtcPJV5Nff2+5GXvbdxZTjnaoVONbIcjWxFI7I4XYRbFjbrHIJbU/CSqthCpbK8P17Br+plj7XjAJUeX9Sxt1zg16RkHynZeaUstGro+GBm9Lhj/Ifq924W8muu1pP1fB5WZOc0j0ekYO8n864nL+acn9M8foXNnRKjTafOfoaWxpF+aXFUvRN4sdcn7LvSLZPloA+J7j+JGP8q/Vl/ptPEcmJ1q53V6j/wBTX0jx/YgwLnlb/RQ5bJ6NYOoViip1AmFzgpnjs3kXzucAte8T6cmeuL6U5qMX17mx0OxUWljtHOeW2xU8axq32ZGSldeihdfn1C6Mm3y8IvfjPSYUoOpD80NuX5p/9mHV4w8a+WNoxTXZorqjJR8D3Z+42lDEPH+b+hT0b+XmR3mp4Zywy6OlNJWyx02ey4aXmaTVVujn0MLpNw5VU/U3FSeaf0FeTHjNGxlyimgW0q+EFqvkmgsIFlLLBgtg5ejpDMnNibhyJD0PamJKmNiwmPQjswCccg9anwT13sfoLKOVlBBIz91DBVV3g0N7SKK6gPxsxkMJblgAvaGOQiDwwirDdEenTAKanMNo1QGvT2sdTqDGrBLRPKK+/tFJE9KoTZyCrTNMdd2ziyCnLk1V5aKRQ3Vg08ophNMRKFO0GUPyg1eI+znjhnXCMWmUN3FMBa5XugxPDBZoL7hMCGmaPR58JDPim6xCMF3eX7EOlVMIqdVuHUq/XBHDHeW/0X5J1AdZw6I0mnLoZyzqYkajTaia9kd5N0Fhrjouqtx8ujKT7Rb+yPOZVM8vvz9TXfEtR/hZY84Z9sowrmZ4WP6t/sVnnxdBP4jALWupS6dBvUWMC5JIklOUtIK0iHiyz0D4eqSbTxnHPsY3S6ODa6TU2x9Wef5krPQwx446D9WrxqUZKfG7jGfsZaNhTXb78h+uXW3bH3Zm7zVdrFYIScdew+UYLZY3bhCPRGVuZZbZLdXsqnt5ECiehixuK2SZ8vyaj0W3w4vGjbpeExehU2pdDVuvhEPlq56KcSqCQLXlzhAzLK2oZjKfbsyrqvDZkBGWVsRsbka5CbhtCj0eBPFnHELMIL+luiV+m3HOx9RTgo9M0lu6RQ3tE44LGzfRT14YZNbSzwccV+gPYLqNv3KtcHHDIPRjJYTCKdU44Jgk27JFUoJnHAdGgU7LD4A7iGDjhkW2zfQDUCe5xw5gR7LO0fhKabzU+opwvH2yjM9IlguTQ6I3nk44X5H4jsBY/E7/APjn/s/5IwMUccD4X+t/2I8n8yenRyFU6PbuccPk2MxQRodMteC+oUNsf3gQ48nNJuRWzO6xdpzcvLhfQzE3vlkU49PBFKOiPNuSj6D7exzHJBToePBxxim7Y5446NZptuoxXAZStHWqRpru+fSK6nHHnSk+TYc3UWaLUbRU6e1LCSMPdvEmIcMwkXYO5DdwpxSc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81932" name="AutoShape 12" descr="data:image/jpeg;base64,/9j/4AAQSkZJRgABAQAAAQABAAD/2wCEAAkGBxQQEBUSEhQUFBIUFA8UFQ8UDw8PDw8PFBQWFhQUFBQYHCggGBolHBQUITEhJSkrLi4uFx8zODMsNygtLisBCgoKDg0OGxAQGiwcHBwsLCwsLCwsLCwsLCwsLCwsLCwsLCwsLCwsLCwsLCwsLCwsKywsLCwsLCwsLCwrKyw3K//AABEIAKgBKwMBIgACEQEDEQH/xAAbAAABBQEBAAAAAAAAAAAAAAAEAQIDBQYAB//EADUQAAIBAwMCBAQEBQUBAAAAAAABAgMEEQUSITFBIlFhcQYTgZEUMqHwI1KxwdFigrLh8ST/xAAZAQADAQEBAAAAAAAAAAAAAAACAwQBAAX/xAAmEQACAgICAgICAgMAAAAAAAAAAQIRAyESMQRBEyIyUWFxFDNC/9oADAMBAAIRAxEAPwCtSHYFwceMesNwdgfg7BxxE0OURcD0jrMMt8SUu5n0jY/EFHMMmTjA9DBK4E2WP2I8CD6kGiFSKBT0SI7B0RyRh1C4wJgcxJI406PA+C8xEh6RgSQm0eoiqA7aZYxRE2jxBTBiQqQog5MwNHDooaPigWGhyQrQsRyiDYyhqiPjElUB2wFyNoZBBFMjjEmggGwkSwY9s6mh2BTCGNEUkSzY3BqOIpxBavQNmuAWshkWKmUl7+YFCLyXiYPgsj0eRN/ZnpSR2ByFPHPSG4EwPwIccNwOSOwMupbYN+jO7MMt8QXrqVHFflj19WVVOaJLp+Fvu2wGnE9bHFKNE85OMi1ppMEvrBrmPQbGrtLexrqawwZNw2hy4ZVxfZnqbCMFvf6dHG6JWbMBRmpK0JlhcNMjYhI0NwELaFSHwQ1IdEwKJKkcch2AR6QmBUhdouDLCSGoVCnYONFiiSKGRWCWMkgWMQ9R4JKcCL53/pLSrrt+/wDADsPkginEmjSyQQuE+P1C4VF+2JlYSaIvk4FgiaXJBJc/vAKdhE8MHSIYTHZMo0STEzkbJnbgjBJogrkrqLllbfXSXAyEW2IySSWypupeNkWTpSy2OUC08hu2emIXByQ48U9QaJgcIccckD6nxSl7BKRDqUc0pezNj2jjDXi8BFQpcBF5Hhe4+MMI9VOkC4XMEqUhtGW1jribBmmw1tbJ5unouoXWYglUhozwh0pgKNPQ55OUdjWNHjcBIS0ImSoiiSxOZsSSI9IbFEiQDY+KOSEn0HjJGBMj3Dt6I5rIz5WQqQvk10dOv6jXVwP+QvLIlO3y/QLQNTZE60m+Mf2Ry+Z5/Ytre0QVHThbyxQS8eb7ZQqUl7jldTXRlvPTf3gCrWmDVOMjHhmumRU9Rmu4ZTvcgEqI+EeTnGLChKcXstaVQIlLgBok1SfYncdlaeiRyBru42o6VTCIHayqPL+wUYr2BOTql2CO6cuED17d4yy5pWaj2G31HjA1ZFdIjyYnVyZn4QC4x4JfwrJlbsY5IkUTeJCnI5njHpjTjjkccOiht7DNOXsyWKJJQzFoy6ZxgK8cr2YXCjmKH3lvtqSi+7yiezw1tfVHoSn9bQ6C9lNcUOSvrvHQv7yjjJQ3MeSjFKyXyIUrRFTbyFSQNFk8pcIYyaHQ5CHITJgQ5IfAYiSJjCiSxJERxJYi2URHJDZRHodtBsZVg0oiBXyskFSg+wSkA4NDNw+EvJP7AlVyj5fYZG5n2TfHkwuIv5VF0y2o1Jdl92Wdq6sukU37NmWrXdSn1WM9+cM6nrlWPEXgXLC31Rv+XBd2aq4VRcS2r0wyouKvixLHo10YJaK4uMvdjCy2/uR0ozVTbLxc9Vys+aMhj49s35nKqT2EVESUoZYXXtsYH21Dk5zVDlj2OpUHgX5JcUrfwg1ejhPPsTLLbGNUioW3dl8IPjfUEsZAtctUqOY9fQzNG3lN45KI41kVtkeTPKDpI09S/pef1Ep11Vq7YcpdWEaNo9OUfFHPuXtnp0KX5IpASlCOkBKUpdlY9O9By08vflifJFfIzOIwRiiMmKBByQiHxRxw+CCIIiggmCAZxS69p25b49UZ2SfVcPyPQnTysMy+taU4S3wXHdD8OX/lhwkZq4rPuCVLbcWdakpe4OotF8Za0ZONvfRVTtWhkU8lrcT4K9odGTa2SZMai9DkNZ1OR0jQL0ORJFjEPRjCiSxZLEhTJEwGPiyeJIR0mSZFMeiakiSdDK4IaUuS1toZQqcuI1KygubdrqiO0ioyWV4e+OGvVGmq2Sl2K+40t9go501TFyxbs66taVent3bcdHwmvdPj9UUb0RxlzKOOHlctrrnBZSsJktLTZtrOQoz4rUhUsCk7aG29OKxHHhXZPxSffLCq+14ioKOPv9wmjaKC4WZf0H07fDy+r7iJZFdlMY6BZUie3ocj5vLwE28MC5T0MoOo0fCA31Pw8epZ2zygW6jwIg/sAZivUbTi1/ghtaDzwuDQStVJ9BzpRguhX8ySpAOHJhen26UeFh4Coom09Jx+g2awxClbEZYJPQiFwIhchCQMQViCxw5EkUMSJYoxnEsEEQRDBBEBbOJoDp0lJYYxTGVLjBiTZhm9c0jbmcPqjNTZs9S1BJcmJv7iO5tHpePyapnfKl2MnTBLiOETfiMkNWWSuKaAySi1oFpRJmjhQ7JkhIj0xmBUYwkTU4t8JZY+rTnD80Wl5tcF38PW679S7vqcHBxljDT9SWfkcZVRbDDcf5MVGsWWnWXzX4s+3+Sipv8Aibeyf6Gv+HnvbfqHnfGNo7C+Td+gyHw/CS4zF9pJtrPqmBRhKjN059V9mn0aNdRiox3Pr2XmzN/Fc/40MddnP3eP7kGOcpS4soT2EUZZJdpVW1cPhWAlBphUTfLQm0RMf0BMGSppe4BXkG3EuCtbxl+ozGjR9NE8ZgnzBqr8huLZpdWsySvDKK2hX8g+MmIlGmY0CuW1Ad3UbxhcE+qxajn1WSz0q2VSGPQZaiuRi0rIbKq9q57BG/PIDt+XNxJnUMX5C86uNhG4XcDKoO+YNoiEFQ0dkSOHxRIpEG8hq18GqDZjdB3zTvxJUTuSCV0OWAW8heSuwerc5KtVsk8GEsaRnKyo1mo+TLylya7VKOUZSvDEi3C1QjIh0GPyRRHoYZEUVDWKjghxyRyHwMCXZZ6Vfun2yT6lqrlHnhtYS8kC28EuSu1GtlsQoRlOy2U+ELI7KO6cn9C+0+nOLW1tFLYx24/fU1GlvLXK9nwzPIlSM8Va2ae0p7YJyeX5tmP16+Uq8n5Yivp/3k0epXvy6Ll5Lj37HnkKu+os885ZL4mPk3JjJz4uvbNNpdpOqs5wvLhstamnzprP5kuqxhr6CfDNLdFepqp01HEF5NvvhCs2RqQxyp0ZWlPJMpEDjickuilJL2ySpgMMiuHxkoLq9y8IutVntpt+hkqUssr8eCati5yrRZQqNkipsbbroWUZx80FKVdBIl06nlmidulHr2M5Rq4LCleEWWLbs57Jbijui0++UR6JcOGY+XBHdXijByfb9Sr0a93Sbfd5CjBuDOXtFzevdUyQ3nhWQiry0R6hHwgxe0DNfWivdwd+IB5RG7SxJEBcuQ1yH0qbbClaCaSDsESBq8S1+TgGr0glKgaKzYBXKwy024YNe0sodGQDiC0ZhlKRWU3hhtGYUkYgi5p5RlNVoYeTXxeUVGrW2UbjlTOkrRl4j0xKkcPByZWJQ7J2RMjcnBWSxkEUo5BaSyw+3jyBLQ3ErZM5bYsqMb5FjqNTCwCWUe4MNKxuZ8pKIdRo5ZqNGtuOSlsKfJr9NpYhkh8rJqiuC4ozXxzX2whDvKTeP9MV/lozFjDLLH40uN1049oRjH/c+X/VA+nRxhlWBcMK/kkvnm/o0mj1KkGlF4XsatVHTpynJtya6vySM7pTXD/8LTXLnFNL+bC/uebl+06LpLaKq3nlsMgV1tU5DqcgpoJjru2+ZBrzM3LRZJmtjLgGuWdiyyjpANJ9mblZzXH9CCtp0s9y+lU5CqLTH/PJAuCZQWFtWi/T15LeUGsZYY6iTA7yYtzc30ao0Qzi66cI+2Qa206dvPEu/cN+G5r5jT8y7+IILEH3OeRxlw9BaTQNBZin5DLuXhJbb8oDcz5wJirkZLpgskNwPaGlSITW2trgJqQFxhjpEzZwFKALXiWLiCXEDUwiorR5I5xygiugXeOiCymuIbZD6Uwq+pZWSti8MpW0LZbUZjriG5AVGqGQmA1RxmdUtcPJV5Nff2+5GXvbdxZTjnaoVONbIcjWxFI7I4XYRbFjbrHIJbU/CSqthCpbK8P17Br+plj7XjAJUeX9Sxt1zg16RkHynZeaUstGro+GBm9Lhj/Ifq924W8muu1pP1fB5WZOc0j0ekYO8n864nL+acn9M8foXNnRKjTafOfoaWxpF+aXFUvRN4sdcn7LvSLZPloA+J7j+JGP8q/Vl/ptPEcmJ1q53V6j/wBTX0jx/YgwLnlb/RQ5bJ6NYOoViip1AmFzgpnjs3kXzucAte8T6cmeuL6U5qMX17mx0OxUWljtHOeW2xU8axq32ZGSldeihdfn1C6Mm3y8IvfjPSYUoOpD80NuX5p/9mHV4w8a+WNoxTXZorqjJR8D3Z+42lDEPH+b+hT0b+XmR3mp4Zywy6OlNJWyx02ey4aXmaTVVujn0MLpNw5VU/U3FSeaf0FeTHjNGxlyimgW0q+EFqvkmgsIFlLLBgtg5ejpDMnNibhyJD0PamJKmNiwmPQjswCccg9anwT13sfoLKOVlBBIz91DBVV3g0N7SKK6gPxsxkMJblgAvaGOQiDwwirDdEenTAKanMNo1QGvT2sdTqDGrBLRPKK+/tFJE9KoTZyCrTNMdd2ziyCnLk1V5aKRQ3Vg08ophNMRKFO0GUPyg1eI+znjhnXCMWmUN3FMBa5XugxPDBZoL7hMCGmaPR58JDPim6xCMF3eX7EOlVMIqdVuHUq/XBHDHeW/0X5J1AdZw6I0mnLoZyzqYkajTaia9kd5N0Fhrjouqtx8ujKT7Rb+yPOZVM8vvz9TXfEtR/hZY84Z9sowrmZ4WP6t/sVnnxdBP4jALWupS6dBvUWMC5JIklOUtIK0iHiyz0D4eqSbTxnHPsY3S6ODa6TU2x9Wef5krPQwx446D9WrxqUZKfG7jGfsZaNhTXb78h+uXW3bH3Zm7zVdrFYIScdew+UYLZY3bhCPRGVuZZbZLdXsqnt5ECiehixuK2SZ8vyaj0W3w4vGjbpeExehU2pdDVuvhEPlq56KcSqCQLXlzhAzLK2oZjKfbsyrqvDZkBGWVsRsbka5CbhtCj0eBPFnHELMIL+luiV+m3HOx9RTgo9M0lu6RQ3tE44LGzfRT14YZNbSzwccV+gPYLqNv3KtcHHDIPRjJYTCKdU44Jgk27JFUoJnHAdGgU7LD4A7iGDjhkW2zfQDUCe5xw5gR7LO0fhKabzU+opwvH2yjM9IlguTQ6I3nk44X5H4jsBY/E7/APjn/s/5IwMUccD4X+t/2I8n8yenRyFU6PbuccPk2MxQRodMteC+oUNsf3gQ48nNJuRWzO6xdpzcvLhfQzE3vlkU49PBFKOiPNuSj6D7exzHJBToePBxxim7Y5446NZptuoxXAZStHWqRpru+fSK6nHHnSk+TYc3UWaLUbRU6e1LCSMPdvEmIcMwkXYO5DdwpxSc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81936" name="AutoShape 16" descr="data:image/jpeg;base64,/9j/4AAQSkZJRgABAQAAAQABAAD/2wCEAAkGBxQQEBUSEhQUFBIUFA8UFQ8UDw8PDw8PFBQWFhQUFBQYHCggGBolHBQUITEhJSkrLi4uFx8zODMsNygtLisBCgoKDg0OGxAQGiwcHBwsLCwsLCwsLCwsLCwsLCwsLCwsLCwsLCwsLCwsLCwsLCwsKywsLCwsLCwsLCwrKyw3K//AABEIAKgBKwMBIgACEQEDEQH/xAAbAAABBQEBAAAAAAAAAAAAAAAEAQIDBQYAB//EADUQAAIBAwMCBAQEBQUBAAAAAAABAgMEEQUSITFBIlFhcQYTgZEUMqHwI1KxwdFigrLh8ST/xAAZAQADAQEBAAAAAAAAAAAAAAACAwQBAAX/xAAmEQACAgICAgICAgMAAAAAAAAAAQIRAyESMQRBEyIyUWFxFDNC/9oADAMBAAIRAxEAPwCtSHYFwceMesNwdgfg7BxxE0OURcD0jrMMt8SUu5n0jY/EFHMMmTjA9DBK4E2WP2I8CD6kGiFSKBT0SI7B0RyRh1C4wJgcxJI406PA+C8xEh6RgSQm0eoiqA7aZYxRE2jxBTBiQqQog5MwNHDooaPigWGhyQrQsRyiDYyhqiPjElUB2wFyNoZBBFMjjEmggGwkSwY9s6mh2BTCGNEUkSzY3BqOIpxBavQNmuAWshkWKmUl7+YFCLyXiYPgsj0eRN/ZnpSR2ByFPHPSG4EwPwIccNwOSOwMupbYN+jO7MMt8QXrqVHFflj19WVVOaJLp+Fvu2wGnE9bHFKNE85OMi1ppMEvrBrmPQbGrtLexrqawwZNw2hy4ZVxfZnqbCMFvf6dHG6JWbMBRmpK0JlhcNMjYhI0NwELaFSHwQ1IdEwKJKkcch2AR6QmBUhdouDLCSGoVCnYONFiiSKGRWCWMkgWMQ9R4JKcCL53/pLSrrt+/wDADsPkginEmjSyQQuE+P1C4VF+2JlYSaIvk4FgiaXJBJc/vAKdhE8MHSIYTHZMo0STEzkbJnbgjBJogrkrqLllbfXSXAyEW2IySSWypupeNkWTpSy2OUC08hu2emIXByQ48U9QaJgcIccckD6nxSl7BKRDqUc0pezNj2jjDXi8BFQpcBF5Hhe4+MMI9VOkC4XMEqUhtGW1jribBmmw1tbJ5unouoXWYglUhozwh0pgKNPQ55OUdjWNHjcBIS0ImSoiiSxOZsSSI9IbFEiQDY+KOSEn0HjJGBMj3Dt6I5rIz5WQqQvk10dOv6jXVwP+QvLIlO3y/QLQNTZE60m+Mf2Ry+Z5/Ytre0QVHThbyxQS8eb7ZQqUl7jldTXRlvPTf3gCrWmDVOMjHhmumRU9Rmu4ZTvcgEqI+EeTnGLChKcXstaVQIlLgBok1SfYncdlaeiRyBru42o6VTCIHayqPL+wUYr2BOTql2CO6cuED17d4yy5pWaj2G31HjA1ZFdIjyYnVyZn4QC4x4JfwrJlbsY5IkUTeJCnI5njHpjTjjkccOiht7DNOXsyWKJJQzFoy6ZxgK8cr2YXCjmKH3lvtqSi+7yiezw1tfVHoSn9bQ6C9lNcUOSvrvHQv7yjjJQ3MeSjFKyXyIUrRFTbyFSQNFk8pcIYyaHQ5CHITJgQ5IfAYiSJjCiSxJERxJYi2URHJDZRHodtBsZVg0oiBXyskFSg+wSkA4NDNw+EvJP7AlVyj5fYZG5n2TfHkwuIv5VF0y2o1Jdl92Wdq6sukU37NmWrXdSn1WM9+cM6nrlWPEXgXLC31Rv+XBd2aq4VRcS2r0wyouKvixLHo10YJaK4uMvdjCy2/uR0ozVTbLxc9Vys+aMhj49s35nKqT2EVESUoZYXXtsYH21Dk5zVDlj2OpUHgX5JcUrfwg1ejhPPsTLLbGNUioW3dl8IPjfUEsZAtctUqOY9fQzNG3lN45KI41kVtkeTPKDpI09S/pef1Ep11Vq7YcpdWEaNo9OUfFHPuXtnp0KX5IpASlCOkBKUpdlY9O9By08vflifJFfIzOIwRiiMmKBByQiHxRxw+CCIIiggmCAZxS69p25b49UZ2SfVcPyPQnTysMy+taU4S3wXHdD8OX/lhwkZq4rPuCVLbcWdakpe4OotF8Za0ZONvfRVTtWhkU8lrcT4K9odGTa2SZMai9DkNZ1OR0jQL0ORJFjEPRjCiSxZLEhTJEwGPiyeJIR0mSZFMeiakiSdDK4IaUuS1toZQqcuI1KygubdrqiO0ioyWV4e+OGvVGmq2Sl2K+40t9go501TFyxbs66taVent3bcdHwmvdPj9UUb0RxlzKOOHlctrrnBZSsJktLTZtrOQoz4rUhUsCk7aG29OKxHHhXZPxSffLCq+14ioKOPv9wmjaKC4WZf0H07fDy+r7iJZFdlMY6BZUie3ocj5vLwE28MC5T0MoOo0fCA31Pw8epZ2zygW6jwIg/sAZivUbTi1/ghtaDzwuDQStVJ9BzpRguhX8ySpAOHJhen26UeFh4Coom09Jx+g2awxClbEZYJPQiFwIhchCQMQViCxw5EkUMSJYoxnEsEEQRDBBEBbOJoDp0lJYYxTGVLjBiTZhm9c0jbmcPqjNTZs9S1BJcmJv7iO5tHpePyapnfKl2MnTBLiOETfiMkNWWSuKaAySi1oFpRJmjhQ7JkhIj0xmBUYwkTU4t8JZY+rTnD80Wl5tcF38PW679S7vqcHBxljDT9SWfkcZVRbDDcf5MVGsWWnWXzX4s+3+Sipv8Aibeyf6Gv+HnvbfqHnfGNo7C+Td+gyHw/CS4zF9pJtrPqmBRhKjN059V9mn0aNdRiox3Pr2XmzN/Fc/40MddnP3eP7kGOcpS4soT2EUZZJdpVW1cPhWAlBphUTfLQm0RMf0BMGSppe4BXkG3EuCtbxl+ozGjR9NE8ZgnzBqr8huLZpdWsySvDKK2hX8g+MmIlGmY0CuW1Ad3UbxhcE+qxajn1WSz0q2VSGPQZaiuRi0rIbKq9q57BG/PIDt+XNxJnUMX5C86uNhG4XcDKoO+YNoiEFQ0dkSOHxRIpEG8hq18GqDZjdB3zTvxJUTuSCV0OWAW8heSuwerc5KtVsk8GEsaRnKyo1mo+TLylya7VKOUZSvDEi3C1QjIh0GPyRRHoYZEUVDWKjghxyRyHwMCXZZ6Vfun2yT6lqrlHnhtYS8kC28EuSu1GtlsQoRlOy2U+ELI7KO6cn9C+0+nOLW1tFLYx24/fU1GlvLXK9nwzPIlSM8Va2ae0p7YJyeX5tmP16+Uq8n5Yivp/3k0epXvy6Ll5Lj37HnkKu+os885ZL4mPk3JjJz4uvbNNpdpOqs5wvLhstamnzprP5kuqxhr6CfDNLdFepqp01HEF5NvvhCs2RqQxyp0ZWlPJMpEDjickuilJL2ySpgMMiuHxkoLq9y8IutVntpt+hkqUssr8eCati5yrRZQqNkipsbbroWUZx80FKVdBIl06nlmidulHr2M5Rq4LCleEWWLbs57Jbijui0++UR6JcOGY+XBHdXijByfb9Sr0a93Sbfd5CjBuDOXtFzevdUyQ3nhWQiry0R6hHwgxe0DNfWivdwd+IB5RG7SxJEBcuQ1yH0qbbClaCaSDsESBq8S1+TgGr0glKgaKzYBXKwy024YNe0sodGQDiC0ZhlKRWU3hhtGYUkYgi5p5RlNVoYeTXxeUVGrW2UbjlTOkrRl4j0xKkcPByZWJQ7J2RMjcnBWSxkEUo5BaSyw+3jyBLQ3ErZM5bYsqMb5FjqNTCwCWUe4MNKxuZ8pKIdRo5ZqNGtuOSlsKfJr9NpYhkh8rJqiuC4ozXxzX2whDvKTeP9MV/lozFjDLLH40uN1049oRjH/c+X/VA+nRxhlWBcMK/kkvnm/o0mj1KkGlF4XsatVHTpynJtya6vySM7pTXD/8LTXLnFNL+bC/uebl+06LpLaKq3nlsMgV1tU5DqcgpoJjru2+ZBrzM3LRZJmtjLgGuWdiyyjpANJ9mblZzXH9CCtp0s9y+lU5CqLTH/PJAuCZQWFtWi/T15LeUGsZYY6iTA7yYtzc30ao0Qzi66cI+2Qa206dvPEu/cN+G5r5jT8y7+IILEH3OeRxlw9BaTQNBZin5DLuXhJbb8oDcz5wJirkZLpgskNwPaGlSITW2trgJqQFxhjpEzZwFKALXiWLiCXEDUwiorR5I5xygiugXeOiCymuIbZD6Uwq+pZWSti8MpW0LZbUZjriG5AVGqGQmA1RxmdUtcPJV5Nff2+5GXvbdxZTjnaoVONbIcjWxFI7I4XYRbFjbrHIJbU/CSqthCpbK8P17Br+plj7XjAJUeX9Sxt1zg16RkHynZeaUstGro+GBm9Lhj/Ifq924W8muu1pP1fB5WZOc0j0ekYO8n864nL+acn9M8foXNnRKjTafOfoaWxpF+aXFUvRN4sdcn7LvSLZPloA+J7j+JGP8q/Vl/ptPEcmJ1q53V6j/wBTX0jx/YgwLnlb/RQ5bJ6NYOoViip1AmFzgpnjs3kXzucAte8T6cmeuL6U5qMX17mx0OxUWljtHOeW2xU8axq32ZGSldeihdfn1C6Mm3y8IvfjPSYUoOpD80NuX5p/9mHV4w8a+WNoxTXZorqjJR8D3Z+42lDEPH+b+hT0b+XmR3mp4Zywy6OlNJWyx02ey4aXmaTVVujn0MLpNw5VU/U3FSeaf0FeTHjNGxlyimgW0q+EFqvkmgsIFlLLBgtg5ejpDMnNibhyJD0PamJKmNiwmPQjswCccg9anwT13sfoLKOVlBBIz91DBVV3g0N7SKK6gPxsxkMJblgAvaGOQiDwwirDdEenTAKanMNo1QGvT2sdTqDGrBLRPKK+/tFJE9KoTZyCrTNMdd2ziyCnLk1V5aKRQ3Vg08ophNMRKFO0GUPyg1eI+znjhnXCMWmUN3FMBa5XugxPDBZoL7hMCGmaPR58JDPim6xCMF3eX7EOlVMIqdVuHUq/XBHDHeW/0X5J1AdZw6I0mnLoZyzqYkajTaia9kd5N0Fhrjouqtx8ujKT7Rb+yPOZVM8vvz9TXfEtR/hZY84Z9sowrmZ4WP6t/sVnnxdBP4jALWupS6dBvUWMC5JIklOUtIK0iHiyz0D4eqSbTxnHPsY3S6ODa6TU2x9Wef5krPQwx446D9WrxqUZKfG7jGfsZaNhTXb78h+uXW3bH3Zm7zVdrFYIScdew+UYLZY3bhCPRGVuZZbZLdXsqnt5ECiehixuK2SZ8vyaj0W3w4vGjbpeExehU2pdDVuvhEPlq56KcSqCQLXlzhAzLK2oZjKfbsyrqvDZkBGWVsRsbka5CbhtCj0eBPFnHELMIL+luiV+m3HOx9RTgo9M0lu6RQ3tE44LGzfRT14YZNbSzwccV+gPYLqNv3KtcHHDIPRjJYTCKdU44Jgk27JFUoJnHAdGgU7LD4A7iGDjhkW2zfQDUCe5xw5gR7LO0fhKabzU+opwvH2yjM9IlguTQ6I3nk44X5H4jsBY/E7/APjn/s/5IwMUccD4X+t/2I8n8yenRyFU6PbuccPk2MxQRodMteC+oUNsf3gQ48nNJuRWzO6xdpzcvLhfQzE3vlkU49PBFKOiPNuSj6D7exzHJBToePBxxim7Y5446NZptuoxXAZStHWqRpru+fSK6nHHnSk+TYc3UWaLUbRU6e1LCSMPdvEmIcMwkXYO5DdwpxSc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81938" name="AutoShape 18" descr="data:image/jpeg;base64,/9j/4AAQSkZJRgABAQAAAQABAAD/2wCEAAkGBxQQEBUSEhQUFBIUFA8UFQ8UDw8PDw8PFBQWFhQUFBQYHCggGBolHBQUITEhJSkrLi4uFx8zODMsNygtLisBCgoKDg0OGxAQGiwcHBwsLCwsLCwsLCwsLCwsLCwsLCwsLCwsLCwsLCwsLCwsLCwsKywsLCwsLCwsLCwrKyw3K//AABEIAKgBKwMBIgACEQEDEQH/xAAbAAABBQEBAAAAAAAAAAAAAAAEAQIDBQYAB//EADUQAAIBAwMCBAQEBQUBAAAAAAABAgMEEQUSITFBIlFhcQYTgZEUMqHwI1KxwdFigrLh8ST/xAAZAQADAQEBAAAAAAAAAAAAAAACAwQBAAX/xAAmEQACAgICAgICAgMAAAAAAAAAAQIRAyESMQRBEyIyUWFxFDNC/9oADAMBAAIRAxEAPwCtSHYFwceMesNwdgfg7BxxE0OURcD0jrMMt8SUu5n0jY/EFHMMmTjA9DBK4E2WP2I8CD6kGiFSKBT0SI7B0RyRh1C4wJgcxJI406PA+C8xEh6RgSQm0eoiqA7aZYxRE2jxBTBiQqQog5MwNHDooaPigWGhyQrQsRyiDYyhqiPjElUB2wFyNoZBBFMjjEmggGwkSwY9s6mh2BTCGNEUkSzY3BqOIpxBavQNmuAWshkWKmUl7+YFCLyXiYPgsj0eRN/ZnpSR2ByFPHPSG4EwPwIccNwOSOwMupbYN+jO7MMt8QXrqVHFflj19WVVOaJLp+Fvu2wGnE9bHFKNE85OMi1ppMEvrBrmPQbGrtLexrqawwZNw2hy4ZVxfZnqbCMFvf6dHG6JWbMBRmpK0JlhcNMjYhI0NwELaFSHwQ1IdEwKJKkcch2AR6QmBUhdouDLCSGoVCnYONFiiSKGRWCWMkgWMQ9R4JKcCL53/pLSrrt+/wDADsPkginEmjSyQQuE+P1C4VF+2JlYSaIvk4FgiaXJBJc/vAKdhE8MHSIYTHZMo0STEzkbJnbgjBJogrkrqLllbfXSXAyEW2IySSWypupeNkWTpSy2OUC08hu2emIXByQ48U9QaJgcIccckD6nxSl7BKRDqUc0pezNj2jjDXi8BFQpcBF5Hhe4+MMI9VOkC4XMEqUhtGW1jribBmmw1tbJ5unouoXWYglUhozwh0pgKNPQ55OUdjWNHjcBIS0ImSoiiSxOZsSSI9IbFEiQDY+KOSEn0HjJGBMj3Dt6I5rIz5WQqQvk10dOv6jXVwP+QvLIlO3y/QLQNTZE60m+Mf2Ry+Z5/Ytre0QVHThbyxQS8eb7ZQqUl7jldTXRlvPTf3gCrWmDVOMjHhmumRU9Rmu4ZTvcgEqI+EeTnGLChKcXstaVQIlLgBok1SfYncdlaeiRyBru42o6VTCIHayqPL+wUYr2BOTql2CO6cuED17d4yy5pWaj2G31HjA1ZFdIjyYnVyZn4QC4x4JfwrJlbsY5IkUTeJCnI5njHpjTjjkccOiht7DNOXsyWKJJQzFoy6ZxgK8cr2YXCjmKH3lvtqSi+7yiezw1tfVHoSn9bQ6C9lNcUOSvrvHQv7yjjJQ3MeSjFKyXyIUrRFTbyFSQNFk8pcIYyaHQ5CHITJgQ5IfAYiSJjCiSxJERxJYi2URHJDZRHodtBsZVg0oiBXyskFSg+wSkA4NDNw+EvJP7AlVyj5fYZG5n2TfHkwuIv5VF0y2o1Jdl92Wdq6sukU37NmWrXdSn1WM9+cM6nrlWPEXgXLC31Rv+XBd2aq4VRcS2r0wyouKvixLHo10YJaK4uMvdjCy2/uR0ozVTbLxc9Vys+aMhj49s35nKqT2EVESUoZYXXtsYH21Dk5zVDlj2OpUHgX5JcUrfwg1ejhPPsTLLbGNUioW3dl8IPjfUEsZAtctUqOY9fQzNG3lN45KI41kVtkeTPKDpI09S/pef1Ep11Vq7YcpdWEaNo9OUfFHPuXtnp0KX5IpASlCOkBKUpdlY9O9By08vflifJFfIzOIwRiiMmKBByQiHxRxw+CCIIiggmCAZxS69p25b49UZ2SfVcPyPQnTysMy+taU4S3wXHdD8OX/lhwkZq4rPuCVLbcWdakpe4OotF8Za0ZONvfRVTtWhkU8lrcT4K9odGTa2SZMai9DkNZ1OR0jQL0ORJFjEPRjCiSxZLEhTJEwGPiyeJIR0mSZFMeiakiSdDK4IaUuS1toZQqcuI1KygubdrqiO0ioyWV4e+OGvVGmq2Sl2K+40t9go501TFyxbs66taVent3bcdHwmvdPj9UUb0RxlzKOOHlctrrnBZSsJktLTZtrOQoz4rUhUsCk7aG29OKxHHhXZPxSffLCq+14ioKOPv9wmjaKC4WZf0H07fDy+r7iJZFdlMY6BZUie3ocj5vLwE28MC5T0MoOo0fCA31Pw8epZ2zygW6jwIg/sAZivUbTi1/ghtaDzwuDQStVJ9BzpRguhX8ySpAOHJhen26UeFh4Coom09Jx+g2awxClbEZYJPQiFwIhchCQMQViCxw5EkUMSJYoxnEsEEQRDBBEBbOJoDp0lJYYxTGVLjBiTZhm9c0jbmcPqjNTZs9S1BJcmJv7iO5tHpePyapnfKl2MnTBLiOETfiMkNWWSuKaAySi1oFpRJmjhQ7JkhIj0xmBUYwkTU4t8JZY+rTnD80Wl5tcF38PW679S7vqcHBxljDT9SWfkcZVRbDDcf5MVGsWWnWXzX4s+3+Sipv8Aibeyf6Gv+HnvbfqHnfGNo7C+Td+gyHw/CS4zF9pJtrPqmBRhKjN059V9mn0aNdRiox3Pr2XmzN/Fc/40MddnP3eP7kGOcpS4soT2EUZZJdpVW1cPhWAlBphUTfLQm0RMf0BMGSppe4BXkG3EuCtbxl+ozGjR9NE8ZgnzBqr8huLZpdWsySvDKK2hX8g+MmIlGmY0CuW1Ad3UbxhcE+qxajn1WSz0q2VSGPQZaiuRi0rIbKq9q57BG/PIDt+XNxJnUMX5C86uNhG4XcDKoO+YNoiEFQ0dkSOHxRIpEG8hq18GqDZjdB3zTvxJUTuSCV0OWAW8heSuwerc5KtVsk8GEsaRnKyo1mo+TLylya7VKOUZSvDEi3C1QjIh0GPyRRHoYZEUVDWKjghxyRyHwMCXZZ6Vfun2yT6lqrlHnhtYS8kC28EuSu1GtlsQoRlOy2U+ELI7KO6cn9C+0+nOLW1tFLYx24/fU1GlvLXK9nwzPIlSM8Va2ae0p7YJyeX5tmP16+Uq8n5Yivp/3k0epXvy6Ll5Lj37HnkKu+os885ZL4mPk3JjJz4uvbNNpdpOqs5wvLhstamnzprP5kuqxhr6CfDNLdFepqp01HEF5NvvhCs2RqQxyp0ZWlPJMpEDjickuilJL2ySpgMMiuHxkoLq9y8IutVntpt+hkqUssr8eCati5yrRZQqNkipsbbroWUZx80FKVdBIl06nlmidulHr2M5Rq4LCleEWWLbs57Jbijui0++UR6JcOGY+XBHdXijByfb9Sr0a93Sbfd5CjBuDOXtFzevdUyQ3nhWQiry0R6hHwgxe0DNfWivdwd+IB5RG7SxJEBcuQ1yH0qbbClaCaSDsESBq8S1+TgGr0glKgaKzYBXKwy024YNe0sodGQDiC0ZhlKRWU3hhtGYUkYgi5p5RlNVoYeTXxeUVGrW2UbjlTOkrRl4j0xKkcPByZWJQ7J2RMjcnBWSxkEUo5BaSyw+3jyBLQ3ErZM5bYsqMb5FjqNTCwCWUe4MNKxuZ8pKIdRo5ZqNGtuOSlsKfJr9NpYhkh8rJqiuC4ozXxzX2whDvKTeP9MV/lozFjDLLH40uN1049oRjH/c+X/VA+nRxhlWBcMK/kkvnm/o0mj1KkGlF4XsatVHTpynJtya6vySM7pTXD/8LTXLnFNL+bC/uebl+06LpLaKq3nlsMgV1tU5DqcgpoJjru2+ZBrzM3LRZJmtjLgGuWdiyyjpANJ9mblZzXH9CCtp0s9y+lU5CqLTH/PJAuCZQWFtWi/T15LeUGsZYY6iTA7yYtzc30ao0Qzi66cI+2Qa206dvPEu/cN+G5r5jT8y7+IILEH3OeRxlw9BaTQNBZin5DLuXhJbb8oDcz5wJirkZLpgskNwPaGlSITW2trgJqQFxhjpEzZwFKALXiWLiCXEDUwiorR5I5xygiugXeOiCymuIbZD6Uwq+pZWSti8MpW0LZbUZjriG5AVGqGQmA1RxmdUtcPJV5Nff2+5GXvbdxZTjnaoVONbIcjWxFI7I4XYRbFjbrHIJbU/CSqthCpbK8P17Br+plj7XjAJUeX9Sxt1zg16RkHynZeaUstGro+GBm9Lhj/Ifq924W8muu1pP1fB5WZOc0j0ekYO8n864nL+acn9M8foXNnRKjTafOfoaWxpF+aXFUvRN4sdcn7LvSLZPloA+J7j+JGP8q/Vl/ptPEcmJ1q53V6j/wBTX0jx/YgwLnlb/RQ5bJ6NYOoViip1AmFzgpnjs3kXzucAte8T6cmeuL6U5qMX17mx0OxUWljtHOeW2xU8axq32ZGSldeihdfn1C6Mm3y8IvfjPSYUoOpD80NuX5p/9mHV4w8a+WNoxTXZorqjJR8D3Z+42lDEPH+b+hT0b+XmR3mp4Zywy6OlNJWyx02ey4aXmaTVVujn0MLpNw5VU/U3FSeaf0FeTHjNGxlyimgW0q+EFqvkmgsIFlLLBgtg5ejpDMnNibhyJD0PamJKmNiwmPQjswCccg9anwT13sfoLKOVlBBIz91DBVV3g0N7SKK6gPxsxkMJblgAvaGOQiDwwirDdEenTAKanMNo1QGvT2sdTqDGrBLRPKK+/tFJE9KoTZyCrTNMdd2ziyCnLk1V5aKRQ3Vg08ophNMRKFO0GUPyg1eI+znjhnXCMWmUN3FMBa5XugxPDBZoL7hMCGmaPR58JDPim6xCMF3eX7EOlVMIqdVuHUq/XBHDHeW/0X5J1AdZw6I0mnLoZyzqYkajTaia9kd5N0Fhrjouqtx8ujKT7Rb+yPOZVM8vvz9TXfEtR/hZY84Z9sowrmZ4WP6t/sVnnxdBP4jALWupS6dBvUWMC5JIklOUtIK0iHiyz0D4eqSbTxnHPsY3S6ODa6TU2x9Wef5krPQwx446D9WrxqUZKfG7jGfsZaNhTXb78h+uXW3bH3Zm7zVdrFYIScdew+UYLZY3bhCPRGVuZZbZLdXsqnt5ECiehixuK2SZ8vyaj0W3w4vGjbpeExehU2pdDVuvhEPlq56KcSqCQLXlzhAzLK2oZjKfbsyrqvDZkBGWVsRsbka5CbhtCj0eBPFnHELMIL+luiV+m3HOx9RTgo9M0lu6RQ3tE44LGzfRT14YZNbSzwccV+gPYLqNv3KtcHHDIPRjJYTCKdU44Jgk27JFUoJnHAdGgU7LD4A7iGDjhkW2zfQDUCe5xw5gR7LO0fhKabzU+opwvH2yjM9IlguTQ6I3nk44X5H4jsBY/E7/APjn/s/5IwMUccD4X+t/2I8n8yenRyFU6PbuccPk2MxQRodMteC+oUNsf3gQ48nNJuRWzO6xdpzcvLhfQzE3vlkU49PBFKOiPNuSj6D7exzHJBToePBxxim7Y5446NZptuoxXAZStHWqRpru+fSK6nHHnSk+TYc3UWaLUbRU6e1LCSMPdvEmIcMwkXYO5DdwpxSc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81940" name="AutoShape 20" descr="data:image/jpeg;base64,/9j/4AAQSkZJRgABAQAAAQABAAD/2wCEAAkGBxQQEBUSEhQUFBIUFA8UFQ8UDw8PDw8PFBQWFhQUFBQYHCggGBolHBQUITEhJSkrLi4uFx8zODMsNygtLisBCgoKDg0OGxAQGiwcHBwsLCwsLCwsLCwsLCwsLCwsLCwsLCwsLCwsLCwsLCwsLCwsKywsLCwsLCwsLCwrKyw3K//AABEIAKgBKwMBIgACEQEDEQH/xAAbAAABBQEBAAAAAAAAAAAAAAAEAQIDBQYAB//EADUQAAIBAwMCBAQEBQUBAAAAAAABAgMEEQUSITFBIlFhcQYTgZEUMqHwI1KxwdFigrLh8ST/xAAZAQADAQEBAAAAAAAAAAAAAAACAwQBAAX/xAAmEQACAgICAgICAgMAAAAAAAAAAQIRAyESMQRBEyIyUWFxFDNC/9oADAMBAAIRAxEAPwCtSHYFwceMesNwdgfg7BxxE0OURcD0jrMMt8SUu5n0jY/EFHMMmTjA9DBK4E2WP2I8CD6kGiFSKBT0SI7B0RyRh1C4wJgcxJI406PA+C8xEh6RgSQm0eoiqA7aZYxRE2jxBTBiQqQog5MwNHDooaPigWGhyQrQsRyiDYyhqiPjElUB2wFyNoZBBFMjjEmggGwkSwY9s6mh2BTCGNEUkSzY3BqOIpxBavQNmuAWshkWKmUl7+YFCLyXiYPgsj0eRN/ZnpSR2ByFPHPSG4EwPwIccNwOSOwMupbYN+jO7MMt8QXrqVHFflj19WVVOaJLp+Fvu2wGnE9bHFKNE85OMi1ppMEvrBrmPQbGrtLexrqawwZNw2hy4ZVxfZnqbCMFvf6dHG6JWbMBRmpK0JlhcNMjYhI0NwELaFSHwQ1IdEwKJKkcch2AR6QmBUhdouDLCSGoVCnYONFiiSKGRWCWMkgWMQ9R4JKcCL53/pLSrrt+/wDADsPkginEmjSyQQuE+P1C4VF+2JlYSaIvk4FgiaXJBJc/vAKdhE8MHSIYTHZMo0STEzkbJnbgjBJogrkrqLllbfXSXAyEW2IySSWypupeNkWTpSy2OUC08hu2emIXByQ48U9QaJgcIccckD6nxSl7BKRDqUc0pezNj2jjDXi8BFQpcBF5Hhe4+MMI9VOkC4XMEqUhtGW1jribBmmw1tbJ5unouoXWYglUhozwh0pgKNPQ55OUdjWNHjcBIS0ImSoiiSxOZsSSI9IbFEiQDY+KOSEn0HjJGBMj3Dt6I5rIz5WQqQvk10dOv6jXVwP+QvLIlO3y/QLQNTZE60m+Mf2Ry+Z5/Ytre0QVHThbyxQS8eb7ZQqUl7jldTXRlvPTf3gCrWmDVOMjHhmumRU9Rmu4ZTvcgEqI+EeTnGLChKcXstaVQIlLgBok1SfYncdlaeiRyBru42o6VTCIHayqPL+wUYr2BOTql2CO6cuED17d4yy5pWaj2G31HjA1ZFdIjyYnVyZn4QC4x4JfwrJlbsY5IkUTeJCnI5njHpjTjjkccOiht7DNOXsyWKJJQzFoy6ZxgK8cr2YXCjmKH3lvtqSi+7yiezw1tfVHoSn9bQ6C9lNcUOSvrvHQv7yjjJQ3MeSjFKyXyIUrRFTbyFSQNFk8pcIYyaHQ5CHITJgQ5IfAYiSJjCiSxJERxJYi2URHJDZRHodtBsZVg0oiBXyskFSg+wSkA4NDNw+EvJP7AlVyj5fYZG5n2TfHkwuIv5VF0y2o1Jdl92Wdq6sukU37NmWrXdSn1WM9+cM6nrlWPEXgXLC31Rv+XBd2aq4VRcS2r0wyouKvixLHo10YJaK4uMvdjCy2/uR0ozVTbLxc9Vys+aMhj49s35nKqT2EVESUoZYXXtsYH21Dk5zVDlj2OpUHgX5JcUrfwg1ejhPPsTLLbGNUioW3dl8IPjfUEsZAtctUqOY9fQzNG3lN45KI41kVtkeTPKDpI09S/pef1Ep11Vq7YcpdWEaNo9OUfFHPuXtnp0KX5IpASlCOkBKUpdlY9O9By08vflifJFfIzOIwRiiMmKBByQiHxRxw+CCIIiggmCAZxS69p25b49UZ2SfVcPyPQnTysMy+taU4S3wXHdD8OX/lhwkZq4rPuCVLbcWdakpe4OotF8Za0ZONvfRVTtWhkU8lrcT4K9odGTa2SZMai9DkNZ1OR0jQL0ORJFjEPRjCiSxZLEhTJEwGPiyeJIR0mSZFMeiakiSdDK4IaUuS1toZQqcuI1KygubdrqiO0ioyWV4e+OGvVGmq2Sl2K+40t9go501TFyxbs66taVent3bcdHwmvdPj9UUb0RxlzKOOHlctrrnBZSsJktLTZtrOQoz4rUhUsCk7aG29OKxHHhXZPxSffLCq+14ioKOPv9wmjaKC4WZf0H07fDy+r7iJZFdlMY6BZUie3ocj5vLwE28MC5T0MoOo0fCA31Pw8epZ2zygW6jwIg/sAZivUbTi1/ghtaDzwuDQStVJ9BzpRguhX8ySpAOHJhen26UeFh4Coom09Jx+g2awxClbEZYJPQiFwIhchCQMQViCxw5EkUMSJYoxnEsEEQRDBBEBbOJoDp0lJYYxTGVLjBiTZhm9c0jbmcPqjNTZs9S1BJcmJv7iO5tHpePyapnfKl2MnTBLiOETfiMkNWWSuKaAySi1oFpRJmjhQ7JkhIj0xmBUYwkTU4t8JZY+rTnD80Wl5tcF38PW679S7vqcHBxljDT9SWfkcZVRbDDcf5MVGsWWnWXzX4s+3+Sipv8Aibeyf6Gv+HnvbfqHnfGNo7C+Td+gyHw/CS4zF9pJtrPqmBRhKjN059V9mn0aNdRiox3Pr2XmzN/Fc/40MddnP3eP7kGOcpS4soT2EUZZJdpVW1cPhWAlBphUTfLQm0RMf0BMGSppe4BXkG3EuCtbxl+ozGjR9NE8ZgnzBqr8huLZpdWsySvDKK2hX8g+MmIlGmY0CuW1Ad3UbxhcE+qxajn1WSz0q2VSGPQZaiuRi0rIbKq9q57BG/PIDt+XNxJnUMX5C86uNhG4XcDKoO+YNoiEFQ0dkSOHxRIpEG8hq18GqDZjdB3zTvxJUTuSCV0OWAW8heSuwerc5KtVsk8GEsaRnKyo1mo+TLylya7VKOUZSvDEi3C1QjIh0GPyRRHoYZEUVDWKjghxyRyHwMCXZZ6Vfun2yT6lqrlHnhtYS8kC28EuSu1GtlsQoRlOy2U+ELI7KO6cn9C+0+nOLW1tFLYx24/fU1GlvLXK9nwzPIlSM8Va2ae0p7YJyeX5tmP16+Uq8n5Yivp/3k0epXvy6Ll5Lj37HnkKu+os885ZL4mPk3JjJz4uvbNNpdpOqs5wvLhstamnzprP5kuqxhr6CfDNLdFepqp01HEF5NvvhCs2RqQxyp0ZWlPJMpEDjickuilJL2ySpgMMiuHxkoLq9y8IutVntpt+hkqUssr8eCati5yrRZQqNkipsbbroWUZx80FKVdBIl06nlmidulHr2M5Rq4LCleEWWLbs57Jbijui0++UR6JcOGY+XBHdXijByfb9Sr0a93Sbfd5CjBuDOXtFzevdUyQ3nhWQiry0R6hHwgxe0DNfWivdwd+IB5RG7SxJEBcuQ1yH0qbbClaCaSDsESBq8S1+TgGr0glKgaKzYBXKwy024YNe0sodGQDiC0ZhlKRWU3hhtGYUkYgi5p5RlNVoYeTXxeUVGrW2UbjlTOkrRl4j0xKkcPByZWJQ7J2RMjcnBWSxkEUo5BaSyw+3jyBLQ3ErZM5bYsqMb5FjqNTCwCWUe4MNKxuZ8pKIdRo5ZqNGtuOSlsKfJr9NpYhkh8rJqiuC4ozXxzX2whDvKTeP9MV/lozFjDLLH40uN1049oRjH/c+X/VA+nRxhlWBcMK/kkvnm/o0mj1KkGlF4XsatVHTpynJtya6vySM7pTXD/8LTXLnFNL+bC/uebl+06LpLaKq3nlsMgV1tU5DqcgpoJjru2+ZBrzM3LRZJmtjLgGuWdiyyjpANJ9mblZzXH9CCtp0s9y+lU5CqLTH/PJAuCZQWFtWi/T15LeUGsZYY6iTA7yYtzc30ao0Qzi66cI+2Qa206dvPEu/cN+G5r5jT8y7+IILEH3OeRxlw9BaTQNBZin5DLuXhJbb8oDcz5wJirkZLpgskNwPaGlSITW2trgJqQFxhjpEzZwFKALXiWLiCXEDUwiorR5I5xygiugXeOiCymuIbZD6Uwq+pZWSti8MpW0LZbUZjriG5AVGqGQmA1RxmdUtcPJV5Nff2+5GXvbdxZTjnaoVONbIcjWxFI7I4XYRbFjbrHIJbU/CSqthCpbK8P17Br+plj7XjAJUeX9Sxt1zg16RkHynZeaUstGro+GBm9Lhj/Ifq924W8muu1pP1fB5WZOc0j0ekYO8n864nL+acn9M8foXNnRKjTafOfoaWxpF+aXFUvRN4sdcn7LvSLZPloA+J7j+JGP8q/Vl/ptPEcmJ1q53V6j/wBTX0jx/YgwLnlb/RQ5bJ6NYOoViip1AmFzgpnjs3kXzucAte8T6cmeuL6U5qMX17mx0OxUWljtHOeW2xU8axq32ZGSldeihdfn1C6Mm3y8IvfjPSYUoOpD80NuX5p/9mHV4w8a+WNoxTXZorqjJR8D3Z+42lDEPH+b+hT0b+XmR3mp4Zywy6OlNJWyx02ey4aXmaTVVujn0MLpNw5VU/U3FSeaf0FeTHjNGxlyimgW0q+EFqvkmgsIFlLLBgtg5ejpDMnNibhyJD0PamJKmNiwmPQjswCccg9anwT13sfoLKOVlBBIz91DBVV3g0N7SKK6gPxsxkMJblgAvaGOQiDwwirDdEenTAKanMNo1QGvT2sdTqDGrBLRPKK+/tFJE9KoTZyCrTNMdd2ziyCnLk1V5aKRQ3Vg08ophNMRKFO0GUPyg1eI+znjhnXCMWmUN3FMBa5XugxPDBZoL7hMCGmaPR58JDPim6xCMF3eX7EOlVMIqdVuHUq/XBHDHeW/0X5J1AdZw6I0mnLoZyzqYkajTaia9kd5N0Fhrjouqtx8ujKT7Rb+yPOZVM8vvz9TXfEtR/hZY84Z9sowrmZ4WP6t/sVnnxdBP4jALWupS6dBvUWMC5JIklOUtIK0iHiyz0D4eqSbTxnHPsY3S6ODa6TU2x9Wef5krPQwx446D9WrxqUZKfG7jGfsZaNhTXb78h+uXW3bH3Zm7zVdrFYIScdew+UYLZY3bhCPRGVuZZbZLdXsqnt5ECiehixuK2SZ8vyaj0W3w4vGjbpeExehU2pdDVuvhEPlq56KcSqCQLXlzhAzLK2oZjKfbsyrqvDZkBGWVsRsbka5CbhtCj0eBPFnHELMIL+luiV+m3HOx9RTgo9M0lu6RQ3tE44LGzfRT14YZNbSzwccV+gPYLqNv3KtcHHDIPRjJYTCKdU44Jgk27JFUoJnHAdGgU7LD4A7iGDjhkW2zfQDUCe5xw5gR7LO0fhKabzU+opwvH2yjM9IlguTQ6I3nk44X5H4jsBY/E7/APjn/s/5IwMUccD4X+t/2I8n8yenRyFU6PbuccPk2MxQRodMteC+oUNsf3gQ48nNJuRWzO6xdpzcvLhfQzE3vlkU49PBFKOiPNuSj6D7exzHJBToePBxxim7Y5446NZptuoxXAZStHWqRpru+fSK6nHHnSk+TYc3UWaLUbRU6e1LCSMPdvEmIcMwkXYO5DdwpxSc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81942" name="AutoShape 22" descr="data:image/jpeg;base64,/9j/4AAQSkZJRgABAQAAAQABAAD/2wBDAAkGBwgHBgkIBwgKCgkLDRYPDQwMDRsUFRAWIB0iIiAdHx8kKDQsJCYxJx8fLT0tMTU3Ojo6Iys/RD84QzQ5Ojf/2wBDAQoKCg0MDRoPDxo3JR8lNzc3Nzc3Nzc3Nzc3Nzc3Nzc3Nzc3Nzc3Nzc3Nzc3Nzc3Nzc3Nzc3Nzc3Nzc3Nzc3Nzf/wAARCAC3ARMDASIAAhEBAxEB/8QAHAAAAQUBAQEAAAAAAAAAAAAAAgADBAUGAQcI/8QAOBAAAQQBAwIFAwAJBAIDAAAAAQACAxEEBRIhMUEGEyJRYTJxgQcUI0JSkaGxwRUzYtEk4SVDwv/EABkBAAMBAQEAAAAAAAAAAAAAAAECAwAEBf/EACYRAAICAgICAQQDAQAAAAAAAAABAhEDIRIxBEFREyIyYQUzQhT/2gAMAwEAAhEDEQA/AJMmO6Q/ZRY8SRuRv3ED2V4IacCR1TOSwtDndh0XGrs52NSylsWwGiqlumyZGR5kjrF8KbiskmkpzSbKvRiU0BjaNdVawOZWujGKxrGN5VrpOO6Snus8d1V5zZGuAN2DyprNROPFYPboEHFPbA9lrqJZjxB9A11CzL9WD5dnPLuAn8rOdkx7eTfVVuHhslzQxo5c4NB+5pKrTAkeo+FcUQaaJnNp8/qP27K5ceEMMTYYY4mimsaAB9kn9F0pUdUVSKPVmFxdSzmeQz4f7LWag2mErF6xJtc8EdVsnR1Q2UudNe6jz3pUeRLd7uqk5khDyd3KqJ5XHvyuOTOqKG5ni745UaUkkUildZ7AphzuKKSxqBkNm01I2zZROPsULnGuSigUB0HCbeXX2tG4nqBfwmyTdlMhWgHdOeqAu4A6lHKCW2FGDqPN0mQjHfNoEg9qUaV7rLQfyjeATx19ktrYzZ5PyihWiO9p22/ousY0V7rrnue6gLAXHG+fYc0nJsCQNA44Hwm3EkHYOB1XXDe/rwuuJayuxREYLTt6rm4kV0Hult4G7qusZZs9EQHAaoA2unj3RNoO+AkfV1QCcB9XB5T8DiZBz0/qoxd2b1T8J2kX2NlEU9q0fOfHpeMzc41GOSkqfR8vdpeMSb9HWklwuM7O9ThRsp4K6BQJYiQQRdq/fGD2UWSD2C7JRs8pxsr9PxGiS3V0U3JcGNNcAKNkOfE4bB0TMkr5IiCPug0iUoqwpoTkNbtFqHl4zomGxyFZaXL5j/WKpPa0YWxEVye6aKVWDj7MhLOYwG8WrLwviyZGr4zjZa2Vrj+CmocaKUncAa7rR+HnQYs0dVZcOq3HZoq2b5NuTnZNSmgSrLs6EVuqmoXLAa0/1E7gPut1qz7gdXX3XnutG3u9+6XL0deJGYzZOar8qqmkJJtWGYDv4KqpxR4JXEzrXQMjr5KaPP2SDiChv35QCJ/wgcbRk/kIXV8rAoHuuPARjpykaIRsFEd3Arumy0beb5Ulzb7flC9hDfsmsVojAAM9kAaHG64Kckb05TZa790H8lMibQErWj6eAmjHQ638IpGkHlxJ9kAeLv2TokwHxhruvKEjcHD2XHG3LoJIqkwhxoaBfsiPNDsgaSSeFy7fwsAIk16Qhs0bIXLN8JDoiBnRxzSdjIsE8Jq+OvVOQttwHUlEB6loUV6Rinafo/ykp+iQFuk4ocOfLHZJXUNEuRvS1CWWnqSpRCRH4zXnkJl2E02Kq1Y1SYfJbqStJishfq7cdpf7LI+JtWcHeW00SaC3ckPmR0As7n6BHvdkPYC7sT2Wa+BJJ0ZfT5clrSSSW0p+n5Mr8tp3FoaeiKNjNz4WEbh1Cc03TpznPdtOwgD8oCI9awJhkYcMoP1MFoc1wZCSenuq/wAL+bHhOhmH0Otv2Km6lG6SGh+VVM6YbaKTLm8zHdXusPrRLpXkgkla2Z+yJwJG6z0WZ1KMPvb3v8JMjtHZjVMyOa0An3VTM02r/Ki5IA5VbPDRorkZ1Iqi2lwj2Ut8fPCZcxAKQw6uFwhG5pQkLGG+/K6keEqtYwieKtNvJA45TlcIatZMDRGfw6+qaMm27CkPAJ6kJh8Y7utURGSGHE9TwEBFloaK5Tr6r4QbubroOVREWNuG37ps3uoI9t+onp2XGkUUwjAuvSkRtBrraR633uqXXnkLAoGvT8ldDRsJI6dPlccSBx3RPprQOqIKBoHlWOhYbs/UsbHZ1e8C/hV7QPuvQP0X6MZn5GpyN/Zwt2Rk93H/ANJ4q3RNujcQwCKJkbejQAkpNJLs0c+zTJLtLlLiLCLbQCEXynAuoUCjrQmdQjL8Yho5UhoRhocKKIGjH6Poj2ajNLIL8wrX4mnxRAekImiKHni0xJqLWyBo5KCSQqSRcRxANphrtwipzmFkgs9Puo2PNvbabdq0PnDHa4On3bfLvk/KdMrH4Mvr0hxsmRlkC1m8rOZzuIvpS13jfGIhbksHB4NLyjUspzJDz+Fz5G0zvxVJWWssscgJi9RuiqbOn8t5D2lpHwmY8wPcLNcq7jZDmwXMGn2PdBVIZ3EzLslrzQPK55oJo9VN1PTIGDdGa597VRJA5tU4pJJDJyJLgD3CbIUculHcErge8nkUkofY8QuEUUPmHuub0AhkLlUuBw90iVg0NvodlElNk8KU8KNIL4H808SU0R3uoUUBoVd8lOyNZ7Jt53HhVTINAyHoRwOiZYeSU49NyDaAO9pkxGhfZcPXkqXh4ckxBdw1WbMLFjoOYHH5SuaQ0ccpIojy2jwu0D1VzlaXBIwnGcWP7NceCqkgsFOsHvYTRkn0JOLj2PYGHLnZcONjsLpJHBoAF9V9CadoMXh3w7BgRgbwN0jv4nHqsd+gvQfNzMrWZ47ZG3y4iR+8epC9L8QfQr4vyOabM6QkkUl2ETSJLq4SuAscXQhtdBWMOBHdC000pwc8LAK6Z0j3mvwo8ONU+57vVatZQyNpc4iwqHKzHDI9A4SsRsusnMGK0C1lPEGFBqbvOeGlw5Dqoj8qz8z9ac3ebHdWOPprJXNYR+zcaJ9krbvQYt2RdNbiTaFPpGHHJsxoGPa59neSLNX8ryLXWOiyZG+xK+hRiQQhzmxMaWxlgI/h9l4N4qAdqeQR0LzwEM3SZ6HjPtGVmmc08Jj/AFvMxpozG47Wmy0nhykzwG7AVdkQuduDGEnvSWDopk2W0+sGbHic7DngMh9L7tr/AOaZfkPaaLQSPYruNNNqUun4kz5yIQI2MFbQ0dOFpdV0XDa3c2QRjq6xZKtOEZbRCGScXTMsMpjzRsH2ITgfdAAknoAE3kwNZIBG4kf8lufDelw6b4fg1GVjX5WYXbCRexoNf9rmcTsjJvRiXCXz44fLc18jg1u4EBaWPTNPxowx8ZyZa9TieLXPEsm/FL2/W0hwtRMHPa7HbZI4u6tZR+SnGnsiapisgPmQtLG3RYTdfZQg/hWmoS/rMLmgemuCff3VNgR/rmT5W/Yxot7vZI0Cw3OBCjyWRwtHNomOcUugLw8CwSbtZx24W0jkdUUqFkhlzQHX3XCCAAE6RdUi2dymsnxIxZ3RY2MHO3vTsjQQAQlvpvWgFuTCsavY7NkiJojiHqUciSQEl5/mha+F5smj8qVHt2kCkKooiIySSN4IcePlPzY78zOxmRC3z00D5tMyNpxtXGgPbBnY2Q4X5ZNH5KeH5EvI/rs+hfCuFhaDoWLp0UrbjYN5vq7v/VLWamZ+zId9isK7XSIGSPp7ejqd0+U7FlyZDd+JkEnrsJpdsKR5T2WzongkbCkqj/VtQZ6XRy2PYWkq/UF4m2K4URQlcrKHErXFwlYwYKc3U21HBTrX8UUDFTqL8h7iyPuoT43QM3SCz3Wi8thdZCr9Yg82NzW8cINWScaM1/qJZITD0Vx4t1WTBbhY2OS1xDCQPc0g0XQ2vyImSCwXW77KHqH/AMv44xI2gujbOOB/C3v/AEUp3SXyd/8AHwXJzl6RvdWyhi6RLNIad5dfkrwnVn+fkyOu7K9M8eas10RxYncNPK8tyngPJPcoZpW6L+PDjG37IfkB3FKM/FMU28D0u4KsY3Am76qT5LZGUQpJ0yso2SdFgwPJ8xodHkDguHIKHU5Wmwxpeb+pybwo3RPoKfJE1zDdKzdolGKTMpJAbJrla5shf4L0+Rh9UD5Iz/O/8o9J8PwZWNJn6i9zMVr9jGMNGR3fnsFD1HMiwCdNxYWx409v22T6veyp9LZ0Q7tFFnPfNE5lAX1KptNnLN8DuS11UrLJle0uaAqZjDHqIc76Zf7rJ32CcqdlnJkUdoH2CgY942fKw2GyU4KwbjhpvikxqkJ8ls7Pqj6/ZCL9GfdlrHqLmwlgF8VdqlyWkZDnH97lLGybZaT3mQ7iOiNs0gGttyPYibSI8C0phl8JdfZQXuvc0H4Vmx7W8u6KrlAdM9zOGkpobFk6B8r02nsJxstKac7aKKdw2kvvsmltCp7H5WWbHdWeFj+ZiHZ/uN9QCh1uIDeqfw8g4+VsJ56J8Md2R8qdLiaTByHSYY3C9w9VM6INOz5MaV7d3APCWAI3BxLb54UHLDI9Qc2PuOWrpRwmqj1qXYLu/uks2JiAACQPYFJazUe3EoSUiUBckZgiUJKElCSgYIuXQ9RZZ2s6qM/UGM6kLGLUScE+yrsnMuXa4cLuPliUVxymM0NFv9kkpJKyeR0XeiVLM8Do2M3XyoumR4uPi5+pwY7Y3i42nvXf/CZjzxpPh6bUHmpMj0xN+B3/ALqi8L6wdU0LVdODiZ4X+bXdzD1/qEOSbR3+PCX0XL06MxrWoPlmkcTZtZnIkc55Ksc5x897XAt57qM4Q7TZ5XK/2d9EWOYtcATwrnDcHtB91nskiMkg2rbRpS9gTAaLlsYPKGaTaw0U4DtYoWTL1pblQqjs02958HYDmHgSSbvvawmvyv8ANgnA4icLPwtlhzB3gd/P+3kvA/IBWC1TIMkT4/dGT2PHUWTciJr6fQIPKq9ShBi3sHqYbCnYUxl06NxNkNoqLM8GwT1S9MVq0KGcPga7sQl5rXNLXctIohV8Mnlh8V/SePsuGYjnsmoCegMZvlyvj7A1+FMAAHRQN2zMu/S8WFMMgIsIsy6Ba6iQeyJzvT8pkO9ZPC5K/wBNoUFPQ3keZXpF37JzDxXOozmmjsm4ZiDxyFNjlB5IWbaVAUU3ZzIa0Gg0bfso5krhoofCcyJrNWoU8u1hpNGNiTmook4k/wD5QcD6Wf1KnRwumldkEcDmgqSBwA6m3G+Ff4G1sVc7n8LqiqVHnTk5O2WWMJP1cAtp3uD1UXc5+RJK7qPSpb5xDAd3WuFBhLqJHU8m0wtD7QC0GnJJkyOB4caSRNR7wShJXCUJKQAiUzJIejUbuQULWA8oWK2/RX5O9xpqpszHlc8BpPVaWSIbjXdNuhYQLCVqzURdLhLWAuu1OngbLE4fCEAMFBE11IOKfYXFMo/0iudj42nYbDwyC9vysV4Hy8jG8Tu8klsj2bRfIPPQj2Wu/SXIf9ZaOwiFLFeGshmN4z010pG10m0qS/sPZxqvGr9HoPjbwVJn4DtR0/Zjzsbulj7O96XkT8bMxnnzzIwX0d3X0znOZPeECPULf9l4v42ax+ovY2iGEgUq5YJfcjmw5ZNcWYWbzZnbWNNe613hvScqTHBZC91CyaVVBEGvFgL0Dwtntx8d8bjwWqUIqXZWc5LZTZONJC31gqlyX8kLR6tliQvqjfIWYyX24qc0k9FoW+zVeH4RP4L1An93K/8AyFi9QjYCR0W38FSh/hbXYe7HNk/mK/wsFqUtyOI557IyXRo/6IOFOYxLBfANgfCCVx5d0+6ZD9mbG4jh42lSMnmxyCfZFk0/RBc8tyGSjv6SE7NG1/qZ/JDMwiE+45RMNgEdVn8gS9DUjTsa89WldLiW0nywPY4e4TABLfYrWEEOptn+q55odwnWNBcN3ItO6pjMZDHkQgAk04D+6ZVYu0myE1m3oU5vIHVMNculyahOWg3P7qJOXSO2MFn2Cde5P4sVHc7qeSfZUgjnyysbgjeJWAigtFpxb5l7CdoocKke/bIC3mldaTkbG8uF3ZBVCND+WXvtv7jOTwosfEbiDRHKlyhwikJJ9XuqfNyhG0Rxj1VyiAN+WA4guFpKCyGR7Q6ib5SWBZ9IkoCUi5ASlZgrQlyElCXIADLkBchLkJcsEIlCXIS5AXJTFP8ApCjdksxM+uHAxn7hecZ7HY0zMpn+5E8Pb9wvVdUxDqWlS4zPrjd5jR/f+y831bEkcNgad3SlCWpWet481LGkeo5vjaGfwxi6vp8VyZMe1xsfs3jhzT/VeVZOoCaUvl4c4+9qf4Dix4tabpeqzPGnZTXB0e6h5lek/B4Wm1/wPpUWFku07InM7HAjzSC2qBI/qrNPIrQsIwh9phWzDdbSrHEz3sHBKz+RhzQyOEbgCOoXcXKmik2SNBaTRIPRS4sdxS7L7IzDJZtQJZLspSNcAHtNtPQhR3k2pMtFa0bP9HR87/WoXfS/EHH5P/axOqsfjzSx8CnHkLYfoyeG6xmQn/7cN/8AMUVnvFEQbnymuptM+kJ1Joy0oLGh7ib3AgeysnU5gPuoOWA5pUuA78Vh/wCKL6JLUgXtDmFvuExALj+RwnC6jSGL0vcOx5Q9GfYmuIPK5I0teSPpd/dOFt9Fwn0lpWMxk+lPyyb4WNJ6HomJQTGa62o0kjuG2nSsHKkwZAGyODelriQSJTkDgG57WnoTyrAfSdo7UoeKzzHuf2HAUw+lne6VorRzyeyMBTwCLtT49pYAD37dQobWkyA10FqYzaKvhECOvz3RROYS6j8KBiwuyZHP5odXeybzJvMk2NA60rfAi8tjGtoV9V90RHthhlABo47cpJ8wQEkiQt+AeiSwaPbyUBK5yegKW1x7JQJNnCUJKLY4mgCumB9XRQbGjjlJ0kMkoS5SBCB9TUbcZjuyXkWXiZCEXIHOU92I0FJ2JFt5CWxv+SZXw5DoJmSt52nke4Vb4t0yLHy/1iBv7Odu5p+CtCzGiCDWMUZmlbALfD9PyPZCX3ItjwyxbZ5RmYxaXO5u+COym6NrOrfrUWJmyB8Enoa5w9Q9vurL9VqUmYfSaA+VGzceyHx8Oby0/ZJFtFm76G9T8LZLJnH9bjAd1tp4VHm6DLjtDm5DJCeo6UtW3VBlOj80hsjRtc0lUuvl7HOLfpcqPjQvKbe2UUL5ca2u6HqLtPNfHIRZAUB7iXckosXHny8mLFxWOkmmeGMYOpJUWkysZOK2ekfou05sufnZ7hcePjlgd23O/wDSy/i0f+ZLQ79V69puhxeFfCBw4yHTubvnk/jeRz+O34XjXiOUvyZLPdHIuNInin9RykZiTkkKViGscMPZR38OtdbJXCHo1bDkFElCDXK459pl0nyskZklr+UGQ8NqiopmIPCbe8vKaMdiTmkh501MIB57JgcpALtKijRBzsVIJXbWn3TnZAyMyztB6DkpktiSlomYzPLha09TyU7MfT/hJlOcfYIH24c9lQkdhBPqB5Kc3Da7iz/ZBw1lWPhEWudG1rTyfdYDGMKDzMh8zqpp4+6tYmua4EWU3DHta1rKAA90+wtaQ13U9UQIkABwssFn4SQhxAprhXblJYx7YcqMN4H9FFObT6AUyonD1CvwhGBBIdzQAVztSfR70Vjj2g8WXeAaUsuZXKYZjeW30nhIt7EplaROSi3oMiN3ZJuwHhNuZbaaVHdBOOQ4/wA1m38BUU/ZPJaomSxx5aoplnjPqJKeblWPUlck9DrHKO1sZbvBUhj3jkBdABFikJeW9rSpUM3y9EHUdPicx0rWgE89OhWTyhTi09Qtw7IaWkOHB6hZLxHjGMmaMen4RbTOWWNwf6KDMxWTNsel3YhVOXNOyLyclpka36Xjr+VajIvg9UxkBr+KtJZkjMSPaCeV6f8AoS0NmTk5GuzNBEB8mC/4iPUf5GvyVgczDYQTQte4fo+gZpPgHADRRkY6V3yXOJ/6T40rsl5MpceK9knxhnNZiPiDh05XgmuZBdkvIPdb7xxqrg93qPPyvL86TfIXe6XI+UhsUeEKIcryT1Q7kndU2TSyQGwnPPugLly1zqQPcp1ElKYL3hrbchZlMIALKI731VpqGmM/Uw2AF0rOTJ/H+OwVBRBo8H5VlGjknNtk3zh2XfNHuoYK7ZQByJwlae6soMJ8WGzJk9Im+gHuPdUDdznBreXE0AFu/FEQxZoMJtbcXHZHQ965/qnitNm5WyhNNbtb36pou9Qrsm5Xmjt5TT5A3vyUANkiNpmlqvS3l1Kwx4XkGUMIDuG/ZFpeMHQQQcGXKlDXfAW41ZumYkbI9rRGBtJq6VYwsRsxL2lp9R2/ccFdDge/KtNXwxGxszHB8DwTGRzapHSNJ9N2EjVMdDhcAaBP8klWv1GFji0ucSPa0kBrR9LOiYRwo8kbm/QaSSUpI9aMmRzPOw0TYXfMMhqyCkkpWzqpVYLxPENzXX90yNRlsggJJJZNp6HxRjNbQv1sP+pqT5GbbbwkktbodwSehrz3E/CkRzkjnlJJCLZpRVHRUnalDzsZskbmEW0jkJJIv5J1bpmC1vTZNPl8xrrjd091WDK456JJIM5Gt0DJb2bnfgL17R88P8FacW2NuOGn8WEkk+N9k8qTo8r8X5jn5LmknjoshM+ykkl9mI5KAlJJURGbBsk0OpVxp2A2H9vPy8fSOwSSVIo5ZvZblgMd9jys5renbC7IiAA/eH+Ukk6JyKYFdSSQYpqPAWBBLmZOq5kYkx9NjEvln995PpB+LTGoZsuXkS5E7rfK4ucfkpJJ/wDKMu2QHE7S49PZNwDzZ237pJIAZeYU4x9Txn9QzlSdW1OSRvNd/wAJJJ03Qa2S/C8rs7w9qUOQ70xuD4P+J7/zWczX+oQRcOcOT7BJJGW4pip9jceHFsFgpJJKZj//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81944" name="AutoShape 24" descr="data:image/jpeg;base64,/9j/4AAQSkZJRgABAQAAAQABAAD/2wBDAAkGBwgHBgkIBwgKCgkLDRYPDQwMDRsUFRAWIB0iIiAdHx8kKDQsJCYxJx8fLT0tMTU3Ojo6Iys/RD84QzQ5Ojf/2wBDAQoKCg0MDRoPDxo3JR8lNzc3Nzc3Nzc3Nzc3Nzc3Nzc3Nzc3Nzc3Nzc3Nzc3Nzc3Nzc3Nzc3Nzc3Nzc3Nzc3Nzf/wAARCAC3ARMDASIAAhEBAxEB/8QAHAAAAQUBAQEAAAAAAAAAAAAAAgADBAUGAQcI/8QAOBAAAQQBAwIFAwAJBAIDAAAAAQACAxEEBRIhMUEGEyJRYTJxgQcUI0JSkaGxwRUzYtEk4SVDwv/EABkBAAMBAQEAAAAAAAAAAAAAAAECAwAEBf/EACYRAAICAgICAQQDAQAAAAAAAAABAhEDIRIxBEFREyIyYQUzQhT/2gAMAwEAAhEDEQA/AJMmO6Q/ZRY8SRuRv3ED2V4IacCR1TOSwtDndh0XGrs52NSylsWwGiqlumyZGR5kjrF8KbiskmkpzSbKvRiU0BjaNdVawOZWujGKxrGN5VrpOO6Snus8d1V5zZGuAN2DyprNROPFYPboEHFPbA9lrqJZjxB9A11CzL9WD5dnPLuAn8rOdkx7eTfVVuHhslzQxo5c4NB+5pKrTAkeo+FcUQaaJnNp8/qP27K5ceEMMTYYY4mimsaAB9kn9F0pUdUVSKPVmFxdSzmeQz4f7LWag2mErF6xJtc8EdVsnR1Q2UudNe6jz3pUeRLd7uqk5khDyd3KqJ5XHvyuOTOqKG5ni745UaUkkUildZ7AphzuKKSxqBkNm01I2zZROPsULnGuSigUB0HCbeXX2tG4nqBfwmyTdlMhWgHdOeqAu4A6lHKCW2FGDqPN0mQjHfNoEg9qUaV7rLQfyjeATx19ktrYzZ5PyihWiO9p22/ousY0V7rrnue6gLAXHG+fYc0nJsCQNA44Hwm3EkHYOB1XXDe/rwuuJayuxREYLTt6rm4kV0Hult4G7qusZZs9EQHAaoA2unj3RNoO+AkfV1QCcB9XB5T8DiZBz0/qoxd2b1T8J2kX2NlEU9q0fOfHpeMzc41GOSkqfR8vdpeMSb9HWklwuM7O9ThRsp4K6BQJYiQQRdq/fGD2UWSD2C7JRs8pxsr9PxGiS3V0U3JcGNNcAKNkOfE4bB0TMkr5IiCPug0iUoqwpoTkNbtFqHl4zomGxyFZaXL5j/WKpPa0YWxEVye6aKVWDj7MhLOYwG8WrLwviyZGr4zjZa2Vrj+CmocaKUncAa7rR+HnQYs0dVZcOq3HZoq2b5NuTnZNSmgSrLs6EVuqmoXLAa0/1E7gPut1qz7gdXX3XnutG3u9+6XL0deJGYzZOar8qqmkJJtWGYDv4KqpxR4JXEzrXQMjr5KaPP2SDiChv35QCJ/wgcbRk/kIXV8rAoHuuPARjpykaIRsFEd3Arumy0beb5Ulzb7flC9hDfsmsVojAAM9kAaHG64Kckb05TZa790H8lMibQErWj6eAmjHQ638IpGkHlxJ9kAeLv2TokwHxhruvKEjcHD2XHG3LoJIqkwhxoaBfsiPNDsgaSSeFy7fwsAIk16Qhs0bIXLN8JDoiBnRxzSdjIsE8Jq+OvVOQttwHUlEB6loUV6Rinafo/ykp+iQFuk4ocOfLHZJXUNEuRvS1CWWnqSpRCRH4zXnkJl2E02Kq1Y1SYfJbqStJishfq7cdpf7LI+JtWcHeW00SaC3ckPmR0As7n6BHvdkPYC7sT2Wa+BJJ0ZfT5clrSSSW0p+n5Mr8tp3FoaeiKNjNz4WEbh1Cc03TpznPdtOwgD8oCI9awJhkYcMoP1MFoc1wZCSenuq/wAL+bHhOhmH0Otv2Km6lG6SGh+VVM6YbaKTLm8zHdXusPrRLpXkgkla2Z+yJwJG6z0WZ1KMPvb3v8JMjtHZjVMyOa0An3VTM02r/Ki5IA5VbPDRorkZ1Iqi2lwj2Ut8fPCZcxAKQw6uFwhG5pQkLGG+/K6keEqtYwieKtNvJA45TlcIatZMDRGfw6+qaMm27CkPAJ6kJh8Y7utURGSGHE9TwEBFloaK5Tr6r4QbubroOVREWNuG37ps3uoI9t+onp2XGkUUwjAuvSkRtBrraR633uqXXnkLAoGvT8ldDRsJI6dPlccSBx3RPprQOqIKBoHlWOhYbs/UsbHZ1e8C/hV7QPuvQP0X6MZn5GpyN/Zwt2Rk93H/ANJ4q3RNujcQwCKJkbejQAkpNJLs0c+zTJLtLlLiLCLbQCEXynAuoUCjrQmdQjL8Yho5UhoRhocKKIGjH6Poj2ajNLIL8wrX4mnxRAekImiKHni0xJqLWyBo5KCSQqSRcRxANphrtwipzmFkgs9Puo2PNvbabdq0PnDHa4On3bfLvk/KdMrH4Mvr0hxsmRlkC1m8rOZzuIvpS13jfGIhbksHB4NLyjUspzJDz+Fz5G0zvxVJWWssscgJi9RuiqbOn8t5D2lpHwmY8wPcLNcq7jZDmwXMGn2PdBVIZ3EzLslrzQPK55oJo9VN1PTIGDdGa597VRJA5tU4pJJDJyJLgD3CbIUculHcErge8nkUkofY8QuEUUPmHuub0AhkLlUuBw90iVg0NvodlElNk8KU8KNIL4H808SU0R3uoUUBoVd8lOyNZ7Jt53HhVTINAyHoRwOiZYeSU49NyDaAO9pkxGhfZcPXkqXh4ckxBdw1WbMLFjoOYHH5SuaQ0ccpIojy2jwu0D1VzlaXBIwnGcWP7NceCqkgsFOsHvYTRkn0JOLj2PYGHLnZcONjsLpJHBoAF9V9CadoMXh3w7BgRgbwN0jv4nHqsd+gvQfNzMrWZ47ZG3y4iR+8epC9L8QfQr4vyOabM6QkkUl2ETSJLq4SuAscXQhtdBWMOBHdC000pwc8LAK6Z0j3mvwo8ONU+57vVatZQyNpc4iwqHKzHDI9A4SsRsusnMGK0C1lPEGFBqbvOeGlw5Dqoj8qz8z9ac3ebHdWOPprJXNYR+zcaJ9krbvQYt2RdNbiTaFPpGHHJsxoGPa59neSLNX8ryLXWOiyZG+xK+hRiQQhzmxMaWxlgI/h9l4N4qAdqeQR0LzwEM3SZ6HjPtGVmmc08Jj/AFvMxpozG47Wmy0nhykzwG7AVdkQuduDGEnvSWDopk2W0+sGbHic7DngMh9L7tr/AOaZfkPaaLQSPYruNNNqUun4kz5yIQI2MFbQ0dOFpdV0XDa3c2QRjq6xZKtOEZbRCGScXTMsMpjzRsH2ITgfdAAknoAE3kwNZIBG4kf8lufDelw6b4fg1GVjX5WYXbCRexoNf9rmcTsjJvRiXCXz44fLc18jg1u4EBaWPTNPxowx8ZyZa9TieLXPEsm/FL2/W0hwtRMHPa7HbZI4u6tZR+SnGnsiapisgPmQtLG3RYTdfZQg/hWmoS/rMLmgemuCff3VNgR/rmT5W/Yxot7vZI0Cw3OBCjyWRwtHNomOcUugLw8CwSbtZx24W0jkdUUqFkhlzQHX3XCCAAE6RdUi2dymsnxIxZ3RY2MHO3vTsjQQAQlvpvWgFuTCsavY7NkiJojiHqUciSQEl5/mha+F5smj8qVHt2kCkKooiIySSN4IcePlPzY78zOxmRC3z00D5tMyNpxtXGgPbBnY2Q4X5ZNH5KeH5EvI/rs+hfCuFhaDoWLp0UrbjYN5vq7v/VLWamZ+zId9isK7XSIGSPp7ejqd0+U7FlyZDd+JkEnrsJpdsKR5T2WzongkbCkqj/VtQZ6XRy2PYWkq/UF4m2K4URQlcrKHErXFwlYwYKc3U21HBTrX8UUDFTqL8h7iyPuoT43QM3SCz3Wi8thdZCr9Yg82NzW8cINWScaM1/qJZITD0Vx4t1WTBbhY2OS1xDCQPc0g0XQ2vyImSCwXW77KHqH/AMv44xI2gujbOOB/C3v/AEUp3SXyd/8AHwXJzl6RvdWyhi6RLNIad5dfkrwnVn+fkyOu7K9M8eas10RxYncNPK8tyngPJPcoZpW6L+PDjG37IfkB3FKM/FMU28D0u4KsY3Am76qT5LZGUQpJ0yso2SdFgwPJ8xodHkDguHIKHU5Wmwxpeb+pybwo3RPoKfJE1zDdKzdolGKTMpJAbJrla5shf4L0+Rh9UD5Iz/O/8o9J8PwZWNJn6i9zMVr9jGMNGR3fnsFD1HMiwCdNxYWx409v22T6veyp9LZ0Q7tFFnPfNE5lAX1KptNnLN8DuS11UrLJle0uaAqZjDHqIc76Zf7rJ32CcqdlnJkUdoH2CgY942fKw2GyU4KwbjhpvikxqkJ8ls7Pqj6/ZCL9GfdlrHqLmwlgF8VdqlyWkZDnH97lLGybZaT3mQ7iOiNs0gGttyPYibSI8C0phl8JdfZQXuvc0H4Vmx7W8u6KrlAdM9zOGkpobFk6B8r02nsJxstKac7aKKdw2kvvsmltCp7H5WWbHdWeFj+ZiHZ/uN9QCh1uIDeqfw8g4+VsJ56J8Md2R8qdLiaTByHSYY3C9w9VM6INOz5MaV7d3APCWAI3BxLb54UHLDI9Qc2PuOWrpRwmqj1qXYLu/uks2JiAACQPYFJazUe3EoSUiUBckZgiUJKElCSgYIuXQ9RZZ2s6qM/UGM6kLGLUScE+yrsnMuXa4cLuPliUVxymM0NFv9kkpJKyeR0XeiVLM8Do2M3XyoumR4uPi5+pwY7Y3i42nvXf/CZjzxpPh6bUHmpMj0xN+B3/ALqi8L6wdU0LVdODiZ4X+bXdzD1/qEOSbR3+PCX0XL06MxrWoPlmkcTZtZnIkc55Ksc5x897XAt57qM4Q7TZ5XK/2d9EWOYtcATwrnDcHtB91nskiMkg2rbRpS9gTAaLlsYPKGaTaw0U4DtYoWTL1pblQqjs02958HYDmHgSSbvvawmvyv8ANgnA4icLPwtlhzB3gd/P+3kvA/IBWC1TIMkT4/dGT2PHUWTciJr6fQIPKq9ShBi3sHqYbCnYUxl06NxNkNoqLM8GwT1S9MVq0KGcPga7sQl5rXNLXctIohV8Mnlh8V/SePsuGYjnsmoCegMZvlyvj7A1+FMAAHRQN2zMu/S8WFMMgIsIsy6Ba6iQeyJzvT8pkO9ZPC5K/wBNoUFPQ3keZXpF37JzDxXOozmmjsm4ZiDxyFNjlB5IWbaVAUU3ZzIa0Gg0bfso5krhoofCcyJrNWoU8u1hpNGNiTmook4k/wD5QcD6Wf1KnRwumldkEcDmgqSBwA6m3G+Ff4G1sVc7n8LqiqVHnTk5O2WWMJP1cAtp3uD1UXc5+RJK7qPSpb5xDAd3WuFBhLqJHU8m0wtD7QC0GnJJkyOB4caSRNR7wShJXCUJKQAiUzJIejUbuQULWA8oWK2/RX5O9xpqpszHlc8BpPVaWSIbjXdNuhYQLCVqzURdLhLWAuu1OngbLE4fCEAMFBE11IOKfYXFMo/0iudj42nYbDwyC9vysV4Hy8jG8Tu8klsj2bRfIPPQj2Wu/SXIf9ZaOwiFLFeGshmN4z010pG10m0qS/sPZxqvGr9HoPjbwVJn4DtR0/Zjzsbulj7O96XkT8bMxnnzzIwX0d3X0znOZPeECPULf9l4v42ax+ovY2iGEgUq5YJfcjmw5ZNcWYWbzZnbWNNe613hvScqTHBZC91CyaVVBEGvFgL0Dwtntx8d8bjwWqUIqXZWc5LZTZONJC31gqlyX8kLR6tliQvqjfIWYyX24qc0k9FoW+zVeH4RP4L1An93K/8AyFi9QjYCR0W38FSh/hbXYe7HNk/mK/wsFqUtyOI557IyXRo/6IOFOYxLBfANgfCCVx5d0+6ZD9mbG4jh42lSMnmxyCfZFk0/RBc8tyGSjv6SE7NG1/qZ/JDMwiE+45RMNgEdVn8gS9DUjTsa89WldLiW0nywPY4e4TABLfYrWEEOptn+q55odwnWNBcN3ItO6pjMZDHkQgAk04D+6ZVYu0myE1m3oU5vIHVMNculyahOWg3P7qJOXSO2MFn2Cde5P4sVHc7qeSfZUgjnyysbgjeJWAigtFpxb5l7CdoocKke/bIC3mldaTkbG8uF3ZBVCND+WXvtv7jOTwosfEbiDRHKlyhwikJJ9XuqfNyhG0Rxj1VyiAN+WA4guFpKCyGR7Q6ib5SWBZ9IkoCUi5ASlZgrQlyElCXIADLkBchLkJcsEIlCXIS5AXJTFP8ApCjdksxM+uHAxn7hecZ7HY0zMpn+5E8Pb9wvVdUxDqWlS4zPrjd5jR/f+y831bEkcNgad3SlCWpWet481LGkeo5vjaGfwxi6vp8VyZMe1xsfs3jhzT/VeVZOoCaUvl4c4+9qf4Dix4tabpeqzPGnZTXB0e6h5lek/B4Wm1/wPpUWFku07InM7HAjzSC2qBI/qrNPIrQsIwh9phWzDdbSrHEz3sHBKz+RhzQyOEbgCOoXcXKmik2SNBaTRIPRS4sdxS7L7IzDJZtQJZLspSNcAHtNtPQhR3k2pMtFa0bP9HR87/WoXfS/EHH5P/axOqsfjzSx8CnHkLYfoyeG6xmQn/7cN/8AMUVnvFEQbnymuptM+kJ1Joy0oLGh7ib3AgeysnU5gPuoOWA5pUuA78Vh/wCKL6JLUgXtDmFvuExALj+RwnC6jSGL0vcOx5Q9GfYmuIPK5I0teSPpd/dOFt9Fwn0lpWMxk+lPyyb4WNJ6HomJQTGa62o0kjuG2nSsHKkwZAGyODelriQSJTkDgG57WnoTyrAfSdo7UoeKzzHuf2HAUw+lne6VorRzyeyMBTwCLtT49pYAD37dQobWkyA10FqYzaKvhECOvz3RROYS6j8KBiwuyZHP5odXeybzJvMk2NA60rfAi8tjGtoV9V90RHthhlABo47cpJ8wQEkiQt+AeiSwaPbyUBK5yegKW1x7JQJNnCUJKLY4mgCumB9XRQbGjjlJ0kMkoS5SBCB9TUbcZjuyXkWXiZCEXIHOU92I0FJ2JFt5CWxv+SZXw5DoJmSt52nke4Vb4t0yLHy/1iBv7Odu5p+CtCzGiCDWMUZmlbALfD9PyPZCX3ItjwyxbZ5RmYxaXO5u+COym6NrOrfrUWJmyB8Enoa5w9Q9vurL9VqUmYfSaA+VGzceyHx8Oby0/ZJFtFm76G9T8LZLJnH9bjAd1tp4VHm6DLjtDm5DJCeo6UtW3VBlOj80hsjRtc0lUuvl7HOLfpcqPjQvKbe2UUL5ca2u6HqLtPNfHIRZAUB7iXckosXHny8mLFxWOkmmeGMYOpJUWkysZOK2ekfou05sufnZ7hcePjlgd23O/wDSy/i0f+ZLQ79V69puhxeFfCBw4yHTubvnk/jeRz+O34XjXiOUvyZLPdHIuNInin9RykZiTkkKViGscMPZR38OtdbJXCHo1bDkFElCDXK459pl0nyskZklr+UGQ8NqiopmIPCbe8vKaMdiTmkh501MIB57JgcpALtKijRBzsVIJXbWn3TnZAyMyztB6DkpktiSlomYzPLha09TyU7MfT/hJlOcfYIH24c9lQkdhBPqB5Kc3Da7iz/ZBw1lWPhEWudG1rTyfdYDGMKDzMh8zqpp4+6tYmua4EWU3DHta1rKAA90+wtaQ13U9UQIkABwssFn4SQhxAprhXblJYx7YcqMN4H9FFObT6AUyonD1CvwhGBBIdzQAVztSfR70Vjj2g8WXeAaUsuZXKYZjeW30nhIt7EplaROSi3oMiN3ZJuwHhNuZbaaVHdBOOQ4/wA1m38BUU/ZPJaomSxx5aoplnjPqJKeblWPUlck9DrHKO1sZbvBUhj3jkBdABFikJeW9rSpUM3y9EHUdPicx0rWgE89OhWTyhTi09Qtw7IaWkOHB6hZLxHjGMmaMen4RbTOWWNwf6KDMxWTNsel3YhVOXNOyLyclpka36Xjr+VajIvg9UxkBr+KtJZkjMSPaCeV6f8AoS0NmTk5GuzNBEB8mC/4iPUf5GvyVgczDYQTQte4fo+gZpPgHADRRkY6V3yXOJ/6T40rsl5MpceK9knxhnNZiPiDh05XgmuZBdkvIPdb7xxqrg93qPPyvL86TfIXe6XI+UhsUeEKIcryT1Q7kndU2TSyQGwnPPugLly1zqQPcp1ElKYL3hrbchZlMIALKI731VpqGmM/Uw2AF0rOTJ/H+OwVBRBo8H5VlGjknNtk3zh2XfNHuoYK7ZQByJwlae6soMJ8WGzJk9Im+gHuPdUDdznBreXE0AFu/FEQxZoMJtbcXHZHQ965/qnitNm5WyhNNbtb36pou9Qrsm5Xmjt5TT5A3vyUANkiNpmlqvS3l1Kwx4XkGUMIDuG/ZFpeMHQQQcGXKlDXfAW41ZumYkbI9rRGBtJq6VYwsRsxL2lp9R2/ccFdDge/KtNXwxGxszHB8DwTGRzapHSNJ9N2EjVMdDhcAaBP8klWv1GFji0ucSPa0kBrR9LOiYRwo8kbm/QaSSUpI9aMmRzPOw0TYXfMMhqyCkkpWzqpVYLxPENzXX90yNRlsggJJJZNp6HxRjNbQv1sP+pqT5GbbbwkktbodwSehrz3E/CkRzkjnlJJCLZpRVHRUnalDzsZskbmEW0jkJJIv5J1bpmC1vTZNPl8xrrjd091WDK456JJIM5Gt0DJb2bnfgL17R88P8FacW2NuOGn8WEkk+N9k8qTo8r8X5jn5LmknjoshM+ykkl9mI5KAlJJURGbBsk0OpVxp2A2H9vPy8fSOwSSVIo5ZvZblgMd9jys5renbC7IiAA/eH+Ukk6JyKYFdSSQYpqPAWBBLmZOq5kYkx9NjEvln995PpB+LTGoZsuXkS5E7rfK4ucfkpJJ/wDKMu2QHE7S49PZNwDzZ237pJIAZeYU4x9Txn9QzlSdW1OSRvNd/wAJJJ03Qa2S/C8rs7w9qUOQ70xuD4P+J7/zWczX+oQRcOcOT7BJJGW4pip9jceHFsFgpJJKZj//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81948" name="Picture 28" descr="https://encrypted-tbn0.gstatic.com/images?q=tbn:ANd9GcStwkEhz9opOia8Z67E3OC7I6eydIQMWpJDHWpxNuzz3pRchC1v"/>
          <p:cNvPicPr>
            <a:picLocks noChangeAspect="1" noChangeArrowheads="1"/>
          </p:cNvPicPr>
          <p:nvPr/>
        </p:nvPicPr>
        <p:blipFill>
          <a:blip r:embed="rId2"/>
          <a:srcRect/>
          <a:stretch>
            <a:fillRect/>
          </a:stretch>
        </p:blipFill>
        <p:spPr bwMode="auto">
          <a:xfrm>
            <a:off x="2967487" y="2156604"/>
            <a:ext cx="3830127" cy="2898475"/>
          </a:xfrm>
          <a:prstGeom prst="rect">
            <a:avLst/>
          </a:prstGeom>
          <a:noFill/>
        </p:spPr>
      </p:pic>
      <p:sp>
        <p:nvSpPr>
          <p:cNvPr id="11" name="TextBox 10"/>
          <p:cNvSpPr txBox="1"/>
          <p:nvPr/>
        </p:nvSpPr>
        <p:spPr>
          <a:xfrm>
            <a:off x="1121434" y="6280030"/>
            <a:ext cx="3140015" cy="276999"/>
          </a:xfrm>
          <a:prstGeom prst="rect">
            <a:avLst/>
          </a:prstGeom>
          <a:noFill/>
        </p:spPr>
        <p:txBody>
          <a:bodyPr wrap="square" rtlCol="0">
            <a:spAutoFit/>
          </a:bodyPr>
          <a:lstStyle/>
          <a:p>
            <a:r>
              <a:rPr lang="en-US" sz="1200" dirty="0"/>
              <a:t>Core Pre-Service Curriculum – Lab 4.2.11</a:t>
            </a:r>
          </a:p>
        </p:txBody>
      </p:sp>
    </p:spTree>
    <p:extLst>
      <p:ext uri="{BB962C8B-B14F-4D97-AF65-F5344CB8AC3E}">
        <p14:creationId xmlns:p14="http://schemas.microsoft.com/office/powerpoint/2010/main" val="22277166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Interviews at school</a:t>
            </a:r>
          </a:p>
        </p:txBody>
      </p:sp>
      <p:sp>
        <p:nvSpPr>
          <p:cNvPr id="81930" name="AutoShape 10" descr="data:image/jpeg;base64,/9j/4AAQSkZJRgABAQAAAQABAAD/2wCEAAkGBxQQEBUSEhQUFBIUFA8UFQ8UDw8PDw8PFBQWFhQUFBQYHCggGBolHBQUITEhJSkrLi4uFx8zODMsNygtLisBCgoKDg0OGxAQGiwcHBwsLCwsLCwsLCwsLCwsLCwsLCwsLCwsLCwsLCwsLCwsLCwsKywsLCwsLCwsLCwrKyw3K//AABEIAKgBKwMBIgACEQEDEQH/xAAbAAABBQEBAAAAAAAAAAAAAAAEAQIDBQYAB//EADUQAAIBAwMCBAQEBQUBAAAAAAABAgMEEQUSITFBIlFhcQYTgZEUMqHwI1KxwdFigrLh8ST/xAAZAQADAQEBAAAAAAAAAAAAAAACAwQBAAX/xAAmEQACAgICAgICAgMAAAAAAAAAAQIRAyESMQRBEyIyUWFxFDNC/9oADAMBAAIRAxEAPwCtSHYFwceMesNwdgfg7BxxE0OURcD0jrMMt8SUu5n0jY/EFHMMmTjA9DBK4E2WP2I8CD6kGiFSKBT0SI7B0RyRh1C4wJgcxJI406PA+C8xEh6RgSQm0eoiqA7aZYxRE2jxBTBiQqQog5MwNHDooaPigWGhyQrQsRyiDYyhqiPjElUB2wFyNoZBBFMjjEmggGwkSwY9s6mh2BTCGNEUkSzY3BqOIpxBavQNmuAWshkWKmUl7+YFCLyXiYPgsj0eRN/ZnpSR2ByFPHPSG4EwPwIccNwOSOwMupbYN+jO7MMt8QXrqVHFflj19WVVOaJLp+Fvu2wGnE9bHFKNE85OMi1ppMEvrBrmPQbGrtLexrqawwZNw2hy4ZVxfZnqbCMFvf6dHG6JWbMBRmpK0JlhcNMjYhI0NwELaFSHwQ1IdEwKJKkcch2AR6QmBUhdouDLCSGoVCnYONFiiSKGRWCWMkgWMQ9R4JKcCL53/pLSrrt+/wDADsPkginEmjSyQQuE+P1C4VF+2JlYSaIvk4FgiaXJBJc/vAKdhE8MHSIYTHZMo0STEzkbJnbgjBJogrkrqLllbfXSXAyEW2IySSWypupeNkWTpSy2OUC08hu2emIXByQ48U9QaJgcIccckD6nxSl7BKRDqUc0pezNj2jjDXi8BFQpcBF5Hhe4+MMI9VOkC4XMEqUhtGW1jribBmmw1tbJ5unouoXWYglUhozwh0pgKNPQ55OUdjWNHjcBIS0ImSoiiSxOZsSSI9IbFEiQDY+KOSEn0HjJGBMj3Dt6I5rIz5WQqQvk10dOv6jXVwP+QvLIlO3y/QLQNTZE60m+Mf2Ry+Z5/Ytre0QVHThbyxQS8eb7ZQqUl7jldTXRlvPTf3gCrWmDVOMjHhmumRU9Rmu4ZTvcgEqI+EeTnGLChKcXstaVQIlLgBok1SfYncdlaeiRyBru42o6VTCIHayqPL+wUYr2BOTql2CO6cuED17d4yy5pWaj2G31HjA1ZFdIjyYnVyZn4QC4x4JfwrJlbsY5IkUTeJCnI5njHpjTjjkccOiht7DNOXsyWKJJQzFoy6ZxgK8cr2YXCjmKH3lvtqSi+7yiezw1tfVHoSn9bQ6C9lNcUOSvrvHQv7yjjJQ3MeSjFKyXyIUrRFTbyFSQNFk8pcIYyaHQ5CHITJgQ5IfAYiSJjCiSxJERxJYi2URHJDZRHodtBsZVg0oiBXyskFSg+wSkA4NDNw+EvJP7AlVyj5fYZG5n2TfHkwuIv5VF0y2o1Jdl92Wdq6sukU37NmWrXdSn1WM9+cM6nrlWPEXgXLC31Rv+XBd2aq4VRcS2r0wyouKvixLHo10YJaK4uMvdjCy2/uR0ozVTbLxc9Vys+aMhj49s35nKqT2EVESUoZYXXtsYH21Dk5zVDlj2OpUHgX5JcUrfwg1ejhPPsTLLbGNUioW3dl8IPjfUEsZAtctUqOY9fQzNG3lN45KI41kVtkeTPKDpI09S/pef1Ep11Vq7YcpdWEaNo9OUfFHPuXtnp0KX5IpASlCOkBKUpdlY9O9By08vflifJFfIzOIwRiiMmKBByQiHxRxw+CCIIiggmCAZxS69p25b49UZ2SfVcPyPQnTysMy+taU4S3wXHdD8OX/lhwkZq4rPuCVLbcWdakpe4OotF8Za0ZONvfRVTtWhkU8lrcT4K9odGTa2SZMai9DkNZ1OR0jQL0ORJFjEPRjCiSxZLEhTJEwGPiyeJIR0mSZFMeiakiSdDK4IaUuS1toZQqcuI1KygubdrqiO0ioyWV4e+OGvVGmq2Sl2K+40t9go501TFyxbs66taVent3bcdHwmvdPj9UUb0RxlzKOOHlctrrnBZSsJktLTZtrOQoz4rUhUsCk7aG29OKxHHhXZPxSffLCq+14ioKOPv9wmjaKC4WZf0H07fDy+r7iJZFdlMY6BZUie3ocj5vLwE28MC5T0MoOo0fCA31Pw8epZ2zygW6jwIg/sAZivUbTi1/ghtaDzwuDQStVJ9BzpRguhX8ySpAOHJhen26UeFh4Coom09Jx+g2awxClbEZYJPQiFwIhchCQMQViCxw5EkUMSJYoxnEsEEQRDBBEBbOJoDp0lJYYxTGVLjBiTZhm9c0jbmcPqjNTZs9S1BJcmJv7iO5tHpePyapnfKl2MnTBLiOETfiMkNWWSuKaAySi1oFpRJmjhQ7JkhIj0xmBUYwkTU4t8JZY+rTnD80Wl5tcF38PW679S7vqcHBxljDT9SWfkcZVRbDDcf5MVGsWWnWXzX4s+3+Sipv8Aibeyf6Gv+HnvbfqHnfGNo7C+Td+gyHw/CS4zF9pJtrPqmBRhKjN059V9mn0aNdRiox3Pr2XmzN/Fc/40MddnP3eP7kGOcpS4soT2EUZZJdpVW1cPhWAlBphUTfLQm0RMf0BMGSppe4BXkG3EuCtbxl+ozGjR9NE8ZgnzBqr8huLZpdWsySvDKK2hX8g+MmIlGmY0CuW1Ad3UbxhcE+qxajn1WSz0q2VSGPQZaiuRi0rIbKq9q57BG/PIDt+XNxJnUMX5C86uNhG4XcDKoO+YNoiEFQ0dkSOHxRIpEG8hq18GqDZjdB3zTvxJUTuSCV0OWAW8heSuwerc5KtVsk8GEsaRnKyo1mo+TLylya7VKOUZSvDEi3C1QjIh0GPyRRHoYZEUVDWKjghxyRyHwMCXZZ6Vfun2yT6lqrlHnhtYS8kC28EuSu1GtlsQoRlOy2U+ELI7KO6cn9C+0+nOLW1tFLYx24/fU1GlvLXK9nwzPIlSM8Va2ae0p7YJyeX5tmP16+Uq8n5Yivp/3k0epXvy6Ll5Lj37HnkKu+os885ZL4mPk3JjJz4uvbNNpdpOqs5wvLhstamnzprP5kuqxhr6CfDNLdFepqp01HEF5NvvhCs2RqQxyp0ZWlPJMpEDjickuilJL2ySpgMMiuHxkoLq9y8IutVntpt+hkqUssr8eCati5yrRZQqNkipsbbroWUZx80FKVdBIl06nlmidulHr2M5Rq4LCleEWWLbs57Jbijui0++UR6JcOGY+XBHdXijByfb9Sr0a93Sbfd5CjBuDOXtFzevdUyQ3nhWQiry0R6hHwgxe0DNfWivdwd+IB5RG7SxJEBcuQ1yH0qbbClaCaSDsESBq8S1+TgGr0glKgaKzYBXKwy024YNe0sodGQDiC0ZhlKRWU3hhtGYUkYgi5p5RlNVoYeTXxeUVGrW2UbjlTOkrRl4j0xKkcPByZWJQ7J2RMjcnBWSxkEUo5BaSyw+3jyBLQ3ErZM5bYsqMb5FjqNTCwCWUe4MNKxuZ8pKIdRo5ZqNGtuOSlsKfJr9NpYhkh8rJqiuC4ozXxzX2whDvKTeP9MV/lozFjDLLH40uN1049oRjH/c+X/VA+nRxhlWBcMK/kkvnm/o0mj1KkGlF4XsatVHTpynJtya6vySM7pTXD/8LTXLnFNL+bC/uebl+06LpLaKq3nlsMgV1tU5DqcgpoJjru2+ZBrzM3LRZJmtjLgGuWdiyyjpANJ9mblZzXH9CCtp0s9y+lU5CqLTH/PJAuCZQWFtWi/T15LeUGsZYY6iTA7yYtzc30ao0Qzi66cI+2Qa206dvPEu/cN+G5r5jT8y7+IILEH3OeRxlw9BaTQNBZin5DLuXhJbb8oDcz5wJirkZLpgskNwPaGlSITW2trgJqQFxhjpEzZwFKALXiWLiCXEDUwiorR5I5xygiugXeOiCymuIbZD6Uwq+pZWSti8MpW0LZbUZjriG5AVGqGQmA1RxmdUtcPJV5Nff2+5GXvbdxZTjnaoVONbIcjWxFI7I4XYRbFjbrHIJbU/CSqthCpbK8P17Br+plj7XjAJUeX9Sxt1zg16RkHynZeaUstGro+GBm9Lhj/Ifq924W8muu1pP1fB5WZOc0j0ekYO8n864nL+acn9M8foXNnRKjTafOfoaWxpF+aXFUvRN4sdcn7LvSLZPloA+J7j+JGP8q/Vl/ptPEcmJ1q53V6j/wBTX0jx/YgwLnlb/RQ5bJ6NYOoViip1AmFzgpnjs3kXzucAte8T6cmeuL6U5qMX17mx0OxUWljtHOeW2xU8axq32ZGSldeihdfn1C6Mm3y8IvfjPSYUoOpD80NuX5p/9mHV4w8a+WNoxTXZorqjJR8D3Z+42lDEPH+b+hT0b+XmR3mp4Zywy6OlNJWyx02ey4aXmaTVVujn0MLpNw5VU/U3FSeaf0FeTHjNGxlyimgW0q+EFqvkmgsIFlLLBgtg5ejpDMnNibhyJD0PamJKmNiwmPQjswCccg9anwT13sfoLKOVlBBIz91DBVV3g0N7SKK6gPxsxkMJblgAvaGOQiDwwirDdEenTAKanMNo1QGvT2sdTqDGrBLRPKK+/tFJE9KoTZyCrTNMdd2ziyCnLk1V5aKRQ3Vg08ophNMRKFO0GUPyg1eI+znjhnXCMWmUN3FMBa5XugxPDBZoL7hMCGmaPR58JDPim6xCMF3eX7EOlVMIqdVuHUq/XBHDHeW/0X5J1AdZw6I0mnLoZyzqYkajTaia9kd5N0Fhrjouqtx8ujKT7Rb+yPOZVM8vvz9TXfEtR/hZY84Z9sowrmZ4WP6t/sVnnxdBP4jALWupS6dBvUWMC5JIklOUtIK0iHiyz0D4eqSbTxnHPsY3S6ODa6TU2x9Wef5krPQwx446D9WrxqUZKfG7jGfsZaNhTXb78h+uXW3bH3Zm7zVdrFYIScdew+UYLZY3bhCPRGVuZZbZLdXsqnt5ECiehixuK2SZ8vyaj0W3w4vGjbpeExehU2pdDVuvhEPlq56KcSqCQLXlzhAzLK2oZjKfbsyrqvDZkBGWVsRsbka5CbhtCj0eBPFnHELMIL+luiV+m3HOx9RTgo9M0lu6RQ3tE44LGzfRT14YZNbSzwccV+gPYLqNv3KtcHHDIPRjJYTCKdU44Jgk27JFUoJnHAdGgU7LD4A7iGDjhkW2zfQDUCe5xw5gR7LO0fhKabzU+opwvH2yjM9IlguTQ6I3nk44X5H4jsBY/E7/APjn/s/5IwMUccD4X+t/2I8n8yenRyFU6PbuccPk2MxQRodMteC+oUNsf3gQ48nNJuRWzO6xdpzcvLhfQzE3vlkU49PBFKOiPNuSj6D7exzHJBToePBxxim7Y5446NZptuoxXAZStHWqRpru+fSK6nHHnSk+TYc3UWaLUbRU6e1LCSMPdvEmIcMwkXYO5DdwpxSc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81932" name="AutoShape 12" descr="data:image/jpeg;base64,/9j/4AAQSkZJRgABAQAAAQABAAD/2wCEAAkGBxQQEBUSEhQUFBIUFA8UFQ8UDw8PDw8PFBQWFhQUFBQYHCggGBolHBQUITEhJSkrLi4uFx8zODMsNygtLisBCgoKDg0OGxAQGiwcHBwsLCwsLCwsLCwsLCwsLCwsLCwsLCwsLCwsLCwsLCwsLCwsKywsLCwsLCwsLCwrKyw3K//AABEIAKgBKwMBIgACEQEDEQH/xAAbAAABBQEBAAAAAAAAAAAAAAAEAQIDBQYAB//EADUQAAIBAwMCBAQEBQUBAAAAAAABAgMEEQUSITFBIlFhcQYTgZEUMqHwI1KxwdFigrLh8ST/xAAZAQADAQEBAAAAAAAAAAAAAAACAwQBAAX/xAAmEQACAgICAgICAgMAAAAAAAAAAQIRAyESMQRBEyIyUWFxFDNC/9oADAMBAAIRAxEAPwCtSHYFwceMesNwdgfg7BxxE0OURcD0jrMMt8SUu5n0jY/EFHMMmTjA9DBK4E2WP2I8CD6kGiFSKBT0SI7B0RyRh1C4wJgcxJI406PA+C8xEh6RgSQm0eoiqA7aZYxRE2jxBTBiQqQog5MwNHDooaPigWGhyQrQsRyiDYyhqiPjElUB2wFyNoZBBFMjjEmggGwkSwY9s6mh2BTCGNEUkSzY3BqOIpxBavQNmuAWshkWKmUl7+YFCLyXiYPgsj0eRN/ZnpSR2ByFPHPSG4EwPwIccNwOSOwMupbYN+jO7MMt8QXrqVHFflj19WVVOaJLp+Fvu2wGnE9bHFKNE85OMi1ppMEvrBrmPQbGrtLexrqawwZNw2hy4ZVxfZnqbCMFvf6dHG6JWbMBRmpK0JlhcNMjYhI0NwELaFSHwQ1IdEwKJKkcch2AR6QmBUhdouDLCSGoVCnYONFiiSKGRWCWMkgWMQ9R4JKcCL53/pLSrrt+/wDADsPkginEmjSyQQuE+P1C4VF+2JlYSaIvk4FgiaXJBJc/vAKdhE8MHSIYTHZMo0STEzkbJnbgjBJogrkrqLllbfXSXAyEW2IySSWypupeNkWTpSy2OUC08hu2emIXByQ48U9QaJgcIccckD6nxSl7BKRDqUc0pezNj2jjDXi8BFQpcBF5Hhe4+MMI9VOkC4XMEqUhtGW1jribBmmw1tbJ5unouoXWYglUhozwh0pgKNPQ55OUdjWNHjcBIS0ImSoiiSxOZsSSI9IbFEiQDY+KOSEn0HjJGBMj3Dt6I5rIz5WQqQvk10dOv6jXVwP+QvLIlO3y/QLQNTZE60m+Mf2Ry+Z5/Ytre0QVHThbyxQS8eb7ZQqUl7jldTXRlvPTf3gCrWmDVOMjHhmumRU9Rmu4ZTvcgEqI+EeTnGLChKcXstaVQIlLgBok1SfYncdlaeiRyBru42o6VTCIHayqPL+wUYr2BOTql2CO6cuED17d4yy5pWaj2G31HjA1ZFdIjyYnVyZn4QC4x4JfwrJlbsY5IkUTeJCnI5njHpjTjjkccOiht7DNOXsyWKJJQzFoy6ZxgK8cr2YXCjmKH3lvtqSi+7yiezw1tfVHoSn9bQ6C9lNcUOSvrvHQv7yjjJQ3MeSjFKyXyIUrRFTbyFSQNFk8pcIYyaHQ5CHITJgQ5IfAYiSJjCiSxJERxJYi2URHJDZRHodtBsZVg0oiBXyskFSg+wSkA4NDNw+EvJP7AlVyj5fYZG5n2TfHkwuIv5VF0y2o1Jdl92Wdq6sukU37NmWrXdSn1WM9+cM6nrlWPEXgXLC31Rv+XBd2aq4VRcS2r0wyouKvixLHo10YJaK4uMvdjCy2/uR0ozVTbLxc9Vys+aMhj49s35nKqT2EVESUoZYXXtsYH21Dk5zVDlj2OpUHgX5JcUrfwg1ejhPPsTLLbGNUioW3dl8IPjfUEsZAtctUqOY9fQzNG3lN45KI41kVtkeTPKDpI09S/pef1Ep11Vq7YcpdWEaNo9OUfFHPuXtnp0KX5IpASlCOkBKUpdlY9O9By08vflifJFfIzOIwRiiMmKBByQiHxRxw+CCIIiggmCAZxS69p25b49UZ2SfVcPyPQnTysMy+taU4S3wXHdD8OX/lhwkZq4rPuCVLbcWdakpe4OotF8Za0ZONvfRVTtWhkU8lrcT4K9odGTa2SZMai9DkNZ1OR0jQL0ORJFjEPRjCiSxZLEhTJEwGPiyeJIR0mSZFMeiakiSdDK4IaUuS1toZQqcuI1KygubdrqiO0ioyWV4e+OGvVGmq2Sl2K+40t9go501TFyxbs66taVent3bcdHwmvdPj9UUb0RxlzKOOHlctrrnBZSsJktLTZtrOQoz4rUhUsCk7aG29OKxHHhXZPxSffLCq+14ioKOPv9wmjaKC4WZf0H07fDy+r7iJZFdlMY6BZUie3ocj5vLwE28MC5T0MoOo0fCA31Pw8epZ2zygW6jwIg/sAZivUbTi1/ghtaDzwuDQStVJ9BzpRguhX8ySpAOHJhen26UeFh4Coom09Jx+g2awxClbEZYJPQiFwIhchCQMQViCxw5EkUMSJYoxnEsEEQRDBBEBbOJoDp0lJYYxTGVLjBiTZhm9c0jbmcPqjNTZs9S1BJcmJv7iO5tHpePyapnfKl2MnTBLiOETfiMkNWWSuKaAySi1oFpRJmjhQ7JkhIj0xmBUYwkTU4t8JZY+rTnD80Wl5tcF38PW679S7vqcHBxljDT9SWfkcZVRbDDcf5MVGsWWnWXzX4s+3+Sipv8Aibeyf6Gv+HnvbfqHnfGNo7C+Td+gyHw/CS4zF9pJtrPqmBRhKjN059V9mn0aNdRiox3Pr2XmzN/Fc/40MddnP3eP7kGOcpS4soT2EUZZJdpVW1cPhWAlBphUTfLQm0RMf0BMGSppe4BXkG3EuCtbxl+ozGjR9NE8ZgnzBqr8huLZpdWsySvDKK2hX8g+MmIlGmY0CuW1Ad3UbxhcE+qxajn1WSz0q2VSGPQZaiuRi0rIbKq9q57BG/PIDt+XNxJnUMX5C86uNhG4XcDKoO+YNoiEFQ0dkSOHxRIpEG8hq18GqDZjdB3zTvxJUTuSCV0OWAW8heSuwerc5KtVsk8GEsaRnKyo1mo+TLylya7VKOUZSvDEi3C1QjIh0GPyRRHoYZEUVDWKjghxyRyHwMCXZZ6Vfun2yT6lqrlHnhtYS8kC28EuSu1GtlsQoRlOy2U+ELI7KO6cn9C+0+nOLW1tFLYx24/fU1GlvLXK9nwzPIlSM8Va2ae0p7YJyeX5tmP16+Uq8n5Yivp/3k0epXvy6Ll5Lj37HnkKu+os885ZL4mPk3JjJz4uvbNNpdpOqs5wvLhstamnzprP5kuqxhr6CfDNLdFepqp01HEF5NvvhCs2RqQxyp0ZWlPJMpEDjickuilJL2ySpgMMiuHxkoLq9y8IutVntpt+hkqUssr8eCati5yrRZQqNkipsbbroWUZx80FKVdBIl06nlmidulHr2M5Rq4LCleEWWLbs57Jbijui0++UR6JcOGY+XBHdXijByfb9Sr0a93Sbfd5CjBuDOXtFzevdUyQ3nhWQiry0R6hHwgxe0DNfWivdwd+IB5RG7SxJEBcuQ1yH0qbbClaCaSDsESBq8S1+TgGr0glKgaKzYBXKwy024YNe0sodGQDiC0ZhlKRWU3hhtGYUkYgi5p5RlNVoYeTXxeUVGrW2UbjlTOkrRl4j0xKkcPByZWJQ7J2RMjcnBWSxkEUo5BaSyw+3jyBLQ3ErZM5bYsqMb5FjqNTCwCWUe4MNKxuZ8pKIdRo5ZqNGtuOSlsKfJr9NpYhkh8rJqiuC4ozXxzX2whDvKTeP9MV/lozFjDLLH40uN1049oRjH/c+X/VA+nRxhlWBcMK/kkvnm/o0mj1KkGlF4XsatVHTpynJtya6vySM7pTXD/8LTXLnFNL+bC/uebl+06LpLaKq3nlsMgV1tU5DqcgpoJjru2+ZBrzM3LRZJmtjLgGuWdiyyjpANJ9mblZzXH9CCtp0s9y+lU5CqLTH/PJAuCZQWFtWi/T15LeUGsZYY6iTA7yYtzc30ao0Qzi66cI+2Qa206dvPEu/cN+G5r5jT8y7+IILEH3OeRxlw9BaTQNBZin5DLuXhJbb8oDcz5wJirkZLpgskNwPaGlSITW2trgJqQFxhjpEzZwFKALXiWLiCXEDUwiorR5I5xygiugXeOiCymuIbZD6Uwq+pZWSti8MpW0LZbUZjriG5AVGqGQmA1RxmdUtcPJV5Nff2+5GXvbdxZTjnaoVONbIcjWxFI7I4XYRbFjbrHIJbU/CSqthCpbK8P17Br+plj7XjAJUeX9Sxt1zg16RkHynZeaUstGro+GBm9Lhj/Ifq924W8muu1pP1fB5WZOc0j0ekYO8n864nL+acn9M8foXNnRKjTafOfoaWxpF+aXFUvRN4sdcn7LvSLZPloA+J7j+JGP8q/Vl/ptPEcmJ1q53V6j/wBTX0jx/YgwLnlb/RQ5bJ6NYOoViip1AmFzgpnjs3kXzucAte8T6cmeuL6U5qMX17mx0OxUWljtHOeW2xU8axq32ZGSldeihdfn1C6Mm3y8IvfjPSYUoOpD80NuX5p/9mHV4w8a+WNoxTXZorqjJR8D3Z+42lDEPH+b+hT0b+XmR3mp4Zywy6OlNJWyx02ey4aXmaTVVujn0MLpNw5VU/U3FSeaf0FeTHjNGxlyimgW0q+EFqvkmgsIFlLLBgtg5ejpDMnNibhyJD0PamJKmNiwmPQjswCccg9anwT13sfoLKOVlBBIz91DBVV3g0N7SKK6gPxsxkMJblgAvaGOQiDwwirDdEenTAKanMNo1QGvT2sdTqDGrBLRPKK+/tFJE9KoTZyCrTNMdd2ziyCnLk1V5aKRQ3Vg08ophNMRKFO0GUPyg1eI+znjhnXCMWmUN3FMBa5XugxPDBZoL7hMCGmaPR58JDPim6xCMF3eX7EOlVMIqdVuHUq/XBHDHeW/0X5J1AdZw6I0mnLoZyzqYkajTaia9kd5N0Fhrjouqtx8ujKT7Rb+yPOZVM8vvz9TXfEtR/hZY84Z9sowrmZ4WP6t/sVnnxdBP4jALWupS6dBvUWMC5JIklOUtIK0iHiyz0D4eqSbTxnHPsY3S6ODa6TU2x9Wef5krPQwx446D9WrxqUZKfG7jGfsZaNhTXb78h+uXW3bH3Zm7zVdrFYIScdew+UYLZY3bhCPRGVuZZbZLdXsqnt5ECiehixuK2SZ8vyaj0W3w4vGjbpeExehU2pdDVuvhEPlq56KcSqCQLXlzhAzLK2oZjKfbsyrqvDZkBGWVsRsbka5CbhtCj0eBPFnHELMIL+luiV+m3HOx9RTgo9M0lu6RQ3tE44LGzfRT14YZNbSzwccV+gPYLqNv3KtcHHDIPRjJYTCKdU44Jgk27JFUoJnHAdGgU7LD4A7iGDjhkW2zfQDUCe5xw5gR7LO0fhKabzU+opwvH2yjM9IlguTQ6I3nk44X5H4jsBY/E7/APjn/s/5IwMUccD4X+t/2I8n8yenRyFU6PbuccPk2MxQRodMteC+oUNsf3gQ48nNJuRWzO6xdpzcvLhfQzE3vlkU49PBFKOiPNuSj6D7exzHJBToePBxxim7Y5446NZptuoxXAZStHWqRpru+fSK6nHHnSk+TYc3UWaLUbRU6e1LCSMPdvEmIcMwkXYO5DdwpxSc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81936" name="AutoShape 16" descr="data:image/jpeg;base64,/9j/4AAQSkZJRgABAQAAAQABAAD/2wCEAAkGBxQQEBUSEhQUFBIUFA8UFQ8UDw8PDw8PFBQWFhQUFBQYHCggGBolHBQUITEhJSkrLi4uFx8zODMsNygtLisBCgoKDg0OGxAQGiwcHBwsLCwsLCwsLCwsLCwsLCwsLCwsLCwsLCwsLCwsLCwsLCwsKywsLCwsLCwsLCwrKyw3K//AABEIAKgBKwMBIgACEQEDEQH/xAAbAAABBQEBAAAAAAAAAAAAAAAEAQIDBQYAB//EADUQAAIBAwMCBAQEBQUBAAAAAAABAgMEEQUSITFBIlFhcQYTgZEUMqHwI1KxwdFigrLh8ST/xAAZAQADAQEBAAAAAAAAAAAAAAACAwQBAAX/xAAmEQACAgICAgICAgMAAAAAAAAAAQIRAyESMQRBEyIyUWFxFDNC/9oADAMBAAIRAxEAPwCtSHYFwceMesNwdgfg7BxxE0OURcD0jrMMt8SUu5n0jY/EFHMMmTjA9DBK4E2WP2I8CD6kGiFSKBT0SI7B0RyRh1C4wJgcxJI406PA+C8xEh6RgSQm0eoiqA7aZYxRE2jxBTBiQqQog5MwNHDooaPigWGhyQrQsRyiDYyhqiPjElUB2wFyNoZBBFMjjEmggGwkSwY9s6mh2BTCGNEUkSzY3BqOIpxBavQNmuAWshkWKmUl7+YFCLyXiYPgsj0eRN/ZnpSR2ByFPHPSG4EwPwIccNwOSOwMupbYN+jO7MMt8QXrqVHFflj19WVVOaJLp+Fvu2wGnE9bHFKNE85OMi1ppMEvrBrmPQbGrtLexrqawwZNw2hy4ZVxfZnqbCMFvf6dHG6JWbMBRmpK0JlhcNMjYhI0NwELaFSHwQ1IdEwKJKkcch2AR6QmBUhdouDLCSGoVCnYONFiiSKGRWCWMkgWMQ9R4JKcCL53/pLSrrt+/wDADsPkginEmjSyQQuE+P1C4VF+2JlYSaIvk4FgiaXJBJc/vAKdhE8MHSIYTHZMo0STEzkbJnbgjBJogrkrqLllbfXSXAyEW2IySSWypupeNkWTpSy2OUC08hu2emIXByQ48U9QaJgcIccckD6nxSl7BKRDqUc0pezNj2jjDXi8BFQpcBF5Hhe4+MMI9VOkC4XMEqUhtGW1jribBmmw1tbJ5unouoXWYglUhozwh0pgKNPQ55OUdjWNHjcBIS0ImSoiiSxOZsSSI9IbFEiQDY+KOSEn0HjJGBMj3Dt6I5rIz5WQqQvk10dOv6jXVwP+QvLIlO3y/QLQNTZE60m+Mf2Ry+Z5/Ytre0QVHThbyxQS8eb7ZQqUl7jldTXRlvPTf3gCrWmDVOMjHhmumRU9Rmu4ZTvcgEqI+EeTnGLChKcXstaVQIlLgBok1SfYncdlaeiRyBru42o6VTCIHayqPL+wUYr2BOTql2CO6cuED17d4yy5pWaj2G31HjA1ZFdIjyYnVyZn4QC4x4JfwrJlbsY5IkUTeJCnI5njHpjTjjkccOiht7DNOXsyWKJJQzFoy6ZxgK8cr2YXCjmKH3lvtqSi+7yiezw1tfVHoSn9bQ6C9lNcUOSvrvHQv7yjjJQ3MeSjFKyXyIUrRFTbyFSQNFk8pcIYyaHQ5CHITJgQ5IfAYiSJjCiSxJERxJYi2URHJDZRHodtBsZVg0oiBXyskFSg+wSkA4NDNw+EvJP7AlVyj5fYZG5n2TfHkwuIv5VF0y2o1Jdl92Wdq6sukU37NmWrXdSn1WM9+cM6nrlWPEXgXLC31Rv+XBd2aq4VRcS2r0wyouKvixLHo10YJaK4uMvdjCy2/uR0ozVTbLxc9Vys+aMhj49s35nKqT2EVESUoZYXXtsYH21Dk5zVDlj2OpUHgX5JcUrfwg1ejhPPsTLLbGNUioW3dl8IPjfUEsZAtctUqOY9fQzNG3lN45KI41kVtkeTPKDpI09S/pef1Ep11Vq7YcpdWEaNo9OUfFHPuXtnp0KX5IpASlCOkBKUpdlY9O9By08vflifJFfIzOIwRiiMmKBByQiHxRxw+CCIIiggmCAZxS69p25b49UZ2SfVcPyPQnTysMy+taU4S3wXHdD8OX/lhwkZq4rPuCVLbcWdakpe4OotF8Za0ZONvfRVTtWhkU8lrcT4K9odGTa2SZMai9DkNZ1OR0jQL0ORJFjEPRjCiSxZLEhTJEwGPiyeJIR0mSZFMeiakiSdDK4IaUuS1toZQqcuI1KygubdrqiO0ioyWV4e+OGvVGmq2Sl2K+40t9go501TFyxbs66taVent3bcdHwmvdPj9UUb0RxlzKOOHlctrrnBZSsJktLTZtrOQoz4rUhUsCk7aG29OKxHHhXZPxSffLCq+14ioKOPv9wmjaKC4WZf0H07fDy+r7iJZFdlMY6BZUie3ocj5vLwE28MC5T0MoOo0fCA31Pw8epZ2zygW6jwIg/sAZivUbTi1/ghtaDzwuDQStVJ9BzpRguhX8ySpAOHJhen26UeFh4Coom09Jx+g2awxClbEZYJPQiFwIhchCQMQViCxw5EkUMSJYoxnEsEEQRDBBEBbOJoDp0lJYYxTGVLjBiTZhm9c0jbmcPqjNTZs9S1BJcmJv7iO5tHpePyapnfKl2MnTBLiOETfiMkNWWSuKaAySi1oFpRJmjhQ7JkhIj0xmBUYwkTU4t8JZY+rTnD80Wl5tcF38PW679S7vqcHBxljDT9SWfkcZVRbDDcf5MVGsWWnWXzX4s+3+Sipv8Aibeyf6Gv+HnvbfqHnfGNo7C+Td+gyHw/CS4zF9pJtrPqmBRhKjN059V9mn0aNdRiox3Pr2XmzN/Fc/40MddnP3eP7kGOcpS4soT2EUZZJdpVW1cPhWAlBphUTfLQm0RMf0BMGSppe4BXkG3EuCtbxl+ozGjR9NE8ZgnzBqr8huLZpdWsySvDKK2hX8g+MmIlGmY0CuW1Ad3UbxhcE+qxajn1WSz0q2VSGPQZaiuRi0rIbKq9q57BG/PIDt+XNxJnUMX5C86uNhG4XcDKoO+YNoiEFQ0dkSOHxRIpEG8hq18GqDZjdB3zTvxJUTuSCV0OWAW8heSuwerc5KtVsk8GEsaRnKyo1mo+TLylya7VKOUZSvDEi3C1QjIh0GPyRRHoYZEUVDWKjghxyRyHwMCXZZ6Vfun2yT6lqrlHnhtYS8kC28EuSu1GtlsQoRlOy2U+ELI7KO6cn9C+0+nOLW1tFLYx24/fU1GlvLXK9nwzPIlSM8Va2ae0p7YJyeX5tmP16+Uq8n5Yivp/3k0epXvy6Ll5Lj37HnkKu+os885ZL4mPk3JjJz4uvbNNpdpOqs5wvLhstamnzprP5kuqxhr6CfDNLdFepqp01HEF5NvvhCs2RqQxyp0ZWlPJMpEDjickuilJL2ySpgMMiuHxkoLq9y8IutVntpt+hkqUssr8eCati5yrRZQqNkipsbbroWUZx80FKVdBIl06nlmidulHr2M5Rq4LCleEWWLbs57Jbijui0++UR6JcOGY+XBHdXijByfb9Sr0a93Sbfd5CjBuDOXtFzevdUyQ3nhWQiry0R6hHwgxe0DNfWivdwd+IB5RG7SxJEBcuQ1yH0qbbClaCaSDsESBq8S1+TgGr0glKgaKzYBXKwy024YNe0sodGQDiC0ZhlKRWU3hhtGYUkYgi5p5RlNVoYeTXxeUVGrW2UbjlTOkrRl4j0xKkcPByZWJQ7J2RMjcnBWSxkEUo5BaSyw+3jyBLQ3ErZM5bYsqMb5FjqNTCwCWUe4MNKxuZ8pKIdRo5ZqNGtuOSlsKfJr9NpYhkh8rJqiuC4ozXxzX2whDvKTeP9MV/lozFjDLLH40uN1049oRjH/c+X/VA+nRxhlWBcMK/kkvnm/o0mj1KkGlF4XsatVHTpynJtya6vySM7pTXD/8LTXLnFNL+bC/uebl+06LpLaKq3nlsMgV1tU5DqcgpoJjru2+ZBrzM3LRZJmtjLgGuWdiyyjpANJ9mblZzXH9CCtp0s9y+lU5CqLTH/PJAuCZQWFtWi/T15LeUGsZYY6iTA7yYtzc30ao0Qzi66cI+2Qa206dvPEu/cN+G5r5jT8y7+IILEH3OeRxlw9BaTQNBZin5DLuXhJbb8oDcz5wJirkZLpgskNwPaGlSITW2trgJqQFxhjpEzZwFKALXiWLiCXEDUwiorR5I5xygiugXeOiCymuIbZD6Uwq+pZWSti8MpW0LZbUZjriG5AVGqGQmA1RxmdUtcPJV5Nff2+5GXvbdxZTjnaoVONbIcjWxFI7I4XYRbFjbrHIJbU/CSqthCpbK8P17Br+plj7XjAJUeX9Sxt1zg16RkHynZeaUstGro+GBm9Lhj/Ifq924W8muu1pP1fB5WZOc0j0ekYO8n864nL+acn9M8foXNnRKjTafOfoaWxpF+aXFUvRN4sdcn7LvSLZPloA+J7j+JGP8q/Vl/ptPEcmJ1q53V6j/wBTX0jx/YgwLnlb/RQ5bJ6NYOoViip1AmFzgpnjs3kXzucAte8T6cmeuL6U5qMX17mx0OxUWljtHOeW2xU8axq32ZGSldeihdfn1C6Mm3y8IvfjPSYUoOpD80NuX5p/9mHV4w8a+WNoxTXZorqjJR8D3Z+42lDEPH+b+hT0b+XmR3mp4Zywy6OlNJWyx02ey4aXmaTVVujn0MLpNw5VU/U3FSeaf0FeTHjNGxlyimgW0q+EFqvkmgsIFlLLBgtg5ejpDMnNibhyJD0PamJKmNiwmPQjswCccg9anwT13sfoLKOVlBBIz91DBVV3g0N7SKK6gPxsxkMJblgAvaGOQiDwwirDdEenTAKanMNo1QGvT2sdTqDGrBLRPKK+/tFJE9KoTZyCrTNMdd2ziyCnLk1V5aKRQ3Vg08ophNMRKFO0GUPyg1eI+znjhnXCMWmUN3FMBa5XugxPDBZoL7hMCGmaPR58JDPim6xCMF3eX7EOlVMIqdVuHUq/XBHDHeW/0X5J1AdZw6I0mnLoZyzqYkajTaia9kd5N0Fhrjouqtx8ujKT7Rb+yPOZVM8vvz9TXfEtR/hZY84Z9sowrmZ4WP6t/sVnnxdBP4jALWupS6dBvUWMC5JIklOUtIK0iHiyz0D4eqSbTxnHPsY3S6ODa6TU2x9Wef5krPQwx446D9WrxqUZKfG7jGfsZaNhTXb78h+uXW3bH3Zm7zVdrFYIScdew+UYLZY3bhCPRGVuZZbZLdXsqnt5ECiehixuK2SZ8vyaj0W3w4vGjbpeExehU2pdDVuvhEPlq56KcSqCQLXlzhAzLK2oZjKfbsyrqvDZkBGWVsRsbka5CbhtCj0eBPFnHELMIL+luiV+m3HOx9RTgo9M0lu6RQ3tE44LGzfRT14YZNbSzwccV+gPYLqNv3KtcHHDIPRjJYTCKdU44Jgk27JFUoJnHAdGgU7LD4A7iGDjhkW2zfQDUCe5xw5gR7LO0fhKabzU+opwvH2yjM9IlguTQ6I3nk44X5H4jsBY/E7/APjn/s/5IwMUccD4X+t/2I8n8yenRyFU6PbuccPk2MxQRodMteC+oUNsf3gQ48nNJuRWzO6xdpzcvLhfQzE3vlkU49PBFKOiPNuSj6D7exzHJBToePBxxim7Y5446NZptuoxXAZStHWqRpru+fSK6nHHnSk+TYc3UWaLUbRU6e1LCSMPdvEmIcMwkXYO5DdwpxSc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81938" name="AutoShape 18" descr="data:image/jpeg;base64,/9j/4AAQSkZJRgABAQAAAQABAAD/2wCEAAkGBxQQEBUSEhQUFBIUFA8UFQ8UDw8PDw8PFBQWFhQUFBQYHCggGBolHBQUITEhJSkrLi4uFx8zODMsNygtLisBCgoKDg0OGxAQGiwcHBwsLCwsLCwsLCwsLCwsLCwsLCwsLCwsLCwsLCwsLCwsLCwsKywsLCwsLCwsLCwrKyw3K//AABEIAKgBKwMBIgACEQEDEQH/xAAbAAABBQEBAAAAAAAAAAAAAAAEAQIDBQYAB//EADUQAAIBAwMCBAQEBQUBAAAAAAABAgMEEQUSITFBIlFhcQYTgZEUMqHwI1KxwdFigrLh8ST/xAAZAQADAQEBAAAAAAAAAAAAAAACAwQBAAX/xAAmEQACAgICAgICAgMAAAAAAAAAAQIRAyESMQRBEyIyUWFxFDNC/9oADAMBAAIRAxEAPwCtSHYFwceMesNwdgfg7BxxE0OURcD0jrMMt8SUu5n0jY/EFHMMmTjA9DBK4E2WP2I8CD6kGiFSKBT0SI7B0RyRh1C4wJgcxJI406PA+C8xEh6RgSQm0eoiqA7aZYxRE2jxBTBiQqQog5MwNHDooaPigWGhyQrQsRyiDYyhqiPjElUB2wFyNoZBBFMjjEmggGwkSwY9s6mh2BTCGNEUkSzY3BqOIpxBavQNmuAWshkWKmUl7+YFCLyXiYPgsj0eRN/ZnpSR2ByFPHPSG4EwPwIccNwOSOwMupbYN+jO7MMt8QXrqVHFflj19WVVOaJLp+Fvu2wGnE9bHFKNE85OMi1ppMEvrBrmPQbGrtLexrqawwZNw2hy4ZVxfZnqbCMFvf6dHG6JWbMBRmpK0JlhcNMjYhI0NwELaFSHwQ1IdEwKJKkcch2AR6QmBUhdouDLCSGoVCnYONFiiSKGRWCWMkgWMQ9R4JKcCL53/pLSrrt+/wDADsPkginEmjSyQQuE+P1C4VF+2JlYSaIvk4FgiaXJBJc/vAKdhE8MHSIYTHZMo0STEzkbJnbgjBJogrkrqLllbfXSXAyEW2IySSWypupeNkWTpSy2OUC08hu2emIXByQ48U9QaJgcIccckD6nxSl7BKRDqUc0pezNj2jjDXi8BFQpcBF5Hhe4+MMI9VOkC4XMEqUhtGW1jribBmmw1tbJ5unouoXWYglUhozwh0pgKNPQ55OUdjWNHjcBIS0ImSoiiSxOZsSSI9IbFEiQDY+KOSEn0HjJGBMj3Dt6I5rIz5WQqQvk10dOv6jXVwP+QvLIlO3y/QLQNTZE60m+Mf2Ry+Z5/Ytre0QVHThbyxQS8eb7ZQqUl7jldTXRlvPTf3gCrWmDVOMjHhmumRU9Rmu4ZTvcgEqI+EeTnGLChKcXstaVQIlLgBok1SfYncdlaeiRyBru42o6VTCIHayqPL+wUYr2BOTql2CO6cuED17d4yy5pWaj2G31HjA1ZFdIjyYnVyZn4QC4x4JfwrJlbsY5IkUTeJCnI5njHpjTjjkccOiht7DNOXsyWKJJQzFoy6ZxgK8cr2YXCjmKH3lvtqSi+7yiezw1tfVHoSn9bQ6C9lNcUOSvrvHQv7yjjJQ3MeSjFKyXyIUrRFTbyFSQNFk8pcIYyaHQ5CHITJgQ5IfAYiSJjCiSxJERxJYi2URHJDZRHodtBsZVg0oiBXyskFSg+wSkA4NDNw+EvJP7AlVyj5fYZG5n2TfHkwuIv5VF0y2o1Jdl92Wdq6sukU37NmWrXdSn1WM9+cM6nrlWPEXgXLC31Rv+XBd2aq4VRcS2r0wyouKvixLHo10YJaK4uMvdjCy2/uR0ozVTbLxc9Vys+aMhj49s35nKqT2EVESUoZYXXtsYH21Dk5zVDlj2OpUHgX5JcUrfwg1ejhPPsTLLbGNUioW3dl8IPjfUEsZAtctUqOY9fQzNG3lN45KI41kVtkeTPKDpI09S/pef1Ep11Vq7YcpdWEaNo9OUfFHPuXtnp0KX5IpASlCOkBKUpdlY9O9By08vflifJFfIzOIwRiiMmKBByQiHxRxw+CCIIiggmCAZxS69p25b49UZ2SfVcPyPQnTysMy+taU4S3wXHdD8OX/lhwkZq4rPuCVLbcWdakpe4OotF8Za0ZONvfRVTtWhkU8lrcT4K9odGTa2SZMai9DkNZ1OR0jQL0ORJFjEPRjCiSxZLEhTJEwGPiyeJIR0mSZFMeiakiSdDK4IaUuS1toZQqcuI1KygubdrqiO0ioyWV4e+OGvVGmq2Sl2K+40t9go501TFyxbs66taVent3bcdHwmvdPj9UUb0RxlzKOOHlctrrnBZSsJktLTZtrOQoz4rUhUsCk7aG29OKxHHhXZPxSffLCq+14ioKOPv9wmjaKC4WZf0H07fDy+r7iJZFdlMY6BZUie3ocj5vLwE28MC5T0MoOo0fCA31Pw8epZ2zygW6jwIg/sAZivUbTi1/ghtaDzwuDQStVJ9BzpRguhX8ySpAOHJhen26UeFh4Coom09Jx+g2awxClbEZYJPQiFwIhchCQMQViCxw5EkUMSJYoxnEsEEQRDBBEBbOJoDp0lJYYxTGVLjBiTZhm9c0jbmcPqjNTZs9S1BJcmJv7iO5tHpePyapnfKl2MnTBLiOETfiMkNWWSuKaAySi1oFpRJmjhQ7JkhIj0xmBUYwkTU4t8JZY+rTnD80Wl5tcF38PW679S7vqcHBxljDT9SWfkcZVRbDDcf5MVGsWWnWXzX4s+3+Sipv8Aibeyf6Gv+HnvbfqHnfGNo7C+Td+gyHw/CS4zF9pJtrPqmBRhKjN059V9mn0aNdRiox3Pr2XmzN/Fc/40MddnP3eP7kGOcpS4soT2EUZZJdpVW1cPhWAlBphUTfLQm0RMf0BMGSppe4BXkG3EuCtbxl+ozGjR9NE8ZgnzBqr8huLZpdWsySvDKK2hX8g+MmIlGmY0CuW1Ad3UbxhcE+qxajn1WSz0q2VSGPQZaiuRi0rIbKq9q57BG/PIDt+XNxJnUMX5C86uNhG4XcDKoO+YNoiEFQ0dkSOHxRIpEG8hq18GqDZjdB3zTvxJUTuSCV0OWAW8heSuwerc5KtVsk8GEsaRnKyo1mo+TLylya7VKOUZSvDEi3C1QjIh0GPyRRHoYZEUVDWKjghxyRyHwMCXZZ6Vfun2yT6lqrlHnhtYS8kC28EuSu1GtlsQoRlOy2U+ELI7KO6cn9C+0+nOLW1tFLYx24/fU1GlvLXK9nwzPIlSM8Va2ae0p7YJyeX5tmP16+Uq8n5Yivp/3k0epXvy6Ll5Lj37HnkKu+os885ZL4mPk3JjJz4uvbNNpdpOqs5wvLhstamnzprP5kuqxhr6CfDNLdFepqp01HEF5NvvhCs2RqQxyp0ZWlPJMpEDjickuilJL2ySpgMMiuHxkoLq9y8IutVntpt+hkqUssr8eCati5yrRZQqNkipsbbroWUZx80FKVdBIl06nlmidulHr2M5Rq4LCleEWWLbs57Jbijui0++UR6JcOGY+XBHdXijByfb9Sr0a93Sbfd5CjBuDOXtFzevdUyQ3nhWQiry0R6hHwgxe0DNfWivdwd+IB5RG7SxJEBcuQ1yH0qbbClaCaSDsESBq8S1+TgGr0glKgaKzYBXKwy024YNe0sodGQDiC0ZhlKRWU3hhtGYUkYgi5p5RlNVoYeTXxeUVGrW2UbjlTOkrRl4j0xKkcPByZWJQ7J2RMjcnBWSxkEUo5BaSyw+3jyBLQ3ErZM5bYsqMb5FjqNTCwCWUe4MNKxuZ8pKIdRo5ZqNGtuOSlsKfJr9NpYhkh8rJqiuC4ozXxzX2whDvKTeP9MV/lozFjDLLH40uN1049oRjH/c+X/VA+nRxhlWBcMK/kkvnm/o0mj1KkGlF4XsatVHTpynJtya6vySM7pTXD/8LTXLnFNL+bC/uebl+06LpLaKq3nlsMgV1tU5DqcgpoJjru2+ZBrzM3LRZJmtjLgGuWdiyyjpANJ9mblZzXH9CCtp0s9y+lU5CqLTH/PJAuCZQWFtWi/T15LeUGsZYY6iTA7yYtzc30ao0Qzi66cI+2Qa206dvPEu/cN+G5r5jT8y7+IILEH3OeRxlw9BaTQNBZin5DLuXhJbb8oDcz5wJirkZLpgskNwPaGlSITW2trgJqQFxhjpEzZwFKALXiWLiCXEDUwiorR5I5xygiugXeOiCymuIbZD6Uwq+pZWSti8MpW0LZbUZjriG5AVGqGQmA1RxmdUtcPJV5Nff2+5GXvbdxZTjnaoVONbIcjWxFI7I4XYRbFjbrHIJbU/CSqthCpbK8P17Br+plj7XjAJUeX9Sxt1zg16RkHynZeaUstGro+GBm9Lhj/Ifq924W8muu1pP1fB5WZOc0j0ekYO8n864nL+acn9M8foXNnRKjTafOfoaWxpF+aXFUvRN4sdcn7LvSLZPloA+J7j+JGP8q/Vl/ptPEcmJ1q53V6j/wBTX0jx/YgwLnlb/RQ5bJ6NYOoViip1AmFzgpnjs3kXzucAte8T6cmeuL6U5qMX17mx0OxUWljtHOeW2xU8axq32ZGSldeihdfn1C6Mm3y8IvfjPSYUoOpD80NuX5p/9mHV4w8a+WNoxTXZorqjJR8D3Z+42lDEPH+b+hT0b+XmR3mp4Zywy6OlNJWyx02ey4aXmaTVVujn0MLpNw5VU/U3FSeaf0FeTHjNGxlyimgW0q+EFqvkmgsIFlLLBgtg5ejpDMnNibhyJD0PamJKmNiwmPQjswCccg9anwT13sfoLKOVlBBIz91DBVV3g0N7SKK6gPxsxkMJblgAvaGOQiDwwirDdEenTAKanMNo1QGvT2sdTqDGrBLRPKK+/tFJE9KoTZyCrTNMdd2ziyCnLk1V5aKRQ3Vg08ophNMRKFO0GUPyg1eI+znjhnXCMWmUN3FMBa5XugxPDBZoL7hMCGmaPR58JDPim6xCMF3eX7EOlVMIqdVuHUq/XBHDHeW/0X5J1AdZw6I0mnLoZyzqYkajTaia9kd5N0Fhrjouqtx8ujKT7Rb+yPOZVM8vvz9TXfEtR/hZY84Z9sowrmZ4WP6t/sVnnxdBP4jALWupS6dBvUWMC5JIklOUtIK0iHiyz0D4eqSbTxnHPsY3S6ODa6TU2x9Wef5krPQwx446D9WrxqUZKfG7jGfsZaNhTXb78h+uXW3bH3Zm7zVdrFYIScdew+UYLZY3bhCPRGVuZZbZLdXsqnt5ECiehixuK2SZ8vyaj0W3w4vGjbpeExehU2pdDVuvhEPlq56KcSqCQLXlzhAzLK2oZjKfbsyrqvDZkBGWVsRsbka5CbhtCj0eBPFnHELMIL+luiV+m3HOx9RTgo9M0lu6RQ3tE44LGzfRT14YZNbSzwccV+gPYLqNv3KtcHHDIPRjJYTCKdU44Jgk27JFUoJnHAdGgU7LD4A7iGDjhkW2zfQDUCe5xw5gR7LO0fhKabzU+opwvH2yjM9IlguTQ6I3nk44X5H4jsBY/E7/APjn/s/5IwMUccD4X+t/2I8n8yenRyFU6PbuccPk2MxQRodMteC+oUNsf3gQ48nNJuRWzO6xdpzcvLhfQzE3vlkU49PBFKOiPNuSj6D7exzHJBToePBxxim7Y5446NZptuoxXAZStHWqRpru+fSK6nHHnSk+TYc3UWaLUbRU6e1LCSMPdvEmIcMwkXYO5DdwpxSc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81940" name="AutoShape 20" descr="data:image/jpeg;base64,/9j/4AAQSkZJRgABAQAAAQABAAD/2wCEAAkGBxQQEBUSEhQUFBIUFA8UFQ8UDw8PDw8PFBQWFhQUFBQYHCggGBolHBQUITEhJSkrLi4uFx8zODMsNygtLisBCgoKDg0OGxAQGiwcHBwsLCwsLCwsLCwsLCwsLCwsLCwsLCwsLCwsLCwsLCwsLCwsKywsLCwsLCwsLCwrKyw3K//AABEIAKgBKwMBIgACEQEDEQH/xAAbAAABBQEBAAAAAAAAAAAAAAAEAQIDBQYAB//EADUQAAIBAwMCBAQEBQUBAAAAAAABAgMEEQUSITFBIlFhcQYTgZEUMqHwI1KxwdFigrLh8ST/xAAZAQADAQEBAAAAAAAAAAAAAAACAwQBAAX/xAAmEQACAgICAgICAgMAAAAAAAAAAQIRAyESMQRBEyIyUWFxFDNC/9oADAMBAAIRAxEAPwCtSHYFwceMesNwdgfg7BxxE0OURcD0jrMMt8SUu5n0jY/EFHMMmTjA9DBK4E2WP2I8CD6kGiFSKBT0SI7B0RyRh1C4wJgcxJI406PA+C8xEh6RgSQm0eoiqA7aZYxRE2jxBTBiQqQog5MwNHDooaPigWGhyQrQsRyiDYyhqiPjElUB2wFyNoZBBFMjjEmggGwkSwY9s6mh2BTCGNEUkSzY3BqOIpxBavQNmuAWshkWKmUl7+YFCLyXiYPgsj0eRN/ZnpSR2ByFPHPSG4EwPwIccNwOSOwMupbYN+jO7MMt8QXrqVHFflj19WVVOaJLp+Fvu2wGnE9bHFKNE85OMi1ppMEvrBrmPQbGrtLexrqawwZNw2hy4ZVxfZnqbCMFvf6dHG6JWbMBRmpK0JlhcNMjYhI0NwELaFSHwQ1IdEwKJKkcch2AR6QmBUhdouDLCSGoVCnYONFiiSKGRWCWMkgWMQ9R4JKcCL53/pLSrrt+/wDADsPkginEmjSyQQuE+P1C4VF+2JlYSaIvk4FgiaXJBJc/vAKdhE8MHSIYTHZMo0STEzkbJnbgjBJogrkrqLllbfXSXAyEW2IySSWypupeNkWTpSy2OUC08hu2emIXByQ48U9QaJgcIccckD6nxSl7BKRDqUc0pezNj2jjDXi8BFQpcBF5Hhe4+MMI9VOkC4XMEqUhtGW1jribBmmw1tbJ5unouoXWYglUhozwh0pgKNPQ55OUdjWNHjcBIS0ImSoiiSxOZsSSI9IbFEiQDY+KOSEn0HjJGBMj3Dt6I5rIz5WQqQvk10dOv6jXVwP+QvLIlO3y/QLQNTZE60m+Mf2Ry+Z5/Ytre0QVHThbyxQS8eb7ZQqUl7jldTXRlvPTf3gCrWmDVOMjHhmumRU9Rmu4ZTvcgEqI+EeTnGLChKcXstaVQIlLgBok1SfYncdlaeiRyBru42o6VTCIHayqPL+wUYr2BOTql2CO6cuED17d4yy5pWaj2G31HjA1ZFdIjyYnVyZn4QC4x4JfwrJlbsY5IkUTeJCnI5njHpjTjjkccOiht7DNOXsyWKJJQzFoy6ZxgK8cr2YXCjmKH3lvtqSi+7yiezw1tfVHoSn9bQ6C9lNcUOSvrvHQv7yjjJQ3MeSjFKyXyIUrRFTbyFSQNFk8pcIYyaHQ5CHITJgQ5IfAYiSJjCiSxJERxJYi2URHJDZRHodtBsZVg0oiBXyskFSg+wSkA4NDNw+EvJP7AlVyj5fYZG5n2TfHkwuIv5VF0y2o1Jdl92Wdq6sukU37NmWrXdSn1WM9+cM6nrlWPEXgXLC31Rv+XBd2aq4VRcS2r0wyouKvixLHo10YJaK4uMvdjCy2/uR0ozVTbLxc9Vys+aMhj49s35nKqT2EVESUoZYXXtsYH21Dk5zVDlj2OpUHgX5JcUrfwg1ejhPPsTLLbGNUioW3dl8IPjfUEsZAtctUqOY9fQzNG3lN45KI41kVtkeTPKDpI09S/pef1Ep11Vq7YcpdWEaNo9OUfFHPuXtnp0KX5IpASlCOkBKUpdlY9O9By08vflifJFfIzOIwRiiMmKBByQiHxRxw+CCIIiggmCAZxS69p25b49UZ2SfVcPyPQnTysMy+taU4S3wXHdD8OX/lhwkZq4rPuCVLbcWdakpe4OotF8Za0ZONvfRVTtWhkU8lrcT4K9odGTa2SZMai9DkNZ1OR0jQL0ORJFjEPRjCiSxZLEhTJEwGPiyeJIR0mSZFMeiakiSdDK4IaUuS1toZQqcuI1KygubdrqiO0ioyWV4e+OGvVGmq2Sl2K+40t9go501TFyxbs66taVent3bcdHwmvdPj9UUb0RxlzKOOHlctrrnBZSsJktLTZtrOQoz4rUhUsCk7aG29OKxHHhXZPxSffLCq+14ioKOPv9wmjaKC4WZf0H07fDy+r7iJZFdlMY6BZUie3ocj5vLwE28MC5T0MoOo0fCA31Pw8epZ2zygW6jwIg/sAZivUbTi1/ghtaDzwuDQStVJ9BzpRguhX8ySpAOHJhen26UeFh4Coom09Jx+g2awxClbEZYJPQiFwIhchCQMQViCxw5EkUMSJYoxnEsEEQRDBBEBbOJoDp0lJYYxTGVLjBiTZhm9c0jbmcPqjNTZs9S1BJcmJv7iO5tHpePyapnfKl2MnTBLiOETfiMkNWWSuKaAySi1oFpRJmjhQ7JkhIj0xmBUYwkTU4t8JZY+rTnD80Wl5tcF38PW679S7vqcHBxljDT9SWfkcZVRbDDcf5MVGsWWnWXzX4s+3+Sipv8Aibeyf6Gv+HnvbfqHnfGNo7C+Td+gyHw/CS4zF9pJtrPqmBRhKjN059V9mn0aNdRiox3Pr2XmzN/Fc/40MddnP3eP7kGOcpS4soT2EUZZJdpVW1cPhWAlBphUTfLQm0RMf0BMGSppe4BXkG3EuCtbxl+ozGjR9NE8ZgnzBqr8huLZpdWsySvDKK2hX8g+MmIlGmY0CuW1Ad3UbxhcE+qxajn1WSz0q2VSGPQZaiuRi0rIbKq9q57BG/PIDt+XNxJnUMX5C86uNhG4XcDKoO+YNoiEFQ0dkSOHxRIpEG8hq18GqDZjdB3zTvxJUTuSCV0OWAW8heSuwerc5KtVsk8GEsaRnKyo1mo+TLylya7VKOUZSvDEi3C1QjIh0GPyRRHoYZEUVDWKjghxyRyHwMCXZZ6Vfun2yT6lqrlHnhtYS8kC28EuSu1GtlsQoRlOy2U+ELI7KO6cn9C+0+nOLW1tFLYx24/fU1GlvLXK9nwzPIlSM8Va2ae0p7YJyeX5tmP16+Uq8n5Yivp/3k0epXvy6Ll5Lj37HnkKu+os885ZL4mPk3JjJz4uvbNNpdpOqs5wvLhstamnzprP5kuqxhr6CfDNLdFepqp01HEF5NvvhCs2RqQxyp0ZWlPJMpEDjickuilJL2ySpgMMiuHxkoLq9y8IutVntpt+hkqUssr8eCati5yrRZQqNkipsbbroWUZx80FKVdBIl06nlmidulHr2M5Rq4LCleEWWLbs57Jbijui0++UR6JcOGY+XBHdXijByfb9Sr0a93Sbfd5CjBuDOXtFzevdUyQ3nhWQiry0R6hHwgxe0DNfWivdwd+IB5RG7SxJEBcuQ1yH0qbbClaCaSDsESBq8S1+TgGr0glKgaKzYBXKwy024YNe0sodGQDiC0ZhlKRWU3hhtGYUkYgi5p5RlNVoYeTXxeUVGrW2UbjlTOkrRl4j0xKkcPByZWJQ7J2RMjcnBWSxkEUo5BaSyw+3jyBLQ3ErZM5bYsqMb5FjqNTCwCWUe4MNKxuZ8pKIdRo5ZqNGtuOSlsKfJr9NpYhkh8rJqiuC4ozXxzX2whDvKTeP9MV/lozFjDLLH40uN1049oRjH/c+X/VA+nRxhlWBcMK/kkvnm/o0mj1KkGlF4XsatVHTpynJtya6vySM7pTXD/8LTXLnFNL+bC/uebl+06LpLaKq3nlsMgV1tU5DqcgpoJjru2+ZBrzM3LRZJmtjLgGuWdiyyjpANJ9mblZzXH9CCtp0s9y+lU5CqLTH/PJAuCZQWFtWi/T15LeUGsZYY6iTA7yYtzc30ao0Qzi66cI+2Qa206dvPEu/cN+G5r5jT8y7+IILEH3OeRxlw9BaTQNBZin5DLuXhJbb8oDcz5wJirkZLpgskNwPaGlSITW2trgJqQFxhjpEzZwFKALXiWLiCXEDUwiorR5I5xygiugXeOiCymuIbZD6Uwq+pZWSti8MpW0LZbUZjriG5AVGqGQmA1RxmdUtcPJV5Nff2+5GXvbdxZTjnaoVONbIcjWxFI7I4XYRbFjbrHIJbU/CSqthCpbK8P17Br+plj7XjAJUeX9Sxt1zg16RkHynZeaUstGro+GBm9Lhj/Ifq924W8muu1pP1fB5WZOc0j0ekYO8n864nL+acn9M8foXNnRKjTafOfoaWxpF+aXFUvRN4sdcn7LvSLZPloA+J7j+JGP8q/Vl/ptPEcmJ1q53V6j/wBTX0jx/YgwLnlb/RQ5bJ6NYOoViip1AmFzgpnjs3kXzucAte8T6cmeuL6U5qMX17mx0OxUWljtHOeW2xU8axq32ZGSldeihdfn1C6Mm3y8IvfjPSYUoOpD80NuX5p/9mHV4w8a+WNoxTXZorqjJR8D3Z+42lDEPH+b+hT0b+XmR3mp4Zywy6OlNJWyx02ey4aXmaTVVujn0MLpNw5VU/U3FSeaf0FeTHjNGxlyimgW0q+EFqvkmgsIFlLLBgtg5ejpDMnNibhyJD0PamJKmNiwmPQjswCccg9anwT13sfoLKOVlBBIz91DBVV3g0N7SKK6gPxsxkMJblgAvaGOQiDwwirDdEenTAKanMNo1QGvT2sdTqDGrBLRPKK+/tFJE9KoTZyCrTNMdd2ziyCnLk1V5aKRQ3Vg08ophNMRKFO0GUPyg1eI+znjhnXCMWmUN3FMBa5XugxPDBZoL7hMCGmaPR58JDPim6xCMF3eX7EOlVMIqdVuHUq/XBHDHeW/0X5J1AdZw6I0mnLoZyzqYkajTaia9kd5N0Fhrjouqtx8ujKT7Rb+yPOZVM8vvz9TXfEtR/hZY84Z9sowrmZ4WP6t/sVnnxdBP4jALWupS6dBvUWMC5JIklOUtIK0iHiyz0D4eqSbTxnHPsY3S6ODa6TU2x9Wef5krPQwx446D9WrxqUZKfG7jGfsZaNhTXb78h+uXW3bH3Zm7zVdrFYIScdew+UYLZY3bhCPRGVuZZbZLdXsqnt5ECiehixuK2SZ8vyaj0W3w4vGjbpeExehU2pdDVuvhEPlq56KcSqCQLXlzhAzLK2oZjKfbsyrqvDZkBGWVsRsbka5CbhtCj0eBPFnHELMIL+luiV+m3HOx9RTgo9M0lu6RQ3tE44LGzfRT14YZNbSzwccV+gPYLqNv3KtcHHDIPRjJYTCKdU44Jgk27JFUoJnHAdGgU7LD4A7iGDjhkW2zfQDUCe5xw5gR7LO0fhKabzU+opwvH2yjM9IlguTQ6I3nk44X5H4jsBY/E7/APjn/s/5IwMUccD4X+t/2I8n8yenRyFU6PbuccPk2MxQRodMteC+oUNsf3gQ48nNJuRWzO6xdpzcvLhfQzE3vlkU49PBFKOiPNuSj6D7exzHJBToePBxxim7Y5446NZptuoxXAZStHWqRpru+fSK6nHHnSk+TYc3UWaLUbRU6e1LCSMPdvEmIcMwkXYO5DdwpxSc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81942" name="AutoShape 22" descr="data:image/jpeg;base64,/9j/4AAQSkZJRgABAQAAAQABAAD/2wBDAAkGBwgHBgkIBwgKCgkLDRYPDQwMDRsUFRAWIB0iIiAdHx8kKDQsJCYxJx8fLT0tMTU3Ojo6Iys/RD84QzQ5Ojf/2wBDAQoKCg0MDRoPDxo3JR8lNzc3Nzc3Nzc3Nzc3Nzc3Nzc3Nzc3Nzc3Nzc3Nzc3Nzc3Nzc3Nzc3Nzc3Nzc3Nzc3Nzf/wAARCAC3ARMDASIAAhEBAxEB/8QAHAAAAQUBAQEAAAAAAAAAAAAAAgADBAUGAQcI/8QAOBAAAQQBAwIFAwAJBAIDAAAAAQACAxEEBRIhMUEGEyJRYTJxgQcUI0JSkaGxwRUzYtEk4SVDwv/EABkBAAMBAQEAAAAAAAAAAAAAAAECAwAEBf/EACYRAAICAgICAQQDAQAAAAAAAAABAhEDIRIxBEFREyIyYQUzQhT/2gAMAwEAAhEDEQA/AJMmO6Q/ZRY8SRuRv3ED2V4IacCR1TOSwtDndh0XGrs52NSylsWwGiqlumyZGR5kjrF8KbiskmkpzSbKvRiU0BjaNdVawOZWujGKxrGN5VrpOO6Snus8d1V5zZGuAN2DyprNROPFYPboEHFPbA9lrqJZjxB9A11CzL9WD5dnPLuAn8rOdkx7eTfVVuHhslzQxo5c4NB+5pKrTAkeo+FcUQaaJnNp8/qP27K5ceEMMTYYY4mimsaAB9kn9F0pUdUVSKPVmFxdSzmeQz4f7LWag2mErF6xJtc8EdVsnR1Q2UudNe6jz3pUeRLd7uqk5khDyd3KqJ5XHvyuOTOqKG5ni745UaUkkUildZ7AphzuKKSxqBkNm01I2zZROPsULnGuSigUB0HCbeXX2tG4nqBfwmyTdlMhWgHdOeqAu4A6lHKCW2FGDqPN0mQjHfNoEg9qUaV7rLQfyjeATx19ktrYzZ5PyihWiO9p22/ousY0V7rrnue6gLAXHG+fYc0nJsCQNA44Hwm3EkHYOB1XXDe/rwuuJayuxREYLTt6rm4kV0Hult4G7qusZZs9EQHAaoA2unj3RNoO+AkfV1QCcB9XB5T8DiZBz0/qoxd2b1T8J2kX2NlEU9q0fOfHpeMzc41GOSkqfR8vdpeMSb9HWklwuM7O9ThRsp4K6BQJYiQQRdq/fGD2UWSD2C7JRs8pxsr9PxGiS3V0U3JcGNNcAKNkOfE4bB0TMkr5IiCPug0iUoqwpoTkNbtFqHl4zomGxyFZaXL5j/WKpPa0YWxEVye6aKVWDj7MhLOYwG8WrLwviyZGr4zjZa2Vrj+CmocaKUncAa7rR+HnQYs0dVZcOq3HZoq2b5NuTnZNSmgSrLs6EVuqmoXLAa0/1E7gPut1qz7gdXX3XnutG3u9+6XL0deJGYzZOar8qqmkJJtWGYDv4KqpxR4JXEzrXQMjr5KaPP2SDiChv35QCJ/wgcbRk/kIXV8rAoHuuPARjpykaIRsFEd3Arumy0beb5Ulzb7flC9hDfsmsVojAAM9kAaHG64Kckb05TZa790H8lMibQErWj6eAmjHQ638IpGkHlxJ9kAeLv2TokwHxhruvKEjcHD2XHG3LoJIqkwhxoaBfsiPNDsgaSSeFy7fwsAIk16Qhs0bIXLN8JDoiBnRxzSdjIsE8Jq+OvVOQttwHUlEB6loUV6Rinafo/ykp+iQFuk4ocOfLHZJXUNEuRvS1CWWnqSpRCRH4zXnkJl2E02Kq1Y1SYfJbqStJishfq7cdpf7LI+JtWcHeW00SaC3ckPmR0As7n6BHvdkPYC7sT2Wa+BJJ0ZfT5clrSSSW0p+n5Mr8tp3FoaeiKNjNz4WEbh1Cc03TpznPdtOwgD8oCI9awJhkYcMoP1MFoc1wZCSenuq/wAL+bHhOhmH0Otv2Km6lG6SGh+VVM6YbaKTLm8zHdXusPrRLpXkgkla2Z+yJwJG6z0WZ1KMPvb3v8JMjtHZjVMyOa0An3VTM02r/Ki5IA5VbPDRorkZ1Iqi2lwj2Ut8fPCZcxAKQw6uFwhG5pQkLGG+/K6keEqtYwieKtNvJA45TlcIatZMDRGfw6+qaMm27CkPAJ6kJh8Y7utURGSGHE9TwEBFloaK5Tr6r4QbubroOVREWNuG37ps3uoI9t+onp2XGkUUwjAuvSkRtBrraR633uqXXnkLAoGvT8ldDRsJI6dPlccSBx3RPprQOqIKBoHlWOhYbs/UsbHZ1e8C/hV7QPuvQP0X6MZn5GpyN/Zwt2Rk93H/ANJ4q3RNujcQwCKJkbejQAkpNJLs0c+zTJLtLlLiLCLbQCEXynAuoUCjrQmdQjL8Yho5UhoRhocKKIGjH6Poj2ajNLIL8wrX4mnxRAekImiKHni0xJqLWyBo5KCSQqSRcRxANphrtwipzmFkgs9Puo2PNvbabdq0PnDHa4On3bfLvk/KdMrH4Mvr0hxsmRlkC1m8rOZzuIvpS13jfGIhbksHB4NLyjUspzJDz+Fz5G0zvxVJWWssscgJi9RuiqbOn8t5D2lpHwmY8wPcLNcq7jZDmwXMGn2PdBVIZ3EzLslrzQPK55oJo9VN1PTIGDdGa597VRJA5tU4pJJDJyJLgD3CbIUculHcErge8nkUkofY8QuEUUPmHuub0AhkLlUuBw90iVg0NvodlElNk8KU8KNIL4H808SU0R3uoUUBoVd8lOyNZ7Jt53HhVTINAyHoRwOiZYeSU49NyDaAO9pkxGhfZcPXkqXh4ckxBdw1WbMLFjoOYHH5SuaQ0ccpIojy2jwu0D1VzlaXBIwnGcWP7NceCqkgsFOsHvYTRkn0JOLj2PYGHLnZcONjsLpJHBoAF9V9CadoMXh3w7BgRgbwN0jv4nHqsd+gvQfNzMrWZ47ZG3y4iR+8epC9L8QfQr4vyOabM6QkkUl2ETSJLq4SuAscXQhtdBWMOBHdC000pwc8LAK6Z0j3mvwo8ONU+57vVatZQyNpc4iwqHKzHDI9A4SsRsusnMGK0C1lPEGFBqbvOeGlw5Dqoj8qz8z9ac3ebHdWOPprJXNYR+zcaJ9krbvQYt2RdNbiTaFPpGHHJsxoGPa59neSLNX8ryLXWOiyZG+xK+hRiQQhzmxMaWxlgI/h9l4N4qAdqeQR0LzwEM3SZ6HjPtGVmmc08Jj/AFvMxpozG47Wmy0nhykzwG7AVdkQuduDGEnvSWDopk2W0+sGbHic7DngMh9L7tr/AOaZfkPaaLQSPYruNNNqUun4kz5yIQI2MFbQ0dOFpdV0XDa3c2QRjq6xZKtOEZbRCGScXTMsMpjzRsH2ITgfdAAknoAE3kwNZIBG4kf8lufDelw6b4fg1GVjX5WYXbCRexoNf9rmcTsjJvRiXCXz44fLc18jg1u4EBaWPTNPxowx8ZyZa9TieLXPEsm/FL2/W0hwtRMHPa7HbZI4u6tZR+SnGnsiapisgPmQtLG3RYTdfZQg/hWmoS/rMLmgemuCff3VNgR/rmT5W/Yxot7vZI0Cw3OBCjyWRwtHNomOcUugLw8CwSbtZx24W0jkdUUqFkhlzQHX3XCCAAE6RdUi2dymsnxIxZ3RY2MHO3vTsjQQAQlvpvWgFuTCsavY7NkiJojiHqUciSQEl5/mha+F5smj8qVHt2kCkKooiIySSN4IcePlPzY78zOxmRC3z00D5tMyNpxtXGgPbBnY2Q4X5ZNH5KeH5EvI/rs+hfCuFhaDoWLp0UrbjYN5vq7v/VLWamZ+zId9isK7XSIGSPp7ejqd0+U7FlyZDd+JkEnrsJpdsKR5T2WzongkbCkqj/VtQZ6XRy2PYWkq/UF4m2K4URQlcrKHErXFwlYwYKc3U21HBTrX8UUDFTqL8h7iyPuoT43QM3SCz3Wi8thdZCr9Yg82NzW8cINWScaM1/qJZITD0Vx4t1WTBbhY2OS1xDCQPc0g0XQ2vyImSCwXW77KHqH/AMv44xI2gujbOOB/C3v/AEUp3SXyd/8AHwXJzl6RvdWyhi6RLNIad5dfkrwnVn+fkyOu7K9M8eas10RxYncNPK8tyngPJPcoZpW6L+PDjG37IfkB3FKM/FMU28D0u4KsY3Am76qT5LZGUQpJ0yso2SdFgwPJ8xodHkDguHIKHU5Wmwxpeb+pybwo3RPoKfJE1zDdKzdolGKTMpJAbJrla5shf4L0+Rh9UD5Iz/O/8o9J8PwZWNJn6i9zMVr9jGMNGR3fnsFD1HMiwCdNxYWx409v22T6veyp9LZ0Q7tFFnPfNE5lAX1KptNnLN8DuS11UrLJle0uaAqZjDHqIc76Zf7rJ32CcqdlnJkUdoH2CgY942fKw2GyU4KwbjhpvikxqkJ8ls7Pqj6/ZCL9GfdlrHqLmwlgF8VdqlyWkZDnH97lLGybZaT3mQ7iOiNs0gGttyPYibSI8C0phl8JdfZQXuvc0H4Vmx7W8u6KrlAdM9zOGkpobFk6B8r02nsJxstKac7aKKdw2kvvsmltCp7H5WWbHdWeFj+ZiHZ/uN9QCh1uIDeqfw8g4+VsJ56J8Md2R8qdLiaTByHSYY3C9w9VM6INOz5MaV7d3APCWAI3BxLb54UHLDI9Qc2PuOWrpRwmqj1qXYLu/uks2JiAACQPYFJazUe3EoSUiUBckZgiUJKElCSgYIuXQ9RZZ2s6qM/UGM6kLGLUScE+yrsnMuXa4cLuPliUVxymM0NFv9kkpJKyeR0XeiVLM8Do2M3XyoumR4uPi5+pwY7Y3i42nvXf/CZjzxpPh6bUHmpMj0xN+B3/ALqi8L6wdU0LVdODiZ4X+bXdzD1/qEOSbR3+PCX0XL06MxrWoPlmkcTZtZnIkc55Ksc5x897XAt57qM4Q7TZ5XK/2d9EWOYtcATwrnDcHtB91nskiMkg2rbRpS9gTAaLlsYPKGaTaw0U4DtYoWTL1pblQqjs02958HYDmHgSSbvvawmvyv8ANgnA4icLPwtlhzB3gd/P+3kvA/IBWC1TIMkT4/dGT2PHUWTciJr6fQIPKq9ShBi3sHqYbCnYUxl06NxNkNoqLM8GwT1S9MVq0KGcPga7sQl5rXNLXctIohV8Mnlh8V/SePsuGYjnsmoCegMZvlyvj7A1+FMAAHRQN2zMu/S8WFMMgIsIsy6Ba6iQeyJzvT8pkO9ZPC5K/wBNoUFPQ3keZXpF37JzDxXOozmmjsm4ZiDxyFNjlB5IWbaVAUU3ZzIa0Gg0bfso5krhoofCcyJrNWoU8u1hpNGNiTmook4k/wD5QcD6Wf1KnRwumldkEcDmgqSBwA6m3G+Ff4G1sVc7n8LqiqVHnTk5O2WWMJP1cAtp3uD1UXc5+RJK7qPSpb5xDAd3WuFBhLqJHU8m0wtD7QC0GnJJkyOB4caSRNR7wShJXCUJKQAiUzJIejUbuQULWA8oWK2/RX5O9xpqpszHlc8BpPVaWSIbjXdNuhYQLCVqzURdLhLWAuu1OngbLE4fCEAMFBE11IOKfYXFMo/0iudj42nYbDwyC9vysV4Hy8jG8Tu8klsj2bRfIPPQj2Wu/SXIf9ZaOwiFLFeGshmN4z010pG10m0qS/sPZxqvGr9HoPjbwVJn4DtR0/Zjzsbulj7O96XkT8bMxnnzzIwX0d3X0znOZPeECPULf9l4v42ax+ovY2iGEgUq5YJfcjmw5ZNcWYWbzZnbWNNe613hvScqTHBZC91CyaVVBEGvFgL0Dwtntx8d8bjwWqUIqXZWc5LZTZONJC31gqlyX8kLR6tliQvqjfIWYyX24qc0k9FoW+zVeH4RP4L1An93K/8AyFi9QjYCR0W38FSh/hbXYe7HNk/mK/wsFqUtyOI557IyXRo/6IOFOYxLBfANgfCCVx5d0+6ZD9mbG4jh42lSMnmxyCfZFk0/RBc8tyGSjv6SE7NG1/qZ/JDMwiE+45RMNgEdVn8gS9DUjTsa89WldLiW0nywPY4e4TABLfYrWEEOptn+q55odwnWNBcN3ItO6pjMZDHkQgAk04D+6ZVYu0myE1m3oU5vIHVMNculyahOWg3P7qJOXSO2MFn2Cde5P4sVHc7qeSfZUgjnyysbgjeJWAigtFpxb5l7CdoocKke/bIC3mldaTkbG8uF3ZBVCND+WXvtv7jOTwosfEbiDRHKlyhwikJJ9XuqfNyhG0Rxj1VyiAN+WA4guFpKCyGR7Q6ib5SWBZ9IkoCUi5ASlZgrQlyElCXIADLkBchLkJcsEIlCXIS5AXJTFP8ApCjdksxM+uHAxn7hecZ7HY0zMpn+5E8Pb9wvVdUxDqWlS4zPrjd5jR/f+y831bEkcNgad3SlCWpWet481LGkeo5vjaGfwxi6vp8VyZMe1xsfs3jhzT/VeVZOoCaUvl4c4+9qf4Dix4tabpeqzPGnZTXB0e6h5lek/B4Wm1/wPpUWFku07InM7HAjzSC2qBI/qrNPIrQsIwh9phWzDdbSrHEz3sHBKz+RhzQyOEbgCOoXcXKmik2SNBaTRIPRS4sdxS7L7IzDJZtQJZLspSNcAHtNtPQhR3k2pMtFa0bP9HR87/WoXfS/EHH5P/axOqsfjzSx8CnHkLYfoyeG6xmQn/7cN/8AMUVnvFEQbnymuptM+kJ1Joy0oLGh7ib3AgeysnU5gPuoOWA5pUuA78Vh/wCKL6JLUgXtDmFvuExALj+RwnC6jSGL0vcOx5Q9GfYmuIPK5I0teSPpd/dOFt9Fwn0lpWMxk+lPyyb4WNJ6HomJQTGa62o0kjuG2nSsHKkwZAGyODelriQSJTkDgG57WnoTyrAfSdo7UoeKzzHuf2HAUw+lne6VorRzyeyMBTwCLtT49pYAD37dQobWkyA10FqYzaKvhECOvz3RROYS6j8KBiwuyZHP5odXeybzJvMk2NA60rfAi8tjGtoV9V90RHthhlABo47cpJ8wQEkiQt+AeiSwaPbyUBK5yegKW1x7JQJNnCUJKLY4mgCumB9XRQbGjjlJ0kMkoS5SBCB9TUbcZjuyXkWXiZCEXIHOU92I0FJ2JFt5CWxv+SZXw5DoJmSt52nke4Vb4t0yLHy/1iBv7Odu5p+CtCzGiCDWMUZmlbALfD9PyPZCX3ItjwyxbZ5RmYxaXO5u+COym6NrOrfrUWJmyB8Enoa5w9Q9vurL9VqUmYfSaA+VGzceyHx8Oby0/ZJFtFm76G9T8LZLJnH9bjAd1tp4VHm6DLjtDm5DJCeo6UtW3VBlOj80hsjRtc0lUuvl7HOLfpcqPjQvKbe2UUL5ca2u6HqLtPNfHIRZAUB7iXckosXHny8mLFxWOkmmeGMYOpJUWkysZOK2ekfou05sufnZ7hcePjlgd23O/wDSy/i0f+ZLQ79V69puhxeFfCBw4yHTubvnk/jeRz+O34XjXiOUvyZLPdHIuNInin9RykZiTkkKViGscMPZR38OtdbJXCHo1bDkFElCDXK459pl0nyskZklr+UGQ8NqiopmIPCbe8vKaMdiTmkh501MIB57JgcpALtKijRBzsVIJXbWn3TnZAyMyztB6DkpktiSlomYzPLha09TyU7MfT/hJlOcfYIH24c9lQkdhBPqB5Kc3Da7iz/ZBw1lWPhEWudG1rTyfdYDGMKDzMh8zqpp4+6tYmua4EWU3DHta1rKAA90+wtaQ13U9UQIkABwssFn4SQhxAprhXblJYx7YcqMN4H9FFObT6AUyonD1CvwhGBBIdzQAVztSfR70Vjj2g8WXeAaUsuZXKYZjeW30nhIt7EplaROSi3oMiN3ZJuwHhNuZbaaVHdBOOQ4/wA1m38BUU/ZPJaomSxx5aoplnjPqJKeblWPUlck9DrHKO1sZbvBUhj3jkBdABFikJeW9rSpUM3y9EHUdPicx0rWgE89OhWTyhTi09Qtw7IaWkOHB6hZLxHjGMmaMen4RbTOWWNwf6KDMxWTNsel3YhVOXNOyLyclpka36Xjr+VajIvg9UxkBr+KtJZkjMSPaCeV6f8AoS0NmTk5GuzNBEB8mC/4iPUf5GvyVgczDYQTQte4fo+gZpPgHADRRkY6V3yXOJ/6T40rsl5MpceK9knxhnNZiPiDh05XgmuZBdkvIPdb7xxqrg93qPPyvL86TfIXe6XI+UhsUeEKIcryT1Q7kndU2TSyQGwnPPugLly1zqQPcp1ElKYL3hrbchZlMIALKI731VpqGmM/Uw2AF0rOTJ/H+OwVBRBo8H5VlGjknNtk3zh2XfNHuoYK7ZQByJwlae6soMJ8WGzJk9Im+gHuPdUDdznBreXE0AFu/FEQxZoMJtbcXHZHQ965/qnitNm5WyhNNbtb36pou9Qrsm5Xmjt5TT5A3vyUANkiNpmlqvS3l1Kwx4XkGUMIDuG/ZFpeMHQQQcGXKlDXfAW41ZumYkbI9rRGBtJq6VYwsRsxL2lp9R2/ccFdDge/KtNXwxGxszHB8DwTGRzapHSNJ9N2EjVMdDhcAaBP8klWv1GFji0ucSPa0kBrR9LOiYRwo8kbm/QaSSUpI9aMmRzPOw0TYXfMMhqyCkkpWzqpVYLxPENzXX90yNRlsggJJJZNp6HxRjNbQv1sP+pqT5GbbbwkktbodwSehrz3E/CkRzkjnlJJCLZpRVHRUnalDzsZskbmEW0jkJJIv5J1bpmC1vTZNPl8xrrjd091WDK456JJIM5Gt0DJb2bnfgL17R88P8FacW2NuOGn8WEkk+N9k8qTo8r8X5jn5LmknjoshM+ykkl9mI5KAlJJURGbBsk0OpVxp2A2H9vPy8fSOwSSVIo5ZvZblgMd9jys5renbC7IiAA/eH+Ukk6JyKYFdSSQYpqPAWBBLmZOq5kYkx9NjEvln995PpB+LTGoZsuXkS5E7rfK4ucfkpJJ/wDKMu2QHE7S49PZNwDzZ237pJIAZeYU4x9Txn9QzlSdW1OSRvNd/wAJJJ03Qa2S/C8rs7w9qUOQ70xuD4P+J7/zWczX+oQRcOcOT7BJJGW4pip9jceHFsFgpJJKZj//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81944" name="AutoShape 24" descr="data:image/jpeg;base64,/9j/4AAQSkZJRgABAQAAAQABAAD/2wBDAAkGBwgHBgkIBwgKCgkLDRYPDQwMDRsUFRAWIB0iIiAdHx8kKDQsJCYxJx8fLT0tMTU3Ojo6Iys/RD84QzQ5Ojf/2wBDAQoKCg0MDRoPDxo3JR8lNzc3Nzc3Nzc3Nzc3Nzc3Nzc3Nzc3Nzc3Nzc3Nzc3Nzc3Nzc3Nzc3Nzc3Nzc3Nzc3Nzf/wAARCAC3ARMDASIAAhEBAxEB/8QAHAAAAQUBAQEAAAAAAAAAAAAAAgADBAUGAQcI/8QAOBAAAQQBAwIFAwAJBAIDAAAAAQACAxEEBRIhMUEGEyJRYTJxgQcUI0JSkaGxwRUzYtEk4SVDwv/EABkBAAMBAQEAAAAAAAAAAAAAAAECAwAEBf/EACYRAAICAgICAQQDAQAAAAAAAAABAhEDIRIxBEFREyIyYQUzQhT/2gAMAwEAAhEDEQA/AJMmO6Q/ZRY8SRuRv3ED2V4IacCR1TOSwtDndh0XGrs52NSylsWwGiqlumyZGR5kjrF8KbiskmkpzSbKvRiU0BjaNdVawOZWujGKxrGN5VrpOO6Snus8d1V5zZGuAN2DyprNROPFYPboEHFPbA9lrqJZjxB9A11CzL9WD5dnPLuAn8rOdkx7eTfVVuHhslzQxo5c4NB+5pKrTAkeo+FcUQaaJnNp8/qP27K5ceEMMTYYY4mimsaAB9kn9F0pUdUVSKPVmFxdSzmeQz4f7LWag2mErF6xJtc8EdVsnR1Q2UudNe6jz3pUeRLd7uqk5khDyd3KqJ5XHvyuOTOqKG5ni745UaUkkUildZ7AphzuKKSxqBkNm01I2zZROPsULnGuSigUB0HCbeXX2tG4nqBfwmyTdlMhWgHdOeqAu4A6lHKCW2FGDqPN0mQjHfNoEg9qUaV7rLQfyjeATx19ktrYzZ5PyihWiO9p22/ousY0V7rrnue6gLAXHG+fYc0nJsCQNA44Hwm3EkHYOB1XXDe/rwuuJayuxREYLTt6rm4kV0Hult4G7qusZZs9EQHAaoA2unj3RNoO+AkfV1QCcB9XB5T8DiZBz0/qoxd2b1T8J2kX2NlEU9q0fOfHpeMzc41GOSkqfR8vdpeMSb9HWklwuM7O9ThRsp4K6BQJYiQQRdq/fGD2UWSD2C7JRs8pxsr9PxGiS3V0U3JcGNNcAKNkOfE4bB0TMkr5IiCPug0iUoqwpoTkNbtFqHl4zomGxyFZaXL5j/WKpPa0YWxEVye6aKVWDj7MhLOYwG8WrLwviyZGr4zjZa2Vrj+CmocaKUncAa7rR+HnQYs0dVZcOq3HZoq2b5NuTnZNSmgSrLs6EVuqmoXLAa0/1E7gPut1qz7gdXX3XnutG3u9+6XL0deJGYzZOar8qqmkJJtWGYDv4KqpxR4JXEzrXQMjr5KaPP2SDiChv35QCJ/wgcbRk/kIXV8rAoHuuPARjpykaIRsFEd3Arumy0beb5Ulzb7flC9hDfsmsVojAAM9kAaHG64Kckb05TZa790H8lMibQErWj6eAmjHQ638IpGkHlxJ9kAeLv2TokwHxhruvKEjcHD2XHG3LoJIqkwhxoaBfsiPNDsgaSSeFy7fwsAIk16Qhs0bIXLN8JDoiBnRxzSdjIsE8Jq+OvVOQttwHUlEB6loUV6Rinafo/ykp+iQFuk4ocOfLHZJXUNEuRvS1CWWnqSpRCRH4zXnkJl2E02Kq1Y1SYfJbqStJishfq7cdpf7LI+JtWcHeW00SaC3ckPmR0As7n6BHvdkPYC7sT2Wa+BJJ0ZfT5clrSSSW0p+n5Mr8tp3FoaeiKNjNz4WEbh1Cc03TpznPdtOwgD8oCI9awJhkYcMoP1MFoc1wZCSenuq/wAL+bHhOhmH0Otv2Km6lG6SGh+VVM6YbaKTLm8zHdXusPrRLpXkgkla2Z+yJwJG6z0WZ1KMPvb3v8JMjtHZjVMyOa0An3VTM02r/Ki5IA5VbPDRorkZ1Iqi2lwj2Ut8fPCZcxAKQw6uFwhG5pQkLGG+/K6keEqtYwieKtNvJA45TlcIatZMDRGfw6+qaMm27CkPAJ6kJh8Y7utURGSGHE9TwEBFloaK5Tr6r4QbubroOVREWNuG37ps3uoI9t+onp2XGkUUwjAuvSkRtBrraR633uqXXnkLAoGvT8ldDRsJI6dPlccSBx3RPprQOqIKBoHlWOhYbs/UsbHZ1e8C/hV7QPuvQP0X6MZn5GpyN/Zwt2Rk93H/ANJ4q3RNujcQwCKJkbejQAkpNJLs0c+zTJLtLlLiLCLbQCEXynAuoUCjrQmdQjL8Yho5UhoRhocKKIGjH6Poj2ajNLIL8wrX4mnxRAekImiKHni0xJqLWyBo5KCSQqSRcRxANphrtwipzmFkgs9Puo2PNvbabdq0PnDHa4On3bfLvk/KdMrH4Mvr0hxsmRlkC1m8rOZzuIvpS13jfGIhbksHB4NLyjUspzJDz+Fz5G0zvxVJWWssscgJi9RuiqbOn8t5D2lpHwmY8wPcLNcq7jZDmwXMGn2PdBVIZ3EzLslrzQPK55oJo9VN1PTIGDdGa597VRJA5tU4pJJDJyJLgD3CbIUculHcErge8nkUkofY8QuEUUPmHuub0AhkLlUuBw90iVg0NvodlElNk8KU8KNIL4H808SU0R3uoUUBoVd8lOyNZ7Jt53HhVTINAyHoRwOiZYeSU49NyDaAO9pkxGhfZcPXkqXh4ckxBdw1WbMLFjoOYHH5SuaQ0ccpIojy2jwu0D1VzlaXBIwnGcWP7NceCqkgsFOsHvYTRkn0JOLj2PYGHLnZcONjsLpJHBoAF9V9CadoMXh3w7BgRgbwN0jv4nHqsd+gvQfNzMrWZ47ZG3y4iR+8epC9L8QfQr4vyOabM6QkkUl2ETSJLq4SuAscXQhtdBWMOBHdC000pwc8LAK6Z0j3mvwo8ONU+57vVatZQyNpc4iwqHKzHDI9A4SsRsusnMGK0C1lPEGFBqbvOeGlw5Dqoj8qz8z9ac3ebHdWOPprJXNYR+zcaJ9krbvQYt2RdNbiTaFPpGHHJsxoGPa59neSLNX8ryLXWOiyZG+xK+hRiQQhzmxMaWxlgI/h9l4N4qAdqeQR0LzwEM3SZ6HjPtGVmmc08Jj/AFvMxpozG47Wmy0nhykzwG7AVdkQuduDGEnvSWDopk2W0+sGbHic7DngMh9L7tr/AOaZfkPaaLQSPYruNNNqUun4kz5yIQI2MFbQ0dOFpdV0XDa3c2QRjq6xZKtOEZbRCGScXTMsMpjzRsH2ITgfdAAknoAE3kwNZIBG4kf8lufDelw6b4fg1GVjX5WYXbCRexoNf9rmcTsjJvRiXCXz44fLc18jg1u4EBaWPTNPxowx8ZyZa9TieLXPEsm/FL2/W0hwtRMHPa7HbZI4u6tZR+SnGnsiapisgPmQtLG3RYTdfZQg/hWmoS/rMLmgemuCff3VNgR/rmT5W/Yxot7vZI0Cw3OBCjyWRwtHNomOcUugLw8CwSbtZx24W0jkdUUqFkhlzQHX3XCCAAE6RdUi2dymsnxIxZ3RY2MHO3vTsjQQAQlvpvWgFuTCsavY7NkiJojiHqUciSQEl5/mha+F5smj8qVHt2kCkKooiIySSN4IcePlPzY78zOxmRC3z00D5tMyNpxtXGgPbBnY2Q4X5ZNH5KeH5EvI/rs+hfCuFhaDoWLp0UrbjYN5vq7v/VLWamZ+zId9isK7XSIGSPp7ejqd0+U7FlyZDd+JkEnrsJpdsKR5T2WzongkbCkqj/VtQZ6XRy2PYWkq/UF4m2K4URQlcrKHErXFwlYwYKc3U21HBTrX8UUDFTqL8h7iyPuoT43QM3SCz3Wi8thdZCr9Yg82NzW8cINWScaM1/qJZITD0Vx4t1WTBbhY2OS1xDCQPc0g0XQ2vyImSCwXW77KHqH/AMv44xI2gujbOOB/C3v/AEUp3SXyd/8AHwXJzl6RvdWyhi6RLNIad5dfkrwnVn+fkyOu7K9M8eas10RxYncNPK8tyngPJPcoZpW6L+PDjG37IfkB3FKM/FMU28D0u4KsY3Am76qT5LZGUQpJ0yso2SdFgwPJ8xodHkDguHIKHU5Wmwxpeb+pybwo3RPoKfJE1zDdKzdolGKTMpJAbJrla5shf4L0+Rh9UD5Iz/O/8o9J8PwZWNJn6i9zMVr9jGMNGR3fnsFD1HMiwCdNxYWx409v22T6veyp9LZ0Q7tFFnPfNE5lAX1KptNnLN8DuS11UrLJle0uaAqZjDHqIc76Zf7rJ32CcqdlnJkUdoH2CgY942fKw2GyU4KwbjhpvikxqkJ8ls7Pqj6/ZCL9GfdlrHqLmwlgF8VdqlyWkZDnH97lLGybZaT3mQ7iOiNs0gGttyPYibSI8C0phl8JdfZQXuvc0H4Vmx7W8u6KrlAdM9zOGkpobFk6B8r02nsJxstKac7aKKdw2kvvsmltCp7H5WWbHdWeFj+ZiHZ/uN9QCh1uIDeqfw8g4+VsJ56J8Md2R8qdLiaTByHSYY3C9w9VM6INOz5MaV7d3APCWAI3BxLb54UHLDI9Qc2PuOWrpRwmqj1qXYLu/uks2JiAACQPYFJazUe3EoSUiUBckZgiUJKElCSgYIuXQ9RZZ2s6qM/UGM6kLGLUScE+yrsnMuXa4cLuPliUVxymM0NFv9kkpJKyeR0XeiVLM8Do2M3XyoumR4uPi5+pwY7Y3i42nvXf/CZjzxpPh6bUHmpMj0xN+B3/ALqi8L6wdU0LVdODiZ4X+bXdzD1/qEOSbR3+PCX0XL06MxrWoPlmkcTZtZnIkc55Ksc5x897XAt57qM4Q7TZ5XK/2d9EWOYtcATwrnDcHtB91nskiMkg2rbRpS9gTAaLlsYPKGaTaw0U4DtYoWTL1pblQqjs02958HYDmHgSSbvvawmvyv8ANgnA4icLPwtlhzB3gd/P+3kvA/IBWC1TIMkT4/dGT2PHUWTciJr6fQIPKq9ShBi3sHqYbCnYUxl06NxNkNoqLM8GwT1S9MVq0KGcPga7sQl5rXNLXctIohV8Mnlh8V/SePsuGYjnsmoCegMZvlyvj7A1+FMAAHRQN2zMu/S8WFMMgIsIsy6Ba6iQeyJzvT8pkO9ZPC5K/wBNoUFPQ3keZXpF37JzDxXOozmmjsm4ZiDxyFNjlB5IWbaVAUU3ZzIa0Gg0bfso5krhoofCcyJrNWoU8u1hpNGNiTmook4k/wD5QcD6Wf1KnRwumldkEcDmgqSBwA6m3G+Ff4G1sVc7n8LqiqVHnTk5O2WWMJP1cAtp3uD1UXc5+RJK7qPSpb5xDAd3WuFBhLqJHU8m0wtD7QC0GnJJkyOB4caSRNR7wShJXCUJKQAiUzJIejUbuQULWA8oWK2/RX5O9xpqpszHlc8BpPVaWSIbjXdNuhYQLCVqzURdLhLWAuu1OngbLE4fCEAMFBE11IOKfYXFMo/0iudj42nYbDwyC9vysV4Hy8jG8Tu8klsj2bRfIPPQj2Wu/SXIf9ZaOwiFLFeGshmN4z010pG10m0qS/sPZxqvGr9HoPjbwVJn4DtR0/Zjzsbulj7O96XkT8bMxnnzzIwX0d3X0znOZPeECPULf9l4v42ax+ovY2iGEgUq5YJfcjmw5ZNcWYWbzZnbWNNe613hvScqTHBZC91CyaVVBEGvFgL0Dwtntx8d8bjwWqUIqXZWc5LZTZONJC31gqlyX8kLR6tliQvqjfIWYyX24qc0k9FoW+zVeH4RP4L1An93K/8AyFi9QjYCR0W38FSh/hbXYe7HNk/mK/wsFqUtyOI557IyXRo/6IOFOYxLBfANgfCCVx5d0+6ZD9mbG4jh42lSMnmxyCfZFk0/RBc8tyGSjv6SE7NG1/qZ/JDMwiE+45RMNgEdVn8gS9DUjTsa89WldLiW0nywPY4e4TABLfYrWEEOptn+q55odwnWNBcN3ItO6pjMZDHkQgAk04D+6ZVYu0myE1m3oU5vIHVMNculyahOWg3P7qJOXSO2MFn2Cde5P4sVHc7qeSfZUgjnyysbgjeJWAigtFpxb5l7CdoocKke/bIC3mldaTkbG8uF3ZBVCND+WXvtv7jOTwosfEbiDRHKlyhwikJJ9XuqfNyhG0Rxj1VyiAN+WA4guFpKCyGR7Q6ib5SWBZ9IkoCUi5ASlZgrQlyElCXIADLkBchLkJcsEIlCXIS5AXJTFP8ApCjdksxM+uHAxn7hecZ7HY0zMpn+5E8Pb9wvVdUxDqWlS4zPrjd5jR/f+y831bEkcNgad3SlCWpWet481LGkeo5vjaGfwxi6vp8VyZMe1xsfs3jhzT/VeVZOoCaUvl4c4+9qf4Dix4tabpeqzPGnZTXB0e6h5lek/B4Wm1/wPpUWFku07InM7HAjzSC2qBI/qrNPIrQsIwh9phWzDdbSrHEz3sHBKz+RhzQyOEbgCOoXcXKmik2SNBaTRIPRS4sdxS7L7IzDJZtQJZLspSNcAHtNtPQhR3k2pMtFa0bP9HR87/WoXfS/EHH5P/axOqsfjzSx8CnHkLYfoyeG6xmQn/7cN/8AMUVnvFEQbnymuptM+kJ1Joy0oLGh7ib3AgeysnU5gPuoOWA5pUuA78Vh/wCKL6JLUgXtDmFvuExALj+RwnC6jSGL0vcOx5Q9GfYmuIPK5I0teSPpd/dOFt9Fwn0lpWMxk+lPyyb4WNJ6HomJQTGa62o0kjuG2nSsHKkwZAGyODelriQSJTkDgG57WnoTyrAfSdo7UoeKzzHuf2HAUw+lne6VorRzyeyMBTwCLtT49pYAD37dQobWkyA10FqYzaKvhECOvz3RROYS6j8KBiwuyZHP5odXeybzJvMk2NA60rfAi8tjGtoV9V90RHthhlABo47cpJ8wQEkiQt+AeiSwaPbyUBK5yegKW1x7JQJNnCUJKLY4mgCumB9XRQbGjjlJ0kMkoS5SBCB9TUbcZjuyXkWXiZCEXIHOU92I0FJ2JFt5CWxv+SZXw5DoJmSt52nke4Vb4t0yLHy/1iBv7Odu5p+CtCzGiCDWMUZmlbALfD9PyPZCX3ItjwyxbZ5RmYxaXO5u+COym6NrOrfrUWJmyB8Enoa5w9Q9vurL9VqUmYfSaA+VGzceyHx8Oby0/ZJFtFm76G9T8LZLJnH9bjAd1tp4VHm6DLjtDm5DJCeo6UtW3VBlOj80hsjRtc0lUuvl7HOLfpcqPjQvKbe2UUL5ca2u6HqLtPNfHIRZAUB7iXckosXHny8mLFxWOkmmeGMYOpJUWkysZOK2ekfou05sufnZ7hcePjlgd23O/wDSy/i0f+ZLQ79V69puhxeFfCBw4yHTubvnk/jeRz+O34XjXiOUvyZLPdHIuNInin9RykZiTkkKViGscMPZR38OtdbJXCHo1bDkFElCDXK459pl0nyskZklr+UGQ8NqiopmIPCbe8vKaMdiTmkh501MIB57JgcpALtKijRBzsVIJXbWn3TnZAyMyztB6DkpktiSlomYzPLha09TyU7MfT/hJlOcfYIH24c9lQkdhBPqB5Kc3Da7iz/ZBw1lWPhEWudG1rTyfdYDGMKDzMh8zqpp4+6tYmua4EWU3DHta1rKAA90+wtaQ13U9UQIkABwssFn4SQhxAprhXblJYx7YcqMN4H9FFObT6AUyonD1CvwhGBBIdzQAVztSfR70Vjj2g8WXeAaUsuZXKYZjeW30nhIt7EplaROSi3oMiN3ZJuwHhNuZbaaVHdBOOQ4/wA1m38BUU/ZPJaomSxx5aoplnjPqJKeblWPUlck9DrHKO1sZbvBUhj3jkBdABFikJeW9rSpUM3y9EHUdPicx0rWgE89OhWTyhTi09Qtw7IaWkOHB6hZLxHjGMmaMen4RbTOWWNwf6KDMxWTNsel3YhVOXNOyLyclpka36Xjr+VajIvg9UxkBr+KtJZkjMSPaCeV6f8AoS0NmTk5GuzNBEB8mC/4iPUf5GvyVgczDYQTQte4fo+gZpPgHADRRkY6V3yXOJ/6T40rsl5MpceK9knxhnNZiPiDh05XgmuZBdkvIPdb7xxqrg93qPPyvL86TfIXe6XI+UhsUeEKIcryT1Q7kndU2TSyQGwnPPugLly1zqQPcp1ElKYL3hrbchZlMIALKI731VpqGmM/Uw2AF0rOTJ/H+OwVBRBo8H5VlGjknNtk3zh2XfNHuoYK7ZQByJwlae6soMJ8WGzJk9Im+gHuPdUDdznBreXE0AFu/FEQxZoMJtbcXHZHQ965/qnitNm5WyhNNbtb36pou9Qrsm5Xmjt5TT5A3vyUANkiNpmlqvS3l1Kwx4XkGUMIDuG/ZFpeMHQQQcGXKlDXfAW41ZumYkbI9rRGBtJq6VYwsRsxL2lp9R2/ccFdDge/KtNXwxGxszHB8DwTGRzapHSNJ9N2EjVMdDhcAaBP8klWv1GFji0ucSPa0kBrR9LOiYRwo8kbm/QaSSUpI9aMmRzPOw0TYXfMMhqyCkkpWzqpVYLxPENzXX90yNRlsggJJJZNp6HxRjNbQv1sP+pqT5GbbbwkktbodwSehrz3E/CkRzkjnlJJCLZpRVHRUnalDzsZskbmEW0jkJJIv5J1bpmC1vTZNPl8xrrjd091WDK456JJIM5Gt0DJb2bnfgL17R88P8FacW2NuOGn8WEkk+N9k8qTo8r8X5jn5LmknjoshM+ykkl9mI5KAlJJURGbBsk0OpVxp2A2H9vPy8fSOwSSVIo5ZvZblgMd9jys5renbC7IiAA/eH+Ukk6JyKYFdSSQYpqPAWBBLmZOq5kYkx9NjEvln995PpB+LTGoZsuXkS5E7rfK4ucfkpJJ/wDKMu2QHE7S49PZNwDzZ237pJIAZeYU4x9Txn9QzlSdW1OSRvNd/wAJJJ03Qa2S/C8rs7w9qUOQ70xuD4P+J7/zWczX+oQRcOcOT7BJJGW4pip9jceHFsFgpJJKZj//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13314" name="Picture 2" descr="http://ts1.mm.bing.net/th?&amp;id=HN.608028435932121014&amp;w=300&amp;h=300&amp;c=0&amp;pid=1.9&amp;rs=0&amp;p=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7721" y="2249338"/>
            <a:ext cx="2857500" cy="21431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065221" y="1601537"/>
            <a:ext cx="4621578" cy="3847207"/>
          </a:xfrm>
          <a:prstGeom prst="rect">
            <a:avLst/>
          </a:prstGeom>
          <a:noFill/>
        </p:spPr>
        <p:txBody>
          <a:bodyPr wrap="square" rtlCol="0">
            <a:spAutoFit/>
          </a:bodyPr>
          <a:lstStyle/>
          <a:p>
            <a:pPr marL="457200" indent="-457200">
              <a:buFont typeface="Arial" panose="020B0604020202020204" pitchFamily="34" charset="0"/>
              <a:buChar char="•"/>
            </a:pPr>
            <a:r>
              <a:rPr lang="en-US" sz="3200" dirty="0">
                <a:solidFill>
                  <a:srgbClr val="56944F"/>
                </a:solidFill>
              </a:rPr>
              <a:t>Find quiet, private setting</a:t>
            </a:r>
          </a:p>
          <a:p>
            <a:endParaRPr lang="en-US" sz="1000" dirty="0">
              <a:solidFill>
                <a:srgbClr val="56944F"/>
              </a:solidFill>
            </a:endParaRPr>
          </a:p>
          <a:p>
            <a:pPr marL="457200" indent="-457200">
              <a:buFont typeface="Arial" panose="020B0604020202020204" pitchFamily="34" charset="0"/>
              <a:buChar char="•"/>
            </a:pPr>
            <a:r>
              <a:rPr lang="en-US" sz="3200" dirty="0">
                <a:solidFill>
                  <a:srgbClr val="56944F"/>
                </a:solidFill>
              </a:rPr>
              <a:t>Wait for natural break in child’s schedule</a:t>
            </a:r>
          </a:p>
          <a:p>
            <a:endParaRPr lang="en-US" sz="1000" dirty="0">
              <a:solidFill>
                <a:srgbClr val="56944F"/>
              </a:solidFill>
            </a:endParaRPr>
          </a:p>
          <a:p>
            <a:pPr marL="457200" indent="-457200">
              <a:buFont typeface="Arial" panose="020B0604020202020204" pitchFamily="34" charset="0"/>
              <a:buChar char="•"/>
            </a:pPr>
            <a:r>
              <a:rPr lang="en-US" sz="3200" dirty="0">
                <a:solidFill>
                  <a:srgbClr val="56944F"/>
                </a:solidFill>
              </a:rPr>
              <a:t>Help child regain composure before going back to class</a:t>
            </a:r>
          </a:p>
        </p:txBody>
      </p:sp>
      <p:sp>
        <p:nvSpPr>
          <p:cNvPr id="12" name="TextBox 11"/>
          <p:cNvSpPr txBox="1"/>
          <p:nvPr/>
        </p:nvSpPr>
        <p:spPr>
          <a:xfrm>
            <a:off x="1121434" y="6280030"/>
            <a:ext cx="3140015" cy="276999"/>
          </a:xfrm>
          <a:prstGeom prst="rect">
            <a:avLst/>
          </a:prstGeom>
          <a:noFill/>
        </p:spPr>
        <p:txBody>
          <a:bodyPr wrap="square" rtlCol="0">
            <a:spAutoFit/>
          </a:bodyPr>
          <a:lstStyle/>
          <a:p>
            <a:r>
              <a:rPr lang="en-US" sz="1200" dirty="0"/>
              <a:t>Core Pre-Service Curriculum – Lab 4.2.12</a:t>
            </a:r>
          </a:p>
        </p:txBody>
      </p:sp>
    </p:spTree>
    <p:extLst>
      <p:ext uri="{BB962C8B-B14F-4D97-AF65-F5344CB8AC3E}">
        <p14:creationId xmlns:p14="http://schemas.microsoft.com/office/powerpoint/2010/main" val="914078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3"/>
          <p:cNvSpPr>
            <a:spLocks noGrp="1"/>
          </p:cNvSpPr>
          <p:nvPr>
            <p:ph type="title"/>
          </p:nvPr>
        </p:nvSpPr>
        <p:spPr/>
        <p:txBody>
          <a:bodyPr/>
          <a:lstStyle/>
          <a:p>
            <a:r>
              <a:rPr lang="en-US" dirty="0">
                <a:latin typeface="Arial Black" pitchFamily="34" charset="0"/>
              </a:rPr>
              <a:t>Day 1 Agenda</a:t>
            </a:r>
          </a:p>
        </p:txBody>
      </p:sp>
      <p:sp>
        <p:nvSpPr>
          <p:cNvPr id="2" name="Content Placeholder 1"/>
          <p:cNvSpPr>
            <a:spLocks noGrp="1"/>
          </p:cNvSpPr>
          <p:nvPr>
            <p:ph idx="1"/>
          </p:nvPr>
        </p:nvSpPr>
        <p:spPr>
          <a:xfrm>
            <a:off x="1604565" y="1328468"/>
            <a:ext cx="7082264" cy="4749452"/>
          </a:xfrm>
        </p:spPr>
        <p:txBody>
          <a:bodyPr>
            <a:normAutofit fontScale="92500" lnSpcReduction="10000"/>
          </a:bodyPr>
          <a:lstStyle/>
          <a:p>
            <a:pPr marL="514350" lvl="0" indent="-514350">
              <a:buFont typeface="+mj-lt"/>
              <a:buAutoNum type="arabicPeriod"/>
            </a:pPr>
            <a:endParaRPr lang="en-US" dirty="0"/>
          </a:p>
          <a:p>
            <a:pPr marL="514350" lvl="0" indent="-514350">
              <a:buFont typeface="+mj-lt"/>
              <a:buAutoNum type="arabicPeriod"/>
            </a:pPr>
            <a:r>
              <a:rPr lang="en-US" dirty="0"/>
              <a:t>Debrief field observations.</a:t>
            </a:r>
            <a:endParaRPr lang="en-US" b="1" dirty="0"/>
          </a:p>
          <a:p>
            <a:pPr marL="514350" lvl="0" indent="-514350">
              <a:buFont typeface="+mj-lt"/>
              <a:buAutoNum type="arabicPeriod"/>
            </a:pPr>
            <a:r>
              <a:rPr lang="en-US" dirty="0"/>
              <a:t>Describe foundational concepts of interviewing children.</a:t>
            </a:r>
            <a:endParaRPr lang="en-US" b="1" dirty="0"/>
          </a:p>
          <a:p>
            <a:pPr marL="514350" lvl="0" indent="-514350">
              <a:buFont typeface="+mj-lt"/>
              <a:buAutoNum type="arabicPeriod"/>
            </a:pPr>
            <a:r>
              <a:rPr lang="en-US" dirty="0"/>
              <a:t>Identify how to conduct language assessments of children.</a:t>
            </a:r>
            <a:endParaRPr lang="en-US" b="1" dirty="0"/>
          </a:p>
          <a:p>
            <a:pPr marL="514350" lvl="0" indent="-514350">
              <a:buFont typeface="+mj-lt"/>
              <a:buAutoNum type="arabicPeriod"/>
            </a:pPr>
            <a:r>
              <a:rPr lang="en-US" dirty="0"/>
              <a:t>Identify and practice interviewing questions and solutions for children at different stages of language development.</a:t>
            </a:r>
            <a:endParaRPr lang="en-US" b="1" dirty="0"/>
          </a:p>
          <a:p>
            <a:pPr marL="0" indent="0">
              <a:buNone/>
            </a:pPr>
            <a:endParaRPr lang="en-US" dirty="0"/>
          </a:p>
        </p:txBody>
      </p:sp>
      <p:pic>
        <p:nvPicPr>
          <p:cNvPr id="10244" name="Picture 10"/>
          <p:cNvPicPr>
            <a:picLocks noChangeAspect="1"/>
          </p:cNvPicPr>
          <p:nvPr/>
        </p:nvPicPr>
        <p:blipFill>
          <a:blip r:embed="rId3" cstate="screen"/>
          <a:srcRect/>
          <a:stretch>
            <a:fillRect/>
          </a:stretch>
        </p:blipFill>
        <p:spPr bwMode="auto">
          <a:xfrm>
            <a:off x="7893050" y="5348288"/>
            <a:ext cx="1069975" cy="1187450"/>
          </a:xfrm>
          <a:prstGeom prst="rect">
            <a:avLst/>
          </a:prstGeom>
          <a:noFill/>
          <a:ln w="9525">
            <a:noFill/>
            <a:miter lim="800000"/>
            <a:headEnd/>
            <a:tailEnd/>
          </a:ln>
        </p:spPr>
      </p:pic>
      <p:sp>
        <p:nvSpPr>
          <p:cNvPr id="5" name="TextBox 4"/>
          <p:cNvSpPr txBox="1"/>
          <p:nvPr/>
        </p:nvSpPr>
        <p:spPr>
          <a:xfrm>
            <a:off x="1121434" y="6280030"/>
            <a:ext cx="3140015" cy="276999"/>
          </a:xfrm>
          <a:prstGeom prst="rect">
            <a:avLst/>
          </a:prstGeom>
          <a:noFill/>
        </p:spPr>
        <p:txBody>
          <a:bodyPr wrap="square" rtlCol="0">
            <a:spAutoFit/>
          </a:bodyPr>
          <a:lstStyle/>
          <a:p>
            <a:r>
              <a:rPr lang="en-US" sz="1200" dirty="0"/>
              <a:t>Core Pre-Service Curriculum – Lab 4.0.2</a:t>
            </a:r>
          </a:p>
        </p:txBody>
      </p:sp>
    </p:spTree>
    <p:extLst>
      <p:ext uri="{BB962C8B-B14F-4D97-AF65-F5344CB8AC3E}">
        <p14:creationId xmlns:p14="http://schemas.microsoft.com/office/powerpoint/2010/main" val="16709556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Non-threatening, empathetic style</a:t>
            </a:r>
          </a:p>
        </p:txBody>
      </p:sp>
      <p:pic>
        <p:nvPicPr>
          <p:cNvPr id="80906" name="Picture 10" descr="https://encrypted-tbn3.gstatic.com/images?q=tbn:ANd9GcTn6psxRjUfibtgGNZrMbmhhtNaCC_Cr57EaZKOBvgtwXobrSq7lw"/>
          <p:cNvPicPr>
            <a:picLocks noChangeAspect="1" noChangeArrowheads="1"/>
          </p:cNvPicPr>
          <p:nvPr/>
        </p:nvPicPr>
        <p:blipFill>
          <a:blip r:embed="rId2"/>
          <a:srcRect/>
          <a:stretch>
            <a:fillRect/>
          </a:stretch>
        </p:blipFill>
        <p:spPr bwMode="auto">
          <a:xfrm>
            <a:off x="1397479" y="2117424"/>
            <a:ext cx="3053452" cy="2686051"/>
          </a:xfrm>
          <a:prstGeom prst="rect">
            <a:avLst/>
          </a:prstGeom>
          <a:noFill/>
        </p:spPr>
      </p:pic>
      <p:sp>
        <p:nvSpPr>
          <p:cNvPr id="9" name="TextBox 8"/>
          <p:cNvSpPr txBox="1"/>
          <p:nvPr/>
        </p:nvSpPr>
        <p:spPr>
          <a:xfrm>
            <a:off x="4450931" y="2832282"/>
            <a:ext cx="806132" cy="523220"/>
          </a:xfrm>
          <a:prstGeom prst="rect">
            <a:avLst/>
          </a:prstGeom>
          <a:noFill/>
        </p:spPr>
        <p:txBody>
          <a:bodyPr wrap="square" rtlCol="0">
            <a:spAutoFit/>
          </a:bodyPr>
          <a:lstStyle/>
          <a:p>
            <a:pPr algn="ctr"/>
            <a:r>
              <a:rPr lang="en-US" sz="2800" dirty="0"/>
              <a:t>OR</a:t>
            </a:r>
          </a:p>
        </p:txBody>
      </p:sp>
      <p:pic>
        <p:nvPicPr>
          <p:cNvPr id="80908" name="Picture 12" descr="https://encrypted-tbn1.gstatic.com/images?q=tbn:ANd9GcTzzr5ysKgudvShHlw0PPK5c0myweA_QfSd7HGPfCEyZW34nx5etg"/>
          <p:cNvPicPr>
            <a:picLocks noChangeAspect="1" noChangeArrowheads="1"/>
          </p:cNvPicPr>
          <p:nvPr/>
        </p:nvPicPr>
        <p:blipFill>
          <a:blip r:embed="rId3"/>
          <a:srcRect/>
          <a:stretch>
            <a:fillRect/>
          </a:stretch>
        </p:blipFill>
        <p:spPr bwMode="auto">
          <a:xfrm>
            <a:off x="5503952" y="2117424"/>
            <a:ext cx="2742901" cy="2686051"/>
          </a:xfrm>
          <a:prstGeom prst="rect">
            <a:avLst/>
          </a:prstGeom>
          <a:noFill/>
        </p:spPr>
      </p:pic>
      <p:sp>
        <p:nvSpPr>
          <p:cNvPr id="6" name="TextBox 5"/>
          <p:cNvSpPr txBox="1"/>
          <p:nvPr/>
        </p:nvSpPr>
        <p:spPr>
          <a:xfrm>
            <a:off x="1121434" y="6280030"/>
            <a:ext cx="3140015" cy="276999"/>
          </a:xfrm>
          <a:prstGeom prst="rect">
            <a:avLst/>
          </a:prstGeom>
          <a:noFill/>
        </p:spPr>
        <p:txBody>
          <a:bodyPr wrap="square" rtlCol="0">
            <a:spAutoFit/>
          </a:bodyPr>
          <a:lstStyle/>
          <a:p>
            <a:r>
              <a:rPr lang="en-US" sz="1200" dirty="0"/>
              <a:t>Core Pre-Service Curriculum – Lab 4.2.13</a:t>
            </a:r>
          </a:p>
        </p:txBody>
      </p:sp>
    </p:spTree>
    <p:extLst>
      <p:ext uri="{BB962C8B-B14F-4D97-AF65-F5344CB8AC3E}">
        <p14:creationId xmlns:p14="http://schemas.microsoft.com/office/powerpoint/2010/main" val="41053118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Explaining Interview Purpose</a:t>
            </a:r>
          </a:p>
        </p:txBody>
      </p:sp>
      <p:sp>
        <p:nvSpPr>
          <p:cNvPr id="3" name="Content Placeholder 2"/>
          <p:cNvSpPr>
            <a:spLocks noGrp="1"/>
          </p:cNvSpPr>
          <p:nvPr>
            <p:ph idx="1"/>
          </p:nvPr>
        </p:nvSpPr>
        <p:spPr/>
        <p:txBody>
          <a:bodyPr/>
          <a:lstStyle/>
          <a:p>
            <a:r>
              <a:rPr lang="en-US" dirty="0"/>
              <a:t>Introduce yourself and your role</a:t>
            </a:r>
          </a:p>
          <a:p>
            <a:r>
              <a:rPr lang="en-US" dirty="0"/>
              <a:t>Explain purpose of interview</a:t>
            </a:r>
          </a:p>
          <a:p>
            <a:r>
              <a:rPr lang="en-US" dirty="0"/>
              <a:t>Address child concerns/misconceptions</a:t>
            </a:r>
          </a:p>
          <a:p>
            <a:r>
              <a:rPr lang="en-US" dirty="0"/>
              <a:t>Discuss limits of confidentiality</a:t>
            </a:r>
          </a:p>
        </p:txBody>
      </p:sp>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a:t>Core Pre-Service Curriculum – Lab 4.2.14</a:t>
            </a:r>
          </a:p>
        </p:txBody>
      </p:sp>
    </p:spTree>
    <p:extLst>
      <p:ext uri="{BB962C8B-B14F-4D97-AF65-F5344CB8AC3E}">
        <p14:creationId xmlns:p14="http://schemas.microsoft.com/office/powerpoint/2010/main" val="14533908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Interviewing Essentials</a:t>
            </a:r>
          </a:p>
        </p:txBody>
      </p:sp>
      <p:sp>
        <p:nvSpPr>
          <p:cNvPr id="3" name="Content Placeholder 2"/>
          <p:cNvSpPr>
            <a:spLocks noGrp="1"/>
          </p:cNvSpPr>
          <p:nvPr>
            <p:ph idx="1"/>
          </p:nvPr>
        </p:nvSpPr>
        <p:spPr/>
        <p:txBody>
          <a:bodyPr/>
          <a:lstStyle/>
          <a:p>
            <a:r>
              <a:rPr lang="en-US" dirty="0"/>
              <a:t>Never lie to a child</a:t>
            </a:r>
          </a:p>
          <a:p>
            <a:r>
              <a:rPr lang="en-US" dirty="0"/>
              <a:t>Never promise a child you will keep them safe</a:t>
            </a:r>
          </a:p>
          <a:p>
            <a:r>
              <a:rPr lang="en-US" dirty="0"/>
              <a:t>Determine who else knows about the maltreatment</a:t>
            </a:r>
          </a:p>
          <a:p>
            <a:r>
              <a:rPr lang="en-US" dirty="0"/>
              <a:t>Plan with child as to parent or other caregiver responses to disclosures</a:t>
            </a:r>
          </a:p>
        </p:txBody>
      </p:sp>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a:t>Core Pre-Service Curriculum – Lab 4.2.15</a:t>
            </a:r>
          </a:p>
        </p:txBody>
      </p:sp>
    </p:spTree>
    <p:extLst>
      <p:ext uri="{BB962C8B-B14F-4D97-AF65-F5344CB8AC3E}">
        <p14:creationId xmlns:p14="http://schemas.microsoft.com/office/powerpoint/2010/main" val="30221767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Decrease Child Stress Level</a:t>
            </a:r>
          </a:p>
        </p:txBody>
      </p:sp>
      <p:pic>
        <p:nvPicPr>
          <p:cNvPr id="81922" name="Picture 2" descr="https://encrypted-tbn2.gstatic.com/images?q=tbn:ANd9GcRCQRpctNkwe6ogFwyttNQWsKrmCnRV9QRQRSAF6EXup88vWAYl"/>
          <p:cNvPicPr>
            <a:picLocks noChangeAspect="1" noChangeArrowheads="1"/>
          </p:cNvPicPr>
          <p:nvPr/>
        </p:nvPicPr>
        <p:blipFill>
          <a:blip r:embed="rId2"/>
          <a:srcRect/>
          <a:stretch>
            <a:fillRect/>
          </a:stretch>
        </p:blipFill>
        <p:spPr bwMode="auto">
          <a:xfrm>
            <a:off x="1604536" y="2066043"/>
            <a:ext cx="3295268" cy="1557051"/>
          </a:xfrm>
          <a:prstGeom prst="rect">
            <a:avLst/>
          </a:prstGeom>
          <a:noFill/>
        </p:spPr>
      </p:pic>
      <p:pic>
        <p:nvPicPr>
          <p:cNvPr id="81924" name="Picture 4" descr="https://encrypted-tbn3.gstatic.com/images?q=tbn:ANd9GcT9Q2pEAe8OGcotWMct2_HMBDfsAi-gabQVdSSEOInoON-sn_XU9g"/>
          <p:cNvPicPr>
            <a:picLocks noChangeAspect="1" noChangeArrowheads="1"/>
          </p:cNvPicPr>
          <p:nvPr/>
        </p:nvPicPr>
        <p:blipFill>
          <a:blip r:embed="rId3"/>
          <a:srcRect/>
          <a:stretch>
            <a:fillRect/>
          </a:stretch>
        </p:blipFill>
        <p:spPr bwMode="auto">
          <a:xfrm>
            <a:off x="2725969" y="3968150"/>
            <a:ext cx="1932017" cy="2191109"/>
          </a:xfrm>
          <a:prstGeom prst="rect">
            <a:avLst/>
          </a:prstGeom>
          <a:noFill/>
        </p:spPr>
      </p:pic>
      <p:sp>
        <p:nvSpPr>
          <p:cNvPr id="81930" name="AutoShape 10" descr="data:image/jpeg;base64,/9j/4AAQSkZJRgABAQAAAQABAAD/2wCEAAkGBxQQEBUSEhQUFBIUFA8UFQ8UDw8PDw8PFBQWFhQUFBQYHCggGBolHBQUITEhJSkrLi4uFx8zODMsNygtLisBCgoKDg0OGxAQGiwcHBwsLCwsLCwsLCwsLCwsLCwsLCwsLCwsLCwsLCwsLCwsLCwsKywsLCwsLCwsLCwrKyw3K//AABEIAKgBKwMBIgACEQEDEQH/xAAbAAABBQEBAAAAAAAAAAAAAAAEAQIDBQYAB//EADUQAAIBAwMCBAQEBQUBAAAAAAABAgMEEQUSITFBIlFhcQYTgZEUMqHwI1KxwdFigrLh8ST/xAAZAQADAQEBAAAAAAAAAAAAAAACAwQBAAX/xAAmEQACAgICAgICAgMAAAAAAAAAAQIRAyESMQRBEyIyUWFxFDNC/9oADAMBAAIRAxEAPwCtSHYFwceMesNwdgfg7BxxE0OURcD0jrMMt8SUu5n0jY/EFHMMmTjA9DBK4E2WP2I8CD6kGiFSKBT0SI7B0RyRh1C4wJgcxJI406PA+C8xEh6RgSQm0eoiqA7aZYxRE2jxBTBiQqQog5MwNHDooaPigWGhyQrQsRyiDYyhqiPjElUB2wFyNoZBBFMjjEmggGwkSwY9s6mh2BTCGNEUkSzY3BqOIpxBavQNmuAWshkWKmUl7+YFCLyXiYPgsj0eRN/ZnpSR2ByFPHPSG4EwPwIccNwOSOwMupbYN+jO7MMt8QXrqVHFflj19WVVOaJLp+Fvu2wGnE9bHFKNE85OMi1ppMEvrBrmPQbGrtLexrqawwZNw2hy4ZVxfZnqbCMFvf6dHG6JWbMBRmpK0JlhcNMjYhI0NwELaFSHwQ1IdEwKJKkcch2AR6QmBUhdouDLCSGoVCnYONFiiSKGRWCWMkgWMQ9R4JKcCL53/pLSrrt+/wDADsPkginEmjSyQQuE+P1C4VF+2JlYSaIvk4FgiaXJBJc/vAKdhE8MHSIYTHZMo0STEzkbJnbgjBJogrkrqLllbfXSXAyEW2IySSWypupeNkWTpSy2OUC08hu2emIXByQ48U9QaJgcIccckD6nxSl7BKRDqUc0pezNj2jjDXi8BFQpcBF5Hhe4+MMI9VOkC4XMEqUhtGW1jribBmmw1tbJ5unouoXWYglUhozwh0pgKNPQ55OUdjWNHjcBIS0ImSoiiSxOZsSSI9IbFEiQDY+KOSEn0HjJGBMj3Dt6I5rIz5WQqQvk10dOv6jXVwP+QvLIlO3y/QLQNTZE60m+Mf2Ry+Z5/Ytre0QVHThbyxQS8eb7ZQqUl7jldTXRlvPTf3gCrWmDVOMjHhmumRU9Rmu4ZTvcgEqI+EeTnGLChKcXstaVQIlLgBok1SfYncdlaeiRyBru42o6VTCIHayqPL+wUYr2BOTql2CO6cuED17d4yy5pWaj2G31HjA1ZFdIjyYnVyZn4QC4x4JfwrJlbsY5IkUTeJCnI5njHpjTjjkccOiht7DNOXsyWKJJQzFoy6ZxgK8cr2YXCjmKH3lvtqSi+7yiezw1tfVHoSn9bQ6C9lNcUOSvrvHQv7yjjJQ3MeSjFKyXyIUrRFTbyFSQNFk8pcIYyaHQ5CHITJgQ5IfAYiSJjCiSxJERxJYi2URHJDZRHodtBsZVg0oiBXyskFSg+wSkA4NDNw+EvJP7AlVyj5fYZG5n2TfHkwuIv5VF0y2o1Jdl92Wdq6sukU37NmWrXdSn1WM9+cM6nrlWPEXgXLC31Rv+XBd2aq4VRcS2r0wyouKvixLHo10YJaK4uMvdjCy2/uR0ozVTbLxc9Vys+aMhj49s35nKqT2EVESUoZYXXtsYH21Dk5zVDlj2OpUHgX5JcUrfwg1ejhPPsTLLbGNUioW3dl8IPjfUEsZAtctUqOY9fQzNG3lN45KI41kVtkeTPKDpI09S/pef1Ep11Vq7YcpdWEaNo9OUfFHPuXtnp0KX5IpASlCOkBKUpdlY9O9By08vflifJFfIzOIwRiiMmKBByQiHxRxw+CCIIiggmCAZxS69p25b49UZ2SfVcPyPQnTysMy+taU4S3wXHdD8OX/lhwkZq4rPuCVLbcWdakpe4OotF8Za0ZONvfRVTtWhkU8lrcT4K9odGTa2SZMai9DkNZ1OR0jQL0ORJFjEPRjCiSxZLEhTJEwGPiyeJIR0mSZFMeiakiSdDK4IaUuS1toZQqcuI1KygubdrqiO0ioyWV4e+OGvVGmq2Sl2K+40t9go501TFyxbs66taVent3bcdHwmvdPj9UUb0RxlzKOOHlctrrnBZSsJktLTZtrOQoz4rUhUsCk7aG29OKxHHhXZPxSffLCq+14ioKOPv9wmjaKC4WZf0H07fDy+r7iJZFdlMY6BZUie3ocj5vLwE28MC5T0MoOo0fCA31Pw8epZ2zygW6jwIg/sAZivUbTi1/ghtaDzwuDQStVJ9BzpRguhX8ySpAOHJhen26UeFh4Coom09Jx+g2awxClbEZYJPQiFwIhchCQMQViCxw5EkUMSJYoxnEsEEQRDBBEBbOJoDp0lJYYxTGVLjBiTZhm9c0jbmcPqjNTZs9S1BJcmJv7iO5tHpePyapnfKl2MnTBLiOETfiMkNWWSuKaAySi1oFpRJmjhQ7JkhIj0xmBUYwkTU4t8JZY+rTnD80Wl5tcF38PW679S7vqcHBxljDT9SWfkcZVRbDDcf5MVGsWWnWXzX4s+3+Sipv8Aibeyf6Gv+HnvbfqHnfGNo7C+Td+gyHw/CS4zF9pJtrPqmBRhKjN059V9mn0aNdRiox3Pr2XmzN/Fc/40MddnP3eP7kGOcpS4soT2EUZZJdpVW1cPhWAlBphUTfLQm0RMf0BMGSppe4BXkG3EuCtbxl+ozGjR9NE8ZgnzBqr8huLZpdWsySvDKK2hX8g+MmIlGmY0CuW1Ad3UbxhcE+qxajn1WSz0q2VSGPQZaiuRi0rIbKq9q57BG/PIDt+XNxJnUMX5C86uNhG4XcDKoO+YNoiEFQ0dkSOHxRIpEG8hq18GqDZjdB3zTvxJUTuSCV0OWAW8heSuwerc5KtVsk8GEsaRnKyo1mo+TLylya7VKOUZSvDEi3C1QjIh0GPyRRHoYZEUVDWKjghxyRyHwMCXZZ6Vfun2yT6lqrlHnhtYS8kC28EuSu1GtlsQoRlOy2U+ELI7KO6cn9C+0+nOLW1tFLYx24/fU1GlvLXK9nwzPIlSM8Va2ae0p7YJyeX5tmP16+Uq8n5Yivp/3k0epXvy6Ll5Lj37HnkKu+os885ZL4mPk3JjJz4uvbNNpdpOqs5wvLhstamnzprP5kuqxhr6CfDNLdFepqp01HEF5NvvhCs2RqQxyp0ZWlPJMpEDjickuilJL2ySpgMMiuHxkoLq9y8IutVntpt+hkqUssr8eCati5yrRZQqNkipsbbroWUZx80FKVdBIl06nlmidulHr2M5Rq4LCleEWWLbs57Jbijui0++UR6JcOGY+XBHdXijByfb9Sr0a93Sbfd5CjBuDOXtFzevdUyQ3nhWQiry0R6hHwgxe0DNfWivdwd+IB5RG7SxJEBcuQ1yH0qbbClaCaSDsESBq8S1+TgGr0glKgaKzYBXKwy024YNe0sodGQDiC0ZhlKRWU3hhtGYUkYgi5p5RlNVoYeTXxeUVGrW2UbjlTOkrRl4j0xKkcPByZWJQ7J2RMjcnBWSxkEUo5BaSyw+3jyBLQ3ErZM5bYsqMb5FjqNTCwCWUe4MNKxuZ8pKIdRo5ZqNGtuOSlsKfJr9NpYhkh8rJqiuC4ozXxzX2whDvKTeP9MV/lozFjDLLH40uN1049oRjH/c+X/VA+nRxhlWBcMK/kkvnm/o0mj1KkGlF4XsatVHTpynJtya6vySM7pTXD/8LTXLnFNL+bC/uebl+06LpLaKq3nlsMgV1tU5DqcgpoJjru2+ZBrzM3LRZJmtjLgGuWdiyyjpANJ9mblZzXH9CCtp0s9y+lU5CqLTH/PJAuCZQWFtWi/T15LeUGsZYY6iTA7yYtzc30ao0Qzi66cI+2Qa206dvPEu/cN+G5r5jT8y7+IILEH3OeRxlw9BaTQNBZin5DLuXhJbb8oDcz5wJirkZLpgskNwPaGlSITW2trgJqQFxhjpEzZwFKALXiWLiCXEDUwiorR5I5xygiugXeOiCymuIbZD6Uwq+pZWSti8MpW0LZbUZjriG5AVGqGQmA1RxmdUtcPJV5Nff2+5GXvbdxZTjnaoVONbIcjWxFI7I4XYRbFjbrHIJbU/CSqthCpbK8P17Br+plj7XjAJUeX9Sxt1zg16RkHynZeaUstGro+GBm9Lhj/Ifq924W8muu1pP1fB5WZOc0j0ekYO8n864nL+acn9M8foXNnRKjTafOfoaWxpF+aXFUvRN4sdcn7LvSLZPloA+J7j+JGP8q/Vl/ptPEcmJ1q53V6j/wBTX0jx/YgwLnlb/RQ5bJ6NYOoViip1AmFzgpnjs3kXzucAte8T6cmeuL6U5qMX17mx0OxUWljtHOeW2xU8axq32ZGSldeihdfn1C6Mm3y8IvfjPSYUoOpD80NuX5p/9mHV4w8a+WNoxTXZorqjJR8D3Z+42lDEPH+b+hT0b+XmR3mp4Zywy6OlNJWyx02ey4aXmaTVVujn0MLpNw5VU/U3FSeaf0FeTHjNGxlyimgW0q+EFqvkmgsIFlLLBgtg5ejpDMnNibhyJD0PamJKmNiwmPQjswCccg9anwT13sfoLKOVlBBIz91DBVV3g0N7SKK6gPxsxkMJblgAvaGOQiDwwirDdEenTAKanMNo1QGvT2sdTqDGrBLRPKK+/tFJE9KoTZyCrTNMdd2ziyCnLk1V5aKRQ3Vg08ophNMRKFO0GUPyg1eI+znjhnXCMWmUN3FMBa5XugxPDBZoL7hMCGmaPR58JDPim6xCMF3eX7EOlVMIqdVuHUq/XBHDHeW/0X5J1AdZw6I0mnLoZyzqYkajTaia9kd5N0Fhrjouqtx8ujKT7Rb+yPOZVM8vvz9TXfEtR/hZY84Z9sowrmZ4WP6t/sVnnxdBP4jALWupS6dBvUWMC5JIklOUtIK0iHiyz0D4eqSbTxnHPsY3S6ODa6TU2x9Wef5krPQwx446D9WrxqUZKfG7jGfsZaNhTXb78h+uXW3bH3Zm7zVdrFYIScdew+UYLZY3bhCPRGVuZZbZLdXsqnt5ECiehixuK2SZ8vyaj0W3w4vGjbpeExehU2pdDVuvhEPlq56KcSqCQLXlzhAzLK2oZjKfbsyrqvDZkBGWVsRsbka5CbhtCj0eBPFnHELMIL+luiV+m3HOx9RTgo9M0lu6RQ3tE44LGzfRT14YZNbSzwccV+gPYLqNv3KtcHHDIPRjJYTCKdU44Jgk27JFUoJnHAdGgU7LD4A7iGDjhkW2zfQDUCe5xw5gR7LO0fhKabzU+opwvH2yjM9IlguTQ6I3nk44X5H4jsBY/E7/APjn/s/5IwMUccD4X+t/2I8n8yenRyFU6PbuccPk2MxQRodMteC+oUNsf3gQ48nNJuRWzO6xdpzcvLhfQzE3vlkU49PBFKOiPNuSj6D7exzHJBToePBxxim7Y5446NZptuoxXAZStHWqRpru+fSK6nHHnSk+TYc3UWaLUbRU6e1LCSMPdvEmIcMwkXYO5DdwpxSc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81932" name="AutoShape 12" descr="data:image/jpeg;base64,/9j/4AAQSkZJRgABAQAAAQABAAD/2wCEAAkGBxQQEBUSEhQUFBIUFA8UFQ8UDw8PDw8PFBQWFhQUFBQYHCggGBolHBQUITEhJSkrLi4uFx8zODMsNygtLisBCgoKDg0OGxAQGiwcHBwsLCwsLCwsLCwsLCwsLCwsLCwsLCwsLCwsLCwsLCwsLCwsKywsLCwsLCwsLCwrKyw3K//AABEIAKgBKwMBIgACEQEDEQH/xAAbAAABBQEBAAAAAAAAAAAAAAAEAQIDBQYAB//EADUQAAIBAwMCBAQEBQUBAAAAAAABAgMEEQUSITFBIlFhcQYTgZEUMqHwI1KxwdFigrLh8ST/xAAZAQADAQEBAAAAAAAAAAAAAAACAwQBAAX/xAAmEQACAgICAgICAgMAAAAAAAAAAQIRAyESMQRBEyIyUWFxFDNC/9oADAMBAAIRAxEAPwCtSHYFwceMesNwdgfg7BxxE0OURcD0jrMMt8SUu5n0jY/EFHMMmTjA9DBK4E2WP2I8CD6kGiFSKBT0SI7B0RyRh1C4wJgcxJI406PA+C8xEh6RgSQm0eoiqA7aZYxRE2jxBTBiQqQog5MwNHDooaPigWGhyQrQsRyiDYyhqiPjElUB2wFyNoZBBFMjjEmggGwkSwY9s6mh2BTCGNEUkSzY3BqOIpxBavQNmuAWshkWKmUl7+YFCLyXiYPgsj0eRN/ZnpSR2ByFPHPSG4EwPwIccNwOSOwMupbYN+jO7MMt8QXrqVHFflj19WVVOaJLp+Fvu2wGnE9bHFKNE85OMi1ppMEvrBrmPQbGrtLexrqawwZNw2hy4ZVxfZnqbCMFvf6dHG6JWbMBRmpK0JlhcNMjYhI0NwELaFSHwQ1IdEwKJKkcch2AR6QmBUhdouDLCSGoVCnYONFiiSKGRWCWMkgWMQ9R4JKcCL53/pLSrrt+/wDADsPkginEmjSyQQuE+P1C4VF+2JlYSaIvk4FgiaXJBJc/vAKdhE8MHSIYTHZMo0STEzkbJnbgjBJogrkrqLllbfXSXAyEW2IySSWypupeNkWTpSy2OUC08hu2emIXByQ48U9QaJgcIccckD6nxSl7BKRDqUc0pezNj2jjDXi8BFQpcBF5Hhe4+MMI9VOkC4XMEqUhtGW1jribBmmw1tbJ5unouoXWYglUhozwh0pgKNPQ55OUdjWNHjcBIS0ImSoiiSxOZsSSI9IbFEiQDY+KOSEn0HjJGBMj3Dt6I5rIz5WQqQvk10dOv6jXVwP+QvLIlO3y/QLQNTZE60m+Mf2Ry+Z5/Ytre0QVHThbyxQS8eb7ZQqUl7jldTXRlvPTf3gCrWmDVOMjHhmumRU9Rmu4ZTvcgEqI+EeTnGLChKcXstaVQIlLgBok1SfYncdlaeiRyBru42o6VTCIHayqPL+wUYr2BOTql2CO6cuED17d4yy5pWaj2G31HjA1ZFdIjyYnVyZn4QC4x4JfwrJlbsY5IkUTeJCnI5njHpjTjjkccOiht7DNOXsyWKJJQzFoy6ZxgK8cr2YXCjmKH3lvtqSi+7yiezw1tfVHoSn9bQ6C9lNcUOSvrvHQv7yjjJQ3MeSjFKyXyIUrRFTbyFSQNFk8pcIYyaHQ5CHITJgQ5IfAYiSJjCiSxJERxJYi2URHJDZRHodtBsZVg0oiBXyskFSg+wSkA4NDNw+EvJP7AlVyj5fYZG5n2TfHkwuIv5VF0y2o1Jdl92Wdq6sukU37NmWrXdSn1WM9+cM6nrlWPEXgXLC31Rv+XBd2aq4VRcS2r0wyouKvixLHo10YJaK4uMvdjCy2/uR0ozVTbLxc9Vys+aMhj49s35nKqT2EVESUoZYXXtsYH21Dk5zVDlj2OpUHgX5JcUrfwg1ejhPPsTLLbGNUioW3dl8IPjfUEsZAtctUqOY9fQzNG3lN45KI41kVtkeTPKDpI09S/pef1Ep11Vq7YcpdWEaNo9OUfFHPuXtnp0KX5IpASlCOkBKUpdlY9O9By08vflifJFfIzOIwRiiMmKBByQiHxRxw+CCIIiggmCAZxS69p25b49UZ2SfVcPyPQnTysMy+taU4S3wXHdD8OX/lhwkZq4rPuCVLbcWdakpe4OotF8Za0ZONvfRVTtWhkU8lrcT4K9odGTa2SZMai9DkNZ1OR0jQL0ORJFjEPRjCiSxZLEhTJEwGPiyeJIR0mSZFMeiakiSdDK4IaUuS1toZQqcuI1KygubdrqiO0ioyWV4e+OGvVGmq2Sl2K+40t9go501TFyxbs66taVent3bcdHwmvdPj9UUb0RxlzKOOHlctrrnBZSsJktLTZtrOQoz4rUhUsCk7aG29OKxHHhXZPxSffLCq+14ioKOPv9wmjaKC4WZf0H07fDy+r7iJZFdlMY6BZUie3ocj5vLwE28MC5T0MoOo0fCA31Pw8epZ2zygW6jwIg/sAZivUbTi1/ghtaDzwuDQStVJ9BzpRguhX8ySpAOHJhen26UeFh4Coom09Jx+g2awxClbEZYJPQiFwIhchCQMQViCxw5EkUMSJYoxnEsEEQRDBBEBbOJoDp0lJYYxTGVLjBiTZhm9c0jbmcPqjNTZs9S1BJcmJv7iO5tHpePyapnfKl2MnTBLiOETfiMkNWWSuKaAySi1oFpRJmjhQ7JkhIj0xmBUYwkTU4t8JZY+rTnD80Wl5tcF38PW679S7vqcHBxljDT9SWfkcZVRbDDcf5MVGsWWnWXzX4s+3+Sipv8Aibeyf6Gv+HnvbfqHnfGNo7C+Td+gyHw/CS4zF9pJtrPqmBRhKjN059V9mn0aNdRiox3Pr2XmzN/Fc/40MddnP3eP7kGOcpS4soT2EUZZJdpVW1cPhWAlBphUTfLQm0RMf0BMGSppe4BXkG3EuCtbxl+ozGjR9NE8ZgnzBqr8huLZpdWsySvDKK2hX8g+MmIlGmY0CuW1Ad3UbxhcE+qxajn1WSz0q2VSGPQZaiuRi0rIbKq9q57BG/PIDt+XNxJnUMX5C86uNhG4XcDKoO+YNoiEFQ0dkSOHxRIpEG8hq18GqDZjdB3zTvxJUTuSCV0OWAW8heSuwerc5KtVsk8GEsaRnKyo1mo+TLylya7VKOUZSvDEi3C1QjIh0GPyRRHoYZEUVDWKjghxyRyHwMCXZZ6Vfun2yT6lqrlHnhtYS8kC28EuSu1GtlsQoRlOy2U+ELI7KO6cn9C+0+nOLW1tFLYx24/fU1GlvLXK9nwzPIlSM8Va2ae0p7YJyeX5tmP16+Uq8n5Yivp/3k0epXvy6Ll5Lj37HnkKu+os885ZL4mPk3JjJz4uvbNNpdpOqs5wvLhstamnzprP5kuqxhr6CfDNLdFepqp01HEF5NvvhCs2RqQxyp0ZWlPJMpEDjickuilJL2ySpgMMiuHxkoLq9y8IutVntpt+hkqUssr8eCati5yrRZQqNkipsbbroWUZx80FKVdBIl06nlmidulHr2M5Rq4LCleEWWLbs57Jbijui0++UR6JcOGY+XBHdXijByfb9Sr0a93Sbfd5CjBuDOXtFzevdUyQ3nhWQiry0R6hHwgxe0DNfWivdwd+IB5RG7SxJEBcuQ1yH0qbbClaCaSDsESBq8S1+TgGr0glKgaKzYBXKwy024YNe0sodGQDiC0ZhlKRWU3hhtGYUkYgi5p5RlNVoYeTXxeUVGrW2UbjlTOkrRl4j0xKkcPByZWJQ7J2RMjcnBWSxkEUo5BaSyw+3jyBLQ3ErZM5bYsqMb5FjqNTCwCWUe4MNKxuZ8pKIdRo5ZqNGtuOSlsKfJr9NpYhkh8rJqiuC4ozXxzX2whDvKTeP9MV/lozFjDLLH40uN1049oRjH/c+X/VA+nRxhlWBcMK/kkvnm/o0mj1KkGlF4XsatVHTpynJtya6vySM7pTXD/8LTXLnFNL+bC/uebl+06LpLaKq3nlsMgV1tU5DqcgpoJjru2+ZBrzM3LRZJmtjLgGuWdiyyjpANJ9mblZzXH9CCtp0s9y+lU5CqLTH/PJAuCZQWFtWi/T15LeUGsZYY6iTA7yYtzc30ao0Qzi66cI+2Qa206dvPEu/cN+G5r5jT8y7+IILEH3OeRxlw9BaTQNBZin5DLuXhJbb8oDcz5wJirkZLpgskNwPaGlSITW2trgJqQFxhjpEzZwFKALXiWLiCXEDUwiorR5I5xygiugXeOiCymuIbZD6Uwq+pZWSti8MpW0LZbUZjriG5AVGqGQmA1RxmdUtcPJV5Nff2+5GXvbdxZTjnaoVONbIcjWxFI7I4XYRbFjbrHIJbU/CSqthCpbK8P17Br+plj7XjAJUeX9Sxt1zg16RkHynZeaUstGro+GBm9Lhj/Ifq924W8muu1pP1fB5WZOc0j0ekYO8n864nL+acn9M8foXNnRKjTafOfoaWxpF+aXFUvRN4sdcn7LvSLZPloA+J7j+JGP8q/Vl/ptPEcmJ1q53V6j/wBTX0jx/YgwLnlb/RQ5bJ6NYOoViip1AmFzgpnjs3kXzucAte8T6cmeuL6U5qMX17mx0OxUWljtHOeW2xU8axq32ZGSldeihdfn1C6Mm3y8IvfjPSYUoOpD80NuX5p/9mHV4w8a+WNoxTXZorqjJR8D3Z+42lDEPH+b+hT0b+XmR3mp4Zywy6OlNJWyx02ey4aXmaTVVujn0MLpNw5VU/U3FSeaf0FeTHjNGxlyimgW0q+EFqvkmgsIFlLLBgtg5ejpDMnNibhyJD0PamJKmNiwmPQjswCccg9anwT13sfoLKOVlBBIz91DBVV3g0N7SKK6gPxsxkMJblgAvaGOQiDwwirDdEenTAKanMNo1QGvT2sdTqDGrBLRPKK+/tFJE9KoTZyCrTNMdd2ziyCnLk1V5aKRQ3Vg08ophNMRKFO0GUPyg1eI+znjhnXCMWmUN3FMBa5XugxPDBZoL7hMCGmaPR58JDPim6xCMF3eX7EOlVMIqdVuHUq/XBHDHeW/0X5J1AdZw6I0mnLoZyzqYkajTaia9kd5N0Fhrjouqtx8ujKT7Rb+yPOZVM8vvz9TXfEtR/hZY84Z9sowrmZ4WP6t/sVnnxdBP4jALWupS6dBvUWMC5JIklOUtIK0iHiyz0D4eqSbTxnHPsY3S6ODa6TU2x9Wef5krPQwx446D9WrxqUZKfG7jGfsZaNhTXb78h+uXW3bH3Zm7zVdrFYIScdew+UYLZY3bhCPRGVuZZbZLdXsqnt5ECiehixuK2SZ8vyaj0W3w4vGjbpeExehU2pdDVuvhEPlq56KcSqCQLXlzhAzLK2oZjKfbsyrqvDZkBGWVsRsbka5CbhtCj0eBPFnHELMIL+luiV+m3HOx9RTgo9M0lu6RQ3tE44LGzfRT14YZNbSzwccV+gPYLqNv3KtcHHDIPRjJYTCKdU44Jgk27JFUoJnHAdGgU7LD4A7iGDjhkW2zfQDUCe5xw5gR7LO0fhKabzU+opwvH2yjM9IlguTQ6I3nk44X5H4jsBY/E7/APjn/s/5IwMUccD4X+t/2I8n8yenRyFU6PbuccPk2MxQRodMteC+oUNsf3gQ48nNJuRWzO6xdpzcvLhfQzE3vlkU49PBFKOiPNuSj6D7exzHJBToePBxxim7Y5446NZptuoxXAZStHWqRpru+fSK6nHHnSk+TYc3UWaLUbRU6e1LCSMPdvEmIcMwkXYO5DdwpxSc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81936" name="AutoShape 16" descr="data:image/jpeg;base64,/9j/4AAQSkZJRgABAQAAAQABAAD/2wCEAAkGBxQQEBUSEhQUFBIUFA8UFQ8UDw8PDw8PFBQWFhQUFBQYHCggGBolHBQUITEhJSkrLi4uFx8zODMsNygtLisBCgoKDg0OGxAQGiwcHBwsLCwsLCwsLCwsLCwsLCwsLCwsLCwsLCwsLCwsLCwsLCwsKywsLCwsLCwsLCwrKyw3K//AABEIAKgBKwMBIgACEQEDEQH/xAAbAAABBQEBAAAAAAAAAAAAAAAEAQIDBQYAB//EADUQAAIBAwMCBAQEBQUBAAAAAAABAgMEEQUSITFBIlFhcQYTgZEUMqHwI1KxwdFigrLh8ST/xAAZAQADAQEBAAAAAAAAAAAAAAACAwQBAAX/xAAmEQACAgICAgICAgMAAAAAAAAAAQIRAyESMQRBEyIyUWFxFDNC/9oADAMBAAIRAxEAPwCtSHYFwceMesNwdgfg7BxxE0OURcD0jrMMt8SUu5n0jY/EFHMMmTjA9DBK4E2WP2I8CD6kGiFSKBT0SI7B0RyRh1C4wJgcxJI406PA+C8xEh6RgSQm0eoiqA7aZYxRE2jxBTBiQqQog5MwNHDooaPigWGhyQrQsRyiDYyhqiPjElUB2wFyNoZBBFMjjEmggGwkSwY9s6mh2BTCGNEUkSzY3BqOIpxBavQNmuAWshkWKmUl7+YFCLyXiYPgsj0eRN/ZnpSR2ByFPHPSG4EwPwIccNwOSOwMupbYN+jO7MMt8QXrqVHFflj19WVVOaJLp+Fvu2wGnE9bHFKNE85OMi1ppMEvrBrmPQbGrtLexrqawwZNw2hy4ZVxfZnqbCMFvf6dHG6JWbMBRmpK0JlhcNMjYhI0NwELaFSHwQ1IdEwKJKkcch2AR6QmBUhdouDLCSGoVCnYONFiiSKGRWCWMkgWMQ9R4JKcCL53/pLSrrt+/wDADsPkginEmjSyQQuE+P1C4VF+2JlYSaIvk4FgiaXJBJc/vAKdhE8MHSIYTHZMo0STEzkbJnbgjBJogrkrqLllbfXSXAyEW2IySSWypupeNkWTpSy2OUC08hu2emIXByQ48U9QaJgcIccckD6nxSl7BKRDqUc0pezNj2jjDXi8BFQpcBF5Hhe4+MMI9VOkC4XMEqUhtGW1jribBmmw1tbJ5unouoXWYglUhozwh0pgKNPQ55OUdjWNHjcBIS0ImSoiiSxOZsSSI9IbFEiQDY+KOSEn0HjJGBMj3Dt6I5rIz5WQqQvk10dOv6jXVwP+QvLIlO3y/QLQNTZE60m+Mf2Ry+Z5/Ytre0QVHThbyxQS8eb7ZQqUl7jldTXRlvPTf3gCrWmDVOMjHhmumRU9Rmu4ZTvcgEqI+EeTnGLChKcXstaVQIlLgBok1SfYncdlaeiRyBru42o6VTCIHayqPL+wUYr2BOTql2CO6cuED17d4yy5pWaj2G31HjA1ZFdIjyYnVyZn4QC4x4JfwrJlbsY5IkUTeJCnI5njHpjTjjkccOiht7DNOXsyWKJJQzFoy6ZxgK8cr2YXCjmKH3lvtqSi+7yiezw1tfVHoSn9bQ6C9lNcUOSvrvHQv7yjjJQ3MeSjFKyXyIUrRFTbyFSQNFk8pcIYyaHQ5CHITJgQ5IfAYiSJjCiSxJERxJYi2URHJDZRHodtBsZVg0oiBXyskFSg+wSkA4NDNw+EvJP7AlVyj5fYZG5n2TfHkwuIv5VF0y2o1Jdl92Wdq6sukU37NmWrXdSn1WM9+cM6nrlWPEXgXLC31Rv+XBd2aq4VRcS2r0wyouKvixLHo10YJaK4uMvdjCy2/uR0ozVTbLxc9Vys+aMhj49s35nKqT2EVESUoZYXXtsYH21Dk5zVDlj2OpUHgX5JcUrfwg1ejhPPsTLLbGNUioW3dl8IPjfUEsZAtctUqOY9fQzNG3lN45KI41kVtkeTPKDpI09S/pef1Ep11Vq7YcpdWEaNo9OUfFHPuXtnp0KX5IpASlCOkBKUpdlY9O9By08vflifJFfIzOIwRiiMmKBByQiHxRxw+CCIIiggmCAZxS69p25b49UZ2SfVcPyPQnTysMy+taU4S3wXHdD8OX/lhwkZq4rPuCVLbcWdakpe4OotF8Za0ZONvfRVTtWhkU8lrcT4K9odGTa2SZMai9DkNZ1OR0jQL0ORJFjEPRjCiSxZLEhTJEwGPiyeJIR0mSZFMeiakiSdDK4IaUuS1toZQqcuI1KygubdrqiO0ioyWV4e+OGvVGmq2Sl2K+40t9go501TFyxbs66taVent3bcdHwmvdPj9UUb0RxlzKOOHlctrrnBZSsJktLTZtrOQoz4rUhUsCk7aG29OKxHHhXZPxSffLCq+14ioKOPv9wmjaKC4WZf0H07fDy+r7iJZFdlMY6BZUie3ocj5vLwE28MC5T0MoOo0fCA31Pw8epZ2zygW6jwIg/sAZivUbTi1/ghtaDzwuDQStVJ9BzpRguhX8ySpAOHJhen26UeFh4Coom09Jx+g2awxClbEZYJPQiFwIhchCQMQViCxw5EkUMSJYoxnEsEEQRDBBEBbOJoDp0lJYYxTGVLjBiTZhm9c0jbmcPqjNTZs9S1BJcmJv7iO5tHpePyapnfKl2MnTBLiOETfiMkNWWSuKaAySi1oFpRJmjhQ7JkhIj0xmBUYwkTU4t8JZY+rTnD80Wl5tcF38PW679S7vqcHBxljDT9SWfkcZVRbDDcf5MVGsWWnWXzX4s+3+Sipv8Aibeyf6Gv+HnvbfqHnfGNo7C+Td+gyHw/CS4zF9pJtrPqmBRhKjN059V9mn0aNdRiox3Pr2XmzN/Fc/40MddnP3eP7kGOcpS4soT2EUZZJdpVW1cPhWAlBphUTfLQm0RMf0BMGSppe4BXkG3EuCtbxl+ozGjR9NE8ZgnzBqr8huLZpdWsySvDKK2hX8g+MmIlGmY0CuW1Ad3UbxhcE+qxajn1WSz0q2VSGPQZaiuRi0rIbKq9q57BG/PIDt+XNxJnUMX5C86uNhG4XcDKoO+YNoiEFQ0dkSOHxRIpEG8hq18GqDZjdB3zTvxJUTuSCV0OWAW8heSuwerc5KtVsk8GEsaRnKyo1mo+TLylya7VKOUZSvDEi3C1QjIh0GPyRRHoYZEUVDWKjghxyRyHwMCXZZ6Vfun2yT6lqrlHnhtYS8kC28EuSu1GtlsQoRlOy2U+ELI7KO6cn9C+0+nOLW1tFLYx24/fU1GlvLXK9nwzPIlSM8Va2ae0p7YJyeX5tmP16+Uq8n5Yivp/3k0epXvy6Ll5Lj37HnkKu+os885ZL4mPk3JjJz4uvbNNpdpOqs5wvLhstamnzprP5kuqxhr6CfDNLdFepqp01HEF5NvvhCs2RqQxyp0ZWlPJMpEDjickuilJL2ySpgMMiuHxkoLq9y8IutVntpt+hkqUssr8eCati5yrRZQqNkipsbbroWUZx80FKVdBIl06nlmidulHr2M5Rq4LCleEWWLbs57Jbijui0++UR6JcOGY+XBHdXijByfb9Sr0a93Sbfd5CjBuDOXtFzevdUyQ3nhWQiry0R6hHwgxe0DNfWivdwd+IB5RG7SxJEBcuQ1yH0qbbClaCaSDsESBq8S1+TgGr0glKgaKzYBXKwy024YNe0sodGQDiC0ZhlKRWU3hhtGYUkYgi5p5RlNVoYeTXxeUVGrW2UbjlTOkrRl4j0xKkcPByZWJQ7J2RMjcnBWSxkEUo5BaSyw+3jyBLQ3ErZM5bYsqMb5FjqNTCwCWUe4MNKxuZ8pKIdRo5ZqNGtuOSlsKfJr9NpYhkh8rJqiuC4ozXxzX2whDvKTeP9MV/lozFjDLLH40uN1049oRjH/c+X/VA+nRxhlWBcMK/kkvnm/o0mj1KkGlF4XsatVHTpynJtya6vySM7pTXD/8LTXLnFNL+bC/uebl+06LpLaKq3nlsMgV1tU5DqcgpoJjru2+ZBrzM3LRZJmtjLgGuWdiyyjpANJ9mblZzXH9CCtp0s9y+lU5CqLTH/PJAuCZQWFtWi/T15LeUGsZYY6iTA7yYtzc30ao0Qzi66cI+2Qa206dvPEu/cN+G5r5jT8y7+IILEH3OeRxlw9BaTQNBZin5DLuXhJbb8oDcz5wJirkZLpgskNwPaGlSITW2trgJqQFxhjpEzZwFKALXiWLiCXEDUwiorR5I5xygiugXeOiCymuIbZD6Uwq+pZWSti8MpW0LZbUZjriG5AVGqGQmA1RxmdUtcPJV5Nff2+5GXvbdxZTjnaoVONbIcjWxFI7I4XYRbFjbrHIJbU/CSqthCpbK8P17Br+plj7XjAJUeX9Sxt1zg16RkHynZeaUstGro+GBm9Lhj/Ifq924W8muu1pP1fB5WZOc0j0ekYO8n864nL+acn9M8foXNnRKjTafOfoaWxpF+aXFUvRN4sdcn7LvSLZPloA+J7j+JGP8q/Vl/ptPEcmJ1q53V6j/wBTX0jx/YgwLnlb/RQ5bJ6NYOoViip1AmFzgpnjs3kXzucAte8T6cmeuL6U5qMX17mx0OxUWljtHOeW2xU8axq32ZGSldeihdfn1C6Mm3y8IvfjPSYUoOpD80NuX5p/9mHV4w8a+WNoxTXZorqjJR8D3Z+42lDEPH+b+hT0b+XmR3mp4Zywy6OlNJWyx02ey4aXmaTVVujn0MLpNw5VU/U3FSeaf0FeTHjNGxlyimgW0q+EFqvkmgsIFlLLBgtg5ejpDMnNibhyJD0PamJKmNiwmPQjswCccg9anwT13sfoLKOVlBBIz91DBVV3g0N7SKK6gPxsxkMJblgAvaGOQiDwwirDdEenTAKanMNo1QGvT2sdTqDGrBLRPKK+/tFJE9KoTZyCrTNMdd2ziyCnLk1V5aKRQ3Vg08ophNMRKFO0GUPyg1eI+znjhnXCMWmUN3FMBa5XugxPDBZoL7hMCGmaPR58JDPim6xCMF3eX7EOlVMIqdVuHUq/XBHDHeW/0X5J1AdZw6I0mnLoZyzqYkajTaia9kd5N0Fhrjouqtx8ujKT7Rb+yPOZVM8vvz9TXfEtR/hZY84Z9sowrmZ4WP6t/sVnnxdBP4jALWupS6dBvUWMC5JIklOUtIK0iHiyz0D4eqSbTxnHPsY3S6ODa6TU2x9Wef5krPQwx446D9WrxqUZKfG7jGfsZaNhTXb78h+uXW3bH3Zm7zVdrFYIScdew+UYLZY3bhCPRGVuZZbZLdXsqnt5ECiehixuK2SZ8vyaj0W3w4vGjbpeExehU2pdDVuvhEPlq56KcSqCQLXlzhAzLK2oZjKfbsyrqvDZkBGWVsRsbka5CbhtCj0eBPFnHELMIL+luiV+m3HOx9RTgo9M0lu6RQ3tE44LGzfRT14YZNbSzwccV+gPYLqNv3KtcHHDIPRjJYTCKdU44Jgk27JFUoJnHAdGgU7LD4A7iGDjhkW2zfQDUCe5xw5gR7LO0fhKabzU+opwvH2yjM9IlguTQ6I3nk44X5H4jsBY/E7/APjn/s/5IwMUccD4X+t/2I8n8yenRyFU6PbuccPk2MxQRodMteC+oUNsf3gQ48nNJuRWzO6xdpzcvLhfQzE3vlkU49PBFKOiPNuSj6D7exzHJBToePBxxim7Y5446NZptuoxXAZStHWqRpru+fSK6nHHnSk+TYc3UWaLUbRU6e1LCSMPdvEmIcMwkXYO5DdwpxSc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81938" name="AutoShape 18" descr="data:image/jpeg;base64,/9j/4AAQSkZJRgABAQAAAQABAAD/2wCEAAkGBxQQEBUSEhQUFBIUFA8UFQ8UDw8PDw8PFBQWFhQUFBQYHCggGBolHBQUITEhJSkrLi4uFx8zODMsNygtLisBCgoKDg0OGxAQGiwcHBwsLCwsLCwsLCwsLCwsLCwsLCwsLCwsLCwsLCwsLCwsLCwsKywsLCwsLCwsLCwrKyw3K//AABEIAKgBKwMBIgACEQEDEQH/xAAbAAABBQEBAAAAAAAAAAAAAAAEAQIDBQYAB//EADUQAAIBAwMCBAQEBQUBAAAAAAABAgMEEQUSITFBIlFhcQYTgZEUMqHwI1KxwdFigrLh8ST/xAAZAQADAQEBAAAAAAAAAAAAAAACAwQBAAX/xAAmEQACAgICAgICAgMAAAAAAAAAAQIRAyESMQRBEyIyUWFxFDNC/9oADAMBAAIRAxEAPwCtSHYFwceMesNwdgfg7BxxE0OURcD0jrMMt8SUu5n0jY/EFHMMmTjA9DBK4E2WP2I8CD6kGiFSKBT0SI7B0RyRh1C4wJgcxJI406PA+C8xEh6RgSQm0eoiqA7aZYxRE2jxBTBiQqQog5MwNHDooaPigWGhyQrQsRyiDYyhqiPjElUB2wFyNoZBBFMjjEmggGwkSwY9s6mh2BTCGNEUkSzY3BqOIpxBavQNmuAWshkWKmUl7+YFCLyXiYPgsj0eRN/ZnpSR2ByFPHPSG4EwPwIccNwOSOwMupbYN+jO7MMt8QXrqVHFflj19WVVOaJLp+Fvu2wGnE9bHFKNE85OMi1ppMEvrBrmPQbGrtLexrqawwZNw2hy4ZVxfZnqbCMFvf6dHG6JWbMBRmpK0JlhcNMjYhI0NwELaFSHwQ1IdEwKJKkcch2AR6QmBUhdouDLCSGoVCnYONFiiSKGRWCWMkgWMQ9R4JKcCL53/pLSrrt+/wDADsPkginEmjSyQQuE+P1C4VF+2JlYSaIvk4FgiaXJBJc/vAKdhE8MHSIYTHZMo0STEzkbJnbgjBJogrkrqLllbfXSXAyEW2IySSWypupeNkWTpSy2OUC08hu2emIXByQ48U9QaJgcIccckD6nxSl7BKRDqUc0pezNj2jjDXi8BFQpcBF5Hhe4+MMI9VOkC4XMEqUhtGW1jribBmmw1tbJ5unouoXWYglUhozwh0pgKNPQ55OUdjWNHjcBIS0ImSoiiSxOZsSSI9IbFEiQDY+KOSEn0HjJGBMj3Dt6I5rIz5WQqQvk10dOv6jXVwP+QvLIlO3y/QLQNTZE60m+Mf2Ry+Z5/Ytre0QVHThbyxQS8eb7ZQqUl7jldTXRlvPTf3gCrWmDVOMjHhmumRU9Rmu4ZTvcgEqI+EeTnGLChKcXstaVQIlLgBok1SfYncdlaeiRyBru42o6VTCIHayqPL+wUYr2BOTql2CO6cuED17d4yy5pWaj2G31HjA1ZFdIjyYnVyZn4QC4x4JfwrJlbsY5IkUTeJCnI5njHpjTjjkccOiht7DNOXsyWKJJQzFoy6ZxgK8cr2YXCjmKH3lvtqSi+7yiezw1tfVHoSn9bQ6C9lNcUOSvrvHQv7yjjJQ3MeSjFKyXyIUrRFTbyFSQNFk8pcIYyaHQ5CHITJgQ5IfAYiSJjCiSxJERxJYi2URHJDZRHodtBsZVg0oiBXyskFSg+wSkA4NDNw+EvJP7AlVyj5fYZG5n2TfHkwuIv5VF0y2o1Jdl92Wdq6sukU37NmWrXdSn1WM9+cM6nrlWPEXgXLC31Rv+XBd2aq4VRcS2r0wyouKvixLHo10YJaK4uMvdjCy2/uR0ozVTbLxc9Vys+aMhj49s35nKqT2EVESUoZYXXtsYH21Dk5zVDlj2OpUHgX5JcUrfwg1ejhPPsTLLbGNUioW3dl8IPjfUEsZAtctUqOY9fQzNG3lN45KI41kVtkeTPKDpI09S/pef1Ep11Vq7YcpdWEaNo9OUfFHPuXtnp0KX5IpASlCOkBKUpdlY9O9By08vflifJFfIzOIwRiiMmKBByQiHxRxw+CCIIiggmCAZxS69p25b49UZ2SfVcPyPQnTysMy+taU4S3wXHdD8OX/lhwkZq4rPuCVLbcWdakpe4OotF8Za0ZONvfRVTtWhkU8lrcT4K9odGTa2SZMai9DkNZ1OR0jQL0ORJFjEPRjCiSxZLEhTJEwGPiyeJIR0mSZFMeiakiSdDK4IaUuS1toZQqcuI1KygubdrqiO0ioyWV4e+OGvVGmq2Sl2K+40t9go501TFyxbs66taVent3bcdHwmvdPj9UUb0RxlzKOOHlctrrnBZSsJktLTZtrOQoz4rUhUsCk7aG29OKxHHhXZPxSffLCq+14ioKOPv9wmjaKC4WZf0H07fDy+r7iJZFdlMY6BZUie3ocj5vLwE28MC5T0MoOo0fCA31Pw8epZ2zygW6jwIg/sAZivUbTi1/ghtaDzwuDQStVJ9BzpRguhX8ySpAOHJhen26UeFh4Coom09Jx+g2awxClbEZYJPQiFwIhchCQMQViCxw5EkUMSJYoxnEsEEQRDBBEBbOJoDp0lJYYxTGVLjBiTZhm9c0jbmcPqjNTZs9S1BJcmJv7iO5tHpePyapnfKl2MnTBLiOETfiMkNWWSuKaAySi1oFpRJmjhQ7JkhIj0xmBUYwkTU4t8JZY+rTnD80Wl5tcF38PW679S7vqcHBxljDT9SWfkcZVRbDDcf5MVGsWWnWXzX4s+3+Sipv8Aibeyf6Gv+HnvbfqHnfGNo7C+Td+gyHw/CS4zF9pJtrPqmBRhKjN059V9mn0aNdRiox3Pr2XmzN/Fc/40MddnP3eP7kGOcpS4soT2EUZZJdpVW1cPhWAlBphUTfLQm0RMf0BMGSppe4BXkG3EuCtbxl+ozGjR9NE8ZgnzBqr8huLZpdWsySvDKK2hX8g+MmIlGmY0CuW1Ad3UbxhcE+qxajn1WSz0q2VSGPQZaiuRi0rIbKq9q57BG/PIDt+XNxJnUMX5C86uNhG4XcDKoO+YNoiEFQ0dkSOHxRIpEG8hq18GqDZjdB3zTvxJUTuSCV0OWAW8heSuwerc5KtVsk8GEsaRnKyo1mo+TLylya7VKOUZSvDEi3C1QjIh0GPyRRHoYZEUVDWKjghxyRyHwMCXZZ6Vfun2yT6lqrlHnhtYS8kC28EuSu1GtlsQoRlOy2U+ELI7KO6cn9C+0+nOLW1tFLYx24/fU1GlvLXK9nwzPIlSM8Va2ae0p7YJyeX5tmP16+Uq8n5Yivp/3k0epXvy6Ll5Lj37HnkKu+os885ZL4mPk3JjJz4uvbNNpdpOqs5wvLhstamnzprP5kuqxhr6CfDNLdFepqp01HEF5NvvhCs2RqQxyp0ZWlPJMpEDjickuilJL2ySpgMMiuHxkoLq9y8IutVntpt+hkqUssr8eCati5yrRZQqNkipsbbroWUZx80FKVdBIl06nlmidulHr2M5Rq4LCleEWWLbs57Jbijui0++UR6JcOGY+XBHdXijByfb9Sr0a93Sbfd5CjBuDOXtFzevdUyQ3nhWQiry0R6hHwgxe0DNfWivdwd+IB5RG7SxJEBcuQ1yH0qbbClaCaSDsESBq8S1+TgGr0glKgaKzYBXKwy024YNe0sodGQDiC0ZhlKRWU3hhtGYUkYgi5p5RlNVoYeTXxeUVGrW2UbjlTOkrRl4j0xKkcPByZWJQ7J2RMjcnBWSxkEUo5BaSyw+3jyBLQ3ErZM5bYsqMb5FjqNTCwCWUe4MNKxuZ8pKIdRo5ZqNGtuOSlsKfJr9NpYhkh8rJqiuC4ozXxzX2whDvKTeP9MV/lozFjDLLH40uN1049oRjH/c+X/VA+nRxhlWBcMK/kkvnm/o0mj1KkGlF4XsatVHTpynJtya6vySM7pTXD/8LTXLnFNL+bC/uebl+06LpLaKq3nlsMgV1tU5DqcgpoJjru2+ZBrzM3LRZJmtjLgGuWdiyyjpANJ9mblZzXH9CCtp0s9y+lU5CqLTH/PJAuCZQWFtWi/T15LeUGsZYY6iTA7yYtzc30ao0Qzi66cI+2Qa206dvPEu/cN+G5r5jT8y7+IILEH3OeRxlw9BaTQNBZin5DLuXhJbb8oDcz5wJirkZLpgskNwPaGlSITW2trgJqQFxhjpEzZwFKALXiWLiCXEDUwiorR5I5xygiugXeOiCymuIbZD6Uwq+pZWSti8MpW0LZbUZjriG5AVGqGQmA1RxmdUtcPJV5Nff2+5GXvbdxZTjnaoVONbIcjWxFI7I4XYRbFjbrHIJbU/CSqthCpbK8P17Br+plj7XjAJUeX9Sxt1zg16RkHynZeaUstGro+GBm9Lhj/Ifq924W8muu1pP1fB5WZOc0j0ekYO8n864nL+acn9M8foXNnRKjTafOfoaWxpF+aXFUvRN4sdcn7LvSLZPloA+J7j+JGP8q/Vl/ptPEcmJ1q53V6j/wBTX0jx/YgwLnlb/RQ5bJ6NYOoViip1AmFzgpnjs3kXzucAte8T6cmeuL6U5qMX17mx0OxUWljtHOeW2xU8axq32ZGSldeihdfn1C6Mm3y8IvfjPSYUoOpD80NuX5p/9mHV4w8a+WNoxTXZorqjJR8D3Z+42lDEPH+b+hT0b+XmR3mp4Zywy6OlNJWyx02ey4aXmaTVVujn0MLpNw5VU/U3FSeaf0FeTHjNGxlyimgW0q+EFqvkmgsIFlLLBgtg5ejpDMnNibhyJD0PamJKmNiwmPQjswCccg9anwT13sfoLKOVlBBIz91DBVV3g0N7SKK6gPxsxkMJblgAvaGOQiDwwirDdEenTAKanMNo1QGvT2sdTqDGrBLRPKK+/tFJE9KoTZyCrTNMdd2ziyCnLk1V5aKRQ3Vg08ophNMRKFO0GUPyg1eI+znjhnXCMWmUN3FMBa5XugxPDBZoL7hMCGmaPR58JDPim6xCMF3eX7EOlVMIqdVuHUq/XBHDHeW/0X5J1AdZw6I0mnLoZyzqYkajTaia9kd5N0Fhrjouqtx8ujKT7Rb+yPOZVM8vvz9TXfEtR/hZY84Z9sowrmZ4WP6t/sVnnxdBP4jALWupS6dBvUWMC5JIklOUtIK0iHiyz0D4eqSbTxnHPsY3S6ODa6TU2x9Wef5krPQwx446D9WrxqUZKfG7jGfsZaNhTXb78h+uXW3bH3Zm7zVdrFYIScdew+UYLZY3bhCPRGVuZZbZLdXsqnt5ECiehixuK2SZ8vyaj0W3w4vGjbpeExehU2pdDVuvhEPlq56KcSqCQLXlzhAzLK2oZjKfbsyrqvDZkBGWVsRsbka5CbhtCj0eBPFnHELMIL+luiV+m3HOx9RTgo9M0lu6RQ3tE44LGzfRT14YZNbSzwccV+gPYLqNv3KtcHHDIPRjJYTCKdU44Jgk27JFUoJnHAdGgU7LD4A7iGDjhkW2zfQDUCe5xw5gR7LO0fhKabzU+opwvH2yjM9IlguTQ6I3nk44X5H4jsBY/E7/APjn/s/5IwMUccD4X+t/2I8n8yenRyFU6PbuccPk2MxQRodMteC+oUNsf3gQ48nNJuRWzO6xdpzcvLhfQzE3vlkU49PBFKOiPNuSj6D7exzHJBToePBxxim7Y5446NZptuoxXAZStHWqRpru+fSK6nHHnSk+TYc3UWaLUbRU6e1LCSMPdvEmIcMwkXYO5DdwpxSc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81940" name="AutoShape 20" descr="data:image/jpeg;base64,/9j/4AAQSkZJRgABAQAAAQABAAD/2wCEAAkGBxQQEBUSEhQUFBIUFA8UFQ8UDw8PDw8PFBQWFhQUFBQYHCggGBolHBQUITEhJSkrLi4uFx8zODMsNygtLisBCgoKDg0OGxAQGiwcHBwsLCwsLCwsLCwsLCwsLCwsLCwsLCwsLCwsLCwsLCwsLCwsKywsLCwsLCwsLCwrKyw3K//AABEIAKgBKwMBIgACEQEDEQH/xAAbAAABBQEBAAAAAAAAAAAAAAAEAQIDBQYAB//EADUQAAIBAwMCBAQEBQUBAAAAAAABAgMEEQUSITFBIlFhcQYTgZEUMqHwI1KxwdFigrLh8ST/xAAZAQADAQEBAAAAAAAAAAAAAAACAwQBAAX/xAAmEQACAgICAgICAgMAAAAAAAAAAQIRAyESMQRBEyIyUWFxFDNC/9oADAMBAAIRAxEAPwCtSHYFwceMesNwdgfg7BxxE0OURcD0jrMMt8SUu5n0jY/EFHMMmTjA9DBK4E2WP2I8CD6kGiFSKBT0SI7B0RyRh1C4wJgcxJI406PA+C8xEh6RgSQm0eoiqA7aZYxRE2jxBTBiQqQog5MwNHDooaPigWGhyQrQsRyiDYyhqiPjElUB2wFyNoZBBFMjjEmggGwkSwY9s6mh2BTCGNEUkSzY3BqOIpxBavQNmuAWshkWKmUl7+YFCLyXiYPgsj0eRN/ZnpSR2ByFPHPSG4EwPwIccNwOSOwMupbYN+jO7MMt8QXrqVHFflj19WVVOaJLp+Fvu2wGnE9bHFKNE85OMi1ppMEvrBrmPQbGrtLexrqawwZNw2hy4ZVxfZnqbCMFvf6dHG6JWbMBRmpK0JlhcNMjYhI0NwELaFSHwQ1IdEwKJKkcch2AR6QmBUhdouDLCSGoVCnYONFiiSKGRWCWMkgWMQ9R4JKcCL53/pLSrrt+/wDADsPkginEmjSyQQuE+P1C4VF+2JlYSaIvk4FgiaXJBJc/vAKdhE8MHSIYTHZMo0STEzkbJnbgjBJogrkrqLllbfXSXAyEW2IySSWypupeNkWTpSy2OUC08hu2emIXByQ48U9QaJgcIccckD6nxSl7BKRDqUc0pezNj2jjDXi8BFQpcBF5Hhe4+MMI9VOkC4XMEqUhtGW1jribBmmw1tbJ5unouoXWYglUhozwh0pgKNPQ55OUdjWNHjcBIS0ImSoiiSxOZsSSI9IbFEiQDY+KOSEn0HjJGBMj3Dt6I5rIz5WQqQvk10dOv6jXVwP+QvLIlO3y/QLQNTZE60m+Mf2Ry+Z5/Ytre0QVHThbyxQS8eb7ZQqUl7jldTXRlvPTf3gCrWmDVOMjHhmumRU9Rmu4ZTvcgEqI+EeTnGLChKcXstaVQIlLgBok1SfYncdlaeiRyBru42o6VTCIHayqPL+wUYr2BOTql2CO6cuED17d4yy5pWaj2G31HjA1ZFdIjyYnVyZn4QC4x4JfwrJlbsY5IkUTeJCnI5njHpjTjjkccOiht7DNOXsyWKJJQzFoy6ZxgK8cr2YXCjmKH3lvtqSi+7yiezw1tfVHoSn9bQ6C9lNcUOSvrvHQv7yjjJQ3MeSjFKyXyIUrRFTbyFSQNFk8pcIYyaHQ5CHITJgQ5IfAYiSJjCiSxJERxJYi2URHJDZRHodtBsZVg0oiBXyskFSg+wSkA4NDNw+EvJP7AlVyj5fYZG5n2TfHkwuIv5VF0y2o1Jdl92Wdq6sukU37NmWrXdSn1WM9+cM6nrlWPEXgXLC31Rv+XBd2aq4VRcS2r0wyouKvixLHo10YJaK4uMvdjCy2/uR0ozVTbLxc9Vys+aMhj49s35nKqT2EVESUoZYXXtsYH21Dk5zVDlj2OpUHgX5JcUrfwg1ejhPPsTLLbGNUioW3dl8IPjfUEsZAtctUqOY9fQzNG3lN45KI41kVtkeTPKDpI09S/pef1Ep11Vq7YcpdWEaNo9OUfFHPuXtnp0KX5IpASlCOkBKUpdlY9O9By08vflifJFfIzOIwRiiMmKBByQiHxRxw+CCIIiggmCAZxS69p25b49UZ2SfVcPyPQnTysMy+taU4S3wXHdD8OX/lhwkZq4rPuCVLbcWdakpe4OotF8Za0ZONvfRVTtWhkU8lrcT4K9odGTa2SZMai9DkNZ1OR0jQL0ORJFjEPRjCiSxZLEhTJEwGPiyeJIR0mSZFMeiakiSdDK4IaUuS1toZQqcuI1KygubdrqiO0ioyWV4e+OGvVGmq2Sl2K+40t9go501TFyxbs66taVent3bcdHwmvdPj9UUb0RxlzKOOHlctrrnBZSsJktLTZtrOQoz4rUhUsCk7aG29OKxHHhXZPxSffLCq+14ioKOPv9wmjaKC4WZf0H07fDy+r7iJZFdlMY6BZUie3ocj5vLwE28MC5T0MoOo0fCA31Pw8epZ2zygW6jwIg/sAZivUbTi1/ghtaDzwuDQStVJ9BzpRguhX8ySpAOHJhen26UeFh4Coom09Jx+g2awxClbEZYJPQiFwIhchCQMQViCxw5EkUMSJYoxnEsEEQRDBBEBbOJoDp0lJYYxTGVLjBiTZhm9c0jbmcPqjNTZs9S1BJcmJv7iO5tHpePyapnfKl2MnTBLiOETfiMkNWWSuKaAySi1oFpRJmjhQ7JkhIj0xmBUYwkTU4t8JZY+rTnD80Wl5tcF38PW679S7vqcHBxljDT9SWfkcZVRbDDcf5MVGsWWnWXzX4s+3+Sipv8Aibeyf6Gv+HnvbfqHnfGNo7C+Td+gyHw/CS4zF9pJtrPqmBRhKjN059V9mn0aNdRiox3Pr2XmzN/Fc/40MddnP3eP7kGOcpS4soT2EUZZJdpVW1cPhWAlBphUTfLQm0RMf0BMGSppe4BXkG3EuCtbxl+ozGjR9NE8ZgnzBqr8huLZpdWsySvDKK2hX8g+MmIlGmY0CuW1Ad3UbxhcE+qxajn1WSz0q2VSGPQZaiuRi0rIbKq9q57BG/PIDt+XNxJnUMX5C86uNhG4XcDKoO+YNoiEFQ0dkSOHxRIpEG8hq18GqDZjdB3zTvxJUTuSCV0OWAW8heSuwerc5KtVsk8GEsaRnKyo1mo+TLylya7VKOUZSvDEi3C1QjIh0GPyRRHoYZEUVDWKjghxyRyHwMCXZZ6Vfun2yT6lqrlHnhtYS8kC28EuSu1GtlsQoRlOy2U+ELI7KO6cn9C+0+nOLW1tFLYx24/fU1GlvLXK9nwzPIlSM8Va2ae0p7YJyeX5tmP16+Uq8n5Yivp/3k0epXvy6Ll5Lj37HnkKu+os885ZL4mPk3JjJz4uvbNNpdpOqs5wvLhstamnzprP5kuqxhr6CfDNLdFepqp01HEF5NvvhCs2RqQxyp0ZWlPJMpEDjickuilJL2ySpgMMiuHxkoLq9y8IutVntpt+hkqUssr8eCati5yrRZQqNkipsbbroWUZx80FKVdBIl06nlmidulHr2M5Rq4LCleEWWLbs57Jbijui0++UR6JcOGY+XBHdXijByfb9Sr0a93Sbfd5CjBuDOXtFzevdUyQ3nhWQiry0R6hHwgxe0DNfWivdwd+IB5RG7SxJEBcuQ1yH0qbbClaCaSDsESBq8S1+TgGr0glKgaKzYBXKwy024YNe0sodGQDiC0ZhlKRWU3hhtGYUkYgi5p5RlNVoYeTXxeUVGrW2UbjlTOkrRl4j0xKkcPByZWJQ7J2RMjcnBWSxkEUo5BaSyw+3jyBLQ3ErZM5bYsqMb5FjqNTCwCWUe4MNKxuZ8pKIdRo5ZqNGtuOSlsKfJr9NpYhkh8rJqiuC4ozXxzX2whDvKTeP9MV/lozFjDLLH40uN1049oRjH/c+X/VA+nRxhlWBcMK/kkvnm/o0mj1KkGlF4XsatVHTpynJtya6vySM7pTXD/8LTXLnFNL+bC/uebl+06LpLaKq3nlsMgV1tU5DqcgpoJjru2+ZBrzM3LRZJmtjLgGuWdiyyjpANJ9mblZzXH9CCtp0s9y+lU5CqLTH/PJAuCZQWFtWi/T15LeUGsZYY6iTA7yYtzc30ao0Qzi66cI+2Qa206dvPEu/cN+G5r5jT8y7+IILEH3OeRxlw9BaTQNBZin5DLuXhJbb8oDcz5wJirkZLpgskNwPaGlSITW2trgJqQFxhjpEzZwFKALXiWLiCXEDUwiorR5I5xygiugXeOiCymuIbZD6Uwq+pZWSti8MpW0LZbUZjriG5AVGqGQmA1RxmdUtcPJV5Nff2+5GXvbdxZTjnaoVONbIcjWxFI7I4XYRbFjbrHIJbU/CSqthCpbK8P17Br+plj7XjAJUeX9Sxt1zg16RkHynZeaUstGro+GBm9Lhj/Ifq924W8muu1pP1fB5WZOc0j0ekYO8n864nL+acn9M8foXNnRKjTafOfoaWxpF+aXFUvRN4sdcn7LvSLZPloA+J7j+JGP8q/Vl/ptPEcmJ1q53V6j/wBTX0jx/YgwLnlb/RQ5bJ6NYOoViip1AmFzgpnjs3kXzucAte8T6cmeuL6U5qMX17mx0OxUWljtHOeW2xU8axq32ZGSldeihdfn1C6Mm3y8IvfjPSYUoOpD80NuX5p/9mHV4w8a+WNoxTXZorqjJR8D3Z+42lDEPH+b+hT0b+XmR3mp4Zywy6OlNJWyx02ey4aXmaTVVujn0MLpNw5VU/U3FSeaf0FeTHjNGxlyimgW0q+EFqvkmgsIFlLLBgtg5ejpDMnNibhyJD0PamJKmNiwmPQjswCccg9anwT13sfoLKOVlBBIz91DBVV3g0N7SKK6gPxsxkMJblgAvaGOQiDwwirDdEenTAKanMNo1QGvT2sdTqDGrBLRPKK+/tFJE9KoTZyCrTNMdd2ziyCnLk1V5aKRQ3Vg08ophNMRKFO0GUPyg1eI+znjhnXCMWmUN3FMBa5XugxPDBZoL7hMCGmaPR58JDPim6xCMF3eX7EOlVMIqdVuHUq/XBHDHeW/0X5J1AdZw6I0mnLoZyzqYkajTaia9kd5N0Fhrjouqtx8ujKT7Rb+yPOZVM8vvz9TXfEtR/hZY84Z9sowrmZ4WP6t/sVnnxdBP4jALWupS6dBvUWMC5JIklOUtIK0iHiyz0D4eqSbTxnHPsY3S6ODa6TU2x9Wef5krPQwx446D9WrxqUZKfG7jGfsZaNhTXb78h+uXW3bH3Zm7zVdrFYIScdew+UYLZY3bhCPRGVuZZbZLdXsqnt5ECiehixuK2SZ8vyaj0W3w4vGjbpeExehU2pdDVuvhEPlq56KcSqCQLXlzhAzLK2oZjKfbsyrqvDZkBGWVsRsbka5CbhtCj0eBPFnHELMIL+luiV+m3HOx9RTgo9M0lu6RQ3tE44LGzfRT14YZNbSzwccV+gPYLqNv3KtcHHDIPRjJYTCKdU44Jgk27JFUoJnHAdGgU7LD4A7iGDjhkW2zfQDUCe5xw5gR7LO0fhKabzU+opwvH2yjM9IlguTQ6I3nk44X5H4jsBY/E7/APjn/s/5IwMUccD4X+t/2I8n8yenRyFU6PbuccPk2MxQRodMteC+oUNsf3gQ48nNJuRWzO6xdpzcvLhfQzE3vlkU49PBFKOiPNuSj6D7exzHJBToePBxxim7Y5446NZptuoxXAZStHWqRpru+fSK6nHHnSk+TYc3UWaLUbRU6e1LCSMPdvEmIcMwkXYO5DdwpxSc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81942" name="AutoShape 22" descr="data:image/jpeg;base64,/9j/4AAQSkZJRgABAQAAAQABAAD/2wBDAAkGBwgHBgkIBwgKCgkLDRYPDQwMDRsUFRAWIB0iIiAdHx8kKDQsJCYxJx8fLT0tMTU3Ojo6Iys/RD84QzQ5Ojf/2wBDAQoKCg0MDRoPDxo3JR8lNzc3Nzc3Nzc3Nzc3Nzc3Nzc3Nzc3Nzc3Nzc3Nzc3Nzc3Nzc3Nzc3Nzc3Nzc3Nzc3Nzf/wAARCAC3ARMDASIAAhEBAxEB/8QAHAAAAQUBAQEAAAAAAAAAAAAAAgADBAUGAQcI/8QAOBAAAQQBAwIFAwAJBAIDAAAAAQACAxEEBRIhMUEGEyJRYTJxgQcUI0JSkaGxwRUzYtEk4SVDwv/EABkBAAMBAQEAAAAAAAAAAAAAAAECAwAEBf/EACYRAAICAgICAQQDAQAAAAAAAAABAhEDIRIxBEFREyIyYQUzQhT/2gAMAwEAAhEDEQA/AJMmO6Q/ZRY8SRuRv3ED2V4IacCR1TOSwtDndh0XGrs52NSylsWwGiqlumyZGR5kjrF8KbiskmkpzSbKvRiU0BjaNdVawOZWujGKxrGN5VrpOO6Snus8d1V5zZGuAN2DyprNROPFYPboEHFPbA9lrqJZjxB9A11CzL9WD5dnPLuAn8rOdkx7eTfVVuHhslzQxo5c4NB+5pKrTAkeo+FcUQaaJnNp8/qP27K5ceEMMTYYY4mimsaAB9kn9F0pUdUVSKPVmFxdSzmeQz4f7LWag2mErF6xJtc8EdVsnR1Q2UudNe6jz3pUeRLd7uqk5khDyd3KqJ5XHvyuOTOqKG5ni745UaUkkUildZ7AphzuKKSxqBkNm01I2zZROPsULnGuSigUB0HCbeXX2tG4nqBfwmyTdlMhWgHdOeqAu4A6lHKCW2FGDqPN0mQjHfNoEg9qUaV7rLQfyjeATx19ktrYzZ5PyihWiO9p22/ousY0V7rrnue6gLAXHG+fYc0nJsCQNA44Hwm3EkHYOB1XXDe/rwuuJayuxREYLTt6rm4kV0Hult4G7qusZZs9EQHAaoA2unj3RNoO+AkfV1QCcB9XB5T8DiZBz0/qoxd2b1T8J2kX2NlEU9q0fOfHpeMzc41GOSkqfR8vdpeMSb9HWklwuM7O9ThRsp4K6BQJYiQQRdq/fGD2UWSD2C7JRs8pxsr9PxGiS3V0U3JcGNNcAKNkOfE4bB0TMkr5IiCPug0iUoqwpoTkNbtFqHl4zomGxyFZaXL5j/WKpPa0YWxEVye6aKVWDj7MhLOYwG8WrLwviyZGr4zjZa2Vrj+CmocaKUncAa7rR+HnQYs0dVZcOq3HZoq2b5NuTnZNSmgSrLs6EVuqmoXLAa0/1E7gPut1qz7gdXX3XnutG3u9+6XL0deJGYzZOar8qqmkJJtWGYDv4KqpxR4JXEzrXQMjr5KaPP2SDiChv35QCJ/wgcbRk/kIXV8rAoHuuPARjpykaIRsFEd3Arumy0beb5Ulzb7flC9hDfsmsVojAAM9kAaHG64Kckb05TZa790H8lMibQErWj6eAmjHQ638IpGkHlxJ9kAeLv2TokwHxhruvKEjcHD2XHG3LoJIqkwhxoaBfsiPNDsgaSSeFy7fwsAIk16Qhs0bIXLN8JDoiBnRxzSdjIsE8Jq+OvVOQttwHUlEB6loUV6Rinafo/ykp+iQFuk4ocOfLHZJXUNEuRvS1CWWnqSpRCRH4zXnkJl2E02Kq1Y1SYfJbqStJishfq7cdpf7LI+JtWcHeW00SaC3ckPmR0As7n6BHvdkPYC7sT2Wa+BJJ0ZfT5clrSSSW0p+n5Mr8tp3FoaeiKNjNz4WEbh1Cc03TpznPdtOwgD8oCI9awJhkYcMoP1MFoc1wZCSenuq/wAL+bHhOhmH0Otv2Km6lG6SGh+VVM6YbaKTLm8zHdXusPrRLpXkgkla2Z+yJwJG6z0WZ1KMPvb3v8JMjtHZjVMyOa0An3VTM02r/Ki5IA5VbPDRorkZ1Iqi2lwj2Ut8fPCZcxAKQw6uFwhG5pQkLGG+/K6keEqtYwieKtNvJA45TlcIatZMDRGfw6+qaMm27CkPAJ6kJh8Y7utURGSGHE9TwEBFloaK5Tr6r4QbubroOVREWNuG37ps3uoI9t+onp2XGkUUwjAuvSkRtBrraR633uqXXnkLAoGvT8ldDRsJI6dPlccSBx3RPprQOqIKBoHlWOhYbs/UsbHZ1e8C/hV7QPuvQP0X6MZn5GpyN/Zwt2Rk93H/ANJ4q3RNujcQwCKJkbejQAkpNJLs0c+zTJLtLlLiLCLbQCEXynAuoUCjrQmdQjL8Yho5UhoRhocKKIGjH6Poj2ajNLIL8wrX4mnxRAekImiKHni0xJqLWyBo5KCSQqSRcRxANphrtwipzmFkgs9Puo2PNvbabdq0PnDHa4On3bfLvk/KdMrH4Mvr0hxsmRlkC1m8rOZzuIvpS13jfGIhbksHB4NLyjUspzJDz+Fz5G0zvxVJWWssscgJi9RuiqbOn8t5D2lpHwmY8wPcLNcq7jZDmwXMGn2PdBVIZ3EzLslrzQPK55oJo9VN1PTIGDdGa597VRJA5tU4pJJDJyJLgD3CbIUculHcErge8nkUkofY8QuEUUPmHuub0AhkLlUuBw90iVg0NvodlElNk8KU8KNIL4H808SU0R3uoUUBoVd8lOyNZ7Jt53HhVTINAyHoRwOiZYeSU49NyDaAO9pkxGhfZcPXkqXh4ckxBdw1WbMLFjoOYHH5SuaQ0ccpIojy2jwu0D1VzlaXBIwnGcWP7NceCqkgsFOsHvYTRkn0JOLj2PYGHLnZcONjsLpJHBoAF9V9CadoMXh3w7BgRgbwN0jv4nHqsd+gvQfNzMrWZ47ZG3y4iR+8epC9L8QfQr4vyOabM6QkkUl2ETSJLq4SuAscXQhtdBWMOBHdC000pwc8LAK6Z0j3mvwo8ONU+57vVatZQyNpc4iwqHKzHDI9A4SsRsusnMGK0C1lPEGFBqbvOeGlw5Dqoj8qz8z9ac3ebHdWOPprJXNYR+zcaJ9krbvQYt2RdNbiTaFPpGHHJsxoGPa59neSLNX8ryLXWOiyZG+xK+hRiQQhzmxMaWxlgI/h9l4N4qAdqeQR0LzwEM3SZ6HjPtGVmmc08Jj/AFvMxpozG47Wmy0nhykzwG7AVdkQuduDGEnvSWDopk2W0+sGbHic7DngMh9L7tr/AOaZfkPaaLQSPYruNNNqUun4kz5yIQI2MFbQ0dOFpdV0XDa3c2QRjq6xZKtOEZbRCGScXTMsMpjzRsH2ITgfdAAknoAE3kwNZIBG4kf8lufDelw6b4fg1GVjX5WYXbCRexoNf9rmcTsjJvRiXCXz44fLc18jg1u4EBaWPTNPxowx8ZyZa9TieLXPEsm/FL2/W0hwtRMHPa7HbZI4u6tZR+SnGnsiapisgPmQtLG3RYTdfZQg/hWmoS/rMLmgemuCff3VNgR/rmT5W/Yxot7vZI0Cw3OBCjyWRwtHNomOcUugLw8CwSbtZx24W0jkdUUqFkhlzQHX3XCCAAE6RdUi2dymsnxIxZ3RY2MHO3vTsjQQAQlvpvWgFuTCsavY7NkiJojiHqUciSQEl5/mha+F5smj8qVHt2kCkKooiIySSN4IcePlPzY78zOxmRC3z00D5tMyNpxtXGgPbBnY2Q4X5ZNH5KeH5EvI/rs+hfCuFhaDoWLp0UrbjYN5vq7v/VLWamZ+zId9isK7XSIGSPp7ejqd0+U7FlyZDd+JkEnrsJpdsKR5T2WzongkbCkqj/VtQZ6XRy2PYWkq/UF4m2K4URQlcrKHErXFwlYwYKc3U21HBTrX8UUDFTqL8h7iyPuoT43QM3SCz3Wi8thdZCr9Yg82NzW8cINWScaM1/qJZITD0Vx4t1WTBbhY2OS1xDCQPc0g0XQ2vyImSCwXW77KHqH/AMv44xI2gujbOOB/C3v/AEUp3SXyd/8AHwXJzl6RvdWyhi6RLNIad5dfkrwnVn+fkyOu7K9M8eas10RxYncNPK8tyngPJPcoZpW6L+PDjG37IfkB3FKM/FMU28D0u4KsY3Am76qT5LZGUQpJ0yso2SdFgwPJ8xodHkDguHIKHU5Wmwxpeb+pybwo3RPoKfJE1zDdKzdolGKTMpJAbJrla5shf4L0+Rh9UD5Iz/O/8o9J8PwZWNJn6i9zMVr9jGMNGR3fnsFD1HMiwCdNxYWx409v22T6veyp9LZ0Q7tFFnPfNE5lAX1KptNnLN8DuS11UrLJle0uaAqZjDHqIc76Zf7rJ32CcqdlnJkUdoH2CgY942fKw2GyU4KwbjhpvikxqkJ8ls7Pqj6/ZCL9GfdlrHqLmwlgF8VdqlyWkZDnH97lLGybZaT3mQ7iOiNs0gGttyPYibSI8C0phl8JdfZQXuvc0H4Vmx7W8u6KrlAdM9zOGkpobFk6B8r02nsJxstKac7aKKdw2kvvsmltCp7H5WWbHdWeFj+ZiHZ/uN9QCh1uIDeqfw8g4+VsJ56J8Md2R8qdLiaTByHSYY3C9w9VM6INOz5MaV7d3APCWAI3BxLb54UHLDI9Qc2PuOWrpRwmqj1qXYLu/uks2JiAACQPYFJazUe3EoSUiUBckZgiUJKElCSgYIuXQ9RZZ2s6qM/UGM6kLGLUScE+yrsnMuXa4cLuPliUVxymM0NFv9kkpJKyeR0XeiVLM8Do2M3XyoumR4uPi5+pwY7Y3i42nvXf/CZjzxpPh6bUHmpMj0xN+B3/ALqi8L6wdU0LVdODiZ4X+bXdzD1/qEOSbR3+PCX0XL06MxrWoPlmkcTZtZnIkc55Ksc5x897XAt57qM4Q7TZ5XK/2d9EWOYtcATwrnDcHtB91nskiMkg2rbRpS9gTAaLlsYPKGaTaw0U4DtYoWTL1pblQqjs02958HYDmHgSSbvvawmvyv8ANgnA4icLPwtlhzB3gd/P+3kvA/IBWC1TIMkT4/dGT2PHUWTciJr6fQIPKq9ShBi3sHqYbCnYUxl06NxNkNoqLM8GwT1S9MVq0KGcPga7sQl5rXNLXctIohV8Mnlh8V/SePsuGYjnsmoCegMZvlyvj7A1+FMAAHRQN2zMu/S8WFMMgIsIsy6Ba6iQeyJzvT8pkO9ZPC5K/wBNoUFPQ3keZXpF37JzDxXOozmmjsm4ZiDxyFNjlB5IWbaVAUU3ZzIa0Gg0bfso5krhoofCcyJrNWoU8u1hpNGNiTmook4k/wD5QcD6Wf1KnRwumldkEcDmgqSBwA6m3G+Ff4G1sVc7n8LqiqVHnTk5O2WWMJP1cAtp3uD1UXc5+RJK7qPSpb5xDAd3WuFBhLqJHU8m0wtD7QC0GnJJkyOB4caSRNR7wShJXCUJKQAiUzJIejUbuQULWA8oWK2/RX5O9xpqpszHlc8BpPVaWSIbjXdNuhYQLCVqzURdLhLWAuu1OngbLE4fCEAMFBE11IOKfYXFMo/0iudj42nYbDwyC9vysV4Hy8jG8Tu8klsj2bRfIPPQj2Wu/SXIf9ZaOwiFLFeGshmN4z010pG10m0qS/sPZxqvGr9HoPjbwVJn4DtR0/Zjzsbulj7O96XkT8bMxnnzzIwX0d3X0znOZPeECPULf9l4v42ax+ovY2iGEgUq5YJfcjmw5ZNcWYWbzZnbWNNe613hvScqTHBZC91CyaVVBEGvFgL0Dwtntx8d8bjwWqUIqXZWc5LZTZONJC31gqlyX8kLR6tliQvqjfIWYyX24qc0k9FoW+zVeH4RP4L1An93K/8AyFi9QjYCR0W38FSh/hbXYe7HNk/mK/wsFqUtyOI557IyXRo/6IOFOYxLBfANgfCCVx5d0+6ZD9mbG4jh42lSMnmxyCfZFk0/RBc8tyGSjv6SE7NG1/qZ/JDMwiE+45RMNgEdVn8gS9DUjTsa89WldLiW0nywPY4e4TABLfYrWEEOptn+q55odwnWNBcN3ItO6pjMZDHkQgAk04D+6ZVYu0myE1m3oU5vIHVMNculyahOWg3P7qJOXSO2MFn2Cde5P4sVHc7qeSfZUgjnyysbgjeJWAigtFpxb5l7CdoocKke/bIC3mldaTkbG8uF3ZBVCND+WXvtv7jOTwosfEbiDRHKlyhwikJJ9XuqfNyhG0Rxj1VyiAN+WA4guFpKCyGR7Q6ib5SWBZ9IkoCUi5ASlZgrQlyElCXIADLkBchLkJcsEIlCXIS5AXJTFP8ApCjdksxM+uHAxn7hecZ7HY0zMpn+5E8Pb9wvVdUxDqWlS4zPrjd5jR/f+y831bEkcNgad3SlCWpWet481LGkeo5vjaGfwxi6vp8VyZMe1xsfs3jhzT/VeVZOoCaUvl4c4+9qf4Dix4tabpeqzPGnZTXB0e6h5lek/B4Wm1/wPpUWFku07InM7HAjzSC2qBI/qrNPIrQsIwh9phWzDdbSrHEz3sHBKz+RhzQyOEbgCOoXcXKmik2SNBaTRIPRS4sdxS7L7IzDJZtQJZLspSNcAHtNtPQhR3k2pMtFa0bP9HR87/WoXfS/EHH5P/axOqsfjzSx8CnHkLYfoyeG6xmQn/7cN/8AMUVnvFEQbnymuptM+kJ1Joy0oLGh7ib3AgeysnU5gPuoOWA5pUuA78Vh/wCKL6JLUgXtDmFvuExALj+RwnC6jSGL0vcOx5Q9GfYmuIPK5I0teSPpd/dOFt9Fwn0lpWMxk+lPyyb4WNJ6HomJQTGa62o0kjuG2nSsHKkwZAGyODelriQSJTkDgG57WnoTyrAfSdo7UoeKzzHuf2HAUw+lne6VorRzyeyMBTwCLtT49pYAD37dQobWkyA10FqYzaKvhECOvz3RROYS6j8KBiwuyZHP5odXeybzJvMk2NA60rfAi8tjGtoV9V90RHthhlABo47cpJ8wQEkiQt+AeiSwaPbyUBK5yegKW1x7JQJNnCUJKLY4mgCumB9XRQbGjjlJ0kMkoS5SBCB9TUbcZjuyXkWXiZCEXIHOU92I0FJ2JFt5CWxv+SZXw5DoJmSt52nke4Vb4t0yLHy/1iBv7Odu5p+CtCzGiCDWMUZmlbALfD9PyPZCX3ItjwyxbZ5RmYxaXO5u+COym6NrOrfrUWJmyB8Enoa5w9Q9vurL9VqUmYfSaA+VGzceyHx8Oby0/ZJFtFm76G9T8LZLJnH9bjAd1tp4VHm6DLjtDm5DJCeo6UtW3VBlOj80hsjRtc0lUuvl7HOLfpcqPjQvKbe2UUL5ca2u6HqLtPNfHIRZAUB7iXckosXHny8mLFxWOkmmeGMYOpJUWkysZOK2ekfou05sufnZ7hcePjlgd23O/wDSy/i0f+ZLQ79V69puhxeFfCBw4yHTubvnk/jeRz+O34XjXiOUvyZLPdHIuNInin9RykZiTkkKViGscMPZR38OtdbJXCHo1bDkFElCDXK459pl0nyskZklr+UGQ8NqiopmIPCbe8vKaMdiTmkh501MIB57JgcpALtKijRBzsVIJXbWn3TnZAyMyztB6DkpktiSlomYzPLha09TyU7MfT/hJlOcfYIH24c9lQkdhBPqB5Kc3Da7iz/ZBw1lWPhEWudG1rTyfdYDGMKDzMh8zqpp4+6tYmua4EWU3DHta1rKAA90+wtaQ13U9UQIkABwssFn4SQhxAprhXblJYx7YcqMN4H9FFObT6AUyonD1CvwhGBBIdzQAVztSfR70Vjj2g8WXeAaUsuZXKYZjeW30nhIt7EplaROSi3oMiN3ZJuwHhNuZbaaVHdBOOQ4/wA1m38BUU/ZPJaomSxx5aoplnjPqJKeblWPUlck9DrHKO1sZbvBUhj3jkBdABFikJeW9rSpUM3y9EHUdPicx0rWgE89OhWTyhTi09Qtw7IaWkOHB6hZLxHjGMmaMen4RbTOWWNwf6KDMxWTNsel3YhVOXNOyLyclpka36Xjr+VajIvg9UxkBr+KtJZkjMSPaCeV6f8AoS0NmTk5GuzNBEB8mC/4iPUf5GvyVgczDYQTQte4fo+gZpPgHADRRkY6V3yXOJ/6T40rsl5MpceK9knxhnNZiPiDh05XgmuZBdkvIPdb7xxqrg93qPPyvL86TfIXe6XI+UhsUeEKIcryT1Q7kndU2TSyQGwnPPugLly1zqQPcp1ElKYL3hrbchZlMIALKI731VpqGmM/Uw2AF0rOTJ/H+OwVBRBo8H5VlGjknNtk3zh2XfNHuoYK7ZQByJwlae6soMJ8WGzJk9Im+gHuPdUDdznBreXE0AFu/FEQxZoMJtbcXHZHQ965/qnitNm5WyhNNbtb36pou9Qrsm5Xmjt5TT5A3vyUANkiNpmlqvS3l1Kwx4XkGUMIDuG/ZFpeMHQQQcGXKlDXfAW41ZumYkbI9rRGBtJq6VYwsRsxL2lp9R2/ccFdDge/KtNXwxGxszHB8DwTGRzapHSNJ9N2EjVMdDhcAaBP8klWv1GFji0ucSPa0kBrR9LOiYRwo8kbm/QaSSUpI9aMmRzPOw0TYXfMMhqyCkkpWzqpVYLxPENzXX90yNRlsggJJJZNp6HxRjNbQv1sP+pqT5GbbbwkktbodwSehrz3E/CkRzkjnlJJCLZpRVHRUnalDzsZskbmEW0jkJJIv5J1bpmC1vTZNPl8xrrjd091WDK456JJIM5Gt0DJb2bnfgL17R88P8FacW2NuOGn8WEkk+N9k8qTo8r8X5jn5LmknjoshM+ykkl9mI5KAlJJURGbBsk0OpVxp2A2H9vPy8fSOwSSVIo5ZvZblgMd9jys5renbC7IiAA/eH+Ukk6JyKYFdSSQYpqPAWBBLmZOq5kYkx9NjEvln995PpB+LTGoZsuXkS5E7rfK4ucfkpJJ/wDKMu2QHE7S49PZNwDzZ237pJIAZeYU4x9Txn9QzlSdW1OSRvNd/wAJJJ03Qa2S/C8rs7w9qUOQ70xuD4P+J7/zWczX+oQRcOcOT7BJJGW4pip9jceHFsFgpJJKZj//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81944" name="AutoShape 24" descr="data:image/jpeg;base64,/9j/4AAQSkZJRgABAQAAAQABAAD/2wBDAAkGBwgHBgkIBwgKCgkLDRYPDQwMDRsUFRAWIB0iIiAdHx8kKDQsJCYxJx8fLT0tMTU3Ojo6Iys/RD84QzQ5Ojf/2wBDAQoKCg0MDRoPDxo3JR8lNzc3Nzc3Nzc3Nzc3Nzc3Nzc3Nzc3Nzc3Nzc3Nzc3Nzc3Nzc3Nzc3Nzc3Nzc3Nzc3Nzf/wAARCAC3ARMDASIAAhEBAxEB/8QAHAAAAQUBAQEAAAAAAAAAAAAAAgADBAUGAQcI/8QAOBAAAQQBAwIFAwAJBAIDAAAAAQACAxEEBRIhMUEGEyJRYTJxgQcUI0JSkaGxwRUzYtEk4SVDwv/EABkBAAMBAQEAAAAAAAAAAAAAAAECAwAEBf/EACYRAAICAgICAQQDAQAAAAAAAAABAhEDIRIxBEFREyIyYQUzQhT/2gAMAwEAAhEDEQA/AJMmO6Q/ZRY8SRuRv3ED2V4IacCR1TOSwtDndh0XGrs52NSylsWwGiqlumyZGR5kjrF8KbiskmkpzSbKvRiU0BjaNdVawOZWujGKxrGN5VrpOO6Snus8d1V5zZGuAN2DyprNROPFYPboEHFPbA9lrqJZjxB9A11CzL9WD5dnPLuAn8rOdkx7eTfVVuHhslzQxo5c4NB+5pKrTAkeo+FcUQaaJnNp8/qP27K5ceEMMTYYY4mimsaAB9kn9F0pUdUVSKPVmFxdSzmeQz4f7LWag2mErF6xJtc8EdVsnR1Q2UudNe6jz3pUeRLd7uqk5khDyd3KqJ5XHvyuOTOqKG5ni745UaUkkUildZ7AphzuKKSxqBkNm01I2zZROPsULnGuSigUB0HCbeXX2tG4nqBfwmyTdlMhWgHdOeqAu4A6lHKCW2FGDqPN0mQjHfNoEg9qUaV7rLQfyjeATx19ktrYzZ5PyihWiO9p22/ousY0V7rrnue6gLAXHG+fYc0nJsCQNA44Hwm3EkHYOB1XXDe/rwuuJayuxREYLTt6rm4kV0Hult4G7qusZZs9EQHAaoA2unj3RNoO+AkfV1QCcB9XB5T8DiZBz0/qoxd2b1T8J2kX2NlEU9q0fOfHpeMzc41GOSkqfR8vdpeMSb9HWklwuM7O9ThRsp4K6BQJYiQQRdq/fGD2UWSD2C7JRs8pxsr9PxGiS3V0U3JcGNNcAKNkOfE4bB0TMkr5IiCPug0iUoqwpoTkNbtFqHl4zomGxyFZaXL5j/WKpPa0YWxEVye6aKVWDj7MhLOYwG8WrLwviyZGr4zjZa2Vrj+CmocaKUncAa7rR+HnQYs0dVZcOq3HZoq2b5NuTnZNSmgSrLs6EVuqmoXLAa0/1E7gPut1qz7gdXX3XnutG3u9+6XL0deJGYzZOar8qqmkJJtWGYDv4KqpxR4JXEzrXQMjr5KaPP2SDiChv35QCJ/wgcbRk/kIXV8rAoHuuPARjpykaIRsFEd3Arumy0beb5Ulzb7flC9hDfsmsVojAAM9kAaHG64Kckb05TZa790H8lMibQErWj6eAmjHQ638IpGkHlxJ9kAeLv2TokwHxhruvKEjcHD2XHG3LoJIqkwhxoaBfsiPNDsgaSSeFy7fwsAIk16Qhs0bIXLN8JDoiBnRxzSdjIsE8Jq+OvVOQttwHUlEB6loUV6Rinafo/ykp+iQFuk4ocOfLHZJXUNEuRvS1CWWnqSpRCRH4zXnkJl2E02Kq1Y1SYfJbqStJishfq7cdpf7LI+JtWcHeW00SaC3ckPmR0As7n6BHvdkPYC7sT2Wa+BJJ0ZfT5clrSSSW0p+n5Mr8tp3FoaeiKNjNz4WEbh1Cc03TpznPdtOwgD8oCI9awJhkYcMoP1MFoc1wZCSenuq/wAL+bHhOhmH0Otv2Km6lG6SGh+VVM6YbaKTLm8zHdXusPrRLpXkgkla2Z+yJwJG6z0WZ1KMPvb3v8JMjtHZjVMyOa0An3VTM02r/Ki5IA5VbPDRorkZ1Iqi2lwj2Ut8fPCZcxAKQw6uFwhG5pQkLGG+/K6keEqtYwieKtNvJA45TlcIatZMDRGfw6+qaMm27CkPAJ6kJh8Y7utURGSGHE9TwEBFloaK5Tr6r4QbubroOVREWNuG37ps3uoI9t+onp2XGkUUwjAuvSkRtBrraR633uqXXnkLAoGvT8ldDRsJI6dPlccSBx3RPprQOqIKBoHlWOhYbs/UsbHZ1e8C/hV7QPuvQP0X6MZn5GpyN/Zwt2Rk93H/ANJ4q3RNujcQwCKJkbejQAkpNJLs0c+zTJLtLlLiLCLbQCEXynAuoUCjrQmdQjL8Yho5UhoRhocKKIGjH6Poj2ajNLIL8wrX4mnxRAekImiKHni0xJqLWyBo5KCSQqSRcRxANphrtwipzmFkgs9Puo2PNvbabdq0PnDHa4On3bfLvk/KdMrH4Mvr0hxsmRlkC1m8rOZzuIvpS13jfGIhbksHB4NLyjUspzJDz+Fz5G0zvxVJWWssscgJi9RuiqbOn8t5D2lpHwmY8wPcLNcq7jZDmwXMGn2PdBVIZ3EzLslrzQPK55oJo9VN1PTIGDdGa597VRJA5tU4pJJDJyJLgD3CbIUculHcErge8nkUkofY8QuEUUPmHuub0AhkLlUuBw90iVg0NvodlElNk8KU8KNIL4H808SU0R3uoUUBoVd8lOyNZ7Jt53HhVTINAyHoRwOiZYeSU49NyDaAO9pkxGhfZcPXkqXh4ckxBdw1WbMLFjoOYHH5SuaQ0ccpIojy2jwu0D1VzlaXBIwnGcWP7NceCqkgsFOsHvYTRkn0JOLj2PYGHLnZcONjsLpJHBoAF9V9CadoMXh3w7BgRgbwN0jv4nHqsd+gvQfNzMrWZ47ZG3y4iR+8epC9L8QfQr4vyOabM6QkkUl2ETSJLq4SuAscXQhtdBWMOBHdC000pwc8LAK6Z0j3mvwo8ONU+57vVatZQyNpc4iwqHKzHDI9A4SsRsusnMGK0C1lPEGFBqbvOeGlw5Dqoj8qz8z9ac3ebHdWOPprJXNYR+zcaJ9krbvQYt2RdNbiTaFPpGHHJsxoGPa59neSLNX8ryLXWOiyZG+xK+hRiQQhzmxMaWxlgI/h9l4N4qAdqeQR0LzwEM3SZ6HjPtGVmmc08Jj/AFvMxpozG47Wmy0nhykzwG7AVdkQuduDGEnvSWDopk2W0+sGbHic7DngMh9L7tr/AOaZfkPaaLQSPYruNNNqUun4kz5yIQI2MFbQ0dOFpdV0XDa3c2QRjq6xZKtOEZbRCGScXTMsMpjzRsH2ITgfdAAknoAE3kwNZIBG4kf8lufDelw6b4fg1GVjX5WYXbCRexoNf9rmcTsjJvRiXCXz44fLc18jg1u4EBaWPTNPxowx8ZyZa9TieLXPEsm/FL2/W0hwtRMHPa7HbZI4u6tZR+SnGnsiapisgPmQtLG3RYTdfZQg/hWmoS/rMLmgemuCff3VNgR/rmT5W/Yxot7vZI0Cw3OBCjyWRwtHNomOcUugLw8CwSbtZx24W0jkdUUqFkhlzQHX3XCCAAE6RdUi2dymsnxIxZ3RY2MHO3vTsjQQAQlvpvWgFuTCsavY7NkiJojiHqUciSQEl5/mha+F5smj8qVHt2kCkKooiIySSN4IcePlPzY78zOxmRC3z00D5tMyNpxtXGgPbBnY2Q4X5ZNH5KeH5EvI/rs+hfCuFhaDoWLp0UrbjYN5vq7v/VLWamZ+zId9isK7XSIGSPp7ejqd0+U7FlyZDd+JkEnrsJpdsKR5T2WzongkbCkqj/VtQZ6XRy2PYWkq/UF4m2K4URQlcrKHErXFwlYwYKc3U21HBTrX8UUDFTqL8h7iyPuoT43QM3SCz3Wi8thdZCr9Yg82NzW8cINWScaM1/qJZITD0Vx4t1WTBbhY2OS1xDCQPc0g0XQ2vyImSCwXW77KHqH/AMv44xI2gujbOOB/C3v/AEUp3SXyd/8AHwXJzl6RvdWyhi6RLNIad5dfkrwnVn+fkyOu7K9M8eas10RxYncNPK8tyngPJPcoZpW6L+PDjG37IfkB3FKM/FMU28D0u4KsY3Am76qT5LZGUQpJ0yso2SdFgwPJ8xodHkDguHIKHU5Wmwxpeb+pybwo3RPoKfJE1zDdKzdolGKTMpJAbJrla5shf4L0+Rh9UD5Iz/O/8o9J8PwZWNJn6i9zMVr9jGMNGR3fnsFD1HMiwCdNxYWx409v22T6veyp9LZ0Q7tFFnPfNE5lAX1KptNnLN8DuS11UrLJle0uaAqZjDHqIc76Zf7rJ32CcqdlnJkUdoH2CgY942fKw2GyU4KwbjhpvikxqkJ8ls7Pqj6/ZCL9GfdlrHqLmwlgF8VdqlyWkZDnH97lLGybZaT3mQ7iOiNs0gGttyPYibSI8C0phl8JdfZQXuvc0H4Vmx7W8u6KrlAdM9zOGkpobFk6B8r02nsJxstKac7aKKdw2kvvsmltCp7H5WWbHdWeFj+ZiHZ/uN9QCh1uIDeqfw8g4+VsJ56J8Md2R8qdLiaTByHSYY3C9w9VM6INOz5MaV7d3APCWAI3BxLb54UHLDI9Qc2PuOWrpRwmqj1qXYLu/uks2JiAACQPYFJazUe3EoSUiUBckZgiUJKElCSgYIuXQ9RZZ2s6qM/UGM6kLGLUScE+yrsnMuXa4cLuPliUVxymM0NFv9kkpJKyeR0XeiVLM8Do2M3XyoumR4uPi5+pwY7Y3i42nvXf/CZjzxpPh6bUHmpMj0xN+B3/ALqi8L6wdU0LVdODiZ4X+bXdzD1/qEOSbR3+PCX0XL06MxrWoPlmkcTZtZnIkc55Ksc5x897XAt57qM4Q7TZ5XK/2d9EWOYtcATwrnDcHtB91nskiMkg2rbRpS9gTAaLlsYPKGaTaw0U4DtYoWTL1pblQqjs02958HYDmHgSSbvvawmvyv8ANgnA4icLPwtlhzB3gd/P+3kvA/IBWC1TIMkT4/dGT2PHUWTciJr6fQIPKq9ShBi3sHqYbCnYUxl06NxNkNoqLM8GwT1S9MVq0KGcPga7sQl5rXNLXctIohV8Mnlh8V/SePsuGYjnsmoCegMZvlyvj7A1+FMAAHRQN2zMu/S8WFMMgIsIsy6Ba6iQeyJzvT8pkO9ZPC5K/wBNoUFPQ3keZXpF37JzDxXOozmmjsm4ZiDxyFNjlB5IWbaVAUU3ZzIa0Gg0bfso5krhoofCcyJrNWoU8u1hpNGNiTmook4k/wD5QcD6Wf1KnRwumldkEcDmgqSBwA6m3G+Ff4G1sVc7n8LqiqVHnTk5O2WWMJP1cAtp3uD1UXc5+RJK7qPSpb5xDAd3WuFBhLqJHU8m0wtD7QC0GnJJkyOB4caSRNR7wShJXCUJKQAiUzJIejUbuQULWA8oWK2/RX5O9xpqpszHlc8BpPVaWSIbjXdNuhYQLCVqzURdLhLWAuu1OngbLE4fCEAMFBE11IOKfYXFMo/0iudj42nYbDwyC9vysV4Hy8jG8Tu8klsj2bRfIPPQj2Wu/SXIf9ZaOwiFLFeGshmN4z010pG10m0qS/sPZxqvGr9HoPjbwVJn4DtR0/Zjzsbulj7O96XkT8bMxnnzzIwX0d3X0znOZPeECPULf9l4v42ax+ovY2iGEgUq5YJfcjmw5ZNcWYWbzZnbWNNe613hvScqTHBZC91CyaVVBEGvFgL0Dwtntx8d8bjwWqUIqXZWc5LZTZONJC31gqlyX8kLR6tliQvqjfIWYyX24qc0k9FoW+zVeH4RP4L1An93K/8AyFi9QjYCR0W38FSh/hbXYe7HNk/mK/wsFqUtyOI557IyXRo/6IOFOYxLBfANgfCCVx5d0+6ZD9mbG4jh42lSMnmxyCfZFk0/RBc8tyGSjv6SE7NG1/qZ/JDMwiE+45RMNgEdVn8gS9DUjTsa89WldLiW0nywPY4e4TABLfYrWEEOptn+q55odwnWNBcN3ItO6pjMZDHkQgAk04D+6ZVYu0myE1m3oU5vIHVMNculyahOWg3P7qJOXSO2MFn2Cde5P4sVHc7qeSfZUgjnyysbgjeJWAigtFpxb5l7CdoocKke/bIC3mldaTkbG8uF3ZBVCND+WXvtv7jOTwosfEbiDRHKlyhwikJJ9XuqfNyhG0Rxj1VyiAN+WA4guFpKCyGR7Q6ib5SWBZ9IkoCUi5ASlZgrQlyElCXIADLkBchLkJcsEIlCXIS5AXJTFP8ApCjdksxM+uHAxn7hecZ7HY0zMpn+5E8Pb9wvVdUxDqWlS4zPrjd5jR/f+y831bEkcNgad3SlCWpWet481LGkeo5vjaGfwxi6vp8VyZMe1xsfs3jhzT/VeVZOoCaUvl4c4+9qf4Dix4tabpeqzPGnZTXB0e6h5lek/B4Wm1/wPpUWFku07InM7HAjzSC2qBI/qrNPIrQsIwh9phWzDdbSrHEz3sHBKz+RhzQyOEbgCOoXcXKmik2SNBaTRIPRS4sdxS7L7IzDJZtQJZLspSNcAHtNtPQhR3k2pMtFa0bP9HR87/WoXfS/EHH5P/axOqsfjzSx8CnHkLYfoyeG6xmQn/7cN/8AMUVnvFEQbnymuptM+kJ1Joy0oLGh7ib3AgeysnU5gPuoOWA5pUuA78Vh/wCKL6JLUgXtDmFvuExALj+RwnC6jSGL0vcOx5Q9GfYmuIPK5I0teSPpd/dOFt9Fwn0lpWMxk+lPyyb4WNJ6HomJQTGa62o0kjuG2nSsHKkwZAGyODelriQSJTkDgG57WnoTyrAfSdo7UoeKzzHuf2HAUw+lne6VorRzyeyMBTwCLtT49pYAD37dQobWkyA10FqYzaKvhECOvz3RROYS6j8KBiwuyZHP5odXeybzJvMk2NA60rfAi8tjGtoV9V90RHthhlABo47cpJ8wQEkiQt+AeiSwaPbyUBK5yegKW1x7JQJNnCUJKLY4mgCumB9XRQbGjjlJ0kMkoS5SBCB9TUbcZjuyXkWXiZCEXIHOU92I0FJ2JFt5CWxv+SZXw5DoJmSt52nke4Vb4t0yLHy/1iBv7Odu5p+CtCzGiCDWMUZmlbALfD9PyPZCX3ItjwyxbZ5RmYxaXO5u+COym6NrOrfrUWJmyB8Enoa5w9Q9vurL9VqUmYfSaA+VGzceyHx8Oby0/ZJFtFm76G9T8LZLJnH9bjAd1tp4VHm6DLjtDm5DJCeo6UtW3VBlOj80hsjRtc0lUuvl7HOLfpcqPjQvKbe2UUL5ca2u6HqLtPNfHIRZAUB7iXckosXHny8mLFxWOkmmeGMYOpJUWkysZOK2ekfou05sufnZ7hcePjlgd23O/wDSy/i0f+ZLQ79V69puhxeFfCBw4yHTubvnk/jeRz+O34XjXiOUvyZLPdHIuNInin9RykZiTkkKViGscMPZR38OtdbJXCHo1bDkFElCDXK459pl0nyskZklr+UGQ8NqiopmIPCbe8vKaMdiTmkh501MIB57JgcpALtKijRBzsVIJXbWn3TnZAyMyztB6DkpktiSlomYzPLha09TyU7MfT/hJlOcfYIH24c9lQkdhBPqB5Kc3Da7iz/ZBw1lWPhEWudG1rTyfdYDGMKDzMh8zqpp4+6tYmua4EWU3DHta1rKAA90+wtaQ13U9UQIkABwssFn4SQhxAprhXblJYx7YcqMN4H9FFObT6AUyonD1CvwhGBBIdzQAVztSfR70Vjj2g8WXeAaUsuZXKYZjeW30nhIt7EplaROSi3oMiN3ZJuwHhNuZbaaVHdBOOQ4/wA1m38BUU/ZPJaomSxx5aoplnjPqJKeblWPUlck9DrHKO1sZbvBUhj3jkBdABFikJeW9rSpUM3y9EHUdPicx0rWgE89OhWTyhTi09Qtw7IaWkOHB6hZLxHjGMmaMen4RbTOWWNwf6KDMxWTNsel3YhVOXNOyLyclpka36Xjr+VajIvg9UxkBr+KtJZkjMSPaCeV6f8AoS0NmTk5GuzNBEB8mC/4iPUf5GvyVgczDYQTQte4fo+gZpPgHADRRkY6V3yXOJ/6T40rsl5MpceK9knxhnNZiPiDh05XgmuZBdkvIPdb7xxqrg93qPPyvL86TfIXe6XI+UhsUeEKIcryT1Q7kndU2TSyQGwnPPugLly1zqQPcp1ElKYL3hrbchZlMIALKI731VpqGmM/Uw2AF0rOTJ/H+OwVBRBo8H5VlGjknNtk3zh2XfNHuoYK7ZQByJwlae6soMJ8WGzJk9Im+gHuPdUDdznBreXE0AFu/FEQxZoMJtbcXHZHQ965/qnitNm5WyhNNbtb36pou9Qrsm5Xmjt5TT5A3vyUANkiNpmlqvS3l1Kwx4XkGUMIDuG/ZFpeMHQQQcGXKlDXfAW41ZumYkbI9rRGBtJq6VYwsRsxL2lp9R2/ccFdDge/KtNXwxGxszHB8DwTGRzapHSNJ9N2EjVMdDhcAaBP8klWv1GFji0ucSPa0kBrR9LOiYRwo8kbm/QaSSUpI9aMmRzPOw0TYXfMMhqyCkkpWzqpVYLxPENzXX90yNRlsggJJJZNp6HxRjNbQv1sP+pqT5GbbbwkktbodwSehrz3E/CkRzkjnlJJCLZpRVHRUnalDzsZskbmEW0jkJJIv5J1bpmC1vTZNPl8xrrjd091WDK456JJIM5Gt0DJb2bnfgL17R88P8FacW2NuOGn8WEkk+N9k8qTo8r8X5jn5LmknjoshM+ykkl9mI5KAlJJURGbBsk0OpVxp2A2H9vPy8fSOwSSVIo5ZvZblgMd9jys5renbC7IiAA/eH+Ukk6JyKYFdSSQYpqPAWBBLmZOq5kYkx9NjEvln995PpB+LTGoZsuXkS5E7rfK4ucfkpJJ/wDKMu2QHE7S49PZNwDzZ237pJIAZeYU4x9Txn9QzlSdW1OSRvNd/wAJJJ03Qa2S/C8rs7w9qUOQ70xuD4P+J7/zWczX+oQRcOcOT7BJJGW4pip9jceHFsFgpJJKZj//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81946" name="Picture 26" descr="http://www.blackcelebkids.com/wp-content/uploads/2013/02/sad-child-16x9.jpg"/>
          <p:cNvPicPr>
            <a:picLocks noChangeAspect="1" noChangeArrowheads="1"/>
          </p:cNvPicPr>
          <p:nvPr/>
        </p:nvPicPr>
        <p:blipFill>
          <a:blip r:embed="rId4"/>
          <a:srcRect/>
          <a:stretch>
            <a:fillRect/>
          </a:stretch>
        </p:blipFill>
        <p:spPr bwMode="auto">
          <a:xfrm>
            <a:off x="5400136" y="2066043"/>
            <a:ext cx="3027871" cy="1557051"/>
          </a:xfrm>
          <a:prstGeom prst="rect">
            <a:avLst/>
          </a:prstGeom>
          <a:noFill/>
        </p:spPr>
      </p:pic>
      <p:pic>
        <p:nvPicPr>
          <p:cNvPr id="17" name="Picture 6" descr="https://encrypted-tbn0.gstatic.com/images?q=tbn:ANd9GcTLhZDZ7G4E4794WU4vztgXeJRimLMn7qXMMtdPOjh9LoKHQH0t"/>
          <p:cNvPicPr>
            <a:picLocks noChangeAspect="1" noChangeArrowheads="1"/>
          </p:cNvPicPr>
          <p:nvPr/>
        </p:nvPicPr>
        <p:blipFill>
          <a:blip r:embed="rId5"/>
          <a:srcRect/>
          <a:stretch>
            <a:fillRect/>
          </a:stretch>
        </p:blipFill>
        <p:spPr bwMode="auto">
          <a:xfrm>
            <a:off x="5352991" y="3968149"/>
            <a:ext cx="1936930" cy="2018583"/>
          </a:xfrm>
          <a:prstGeom prst="rect">
            <a:avLst/>
          </a:prstGeom>
          <a:noFill/>
        </p:spPr>
      </p:pic>
      <p:sp>
        <p:nvSpPr>
          <p:cNvPr id="14" name="TextBox 13"/>
          <p:cNvSpPr txBox="1"/>
          <p:nvPr/>
        </p:nvSpPr>
        <p:spPr>
          <a:xfrm>
            <a:off x="1121434" y="6280030"/>
            <a:ext cx="3140015" cy="276999"/>
          </a:xfrm>
          <a:prstGeom prst="rect">
            <a:avLst/>
          </a:prstGeom>
          <a:noFill/>
        </p:spPr>
        <p:txBody>
          <a:bodyPr wrap="square" rtlCol="0">
            <a:spAutoFit/>
          </a:bodyPr>
          <a:lstStyle/>
          <a:p>
            <a:r>
              <a:rPr lang="en-US" sz="1200" dirty="0"/>
              <a:t>Core Pre-Service Curriculum – Lab 4.2.16</a:t>
            </a:r>
          </a:p>
        </p:txBody>
      </p:sp>
    </p:spTree>
    <p:extLst>
      <p:ext uri="{BB962C8B-B14F-4D97-AF65-F5344CB8AC3E}">
        <p14:creationId xmlns:p14="http://schemas.microsoft.com/office/powerpoint/2010/main" val="22277166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458" y="257188"/>
            <a:ext cx="7643002" cy="1899416"/>
          </a:xfrm>
        </p:spPr>
        <p:txBody>
          <a:bodyPr>
            <a:normAutofit fontScale="90000"/>
          </a:bodyPr>
          <a:lstStyle/>
          <a:p>
            <a:r>
              <a:rPr lang="en-US" sz="3600" dirty="0"/>
              <a:t>Lab Activity 2:</a:t>
            </a:r>
            <a:br>
              <a:rPr lang="en-US" dirty="0"/>
            </a:br>
            <a:r>
              <a:rPr lang="en-US" sz="3600" dirty="0"/>
              <a:t>Ten Step Investigative Interview, The Instructions</a:t>
            </a:r>
            <a:br>
              <a:rPr lang="en-US" sz="3600" dirty="0"/>
            </a:br>
            <a:endParaRPr lang="en-US" sz="3600" dirty="0">
              <a:solidFill>
                <a:srgbClr val="56944F"/>
              </a:solidFill>
              <a:latin typeface="Calibri" panose="020F050202020403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64305" y="1720516"/>
            <a:ext cx="3789948" cy="3789948"/>
          </a:xfrm>
          <a:prstGeom prst="rect">
            <a:avLst/>
          </a:prstGeom>
        </p:spPr>
      </p:pic>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a:t>Core Pre-Service Curriculum – Lab 4.2.17</a:t>
            </a:r>
          </a:p>
        </p:txBody>
      </p:sp>
      <p:sp>
        <p:nvSpPr>
          <p:cNvPr id="6" name="TextBox 5"/>
          <p:cNvSpPr txBox="1"/>
          <p:nvPr/>
        </p:nvSpPr>
        <p:spPr>
          <a:xfrm>
            <a:off x="1380228" y="5325798"/>
            <a:ext cx="6642338" cy="461665"/>
          </a:xfrm>
          <a:prstGeom prst="rect">
            <a:avLst/>
          </a:prstGeom>
          <a:noFill/>
        </p:spPr>
        <p:txBody>
          <a:bodyPr wrap="square" rtlCol="0">
            <a:spAutoFit/>
          </a:bodyPr>
          <a:lstStyle/>
          <a:p>
            <a:r>
              <a:rPr lang="en-US" sz="2400" dirty="0">
                <a:solidFill>
                  <a:srgbClr val="C00000"/>
                </a:solidFill>
              </a:rPr>
              <a:t>(U-tube clip to be embedded week of 1-19-15</a:t>
            </a:r>
            <a:r>
              <a:rPr lang="en-US" dirty="0">
                <a:solidFill>
                  <a:srgbClr val="C00000"/>
                </a:solidFill>
              </a:rPr>
              <a:t>)</a:t>
            </a:r>
          </a:p>
        </p:txBody>
      </p:sp>
    </p:spTree>
    <p:extLst>
      <p:ext uri="{BB962C8B-B14F-4D97-AF65-F5344CB8AC3E}">
        <p14:creationId xmlns:p14="http://schemas.microsoft.com/office/powerpoint/2010/main" val="251777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Instructions for Child Interviews</a:t>
            </a:r>
          </a:p>
        </p:txBody>
      </p:sp>
      <p:sp>
        <p:nvSpPr>
          <p:cNvPr id="3" name="Content Placeholder 2"/>
          <p:cNvSpPr>
            <a:spLocks noGrp="1"/>
          </p:cNvSpPr>
          <p:nvPr>
            <p:ph idx="1"/>
          </p:nvPr>
        </p:nvSpPr>
        <p:spPr/>
        <p:txBody>
          <a:bodyPr>
            <a:normAutofit fontScale="85000" lnSpcReduction="20000"/>
          </a:bodyPr>
          <a:lstStyle/>
          <a:p>
            <a:pPr>
              <a:buNone/>
            </a:pPr>
            <a:r>
              <a:rPr lang="en-US" b="1" dirty="0"/>
              <a:t>1.  DON’T KNOW </a:t>
            </a:r>
            <a:r>
              <a:rPr lang="en-US" dirty="0"/>
              <a:t>instruction</a:t>
            </a:r>
          </a:p>
          <a:p>
            <a:pPr>
              <a:buNone/>
            </a:pPr>
            <a:endParaRPr lang="en-US" dirty="0"/>
          </a:p>
          <a:p>
            <a:pPr>
              <a:buNone/>
            </a:pPr>
            <a:r>
              <a:rPr lang="en-US" b="1" dirty="0"/>
              <a:t>2.  DON’T UNDERSTAND </a:t>
            </a:r>
            <a:r>
              <a:rPr lang="en-US" dirty="0"/>
              <a:t>instruction</a:t>
            </a:r>
          </a:p>
          <a:p>
            <a:pPr>
              <a:buNone/>
            </a:pPr>
            <a:endParaRPr lang="en-US" dirty="0"/>
          </a:p>
          <a:p>
            <a:pPr>
              <a:buNone/>
            </a:pPr>
            <a:r>
              <a:rPr lang="en-US" b="1" dirty="0"/>
              <a:t>3.  YOU’RE WRONG </a:t>
            </a:r>
            <a:r>
              <a:rPr lang="en-US" dirty="0"/>
              <a:t>instruction</a:t>
            </a:r>
          </a:p>
          <a:p>
            <a:pPr>
              <a:buNone/>
            </a:pPr>
            <a:r>
              <a:rPr lang="en-US" dirty="0"/>
              <a:t> </a:t>
            </a:r>
          </a:p>
          <a:p>
            <a:pPr>
              <a:buNone/>
            </a:pPr>
            <a:r>
              <a:rPr lang="en-US" b="1" dirty="0"/>
              <a:t>4.  IGNORANT INTERVIEWER </a:t>
            </a:r>
            <a:r>
              <a:rPr lang="en-US" dirty="0"/>
              <a:t>instruction</a:t>
            </a:r>
          </a:p>
          <a:p>
            <a:pPr>
              <a:buNone/>
            </a:pPr>
            <a:r>
              <a:rPr lang="en-US" dirty="0"/>
              <a:t> </a:t>
            </a:r>
          </a:p>
          <a:p>
            <a:pPr>
              <a:buNone/>
            </a:pPr>
            <a:r>
              <a:rPr lang="en-US" b="1" dirty="0"/>
              <a:t>5.  PROMISE TO TELL THE TRUTH instruction</a:t>
            </a:r>
            <a:endParaRPr lang="en-US" dirty="0"/>
          </a:p>
          <a:p>
            <a:pPr>
              <a:buNone/>
            </a:pPr>
            <a:r>
              <a:rPr lang="en-US" dirty="0"/>
              <a:t> </a:t>
            </a:r>
          </a:p>
          <a:p>
            <a:endParaRPr lang="en-US" dirty="0"/>
          </a:p>
        </p:txBody>
      </p:sp>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a:t>Core Pre-Service Curriculum – Lab 4.2.18</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458" y="257188"/>
            <a:ext cx="7643002" cy="1899416"/>
          </a:xfrm>
        </p:spPr>
        <p:txBody>
          <a:bodyPr>
            <a:normAutofit fontScale="90000"/>
          </a:bodyPr>
          <a:lstStyle/>
          <a:p>
            <a:r>
              <a:rPr lang="en-US" sz="3600" dirty="0"/>
              <a:t>Lab Activity 3:</a:t>
            </a:r>
            <a:br>
              <a:rPr lang="en-US" dirty="0"/>
            </a:br>
            <a:r>
              <a:rPr lang="en-US" sz="3600" dirty="0"/>
              <a:t>Demonstrate use of child interview instructions.</a:t>
            </a:r>
            <a:br>
              <a:rPr lang="en-US" sz="3600" dirty="0"/>
            </a:br>
            <a:endParaRPr lang="en-US" sz="3600" dirty="0">
              <a:solidFill>
                <a:srgbClr val="56944F"/>
              </a:solidFill>
              <a:latin typeface="Calibri" panose="020F050202020403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64305" y="1720516"/>
            <a:ext cx="3789948" cy="3789948"/>
          </a:xfrm>
          <a:prstGeom prst="rect">
            <a:avLst/>
          </a:prstGeom>
        </p:spPr>
      </p:pic>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a:t>Core Pre-Service Curriculum – Lab 4.2.19</a:t>
            </a:r>
          </a:p>
        </p:txBody>
      </p:sp>
    </p:spTree>
    <p:extLst>
      <p:ext uri="{BB962C8B-B14F-4D97-AF65-F5344CB8AC3E}">
        <p14:creationId xmlns:p14="http://schemas.microsoft.com/office/powerpoint/2010/main" val="16251927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Tips To Consider When Talking With A Child In Distress</a:t>
            </a:r>
          </a:p>
        </p:txBody>
      </p:sp>
      <p:sp>
        <p:nvSpPr>
          <p:cNvPr id="3" name="Content Placeholder 2"/>
          <p:cNvSpPr>
            <a:spLocks noGrp="1"/>
          </p:cNvSpPr>
          <p:nvPr>
            <p:ph idx="1"/>
          </p:nvPr>
        </p:nvSpPr>
        <p:spPr>
          <a:xfrm>
            <a:off x="1345720" y="1850241"/>
            <a:ext cx="4183811" cy="4365702"/>
          </a:xfrm>
        </p:spPr>
        <p:txBody>
          <a:bodyPr>
            <a:normAutofit fontScale="92500" lnSpcReduction="10000"/>
          </a:bodyPr>
          <a:lstStyle/>
          <a:p>
            <a:r>
              <a:rPr lang="en-US" dirty="0"/>
              <a:t>Attending behaviors</a:t>
            </a:r>
          </a:p>
          <a:p>
            <a:pPr lvl="1"/>
            <a:r>
              <a:rPr lang="en-US" dirty="0"/>
              <a:t>Be attuned to child</a:t>
            </a:r>
          </a:p>
          <a:p>
            <a:pPr lvl="1"/>
            <a:r>
              <a:rPr lang="en-US" dirty="0"/>
              <a:t>Be self-aware </a:t>
            </a:r>
          </a:p>
          <a:p>
            <a:r>
              <a:rPr lang="en-US" dirty="0"/>
              <a:t>Right setting for interview</a:t>
            </a:r>
          </a:p>
          <a:p>
            <a:r>
              <a:rPr lang="en-US" dirty="0"/>
              <a:t>Use of drawings, other props</a:t>
            </a:r>
          </a:p>
          <a:p>
            <a:r>
              <a:rPr lang="en-US" dirty="0"/>
              <a:t>Don’t make promises you can’t keep</a:t>
            </a:r>
          </a:p>
        </p:txBody>
      </p:sp>
      <p:pic>
        <p:nvPicPr>
          <p:cNvPr id="7" name="Picture 8" descr="https://encrypted-tbn1.gstatic.com/images?q=tbn:ANd9GcTxv13xSM3d1JfRGV5RQqWxUCIPCK3D8xxN49G829kI8xdTaCGQ"/>
          <p:cNvPicPr>
            <a:picLocks noChangeAspect="1" noChangeArrowheads="1"/>
          </p:cNvPicPr>
          <p:nvPr/>
        </p:nvPicPr>
        <p:blipFill>
          <a:blip r:embed="rId2"/>
          <a:srcRect/>
          <a:stretch>
            <a:fillRect/>
          </a:stretch>
        </p:blipFill>
        <p:spPr bwMode="auto">
          <a:xfrm>
            <a:off x="5865963" y="2247057"/>
            <a:ext cx="2225615" cy="2635494"/>
          </a:xfrm>
          <a:prstGeom prst="rect">
            <a:avLst/>
          </a:prstGeom>
          <a:noFill/>
        </p:spPr>
      </p:pic>
      <p:sp>
        <p:nvSpPr>
          <p:cNvPr id="5" name="TextBox 4"/>
          <p:cNvSpPr txBox="1"/>
          <p:nvPr/>
        </p:nvSpPr>
        <p:spPr>
          <a:xfrm>
            <a:off x="1121434" y="6280030"/>
            <a:ext cx="3140015" cy="276999"/>
          </a:xfrm>
          <a:prstGeom prst="rect">
            <a:avLst/>
          </a:prstGeom>
          <a:noFill/>
        </p:spPr>
        <p:txBody>
          <a:bodyPr wrap="square" rtlCol="0">
            <a:spAutoFit/>
          </a:bodyPr>
          <a:lstStyle/>
          <a:p>
            <a:r>
              <a:rPr lang="en-US" sz="1200" dirty="0"/>
              <a:t>Core Pre-Service Curriculum – Lab 4.2.20</a:t>
            </a:r>
          </a:p>
        </p:txBody>
      </p:sp>
    </p:spTree>
    <p:extLst>
      <p:ext uri="{BB962C8B-B14F-4D97-AF65-F5344CB8AC3E}">
        <p14:creationId xmlns:p14="http://schemas.microsoft.com/office/powerpoint/2010/main" val="15296276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81467" y="1619313"/>
            <a:ext cx="6859859" cy="1028884"/>
          </a:xfrm>
        </p:spPr>
        <p:txBody>
          <a:bodyPr/>
          <a:lstStyle/>
          <a:p>
            <a:r>
              <a:rPr lang="en-US" dirty="0"/>
              <a:t>Lab Unit 4.3</a:t>
            </a:r>
          </a:p>
        </p:txBody>
      </p:sp>
      <p:sp>
        <p:nvSpPr>
          <p:cNvPr id="3" name="Subtitle 2"/>
          <p:cNvSpPr>
            <a:spLocks noGrp="1"/>
          </p:cNvSpPr>
          <p:nvPr>
            <p:ph type="subTitle" idx="1"/>
          </p:nvPr>
        </p:nvSpPr>
        <p:spPr>
          <a:xfrm>
            <a:off x="1344167" y="2648198"/>
            <a:ext cx="7474712" cy="1015340"/>
          </a:xfrm>
        </p:spPr>
        <p:txBody>
          <a:bodyPr>
            <a:normAutofit lnSpcReduction="10000"/>
          </a:bodyPr>
          <a:lstStyle/>
          <a:p>
            <a:r>
              <a:rPr lang="en-US" dirty="0"/>
              <a:t>Language Assessment and Narrative Practice</a:t>
            </a:r>
          </a:p>
        </p:txBody>
      </p:sp>
      <p:pic>
        <p:nvPicPr>
          <p:cNvPr id="4" name="Picture 10"/>
          <p:cNvPicPr>
            <a:picLocks noChangeAspect="1"/>
          </p:cNvPicPr>
          <p:nvPr/>
        </p:nvPicPr>
        <p:blipFill>
          <a:blip r:embed="rId3" cstate="screen"/>
          <a:srcRect/>
          <a:stretch>
            <a:fillRect/>
          </a:stretch>
        </p:blipFill>
        <p:spPr bwMode="auto">
          <a:xfrm>
            <a:off x="7748904" y="431863"/>
            <a:ext cx="1069975" cy="1187450"/>
          </a:xfrm>
          <a:prstGeom prst="rect">
            <a:avLst/>
          </a:prstGeom>
          <a:noFill/>
          <a:ln w="9525">
            <a:noFill/>
            <a:miter lim="800000"/>
            <a:headEnd/>
            <a:tailEnd/>
          </a:ln>
        </p:spPr>
      </p:pic>
      <p:sp>
        <p:nvSpPr>
          <p:cNvPr id="5" name="TextBox 4"/>
          <p:cNvSpPr txBox="1"/>
          <p:nvPr/>
        </p:nvSpPr>
        <p:spPr>
          <a:xfrm>
            <a:off x="1121434" y="6280030"/>
            <a:ext cx="3140015" cy="276999"/>
          </a:xfrm>
          <a:prstGeom prst="rect">
            <a:avLst/>
          </a:prstGeom>
          <a:noFill/>
        </p:spPr>
        <p:txBody>
          <a:bodyPr wrap="square" rtlCol="0">
            <a:spAutoFit/>
          </a:bodyPr>
          <a:lstStyle/>
          <a:p>
            <a:r>
              <a:rPr lang="en-US" sz="1200" dirty="0"/>
              <a:t>Core Pre-Service Curriculum – Lab 4.3.1</a:t>
            </a:r>
          </a:p>
        </p:txBody>
      </p:sp>
    </p:spTree>
    <p:extLst>
      <p:ext uri="{BB962C8B-B14F-4D97-AF65-F5344CB8AC3E}">
        <p14:creationId xmlns:p14="http://schemas.microsoft.com/office/powerpoint/2010/main" val="18152589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p>
        </p:txBody>
      </p:sp>
      <p:sp>
        <p:nvSpPr>
          <p:cNvPr id="3" name="Content Placeholder 2"/>
          <p:cNvSpPr>
            <a:spLocks noGrp="1"/>
          </p:cNvSpPr>
          <p:nvPr>
            <p:ph idx="1"/>
          </p:nvPr>
        </p:nvSpPr>
        <p:spPr>
          <a:xfrm>
            <a:off x="1466514" y="1453426"/>
            <a:ext cx="7082264" cy="4365702"/>
          </a:xfrm>
        </p:spPr>
        <p:txBody>
          <a:bodyPr>
            <a:normAutofit fontScale="92500" lnSpcReduction="10000"/>
          </a:bodyPr>
          <a:lstStyle/>
          <a:p>
            <a:pPr marL="514350" lvl="0" indent="-514350">
              <a:buFont typeface="+mj-lt"/>
              <a:buAutoNum type="arabicPeriod"/>
            </a:pPr>
            <a:r>
              <a:rPr lang="en-US" dirty="0"/>
              <a:t>Explain the suggestibility of children.</a:t>
            </a:r>
          </a:p>
          <a:p>
            <a:pPr marL="514350" lvl="0" indent="-514350">
              <a:buFont typeface="+mj-lt"/>
              <a:buAutoNum type="arabicPeriod"/>
            </a:pPr>
            <a:r>
              <a:rPr lang="en-US" dirty="0"/>
              <a:t>Describe the instructions for child interviews from the “10 step” process.</a:t>
            </a:r>
          </a:p>
          <a:p>
            <a:pPr marL="514350" lvl="0" indent="-514350">
              <a:buFont typeface="+mj-lt"/>
              <a:buAutoNum type="arabicPeriod"/>
            </a:pPr>
            <a:r>
              <a:rPr lang="en-US" dirty="0"/>
              <a:t>Discuss narrative practice (helping children tell their story).</a:t>
            </a:r>
          </a:p>
          <a:p>
            <a:pPr marL="514350" lvl="0" indent="-514350">
              <a:buFont typeface="+mj-lt"/>
              <a:buAutoNum type="arabicPeriod"/>
            </a:pPr>
            <a:r>
              <a:rPr lang="en-US" dirty="0"/>
              <a:t>Explain the use of narrative practice to assess language skills.</a:t>
            </a:r>
          </a:p>
          <a:p>
            <a:pPr marL="514350" indent="-514350">
              <a:buFont typeface="+mj-lt"/>
              <a:buAutoNum type="arabicPeriod"/>
            </a:pPr>
            <a:r>
              <a:rPr lang="en-US" dirty="0"/>
              <a:t>Describe and demonstrate language solutions.</a:t>
            </a:r>
          </a:p>
        </p:txBody>
      </p:sp>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a:t>Core Pre-Service Curriculum – Lab 4.3.2</a:t>
            </a:r>
          </a:p>
        </p:txBody>
      </p:sp>
    </p:spTree>
    <p:extLst>
      <p:ext uri="{BB962C8B-B14F-4D97-AF65-F5344CB8AC3E}">
        <p14:creationId xmlns:p14="http://schemas.microsoft.com/office/powerpoint/2010/main" val="37369954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3"/>
          <p:cNvSpPr>
            <a:spLocks noGrp="1"/>
          </p:cNvSpPr>
          <p:nvPr>
            <p:ph type="title"/>
          </p:nvPr>
        </p:nvSpPr>
        <p:spPr>
          <a:xfrm>
            <a:off x="1604536" y="371008"/>
            <a:ext cx="7082263" cy="1143000"/>
          </a:xfrm>
        </p:spPr>
        <p:txBody>
          <a:bodyPr/>
          <a:lstStyle/>
          <a:p>
            <a:r>
              <a:rPr lang="en-US" dirty="0">
                <a:latin typeface="Arial Black" pitchFamily="34" charset="0"/>
              </a:rPr>
              <a:t>Day 2 Agenda</a:t>
            </a:r>
          </a:p>
        </p:txBody>
      </p:sp>
      <p:sp>
        <p:nvSpPr>
          <p:cNvPr id="2" name="Content Placeholder 1"/>
          <p:cNvSpPr>
            <a:spLocks noGrp="1"/>
          </p:cNvSpPr>
          <p:nvPr>
            <p:ph idx="1"/>
          </p:nvPr>
        </p:nvSpPr>
        <p:spPr>
          <a:xfrm>
            <a:off x="1362974" y="1328468"/>
            <a:ext cx="7323855" cy="4749452"/>
          </a:xfrm>
        </p:spPr>
        <p:txBody>
          <a:bodyPr>
            <a:normAutofit/>
          </a:bodyPr>
          <a:lstStyle/>
          <a:p>
            <a:pPr marL="514350" lvl="0" indent="-514350">
              <a:buFont typeface="+mj-lt"/>
              <a:buAutoNum type="arabicPeriod"/>
            </a:pPr>
            <a:r>
              <a:rPr lang="en-US" dirty="0"/>
              <a:t>Describe foundational concepts of interviewing children for maltreatment disclosures and safety assessment.</a:t>
            </a:r>
            <a:endParaRPr lang="en-US" b="1" dirty="0"/>
          </a:p>
          <a:p>
            <a:pPr marL="514350" lvl="0" indent="-514350">
              <a:buFont typeface="+mj-lt"/>
              <a:buAutoNum type="arabicPeriod"/>
            </a:pPr>
            <a:r>
              <a:rPr lang="en-US" dirty="0"/>
              <a:t>Identify and practice interviewing questions to learn about maltreatment and safety.</a:t>
            </a:r>
          </a:p>
          <a:p>
            <a:pPr marL="514350" lvl="0" indent="-514350">
              <a:buFont typeface="+mj-lt"/>
              <a:buAutoNum type="arabicPeriod"/>
            </a:pPr>
            <a:r>
              <a:rPr lang="en-US" dirty="0"/>
              <a:t>Prepare for field observation and practice of child interviewing skills.</a:t>
            </a:r>
          </a:p>
          <a:p>
            <a:pPr marL="0" indent="0">
              <a:buNone/>
            </a:pPr>
            <a:endParaRPr lang="en-US" dirty="0"/>
          </a:p>
        </p:txBody>
      </p:sp>
      <p:pic>
        <p:nvPicPr>
          <p:cNvPr id="10244" name="Picture 10"/>
          <p:cNvPicPr>
            <a:picLocks noChangeAspect="1"/>
          </p:cNvPicPr>
          <p:nvPr/>
        </p:nvPicPr>
        <p:blipFill>
          <a:blip r:embed="rId3" cstate="screen"/>
          <a:srcRect/>
          <a:stretch>
            <a:fillRect/>
          </a:stretch>
        </p:blipFill>
        <p:spPr bwMode="auto">
          <a:xfrm>
            <a:off x="7893050" y="5348288"/>
            <a:ext cx="1069975" cy="1187450"/>
          </a:xfrm>
          <a:prstGeom prst="rect">
            <a:avLst/>
          </a:prstGeom>
          <a:noFill/>
          <a:ln w="9525">
            <a:noFill/>
            <a:miter lim="800000"/>
            <a:headEnd/>
            <a:tailEnd/>
          </a:ln>
        </p:spPr>
      </p:pic>
      <p:sp>
        <p:nvSpPr>
          <p:cNvPr id="5" name="TextBox 4"/>
          <p:cNvSpPr txBox="1"/>
          <p:nvPr/>
        </p:nvSpPr>
        <p:spPr>
          <a:xfrm>
            <a:off x="1121434" y="6280030"/>
            <a:ext cx="3140015" cy="276999"/>
          </a:xfrm>
          <a:prstGeom prst="rect">
            <a:avLst/>
          </a:prstGeom>
          <a:noFill/>
        </p:spPr>
        <p:txBody>
          <a:bodyPr wrap="square" rtlCol="0">
            <a:spAutoFit/>
          </a:bodyPr>
          <a:lstStyle/>
          <a:p>
            <a:r>
              <a:rPr lang="en-US" sz="1200" dirty="0"/>
              <a:t>Core Pre-Service Curriculum – Lab 4.0.3</a:t>
            </a:r>
          </a:p>
        </p:txBody>
      </p:sp>
    </p:spTree>
    <p:extLst>
      <p:ext uri="{BB962C8B-B14F-4D97-AF65-F5344CB8AC3E}">
        <p14:creationId xmlns:p14="http://schemas.microsoft.com/office/powerpoint/2010/main" val="20828775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Suggestibility</a:t>
            </a:r>
          </a:p>
        </p:txBody>
      </p:sp>
      <p:sp>
        <p:nvSpPr>
          <p:cNvPr id="3" name="Content Placeholder 2"/>
          <p:cNvSpPr>
            <a:spLocks noGrp="1"/>
          </p:cNvSpPr>
          <p:nvPr>
            <p:ph idx="1"/>
          </p:nvPr>
        </p:nvSpPr>
        <p:spPr>
          <a:xfrm>
            <a:off x="1604537" y="1850241"/>
            <a:ext cx="3881864" cy="4365702"/>
          </a:xfrm>
        </p:spPr>
        <p:txBody>
          <a:bodyPr/>
          <a:lstStyle/>
          <a:p>
            <a:r>
              <a:rPr lang="en-US" dirty="0"/>
              <a:t>Unintended interviewer influence</a:t>
            </a:r>
          </a:p>
          <a:p>
            <a:r>
              <a:rPr lang="en-US" dirty="0"/>
              <a:t>Coaching or shaping by parent/caregiver</a:t>
            </a:r>
          </a:p>
          <a:p>
            <a:r>
              <a:rPr lang="en-US" dirty="0"/>
              <a:t>Coercion not to tell</a:t>
            </a:r>
          </a:p>
          <a:p>
            <a:endParaRPr lang="en-US" dirty="0"/>
          </a:p>
        </p:txBody>
      </p:sp>
      <p:pic>
        <p:nvPicPr>
          <p:cNvPr id="4" name="Picture 4" descr="http://ts1.mm.bing.net/th?id=HN.608041277877980371&amp;w=103&amp;h=103&amp;c=8&amp;pid=3.1&amp;qlt=90&amp;rm=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5412" y="1850241"/>
            <a:ext cx="2518913" cy="314001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21434" y="6280030"/>
            <a:ext cx="3140015" cy="276999"/>
          </a:xfrm>
          <a:prstGeom prst="rect">
            <a:avLst/>
          </a:prstGeom>
          <a:noFill/>
        </p:spPr>
        <p:txBody>
          <a:bodyPr wrap="square" rtlCol="0">
            <a:spAutoFit/>
          </a:bodyPr>
          <a:lstStyle/>
          <a:p>
            <a:r>
              <a:rPr lang="en-US" sz="1200" dirty="0"/>
              <a:t>Core Pre-Service Curriculum – Lab 4.3.3</a:t>
            </a:r>
          </a:p>
        </p:txBody>
      </p:sp>
    </p:spTree>
    <p:extLst>
      <p:ext uri="{BB962C8B-B14F-4D97-AF65-F5344CB8AC3E}">
        <p14:creationId xmlns:p14="http://schemas.microsoft.com/office/powerpoint/2010/main" val="40181660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458" y="257188"/>
            <a:ext cx="7643002" cy="1899416"/>
          </a:xfrm>
        </p:spPr>
        <p:txBody>
          <a:bodyPr>
            <a:normAutofit fontScale="90000"/>
          </a:bodyPr>
          <a:lstStyle/>
          <a:p>
            <a:r>
              <a:rPr lang="en-US" sz="3600" dirty="0"/>
              <a:t>Lab Activity 4:</a:t>
            </a:r>
            <a:br>
              <a:rPr lang="en-US" dirty="0"/>
            </a:br>
            <a:r>
              <a:rPr lang="en-US" sz="3600" dirty="0"/>
              <a:t>Ten Step Investigative Interview, </a:t>
            </a:r>
            <a:br>
              <a:rPr lang="en-US" sz="3600" dirty="0"/>
            </a:br>
            <a:r>
              <a:rPr lang="en-US" sz="3600" dirty="0"/>
              <a:t>Narrative Practice</a:t>
            </a:r>
            <a:br>
              <a:rPr lang="en-US" sz="3600" dirty="0"/>
            </a:br>
            <a:endParaRPr lang="en-US" sz="3600" dirty="0">
              <a:solidFill>
                <a:srgbClr val="56944F"/>
              </a:solidFill>
              <a:latin typeface="Calibri" panose="020F050202020403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64305" y="1720516"/>
            <a:ext cx="3789948" cy="3789948"/>
          </a:xfrm>
          <a:prstGeom prst="rect">
            <a:avLst/>
          </a:prstGeom>
        </p:spPr>
      </p:pic>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a:t>Core Pre-Service Curriculum – Lab 4.3.4</a:t>
            </a:r>
          </a:p>
        </p:txBody>
      </p:sp>
      <p:sp>
        <p:nvSpPr>
          <p:cNvPr id="6" name="TextBox 5"/>
          <p:cNvSpPr txBox="1"/>
          <p:nvPr/>
        </p:nvSpPr>
        <p:spPr>
          <a:xfrm>
            <a:off x="1380228" y="5325798"/>
            <a:ext cx="6642338" cy="461665"/>
          </a:xfrm>
          <a:prstGeom prst="rect">
            <a:avLst/>
          </a:prstGeom>
          <a:noFill/>
        </p:spPr>
        <p:txBody>
          <a:bodyPr wrap="square" rtlCol="0">
            <a:spAutoFit/>
          </a:bodyPr>
          <a:lstStyle/>
          <a:p>
            <a:r>
              <a:rPr lang="en-US" sz="2400" dirty="0">
                <a:solidFill>
                  <a:srgbClr val="C00000"/>
                </a:solidFill>
              </a:rPr>
              <a:t>(U-tube clip to be embedded week of 1-19-15</a:t>
            </a:r>
            <a:r>
              <a:rPr lang="en-US" dirty="0">
                <a:solidFill>
                  <a:srgbClr val="C00000"/>
                </a:solidFill>
              </a:rPr>
              <a:t>)</a:t>
            </a:r>
          </a:p>
        </p:txBody>
      </p:sp>
    </p:spTree>
    <p:extLst>
      <p:ext uri="{BB962C8B-B14F-4D97-AF65-F5344CB8AC3E}">
        <p14:creationId xmlns:p14="http://schemas.microsoft.com/office/powerpoint/2010/main" val="30277229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Like to do/Don’t like to do</a:t>
            </a:r>
          </a:p>
        </p:txBody>
      </p:sp>
      <p:sp>
        <p:nvSpPr>
          <p:cNvPr id="3" name="Text Placeholder 2"/>
          <p:cNvSpPr>
            <a:spLocks noGrp="1"/>
          </p:cNvSpPr>
          <p:nvPr>
            <p:ph idx="1"/>
          </p:nvPr>
        </p:nvSpPr>
        <p:spPr/>
        <p:txBody>
          <a:bodyPr/>
          <a:lstStyle/>
          <a:p>
            <a:r>
              <a:rPr lang="en-US" sz="2800" dirty="0"/>
              <a:t>First, I’d like you to tell me about things you LIKE to do.</a:t>
            </a:r>
          </a:p>
          <a:p>
            <a:r>
              <a:rPr lang="en-US" sz="2800" dirty="0"/>
              <a:t>Follow up with TELL ME MORE questions. e.g., “You said you like to play soccer. Tell me more about soccer.”</a:t>
            </a:r>
          </a:p>
          <a:p>
            <a:r>
              <a:rPr lang="en-US" sz="2800" dirty="0"/>
              <a:t>Now tell me about the things you DON’T LIKE to do.</a:t>
            </a:r>
          </a:p>
          <a:p>
            <a:r>
              <a:rPr lang="en-US" sz="2800" dirty="0"/>
              <a:t>Follow up with TELL ME MORE questions.</a:t>
            </a:r>
          </a:p>
          <a:p>
            <a:endParaRPr lang="en-US" dirty="0"/>
          </a:p>
        </p:txBody>
      </p:sp>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a:t>Core Pre-Service Curriculum – Lab 4.3.5</a:t>
            </a:r>
          </a:p>
        </p:txBody>
      </p:sp>
    </p:spTree>
    <p:extLst>
      <p:ext uri="{BB962C8B-B14F-4D97-AF65-F5344CB8AC3E}">
        <p14:creationId xmlns:p14="http://schemas.microsoft.com/office/powerpoint/2010/main" val="1691319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536" y="1063278"/>
            <a:ext cx="7082263" cy="1143000"/>
          </a:xfrm>
        </p:spPr>
        <p:txBody>
          <a:bodyPr/>
          <a:lstStyle/>
          <a:p>
            <a:pPr algn="l"/>
            <a:br>
              <a:rPr lang="en-US" dirty="0"/>
            </a:br>
            <a:r>
              <a:rPr lang="en-US" dirty="0"/>
              <a:t>               Frames</a:t>
            </a:r>
          </a:p>
        </p:txBody>
      </p:sp>
      <p:sp>
        <p:nvSpPr>
          <p:cNvPr id="3" name="Text Placeholder 2"/>
          <p:cNvSpPr>
            <a:spLocks noGrp="1"/>
          </p:cNvSpPr>
          <p:nvPr>
            <p:ph idx="1"/>
          </p:nvPr>
        </p:nvSpPr>
        <p:spPr>
          <a:xfrm>
            <a:off x="2173879" y="2229803"/>
            <a:ext cx="4865299" cy="2704506"/>
          </a:xfrm>
        </p:spPr>
        <p:txBody>
          <a:bodyPr/>
          <a:lstStyle/>
          <a:p>
            <a:r>
              <a:rPr lang="en-US" dirty="0"/>
              <a:t>Let’s child know the topic</a:t>
            </a:r>
          </a:p>
          <a:p>
            <a:r>
              <a:rPr lang="en-US" dirty="0"/>
              <a:t>Keeps interview focus</a:t>
            </a:r>
          </a:p>
          <a:p>
            <a:r>
              <a:rPr lang="en-US" dirty="0"/>
              <a:t>Redirect a child’s focus</a:t>
            </a:r>
          </a:p>
          <a:p>
            <a:r>
              <a:rPr lang="en-US" dirty="0"/>
              <a:t>Can go back to it</a:t>
            </a:r>
          </a:p>
          <a:p>
            <a:endParaRPr lang="en-US" dirty="0"/>
          </a:p>
        </p:txBody>
      </p:sp>
      <p:pic>
        <p:nvPicPr>
          <p:cNvPr id="17411" name="Picture 3" descr="C:\Users\radigan-linda\AppData\Local\Microsoft\Windows\Temporary Internet Files\Content.IE5\MHL802QB\Just_Frames_5_by_ScrapBee[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0224" y="279999"/>
            <a:ext cx="6366295" cy="582354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21434" y="6280030"/>
            <a:ext cx="3140015" cy="276999"/>
          </a:xfrm>
          <a:prstGeom prst="rect">
            <a:avLst/>
          </a:prstGeom>
          <a:noFill/>
        </p:spPr>
        <p:txBody>
          <a:bodyPr wrap="square" rtlCol="0">
            <a:spAutoFit/>
          </a:bodyPr>
          <a:lstStyle/>
          <a:p>
            <a:r>
              <a:rPr lang="en-US" sz="1200" dirty="0"/>
              <a:t>Core Pre-Service Curriculum – Lab 4.3.6</a:t>
            </a:r>
          </a:p>
        </p:txBody>
      </p:sp>
    </p:spTree>
    <p:extLst>
      <p:ext uri="{BB962C8B-B14F-4D97-AF65-F5344CB8AC3E}">
        <p14:creationId xmlns:p14="http://schemas.microsoft.com/office/powerpoint/2010/main" val="39937553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536" y="202792"/>
            <a:ext cx="7082263" cy="1143000"/>
          </a:xfrm>
        </p:spPr>
        <p:txBody>
          <a:bodyPr/>
          <a:lstStyle/>
          <a:p>
            <a:r>
              <a:rPr lang="en-US" dirty="0"/>
              <a:t>Tell me about your birthday!</a:t>
            </a:r>
          </a:p>
        </p:txBody>
      </p:sp>
      <p:sp>
        <p:nvSpPr>
          <p:cNvPr id="3" name="Text Placeholder 2"/>
          <p:cNvSpPr>
            <a:spLocks noGrp="1"/>
          </p:cNvSpPr>
          <p:nvPr>
            <p:ph idx="1"/>
          </p:nvPr>
        </p:nvSpPr>
        <p:spPr>
          <a:xfrm>
            <a:off x="1604535" y="3256346"/>
            <a:ext cx="7082264" cy="3420499"/>
          </a:xfrm>
        </p:spPr>
        <p:txBody>
          <a:bodyPr/>
          <a:lstStyle/>
          <a:p>
            <a:r>
              <a:rPr lang="en-US" dirty="0"/>
              <a:t>“Now tell me about your birthday. Tell me everything that happened.”</a:t>
            </a:r>
          </a:p>
          <a:p>
            <a:r>
              <a:rPr lang="en-US" dirty="0"/>
              <a:t>Follow-up with “What happened next?”</a:t>
            </a:r>
          </a:p>
          <a:p>
            <a:r>
              <a:rPr lang="en-US" dirty="0"/>
              <a:t>“You said you played in the bouncy. What did you do next?”</a:t>
            </a:r>
          </a:p>
        </p:txBody>
      </p:sp>
      <p:pic>
        <p:nvPicPr>
          <p:cNvPr id="13324" name="Picture 12" descr="http://i.huffpost.com/gen/1296313/thumbs/r-CHILD-BIRTHDAY-PARTY-large570.jpg?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8794" y="1071221"/>
            <a:ext cx="5429250" cy="218512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21434" y="6435782"/>
            <a:ext cx="3140015" cy="276999"/>
          </a:xfrm>
          <a:prstGeom prst="rect">
            <a:avLst/>
          </a:prstGeom>
          <a:noFill/>
        </p:spPr>
        <p:txBody>
          <a:bodyPr wrap="square" rtlCol="0">
            <a:spAutoFit/>
          </a:bodyPr>
          <a:lstStyle/>
          <a:p>
            <a:r>
              <a:rPr lang="en-US" sz="1200" dirty="0"/>
              <a:t>Core Pre-Service Curriculum – Lab 4.3.7</a:t>
            </a:r>
          </a:p>
        </p:txBody>
      </p:sp>
    </p:spTree>
    <p:extLst>
      <p:ext uri="{BB962C8B-B14F-4D97-AF65-F5344CB8AC3E}">
        <p14:creationId xmlns:p14="http://schemas.microsoft.com/office/powerpoint/2010/main" val="32833272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Narrative: Helping the child tell their story</a:t>
            </a:r>
          </a:p>
        </p:txBody>
      </p:sp>
      <p:sp>
        <p:nvSpPr>
          <p:cNvPr id="3" name="Text Placeholder 2"/>
          <p:cNvSpPr>
            <a:spLocks noGrp="1"/>
          </p:cNvSpPr>
          <p:nvPr>
            <p:ph idx="1"/>
          </p:nvPr>
        </p:nvSpPr>
        <p:spPr>
          <a:xfrm>
            <a:off x="1397501" y="1656219"/>
            <a:ext cx="7289297" cy="4365702"/>
          </a:xfrm>
        </p:spPr>
        <p:txBody>
          <a:bodyPr>
            <a:normAutofit fontScale="92500" lnSpcReduction="20000"/>
          </a:bodyPr>
          <a:lstStyle/>
          <a:p>
            <a:pPr marL="514350" lvl="0" indent="-514350">
              <a:buFont typeface="+mj-lt"/>
              <a:buAutoNum type="arabicPeriod"/>
            </a:pPr>
            <a:r>
              <a:rPr lang="en-US" dirty="0"/>
              <a:t>Who are characters and where does it take place?</a:t>
            </a:r>
          </a:p>
          <a:p>
            <a:pPr marL="514350" lvl="0" indent="-514350">
              <a:buFont typeface="+mj-lt"/>
              <a:buAutoNum type="arabicPeriod"/>
            </a:pPr>
            <a:r>
              <a:rPr lang="en-US" dirty="0"/>
              <a:t>What made event come about?</a:t>
            </a:r>
          </a:p>
          <a:p>
            <a:pPr marL="514350" lvl="0" indent="-514350">
              <a:buFont typeface="+mj-lt"/>
              <a:buAutoNum type="arabicPeriod"/>
            </a:pPr>
            <a:r>
              <a:rPr lang="en-US" dirty="0"/>
              <a:t>What happened?</a:t>
            </a:r>
          </a:p>
          <a:p>
            <a:pPr marL="514350" lvl="0" indent="-514350">
              <a:buFont typeface="+mj-lt"/>
              <a:buAutoNum type="arabicPeriod"/>
            </a:pPr>
            <a:r>
              <a:rPr lang="en-US" dirty="0"/>
              <a:t>What were the motivations/goals of main characters?</a:t>
            </a:r>
          </a:p>
          <a:p>
            <a:pPr marL="514350" lvl="0" indent="-514350">
              <a:buFont typeface="+mj-lt"/>
              <a:buAutoNum type="arabicPeriod"/>
            </a:pPr>
            <a:r>
              <a:rPr lang="en-US" dirty="0"/>
              <a:t>What were the attitudes/emotions of main characters?</a:t>
            </a:r>
          </a:p>
          <a:p>
            <a:pPr marL="514350" lvl="0" indent="-514350">
              <a:buFont typeface="+mj-lt"/>
              <a:buAutoNum type="arabicPeriod"/>
            </a:pPr>
            <a:r>
              <a:rPr lang="en-US" dirty="0"/>
              <a:t>What were the consequences and conclusion? </a:t>
            </a:r>
          </a:p>
          <a:p>
            <a:pPr marL="514350" indent="-514350">
              <a:buFont typeface="+mj-lt"/>
              <a:buAutoNum type="arabicPeriod"/>
            </a:pPr>
            <a:endParaRPr lang="en-US" dirty="0"/>
          </a:p>
        </p:txBody>
      </p:sp>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a:t>Core Pre-Service Curriculum – Lab 4.3.8</a:t>
            </a:r>
          </a:p>
        </p:txBody>
      </p:sp>
    </p:spTree>
    <p:extLst>
      <p:ext uri="{BB962C8B-B14F-4D97-AF65-F5344CB8AC3E}">
        <p14:creationId xmlns:p14="http://schemas.microsoft.com/office/powerpoint/2010/main" val="41450529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3854" y="491778"/>
            <a:ext cx="5357002" cy="1143000"/>
          </a:xfrm>
        </p:spPr>
        <p:txBody>
          <a:bodyPr/>
          <a:lstStyle/>
          <a:p>
            <a:r>
              <a:rPr lang="en-US" dirty="0"/>
              <a:t>Language Assessment</a:t>
            </a:r>
            <a:br>
              <a:rPr lang="en-US" dirty="0"/>
            </a:br>
            <a:endParaRPr lang="en-US" dirty="0"/>
          </a:p>
        </p:txBody>
      </p:sp>
      <p:sp>
        <p:nvSpPr>
          <p:cNvPr id="3" name="Content Placeholder 2"/>
          <p:cNvSpPr>
            <a:spLocks noGrp="1"/>
          </p:cNvSpPr>
          <p:nvPr>
            <p:ph idx="1"/>
          </p:nvPr>
        </p:nvSpPr>
        <p:spPr>
          <a:xfrm>
            <a:off x="2622431" y="1397479"/>
            <a:ext cx="3554082" cy="4024833"/>
          </a:xfrm>
        </p:spPr>
        <p:txBody>
          <a:bodyPr>
            <a:normAutofit/>
          </a:bodyPr>
          <a:lstStyle/>
          <a:p>
            <a:r>
              <a:rPr lang="en-US" sz="3600" dirty="0"/>
              <a:t>Vocabulary</a:t>
            </a:r>
          </a:p>
          <a:p>
            <a:r>
              <a:rPr lang="en-US" sz="3600" dirty="0"/>
              <a:t>Comprehension </a:t>
            </a:r>
          </a:p>
          <a:p>
            <a:r>
              <a:rPr lang="en-US" sz="3600" dirty="0"/>
              <a:t>Memory</a:t>
            </a:r>
          </a:p>
          <a:p>
            <a:r>
              <a:rPr lang="en-US" sz="3600" dirty="0"/>
              <a:t>Attention span</a:t>
            </a:r>
          </a:p>
          <a:p>
            <a:endParaRPr lang="en-US" dirty="0"/>
          </a:p>
        </p:txBody>
      </p:sp>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a:t>Core Pre-Service Curriculum – Lab 4.3.9</a:t>
            </a:r>
          </a:p>
        </p:txBody>
      </p:sp>
    </p:spTree>
    <p:extLst>
      <p:ext uri="{BB962C8B-B14F-4D97-AF65-F5344CB8AC3E}">
        <p14:creationId xmlns:p14="http://schemas.microsoft.com/office/powerpoint/2010/main" val="12689116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9797" y="491778"/>
            <a:ext cx="5357002" cy="1143000"/>
          </a:xfrm>
        </p:spPr>
        <p:txBody>
          <a:bodyPr/>
          <a:lstStyle/>
          <a:p>
            <a:r>
              <a:rPr lang="en-US" dirty="0"/>
              <a:t> </a:t>
            </a:r>
            <a:br>
              <a:rPr lang="en-US" dirty="0"/>
            </a:br>
            <a:r>
              <a:rPr lang="en-US" dirty="0"/>
              <a:t>Pre-School Age </a:t>
            </a:r>
            <a:br>
              <a:rPr lang="en-US" dirty="0"/>
            </a:br>
            <a:r>
              <a:rPr lang="en-US" dirty="0"/>
              <a:t>(3-5 years)</a:t>
            </a:r>
          </a:p>
        </p:txBody>
      </p:sp>
      <p:sp>
        <p:nvSpPr>
          <p:cNvPr id="3" name="Content Placeholder 2"/>
          <p:cNvSpPr>
            <a:spLocks noGrp="1"/>
          </p:cNvSpPr>
          <p:nvPr>
            <p:ph idx="1"/>
          </p:nvPr>
        </p:nvSpPr>
        <p:spPr>
          <a:xfrm>
            <a:off x="2173854" y="2191109"/>
            <a:ext cx="6366296" cy="4024833"/>
          </a:xfrm>
        </p:spPr>
        <p:txBody>
          <a:bodyPr>
            <a:normAutofit/>
          </a:bodyPr>
          <a:lstStyle/>
          <a:p>
            <a:pPr marL="0" indent="0">
              <a:buNone/>
            </a:pPr>
            <a:r>
              <a:rPr lang="en-US" b="1" dirty="0"/>
              <a:t>Attributes:</a:t>
            </a:r>
          </a:p>
          <a:p>
            <a:r>
              <a:rPr lang="en-US" dirty="0"/>
              <a:t>Honesty</a:t>
            </a:r>
          </a:p>
          <a:p>
            <a:r>
              <a:rPr lang="en-US" dirty="0"/>
              <a:t>Lack of embarrassment</a:t>
            </a:r>
          </a:p>
          <a:p>
            <a:r>
              <a:rPr lang="en-US" dirty="0"/>
              <a:t>May enjoy adult attention</a:t>
            </a:r>
          </a:p>
          <a:p>
            <a:r>
              <a:rPr lang="en-US" dirty="0"/>
              <a:t>Lack of inhibition about sexual topics</a:t>
            </a:r>
          </a:p>
        </p:txBody>
      </p:sp>
      <p:pic>
        <p:nvPicPr>
          <p:cNvPr id="4" name="Picture 11" descr="http://www.firstfivecc.org/blog/wp-content/uploads/2013/03/Lit_Preschool_Circle_Tim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8466" y="280234"/>
            <a:ext cx="1984077" cy="19108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21434" y="6280030"/>
            <a:ext cx="3140015" cy="276999"/>
          </a:xfrm>
          <a:prstGeom prst="rect">
            <a:avLst/>
          </a:prstGeom>
          <a:noFill/>
        </p:spPr>
        <p:txBody>
          <a:bodyPr wrap="square" rtlCol="0">
            <a:spAutoFit/>
          </a:bodyPr>
          <a:lstStyle/>
          <a:p>
            <a:r>
              <a:rPr lang="en-US" sz="1200" dirty="0"/>
              <a:t>Core Pre-Service Curriculum – Lab 4.3.10</a:t>
            </a:r>
          </a:p>
        </p:txBody>
      </p:sp>
    </p:spTree>
    <p:extLst>
      <p:ext uri="{BB962C8B-B14F-4D97-AF65-F5344CB8AC3E}">
        <p14:creationId xmlns:p14="http://schemas.microsoft.com/office/powerpoint/2010/main" val="34412800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Language Challenges: </a:t>
            </a:r>
            <a:br>
              <a:rPr lang="en-US" dirty="0"/>
            </a:br>
            <a:r>
              <a:rPr lang="en-US" dirty="0"/>
              <a:t>Pre-School Age</a:t>
            </a:r>
          </a:p>
        </p:txBody>
      </p:sp>
      <p:sp>
        <p:nvSpPr>
          <p:cNvPr id="3" name="Content Placeholder 2"/>
          <p:cNvSpPr>
            <a:spLocks noGrp="1"/>
          </p:cNvSpPr>
          <p:nvPr>
            <p:ph idx="1"/>
          </p:nvPr>
        </p:nvSpPr>
        <p:spPr>
          <a:xfrm>
            <a:off x="1604536" y="2057275"/>
            <a:ext cx="7082264" cy="4365702"/>
          </a:xfrm>
        </p:spPr>
        <p:txBody>
          <a:bodyPr>
            <a:normAutofit lnSpcReduction="10000"/>
          </a:bodyPr>
          <a:lstStyle/>
          <a:p>
            <a:r>
              <a:rPr lang="en-US" dirty="0"/>
              <a:t>Literal and concrete</a:t>
            </a:r>
          </a:p>
          <a:p>
            <a:r>
              <a:rPr lang="en-US" dirty="0"/>
              <a:t>Reluctant to admit they don’t understand</a:t>
            </a:r>
          </a:p>
          <a:p>
            <a:r>
              <a:rPr lang="en-US" dirty="0"/>
              <a:t>Yes bias</a:t>
            </a:r>
          </a:p>
          <a:p>
            <a:r>
              <a:rPr lang="en-US" dirty="0"/>
              <a:t>Early language development</a:t>
            </a:r>
          </a:p>
          <a:p>
            <a:r>
              <a:rPr lang="en-US" dirty="0"/>
              <a:t>Can recite but don’t know (e.g. numbers)</a:t>
            </a:r>
          </a:p>
          <a:p>
            <a:r>
              <a:rPr lang="en-US" dirty="0"/>
              <a:t>Kinship</a:t>
            </a:r>
          </a:p>
          <a:p>
            <a:endParaRPr lang="en-US" dirty="0"/>
          </a:p>
        </p:txBody>
      </p:sp>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a:t>Core Pre-Service Curriculum – Lab 4.3.11</a:t>
            </a:r>
          </a:p>
        </p:txBody>
      </p:sp>
    </p:spTree>
    <p:extLst>
      <p:ext uri="{BB962C8B-B14F-4D97-AF65-F5344CB8AC3E}">
        <p14:creationId xmlns:p14="http://schemas.microsoft.com/office/powerpoint/2010/main" val="38180814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 this alligator pretend or real?</a:t>
            </a:r>
          </a:p>
        </p:txBody>
      </p:sp>
      <p:pic>
        <p:nvPicPr>
          <p:cNvPr id="21506" name="Picture 2" descr="http://ts1.mm.bing.net/th?&amp;id=HN.608007622519754212&amp;w=300&amp;h=300&amp;c=0&amp;pid=1.9&amp;rs=0&amp;p=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1659" y="1915065"/>
            <a:ext cx="5089585" cy="395089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a:t>Core Pre-Service Curriculum – Lab 4.3.12</a:t>
            </a:r>
          </a:p>
        </p:txBody>
      </p:sp>
    </p:spTree>
    <p:extLst>
      <p:ext uri="{BB962C8B-B14F-4D97-AF65-F5344CB8AC3E}">
        <p14:creationId xmlns:p14="http://schemas.microsoft.com/office/powerpoint/2010/main" val="37284774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81467" y="1619313"/>
            <a:ext cx="6859859" cy="1028884"/>
          </a:xfrm>
        </p:spPr>
        <p:txBody>
          <a:bodyPr/>
          <a:lstStyle/>
          <a:p>
            <a:r>
              <a:rPr lang="en-US" dirty="0"/>
              <a:t>Lab Unit 4.1</a:t>
            </a:r>
          </a:p>
        </p:txBody>
      </p:sp>
      <p:sp>
        <p:nvSpPr>
          <p:cNvPr id="3" name="Subtitle 2"/>
          <p:cNvSpPr>
            <a:spLocks noGrp="1"/>
          </p:cNvSpPr>
          <p:nvPr>
            <p:ph type="subTitle" idx="1"/>
          </p:nvPr>
        </p:nvSpPr>
        <p:spPr>
          <a:xfrm>
            <a:off x="1344167" y="2648198"/>
            <a:ext cx="7474712" cy="1015340"/>
          </a:xfrm>
        </p:spPr>
        <p:txBody>
          <a:bodyPr>
            <a:normAutofit lnSpcReduction="10000"/>
          </a:bodyPr>
          <a:lstStyle/>
          <a:p>
            <a:r>
              <a:rPr lang="en-US" dirty="0"/>
              <a:t>Debrief Field Observations of Exploring and Focusing Skills</a:t>
            </a:r>
          </a:p>
        </p:txBody>
      </p:sp>
      <p:pic>
        <p:nvPicPr>
          <p:cNvPr id="4" name="Picture 10"/>
          <p:cNvPicPr>
            <a:picLocks noChangeAspect="1"/>
          </p:cNvPicPr>
          <p:nvPr/>
        </p:nvPicPr>
        <p:blipFill>
          <a:blip r:embed="rId3" cstate="screen"/>
          <a:srcRect/>
          <a:stretch>
            <a:fillRect/>
          </a:stretch>
        </p:blipFill>
        <p:spPr bwMode="auto">
          <a:xfrm>
            <a:off x="7748904" y="449026"/>
            <a:ext cx="1069975" cy="1187450"/>
          </a:xfrm>
          <a:prstGeom prst="rect">
            <a:avLst/>
          </a:prstGeom>
          <a:noFill/>
          <a:ln w="9525">
            <a:noFill/>
            <a:miter lim="800000"/>
            <a:headEnd/>
            <a:tailEnd/>
          </a:ln>
        </p:spPr>
      </p:pic>
      <p:sp>
        <p:nvSpPr>
          <p:cNvPr id="5" name="TextBox 4"/>
          <p:cNvSpPr txBox="1"/>
          <p:nvPr/>
        </p:nvSpPr>
        <p:spPr>
          <a:xfrm>
            <a:off x="1121434" y="6280030"/>
            <a:ext cx="3140015" cy="276999"/>
          </a:xfrm>
          <a:prstGeom prst="rect">
            <a:avLst/>
          </a:prstGeom>
          <a:noFill/>
        </p:spPr>
        <p:txBody>
          <a:bodyPr wrap="square" rtlCol="0">
            <a:spAutoFit/>
          </a:bodyPr>
          <a:lstStyle/>
          <a:p>
            <a:r>
              <a:rPr lang="en-US" sz="1200" dirty="0"/>
              <a:t>Core Pre-Service Curriculum – Lab 4.1.1</a:t>
            </a:r>
          </a:p>
        </p:txBody>
      </p:sp>
    </p:spTree>
    <p:extLst>
      <p:ext uri="{BB962C8B-B14F-4D97-AF65-F5344CB8AC3E}">
        <p14:creationId xmlns:p14="http://schemas.microsoft.com/office/powerpoint/2010/main" val="25455202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2"/>
          <p:cNvSpPr>
            <a:spLocks noGrp="1" noChangeArrowheads="1"/>
          </p:cNvSpPr>
          <p:nvPr>
            <p:ph type="title"/>
          </p:nvPr>
        </p:nvSpPr>
        <p:spPr/>
        <p:txBody>
          <a:bodyPr/>
          <a:lstStyle/>
          <a:p>
            <a:pPr eaLnBrk="1" hangingPunct="1">
              <a:defRPr/>
            </a:pPr>
            <a:r>
              <a:rPr lang="en-US" altLang="en-US" sz="4400" dirty="0">
                <a:solidFill>
                  <a:srgbClr val="18579B"/>
                </a:solidFill>
              </a:rPr>
              <a:t>Anatomical Diagrams</a:t>
            </a:r>
          </a:p>
        </p:txBody>
      </p:sp>
      <p:pic>
        <p:nvPicPr>
          <p:cNvPr id="389123" name="Picture 3" descr="boy"/>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600561" y="1600201"/>
            <a:ext cx="3057704" cy="4179498"/>
          </a:xfr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89124" name="Picture 4" descr="girl"/>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331125" y="1600200"/>
            <a:ext cx="3065163" cy="4179499"/>
          </a:xfr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1"/>
          <p:cNvSpPr/>
          <p:nvPr/>
        </p:nvSpPr>
        <p:spPr>
          <a:xfrm>
            <a:off x="1147312" y="5761115"/>
            <a:ext cx="7824159" cy="646331"/>
          </a:xfrm>
          <a:prstGeom prst="rect">
            <a:avLst/>
          </a:prstGeom>
        </p:spPr>
        <p:txBody>
          <a:bodyPr wrap="square">
            <a:spAutoFit/>
          </a:bodyPr>
          <a:lstStyle/>
          <a:p>
            <a:r>
              <a:rPr lang="en-US" b="1" dirty="0"/>
              <a:t>Children’s Advocacy Center, of the Thirteenth Judicial Circuit Court,</a:t>
            </a:r>
          </a:p>
          <a:p>
            <a:r>
              <a:rPr lang="en-US" b="1" dirty="0"/>
              <a:t>Tampa, Florida</a:t>
            </a:r>
          </a:p>
        </p:txBody>
      </p:sp>
      <p:sp>
        <p:nvSpPr>
          <p:cNvPr id="6" name="TextBox 5"/>
          <p:cNvSpPr txBox="1"/>
          <p:nvPr/>
        </p:nvSpPr>
        <p:spPr>
          <a:xfrm>
            <a:off x="1147312" y="6418529"/>
            <a:ext cx="3140015" cy="276999"/>
          </a:xfrm>
          <a:prstGeom prst="rect">
            <a:avLst/>
          </a:prstGeom>
          <a:noFill/>
        </p:spPr>
        <p:txBody>
          <a:bodyPr wrap="square" rtlCol="0">
            <a:spAutoFit/>
          </a:bodyPr>
          <a:lstStyle/>
          <a:p>
            <a:r>
              <a:rPr lang="en-US" sz="1200" dirty="0"/>
              <a:t>Core Pre-Service Curriculum – Lab 4.3.13</a:t>
            </a:r>
          </a:p>
        </p:txBody>
      </p:sp>
    </p:spTree>
    <p:extLst>
      <p:ext uri="{BB962C8B-B14F-4D97-AF65-F5344CB8AC3E}">
        <p14:creationId xmlns:p14="http://schemas.microsoft.com/office/powerpoint/2010/main" val="19193872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389123"/>
                                        </p:tgtEl>
                                      </p:cBhvr>
                                    </p:animEffect>
                                    <p:animScale>
                                      <p:cBhvr>
                                        <p:cTn id="7" dur="250" autoRev="1" fill="hold"/>
                                        <p:tgtEl>
                                          <p:spTgt spid="389123"/>
                                        </p:tgtEl>
                                      </p:cBhvr>
                                      <p:by x="105000" y="105000"/>
                                    </p:animScale>
                                  </p:childTnLst>
                                </p:cTn>
                              </p:par>
                            </p:childTnLst>
                          </p:cTn>
                        </p:par>
                        <p:par>
                          <p:cTn id="8" fill="hold" nodeType="afterGroup">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389124"/>
                                        </p:tgtEl>
                                      </p:cBhvr>
                                    </p:animEffect>
                                    <p:animScale>
                                      <p:cBhvr>
                                        <p:cTn id="11" dur="250" autoRev="1" fill="hold"/>
                                        <p:tgtEl>
                                          <p:spTgt spid="38912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3218" name="Rectangle 2"/>
          <p:cNvSpPr>
            <a:spLocks noGrp="1" noChangeArrowheads="1"/>
          </p:cNvSpPr>
          <p:nvPr>
            <p:ph type="title"/>
          </p:nvPr>
        </p:nvSpPr>
        <p:spPr>
          <a:xfrm>
            <a:off x="1600200" y="384175"/>
            <a:ext cx="6096000" cy="758825"/>
          </a:xfrm>
        </p:spPr>
        <p:txBody>
          <a:bodyPr/>
          <a:lstStyle/>
          <a:p>
            <a:pPr eaLnBrk="1" hangingPunct="1">
              <a:defRPr/>
            </a:pPr>
            <a:r>
              <a:rPr lang="en-US" altLang="en-US" dirty="0">
                <a:solidFill>
                  <a:srgbClr val="18579B"/>
                </a:solidFill>
                <a:latin typeface="Calibri" panose="020F0502020204030204" pitchFamily="34" charset="0"/>
              </a:rPr>
              <a:t>In their own words…</a:t>
            </a:r>
          </a:p>
        </p:txBody>
      </p:sp>
      <p:sp>
        <p:nvSpPr>
          <p:cNvPr id="393219" name="Rectangle 3"/>
          <p:cNvSpPr>
            <a:spLocks noGrp="1" noChangeArrowheads="1"/>
          </p:cNvSpPr>
          <p:nvPr>
            <p:ph type="body" idx="1"/>
          </p:nvPr>
        </p:nvSpPr>
        <p:spPr>
          <a:xfrm>
            <a:off x="1163847" y="1174750"/>
            <a:ext cx="1828800" cy="609600"/>
          </a:xfrm>
        </p:spPr>
        <p:txBody>
          <a:bodyPr/>
          <a:lstStyle/>
          <a:p>
            <a:pPr eaLnBrk="1" hangingPunct="1">
              <a:buFont typeface="Wingdings" pitchFamily="2" charset="2"/>
              <a:buNone/>
              <a:defRPr/>
            </a:pPr>
            <a:r>
              <a:rPr lang="en-US" altLang="en-US" dirty="0">
                <a:solidFill>
                  <a:schemeClr val="hlink"/>
                </a:solidFill>
                <a:effectLst>
                  <a:outerShdw blurRad="38100" dist="38100" dir="2700000" algn="tl">
                    <a:srgbClr val="FFFFFF"/>
                  </a:outerShdw>
                </a:effectLst>
              </a:rPr>
              <a:t>Pee </a:t>
            </a:r>
            <a:r>
              <a:rPr lang="en-US" altLang="en-US" dirty="0" err="1">
                <a:solidFill>
                  <a:schemeClr val="hlink"/>
                </a:solidFill>
                <a:effectLst>
                  <a:outerShdw blurRad="38100" dist="38100" dir="2700000" algn="tl">
                    <a:srgbClr val="FFFFFF"/>
                  </a:outerShdw>
                </a:effectLst>
              </a:rPr>
              <a:t>pee</a:t>
            </a:r>
            <a:endParaRPr lang="en-US" altLang="en-US" dirty="0">
              <a:solidFill>
                <a:schemeClr val="hlink"/>
              </a:solidFill>
              <a:effectLst>
                <a:outerShdw blurRad="38100" dist="38100" dir="2700000" algn="tl">
                  <a:srgbClr val="FFFFFF"/>
                </a:outerShdw>
              </a:effectLst>
            </a:endParaRPr>
          </a:p>
        </p:txBody>
      </p:sp>
      <p:sp>
        <p:nvSpPr>
          <p:cNvPr id="393220" name="Text Box 4"/>
          <p:cNvSpPr txBox="1">
            <a:spLocks noChangeArrowheads="1"/>
          </p:cNvSpPr>
          <p:nvPr/>
        </p:nvSpPr>
        <p:spPr bwMode="auto">
          <a:xfrm>
            <a:off x="1143000" y="2286000"/>
            <a:ext cx="2209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75000"/>
              <a:buFont typeface="Wingdings" pitchFamily="2" charset="2"/>
              <a:buChar char="l"/>
              <a:defRPr sz="3200">
                <a:solidFill>
                  <a:schemeClr val="tx1"/>
                </a:solidFill>
                <a:latin typeface="Arial"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9pPr>
          </a:lstStyle>
          <a:p>
            <a:pPr eaLnBrk="1" hangingPunct="1">
              <a:spcBef>
                <a:spcPct val="50000"/>
              </a:spcBef>
              <a:buClrTx/>
              <a:buSzTx/>
              <a:buFontTx/>
              <a:buNone/>
            </a:pPr>
            <a:r>
              <a:rPr lang="en-US" altLang="en-US" dirty="0">
                <a:solidFill>
                  <a:srgbClr val="6666FF"/>
                </a:solidFill>
                <a:latin typeface="Impact" pitchFamily="34" charset="0"/>
              </a:rPr>
              <a:t>boobs</a:t>
            </a:r>
          </a:p>
        </p:txBody>
      </p:sp>
      <p:sp>
        <p:nvSpPr>
          <p:cNvPr id="393221" name="Text Box 5"/>
          <p:cNvSpPr txBox="1">
            <a:spLocks noChangeArrowheads="1"/>
          </p:cNvSpPr>
          <p:nvPr/>
        </p:nvSpPr>
        <p:spPr bwMode="auto">
          <a:xfrm>
            <a:off x="1181100" y="3276600"/>
            <a:ext cx="1447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itchFamily="2" charset="2"/>
              <a:buChar char="l"/>
              <a:defRPr sz="3200">
                <a:solidFill>
                  <a:schemeClr val="tx1"/>
                </a:solidFill>
                <a:latin typeface="Arial"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9pPr>
          </a:lstStyle>
          <a:p>
            <a:pPr eaLnBrk="1" hangingPunct="1">
              <a:spcBef>
                <a:spcPct val="50000"/>
              </a:spcBef>
              <a:buClrTx/>
              <a:buSzTx/>
              <a:buFontTx/>
              <a:buNone/>
            </a:pPr>
            <a:r>
              <a:rPr lang="en-US" altLang="en-US" dirty="0">
                <a:solidFill>
                  <a:srgbClr val="FF6699"/>
                </a:solidFill>
                <a:latin typeface="Comic Sans MS" pitchFamily="66" charset="0"/>
              </a:rPr>
              <a:t>chest</a:t>
            </a:r>
          </a:p>
        </p:txBody>
      </p:sp>
      <p:sp>
        <p:nvSpPr>
          <p:cNvPr id="393222" name="Text Box 6"/>
          <p:cNvSpPr txBox="1">
            <a:spLocks noChangeArrowheads="1"/>
          </p:cNvSpPr>
          <p:nvPr/>
        </p:nvSpPr>
        <p:spPr bwMode="auto">
          <a:xfrm>
            <a:off x="1219200" y="3886200"/>
            <a:ext cx="1828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itchFamily="2" charset="2"/>
              <a:buChar char="l"/>
              <a:defRPr sz="3200">
                <a:solidFill>
                  <a:schemeClr val="tx1"/>
                </a:solidFill>
                <a:latin typeface="Arial"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9pPr>
          </a:lstStyle>
          <a:p>
            <a:pPr eaLnBrk="1" hangingPunct="1">
              <a:spcBef>
                <a:spcPct val="50000"/>
              </a:spcBef>
              <a:buClrTx/>
              <a:buSzTx/>
              <a:buFontTx/>
              <a:buNone/>
            </a:pPr>
            <a:r>
              <a:rPr lang="en-US" altLang="en-US" sz="3600" b="1" i="1">
                <a:solidFill>
                  <a:srgbClr val="00FF00"/>
                </a:solidFill>
                <a:latin typeface="Juice ITC" pitchFamily="82" charset="0"/>
              </a:rPr>
              <a:t>bottom</a:t>
            </a:r>
          </a:p>
        </p:txBody>
      </p:sp>
      <p:sp>
        <p:nvSpPr>
          <p:cNvPr id="393223" name="Text Box 7"/>
          <p:cNvSpPr txBox="1">
            <a:spLocks noChangeArrowheads="1"/>
          </p:cNvSpPr>
          <p:nvPr/>
        </p:nvSpPr>
        <p:spPr bwMode="auto">
          <a:xfrm>
            <a:off x="1219200" y="4892675"/>
            <a:ext cx="2438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itchFamily="2" charset="2"/>
              <a:buChar char="l"/>
              <a:defRPr sz="3200">
                <a:solidFill>
                  <a:schemeClr val="tx1"/>
                </a:solidFill>
                <a:latin typeface="Arial"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9pPr>
          </a:lstStyle>
          <a:p>
            <a:pPr eaLnBrk="1" hangingPunct="1">
              <a:spcBef>
                <a:spcPct val="50000"/>
              </a:spcBef>
              <a:buClrTx/>
              <a:buSzTx/>
              <a:buFontTx/>
              <a:buNone/>
            </a:pPr>
            <a:r>
              <a:rPr lang="en-US" altLang="en-US" dirty="0">
                <a:solidFill>
                  <a:schemeClr val="tx2">
                    <a:lumMod val="50000"/>
                    <a:lumOff val="50000"/>
                  </a:schemeClr>
                </a:solidFill>
                <a:latin typeface="Monotype Corsiva" pitchFamily="66" charset="0"/>
              </a:rPr>
              <a:t>back private</a:t>
            </a:r>
          </a:p>
        </p:txBody>
      </p:sp>
      <p:sp>
        <p:nvSpPr>
          <p:cNvPr id="393224" name="Text Box 8"/>
          <p:cNvSpPr txBox="1">
            <a:spLocks noChangeArrowheads="1"/>
          </p:cNvSpPr>
          <p:nvPr/>
        </p:nvSpPr>
        <p:spPr bwMode="auto">
          <a:xfrm>
            <a:off x="1981200" y="1752600"/>
            <a:ext cx="2133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itchFamily="2" charset="2"/>
              <a:buChar char="l"/>
              <a:defRPr sz="3200">
                <a:solidFill>
                  <a:schemeClr val="tx1"/>
                </a:solidFill>
                <a:latin typeface="Arial"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9pPr>
          </a:lstStyle>
          <a:p>
            <a:pPr eaLnBrk="1" hangingPunct="1">
              <a:spcBef>
                <a:spcPct val="50000"/>
              </a:spcBef>
              <a:buClrTx/>
              <a:buSzTx/>
              <a:buFontTx/>
              <a:buNone/>
            </a:pPr>
            <a:r>
              <a:rPr lang="en-US" altLang="en-US">
                <a:solidFill>
                  <a:srgbClr val="00FF00"/>
                </a:solidFill>
                <a:latin typeface="Impact" pitchFamily="34" charset="0"/>
              </a:rPr>
              <a:t>ding dong</a:t>
            </a:r>
          </a:p>
        </p:txBody>
      </p:sp>
      <p:sp>
        <p:nvSpPr>
          <p:cNvPr id="393225" name="Text Box 9"/>
          <p:cNvSpPr txBox="1">
            <a:spLocks noChangeArrowheads="1"/>
          </p:cNvSpPr>
          <p:nvPr/>
        </p:nvSpPr>
        <p:spPr bwMode="auto">
          <a:xfrm>
            <a:off x="1905000" y="2708111"/>
            <a:ext cx="1676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itchFamily="2" charset="2"/>
              <a:buChar char="l"/>
              <a:defRPr sz="3200">
                <a:solidFill>
                  <a:schemeClr val="tx1"/>
                </a:solidFill>
                <a:latin typeface="Arial"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9pPr>
          </a:lstStyle>
          <a:p>
            <a:pPr eaLnBrk="1" hangingPunct="1">
              <a:spcBef>
                <a:spcPct val="50000"/>
              </a:spcBef>
              <a:buClrTx/>
              <a:buSzTx/>
              <a:buFontTx/>
              <a:buNone/>
            </a:pPr>
            <a:r>
              <a:rPr lang="en-US" altLang="en-US" sz="2800" dirty="0" err="1">
                <a:solidFill>
                  <a:srgbClr val="92D050"/>
                </a:solidFill>
                <a:latin typeface="Lucida Sans" pitchFamily="34" charset="0"/>
              </a:rPr>
              <a:t>puchina</a:t>
            </a:r>
            <a:endParaRPr lang="en-US" altLang="en-US" sz="2800" dirty="0">
              <a:solidFill>
                <a:srgbClr val="92D050"/>
              </a:solidFill>
              <a:latin typeface="Lucida Sans" pitchFamily="34" charset="0"/>
            </a:endParaRPr>
          </a:p>
        </p:txBody>
      </p:sp>
      <p:sp>
        <p:nvSpPr>
          <p:cNvPr id="393226" name="Text Box 10"/>
          <p:cNvSpPr txBox="1">
            <a:spLocks noChangeArrowheads="1"/>
          </p:cNvSpPr>
          <p:nvPr/>
        </p:nvSpPr>
        <p:spPr bwMode="auto">
          <a:xfrm>
            <a:off x="2971800" y="3276600"/>
            <a:ext cx="1295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itchFamily="2" charset="2"/>
              <a:buChar char="l"/>
              <a:defRPr sz="3200">
                <a:solidFill>
                  <a:schemeClr val="tx1"/>
                </a:solidFill>
                <a:latin typeface="Arial"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9pPr>
          </a:lstStyle>
          <a:p>
            <a:pPr eaLnBrk="1" hangingPunct="1">
              <a:spcBef>
                <a:spcPct val="50000"/>
              </a:spcBef>
              <a:buClrTx/>
              <a:buSzTx/>
              <a:buFontTx/>
              <a:buNone/>
            </a:pPr>
            <a:r>
              <a:rPr lang="en-US" altLang="en-US" sz="3600" b="1">
                <a:solidFill>
                  <a:srgbClr val="3333FF"/>
                </a:solidFill>
                <a:latin typeface="Garamond" pitchFamily="18" charset="0"/>
              </a:rPr>
              <a:t>stick</a:t>
            </a:r>
          </a:p>
        </p:txBody>
      </p:sp>
      <p:sp>
        <p:nvSpPr>
          <p:cNvPr id="393227" name="Text Box 11"/>
          <p:cNvSpPr txBox="1">
            <a:spLocks noChangeArrowheads="1"/>
          </p:cNvSpPr>
          <p:nvPr/>
        </p:nvSpPr>
        <p:spPr bwMode="auto">
          <a:xfrm>
            <a:off x="3657600" y="4953000"/>
            <a:ext cx="2209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itchFamily="2" charset="2"/>
              <a:buChar char="l"/>
              <a:defRPr sz="3200">
                <a:solidFill>
                  <a:schemeClr val="tx1"/>
                </a:solidFill>
                <a:latin typeface="Arial"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9pPr>
          </a:lstStyle>
          <a:p>
            <a:pPr eaLnBrk="1" hangingPunct="1">
              <a:spcBef>
                <a:spcPct val="50000"/>
              </a:spcBef>
              <a:buClrTx/>
              <a:buSzTx/>
              <a:buFontTx/>
              <a:buNone/>
            </a:pPr>
            <a:r>
              <a:rPr lang="en-US" altLang="en-US" sz="2800">
                <a:solidFill>
                  <a:srgbClr val="3366FF"/>
                </a:solidFill>
                <a:latin typeface="Comic Sans MS" pitchFamily="66" charset="0"/>
              </a:rPr>
              <a:t>wee wee</a:t>
            </a:r>
          </a:p>
        </p:txBody>
      </p:sp>
      <p:sp>
        <p:nvSpPr>
          <p:cNvPr id="393228" name="Text Box 12"/>
          <p:cNvSpPr txBox="1">
            <a:spLocks noChangeArrowheads="1"/>
          </p:cNvSpPr>
          <p:nvPr/>
        </p:nvSpPr>
        <p:spPr bwMode="auto">
          <a:xfrm>
            <a:off x="4267200" y="1143000"/>
            <a:ext cx="2514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itchFamily="2" charset="2"/>
              <a:buChar char="l"/>
              <a:defRPr sz="3200">
                <a:solidFill>
                  <a:schemeClr val="tx1"/>
                </a:solidFill>
                <a:latin typeface="Arial"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9pPr>
          </a:lstStyle>
          <a:p>
            <a:pPr eaLnBrk="1" hangingPunct="1">
              <a:spcBef>
                <a:spcPct val="50000"/>
              </a:spcBef>
              <a:buClrTx/>
              <a:buSzTx/>
              <a:buFontTx/>
              <a:buNone/>
            </a:pPr>
            <a:r>
              <a:rPr lang="en-US" altLang="en-US" sz="3600">
                <a:solidFill>
                  <a:srgbClr val="FF3300"/>
                </a:solidFill>
                <a:latin typeface="Curlz MT" pitchFamily="82" charset="0"/>
              </a:rPr>
              <a:t>Pocket book</a:t>
            </a:r>
          </a:p>
        </p:txBody>
      </p:sp>
      <p:sp>
        <p:nvSpPr>
          <p:cNvPr id="393229" name="Text Box 13"/>
          <p:cNvSpPr txBox="1">
            <a:spLocks noChangeArrowheads="1"/>
          </p:cNvSpPr>
          <p:nvPr/>
        </p:nvSpPr>
        <p:spPr bwMode="auto">
          <a:xfrm>
            <a:off x="3733800" y="2286000"/>
            <a:ext cx="2286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itchFamily="2" charset="2"/>
              <a:buChar char="l"/>
              <a:defRPr sz="3200">
                <a:solidFill>
                  <a:schemeClr val="tx1"/>
                </a:solidFill>
                <a:latin typeface="Arial"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9pPr>
          </a:lstStyle>
          <a:p>
            <a:pPr eaLnBrk="1" hangingPunct="1">
              <a:spcBef>
                <a:spcPct val="50000"/>
              </a:spcBef>
              <a:buClrTx/>
              <a:buSzTx/>
              <a:buFontTx/>
              <a:buNone/>
            </a:pPr>
            <a:r>
              <a:rPr lang="en-US" altLang="en-US">
                <a:solidFill>
                  <a:srgbClr val="00FFCC"/>
                </a:solidFill>
                <a:latin typeface="Tempus Sans ITC" pitchFamily="82" charset="0"/>
              </a:rPr>
              <a:t>Front-butt</a:t>
            </a:r>
          </a:p>
        </p:txBody>
      </p:sp>
      <p:sp>
        <p:nvSpPr>
          <p:cNvPr id="393230" name="Text Box 14"/>
          <p:cNvSpPr txBox="1">
            <a:spLocks noChangeArrowheads="1"/>
          </p:cNvSpPr>
          <p:nvPr/>
        </p:nvSpPr>
        <p:spPr bwMode="auto">
          <a:xfrm>
            <a:off x="3810000" y="4038600"/>
            <a:ext cx="2590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itchFamily="2" charset="2"/>
              <a:buChar char="l"/>
              <a:defRPr sz="3200">
                <a:solidFill>
                  <a:schemeClr val="tx1"/>
                </a:solidFill>
                <a:latin typeface="Arial"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9pPr>
          </a:lstStyle>
          <a:p>
            <a:pPr eaLnBrk="1" hangingPunct="1">
              <a:spcBef>
                <a:spcPct val="50000"/>
              </a:spcBef>
              <a:buClrTx/>
              <a:buSzTx/>
              <a:buFontTx/>
              <a:buNone/>
            </a:pPr>
            <a:r>
              <a:rPr lang="en-US" altLang="en-US">
                <a:solidFill>
                  <a:srgbClr val="FF0066"/>
                </a:solidFill>
                <a:latin typeface="Curlz MT" pitchFamily="82" charset="0"/>
              </a:rPr>
              <a:t>Fingering me</a:t>
            </a:r>
          </a:p>
        </p:txBody>
      </p:sp>
      <p:sp>
        <p:nvSpPr>
          <p:cNvPr id="393231" name="Text Box 15"/>
          <p:cNvSpPr txBox="1">
            <a:spLocks noChangeArrowheads="1"/>
          </p:cNvSpPr>
          <p:nvPr/>
        </p:nvSpPr>
        <p:spPr bwMode="auto">
          <a:xfrm>
            <a:off x="5867400" y="4892675"/>
            <a:ext cx="2743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itchFamily="2" charset="2"/>
              <a:buChar char="l"/>
              <a:defRPr sz="3200">
                <a:solidFill>
                  <a:schemeClr val="tx1"/>
                </a:solidFill>
                <a:latin typeface="Arial"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9pPr>
          </a:lstStyle>
          <a:p>
            <a:pPr eaLnBrk="1" hangingPunct="1">
              <a:spcBef>
                <a:spcPct val="50000"/>
              </a:spcBef>
              <a:buClrTx/>
              <a:buSzTx/>
              <a:buFontTx/>
              <a:buNone/>
            </a:pPr>
            <a:r>
              <a:rPr lang="en-US" altLang="en-US" i="1" dirty="0" err="1">
                <a:solidFill>
                  <a:srgbClr val="33CCCC"/>
                </a:solidFill>
                <a:latin typeface="Arial Narrow" pitchFamily="34" charset="0"/>
              </a:rPr>
              <a:t>messin</a:t>
            </a:r>
            <a:r>
              <a:rPr lang="en-US" altLang="en-US" i="1" dirty="0">
                <a:solidFill>
                  <a:srgbClr val="33CCCC"/>
                </a:solidFill>
                <a:latin typeface="Arial Narrow" pitchFamily="34" charset="0"/>
              </a:rPr>
              <a:t> with me</a:t>
            </a:r>
          </a:p>
        </p:txBody>
      </p:sp>
      <p:sp>
        <p:nvSpPr>
          <p:cNvPr id="393232" name="Text Box 16"/>
          <p:cNvSpPr txBox="1">
            <a:spLocks noChangeArrowheads="1"/>
          </p:cNvSpPr>
          <p:nvPr/>
        </p:nvSpPr>
        <p:spPr bwMode="auto">
          <a:xfrm>
            <a:off x="6096000" y="1676400"/>
            <a:ext cx="2743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itchFamily="2" charset="2"/>
              <a:buChar char="l"/>
              <a:defRPr sz="3200">
                <a:solidFill>
                  <a:schemeClr val="tx1"/>
                </a:solidFill>
                <a:latin typeface="Arial"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9pPr>
          </a:lstStyle>
          <a:p>
            <a:pPr eaLnBrk="1" hangingPunct="1">
              <a:spcBef>
                <a:spcPct val="50000"/>
              </a:spcBef>
              <a:buClrTx/>
              <a:buSzTx/>
              <a:buFontTx/>
              <a:buNone/>
            </a:pPr>
            <a:r>
              <a:rPr lang="en-US" altLang="en-US">
                <a:solidFill>
                  <a:srgbClr val="FF99CC"/>
                </a:solidFill>
                <a:latin typeface="Juice ITC" pitchFamily="82" charset="0"/>
              </a:rPr>
              <a:t>Hunching me</a:t>
            </a:r>
          </a:p>
        </p:txBody>
      </p:sp>
      <p:sp>
        <p:nvSpPr>
          <p:cNvPr id="34833" name="Text Box 17"/>
          <p:cNvSpPr txBox="1">
            <a:spLocks noChangeArrowheads="1"/>
          </p:cNvSpPr>
          <p:nvPr/>
        </p:nvSpPr>
        <p:spPr bwMode="auto">
          <a:xfrm>
            <a:off x="6477000" y="2362200"/>
            <a:ext cx="2362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itchFamily="2" charset="2"/>
              <a:buChar char="l"/>
              <a:defRPr sz="3200">
                <a:solidFill>
                  <a:schemeClr val="tx1"/>
                </a:solidFill>
                <a:latin typeface="Arial"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9pPr>
          </a:lstStyle>
          <a:p>
            <a:pPr eaLnBrk="1" hangingPunct="1">
              <a:spcBef>
                <a:spcPct val="50000"/>
              </a:spcBef>
              <a:buClrTx/>
              <a:buSzTx/>
              <a:buFontTx/>
              <a:buNone/>
            </a:pPr>
            <a:endParaRPr lang="en-US" altLang="en-US" sz="1800"/>
          </a:p>
        </p:txBody>
      </p:sp>
      <p:sp>
        <p:nvSpPr>
          <p:cNvPr id="393234" name="Text Box 18"/>
          <p:cNvSpPr txBox="1">
            <a:spLocks noChangeArrowheads="1"/>
          </p:cNvSpPr>
          <p:nvPr/>
        </p:nvSpPr>
        <p:spPr bwMode="auto">
          <a:xfrm>
            <a:off x="5943600" y="2514600"/>
            <a:ext cx="3200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itchFamily="2" charset="2"/>
              <a:buChar char="l"/>
              <a:defRPr sz="3200">
                <a:solidFill>
                  <a:schemeClr val="tx1"/>
                </a:solidFill>
                <a:latin typeface="Arial"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9pPr>
          </a:lstStyle>
          <a:p>
            <a:pPr eaLnBrk="1" hangingPunct="1">
              <a:spcBef>
                <a:spcPct val="50000"/>
              </a:spcBef>
              <a:buClrTx/>
              <a:buSzTx/>
              <a:buFontTx/>
              <a:buNone/>
            </a:pPr>
            <a:r>
              <a:rPr lang="en-US" altLang="en-US" sz="2800" i="1">
                <a:solidFill>
                  <a:srgbClr val="FF6600"/>
                </a:solidFill>
                <a:latin typeface="Bookman Old Style" pitchFamily="18" charset="0"/>
              </a:rPr>
              <a:t>Rub my privacy</a:t>
            </a:r>
          </a:p>
        </p:txBody>
      </p:sp>
      <p:sp>
        <p:nvSpPr>
          <p:cNvPr id="393235" name="Text Box 19"/>
          <p:cNvSpPr txBox="1">
            <a:spLocks noChangeArrowheads="1"/>
          </p:cNvSpPr>
          <p:nvPr/>
        </p:nvSpPr>
        <p:spPr bwMode="auto">
          <a:xfrm>
            <a:off x="4648200" y="3352800"/>
            <a:ext cx="3810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itchFamily="2" charset="2"/>
              <a:buChar char="l"/>
              <a:defRPr sz="3200">
                <a:solidFill>
                  <a:schemeClr val="tx1"/>
                </a:solidFill>
                <a:latin typeface="Arial"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9pPr>
          </a:lstStyle>
          <a:p>
            <a:pPr eaLnBrk="1" hangingPunct="1">
              <a:spcBef>
                <a:spcPct val="50000"/>
              </a:spcBef>
              <a:buClrTx/>
              <a:buSzTx/>
              <a:buFontTx/>
              <a:buNone/>
            </a:pPr>
            <a:r>
              <a:rPr lang="en-US" altLang="en-US" sz="2800">
                <a:solidFill>
                  <a:srgbClr val="CC00FF"/>
                </a:solidFill>
                <a:latin typeface="Jokerman" pitchFamily="82" charset="0"/>
              </a:rPr>
              <a:t>Licked my coochie</a:t>
            </a:r>
          </a:p>
        </p:txBody>
      </p:sp>
      <p:sp>
        <p:nvSpPr>
          <p:cNvPr id="393236" name="Text Box 20"/>
          <p:cNvSpPr txBox="1">
            <a:spLocks noChangeArrowheads="1"/>
          </p:cNvSpPr>
          <p:nvPr/>
        </p:nvSpPr>
        <p:spPr bwMode="auto">
          <a:xfrm>
            <a:off x="6652403" y="4045908"/>
            <a:ext cx="1828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itchFamily="2" charset="2"/>
              <a:buChar char="l"/>
              <a:defRPr sz="3200">
                <a:solidFill>
                  <a:schemeClr val="tx1"/>
                </a:solidFill>
                <a:latin typeface="Arial"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9pPr>
          </a:lstStyle>
          <a:p>
            <a:pPr eaLnBrk="1" hangingPunct="1">
              <a:spcBef>
                <a:spcPct val="50000"/>
              </a:spcBef>
              <a:buClrTx/>
              <a:buSzTx/>
              <a:buFontTx/>
              <a:buNone/>
            </a:pPr>
            <a:r>
              <a:rPr lang="en-US" altLang="en-US" dirty="0">
                <a:solidFill>
                  <a:srgbClr val="FF6600"/>
                </a:solidFill>
                <a:latin typeface="Matisse ITC" pitchFamily="82" charset="0"/>
              </a:rPr>
              <a:t>Kitty-cat</a:t>
            </a:r>
          </a:p>
        </p:txBody>
      </p:sp>
      <p:sp>
        <p:nvSpPr>
          <p:cNvPr id="393237" name="Text Box 21"/>
          <p:cNvSpPr txBox="1">
            <a:spLocks noChangeArrowheads="1"/>
          </p:cNvSpPr>
          <p:nvPr/>
        </p:nvSpPr>
        <p:spPr bwMode="auto">
          <a:xfrm>
            <a:off x="1360098" y="5612951"/>
            <a:ext cx="1600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itchFamily="2" charset="2"/>
              <a:buChar char="l"/>
              <a:defRPr sz="3200">
                <a:solidFill>
                  <a:schemeClr val="tx1"/>
                </a:solidFill>
                <a:latin typeface="Arial"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9pPr>
          </a:lstStyle>
          <a:p>
            <a:pPr eaLnBrk="1" hangingPunct="1">
              <a:spcBef>
                <a:spcPct val="50000"/>
              </a:spcBef>
              <a:buClrTx/>
              <a:buSzTx/>
              <a:buFontTx/>
              <a:buNone/>
            </a:pPr>
            <a:r>
              <a:rPr lang="en-US" altLang="en-US" sz="2800">
                <a:solidFill>
                  <a:srgbClr val="FF66FF"/>
                </a:solidFill>
                <a:latin typeface="Lucida Sans" pitchFamily="34" charset="0"/>
              </a:rPr>
              <a:t>booty</a:t>
            </a:r>
          </a:p>
        </p:txBody>
      </p:sp>
      <p:sp>
        <p:nvSpPr>
          <p:cNvPr id="393238" name="Text Box 22"/>
          <p:cNvSpPr txBox="1">
            <a:spLocks noChangeArrowheads="1"/>
          </p:cNvSpPr>
          <p:nvPr/>
        </p:nvSpPr>
        <p:spPr bwMode="auto">
          <a:xfrm>
            <a:off x="3152955" y="5574192"/>
            <a:ext cx="1981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itchFamily="2" charset="2"/>
              <a:buChar char="l"/>
              <a:defRPr sz="3200">
                <a:solidFill>
                  <a:schemeClr val="tx1"/>
                </a:solidFill>
                <a:latin typeface="Arial"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9pPr>
          </a:lstStyle>
          <a:p>
            <a:pPr eaLnBrk="1" hangingPunct="1">
              <a:spcBef>
                <a:spcPct val="50000"/>
              </a:spcBef>
              <a:buClrTx/>
              <a:buSzTx/>
              <a:buFontTx/>
              <a:buNone/>
            </a:pPr>
            <a:r>
              <a:rPr lang="en-US" altLang="en-US" dirty="0">
                <a:solidFill>
                  <a:srgbClr val="CC3399"/>
                </a:solidFill>
                <a:latin typeface="Century Gothic" pitchFamily="34" charset="0"/>
              </a:rPr>
              <a:t>hose</a:t>
            </a:r>
          </a:p>
        </p:txBody>
      </p:sp>
      <p:sp>
        <p:nvSpPr>
          <p:cNvPr id="393239" name="Text Box 23"/>
          <p:cNvSpPr txBox="1">
            <a:spLocks noChangeArrowheads="1"/>
          </p:cNvSpPr>
          <p:nvPr/>
        </p:nvSpPr>
        <p:spPr bwMode="auto">
          <a:xfrm>
            <a:off x="5391509" y="5568441"/>
            <a:ext cx="2590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itchFamily="2" charset="2"/>
              <a:buChar char="l"/>
              <a:defRPr sz="3200">
                <a:solidFill>
                  <a:schemeClr val="tx1"/>
                </a:solidFill>
                <a:latin typeface="Arial"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9pPr>
          </a:lstStyle>
          <a:p>
            <a:pPr eaLnBrk="1" hangingPunct="1">
              <a:spcBef>
                <a:spcPct val="50000"/>
              </a:spcBef>
              <a:buClrTx/>
              <a:buSzTx/>
              <a:buFontTx/>
              <a:buNone/>
            </a:pPr>
            <a:r>
              <a:rPr lang="en-US" altLang="en-US" sz="4400" b="1" dirty="0">
                <a:solidFill>
                  <a:srgbClr val="0000FF"/>
                </a:solidFill>
                <a:latin typeface="Juice ITC" pitchFamily="82" charset="0"/>
              </a:rPr>
              <a:t>Doing it</a:t>
            </a:r>
          </a:p>
        </p:txBody>
      </p:sp>
      <p:sp>
        <p:nvSpPr>
          <p:cNvPr id="24" name="TextBox 23"/>
          <p:cNvSpPr txBox="1"/>
          <p:nvPr/>
        </p:nvSpPr>
        <p:spPr>
          <a:xfrm>
            <a:off x="1121434" y="6280030"/>
            <a:ext cx="3140015" cy="276999"/>
          </a:xfrm>
          <a:prstGeom prst="rect">
            <a:avLst/>
          </a:prstGeom>
          <a:noFill/>
        </p:spPr>
        <p:txBody>
          <a:bodyPr wrap="square" rtlCol="0">
            <a:spAutoFit/>
          </a:bodyPr>
          <a:lstStyle/>
          <a:p>
            <a:r>
              <a:rPr lang="en-US" sz="1200" dirty="0"/>
              <a:t>Core Pre-Service Curriculum – Lab 4.3.14</a:t>
            </a:r>
          </a:p>
        </p:txBody>
      </p:sp>
    </p:spTree>
    <p:extLst>
      <p:ext uri="{BB962C8B-B14F-4D97-AF65-F5344CB8AC3E}">
        <p14:creationId xmlns:p14="http://schemas.microsoft.com/office/powerpoint/2010/main" val="7071581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93218"/>
                                        </p:tgtEl>
                                        <p:attrNameLst>
                                          <p:attrName>style.visibility</p:attrName>
                                        </p:attrNameLst>
                                      </p:cBhvr>
                                      <p:to>
                                        <p:strVal val="visible"/>
                                      </p:to>
                                    </p:set>
                                    <p:anim calcmode="lin" valueType="num">
                                      <p:cBhvr additive="base">
                                        <p:cTn id="7" dur="500" fill="hold"/>
                                        <p:tgtEl>
                                          <p:spTgt spid="393218"/>
                                        </p:tgtEl>
                                        <p:attrNameLst>
                                          <p:attrName>ppt_x</p:attrName>
                                        </p:attrNameLst>
                                      </p:cBhvr>
                                      <p:tavLst>
                                        <p:tav tm="0">
                                          <p:val>
                                            <p:strVal val="#ppt_x"/>
                                          </p:val>
                                        </p:tav>
                                        <p:tav tm="100000">
                                          <p:val>
                                            <p:strVal val="#ppt_x"/>
                                          </p:val>
                                        </p:tav>
                                      </p:tavLst>
                                    </p:anim>
                                    <p:anim calcmode="lin" valueType="num">
                                      <p:cBhvr additive="base">
                                        <p:cTn id="8" dur="500" fill="hold"/>
                                        <p:tgtEl>
                                          <p:spTgt spid="39321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93219">
                                            <p:txEl>
                                              <p:pRg st="0" end="0"/>
                                            </p:txEl>
                                          </p:spTgt>
                                        </p:tgtEl>
                                        <p:attrNameLst>
                                          <p:attrName>style.visibility</p:attrName>
                                        </p:attrNameLst>
                                      </p:cBhvr>
                                      <p:to>
                                        <p:strVal val="visible"/>
                                      </p:to>
                                    </p:set>
                                    <p:anim calcmode="lin" valueType="num">
                                      <p:cBhvr additive="base">
                                        <p:cTn id="12" dur="500" fill="hold"/>
                                        <p:tgtEl>
                                          <p:spTgt spid="393219">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93219">
                                            <p:txEl>
                                              <p:pRg st="0" end="0"/>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393228"/>
                                        </p:tgtEl>
                                        <p:attrNameLst>
                                          <p:attrName>style.visibility</p:attrName>
                                        </p:attrNameLst>
                                      </p:cBhvr>
                                      <p:to>
                                        <p:strVal val="visible"/>
                                      </p:to>
                                    </p:set>
                                    <p:anim calcmode="lin" valueType="num">
                                      <p:cBhvr additive="base">
                                        <p:cTn id="17" dur="500" fill="hold"/>
                                        <p:tgtEl>
                                          <p:spTgt spid="393228"/>
                                        </p:tgtEl>
                                        <p:attrNameLst>
                                          <p:attrName>ppt_x</p:attrName>
                                        </p:attrNameLst>
                                      </p:cBhvr>
                                      <p:tavLst>
                                        <p:tav tm="0">
                                          <p:val>
                                            <p:strVal val="0-#ppt_w/2"/>
                                          </p:val>
                                        </p:tav>
                                        <p:tav tm="100000">
                                          <p:val>
                                            <p:strVal val="#ppt_x"/>
                                          </p:val>
                                        </p:tav>
                                      </p:tavLst>
                                    </p:anim>
                                    <p:anim calcmode="lin" valueType="num">
                                      <p:cBhvr additive="base">
                                        <p:cTn id="18" dur="500" fill="hold"/>
                                        <p:tgtEl>
                                          <p:spTgt spid="393228"/>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6" fill="hold" grpId="0" nodeType="afterEffect">
                                  <p:stCondLst>
                                    <p:cond delay="0"/>
                                  </p:stCondLst>
                                  <p:childTnLst>
                                    <p:set>
                                      <p:cBhvr>
                                        <p:cTn id="21" dur="1" fill="hold">
                                          <p:stCondLst>
                                            <p:cond delay="0"/>
                                          </p:stCondLst>
                                        </p:cTn>
                                        <p:tgtEl>
                                          <p:spTgt spid="393224"/>
                                        </p:tgtEl>
                                        <p:attrNameLst>
                                          <p:attrName>style.visibility</p:attrName>
                                        </p:attrNameLst>
                                      </p:cBhvr>
                                      <p:to>
                                        <p:strVal val="visible"/>
                                      </p:to>
                                    </p:set>
                                    <p:anim calcmode="lin" valueType="num">
                                      <p:cBhvr additive="base">
                                        <p:cTn id="22" dur="500" fill="hold"/>
                                        <p:tgtEl>
                                          <p:spTgt spid="393224"/>
                                        </p:tgtEl>
                                        <p:attrNameLst>
                                          <p:attrName>ppt_x</p:attrName>
                                        </p:attrNameLst>
                                      </p:cBhvr>
                                      <p:tavLst>
                                        <p:tav tm="0">
                                          <p:val>
                                            <p:strVal val="1+#ppt_w/2"/>
                                          </p:val>
                                        </p:tav>
                                        <p:tav tm="100000">
                                          <p:val>
                                            <p:strVal val="#ppt_x"/>
                                          </p:val>
                                        </p:tav>
                                      </p:tavLst>
                                    </p:anim>
                                    <p:anim calcmode="lin" valueType="num">
                                      <p:cBhvr additive="base">
                                        <p:cTn id="23" dur="500" fill="hold"/>
                                        <p:tgtEl>
                                          <p:spTgt spid="393224"/>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393232"/>
                                        </p:tgtEl>
                                        <p:attrNameLst>
                                          <p:attrName>style.visibility</p:attrName>
                                        </p:attrNameLst>
                                      </p:cBhvr>
                                      <p:to>
                                        <p:strVal val="visible"/>
                                      </p:to>
                                    </p:set>
                                    <p:anim calcmode="lin" valueType="num">
                                      <p:cBhvr additive="base">
                                        <p:cTn id="27" dur="500" fill="hold"/>
                                        <p:tgtEl>
                                          <p:spTgt spid="393232"/>
                                        </p:tgtEl>
                                        <p:attrNameLst>
                                          <p:attrName>ppt_x</p:attrName>
                                        </p:attrNameLst>
                                      </p:cBhvr>
                                      <p:tavLst>
                                        <p:tav tm="0">
                                          <p:val>
                                            <p:strVal val="#ppt_x"/>
                                          </p:val>
                                        </p:tav>
                                        <p:tav tm="100000">
                                          <p:val>
                                            <p:strVal val="#ppt_x"/>
                                          </p:val>
                                        </p:tav>
                                      </p:tavLst>
                                    </p:anim>
                                    <p:anim calcmode="lin" valueType="num">
                                      <p:cBhvr additive="base">
                                        <p:cTn id="28" dur="500" fill="hold"/>
                                        <p:tgtEl>
                                          <p:spTgt spid="393232"/>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2500"/>
                            </p:stCondLst>
                            <p:childTnLst>
                              <p:par>
                                <p:cTn id="30" presetID="2" presetClass="entr" presetSubtype="12" fill="hold" grpId="0" nodeType="afterEffect">
                                  <p:stCondLst>
                                    <p:cond delay="0"/>
                                  </p:stCondLst>
                                  <p:childTnLst>
                                    <p:set>
                                      <p:cBhvr>
                                        <p:cTn id="31" dur="1" fill="hold">
                                          <p:stCondLst>
                                            <p:cond delay="0"/>
                                          </p:stCondLst>
                                        </p:cTn>
                                        <p:tgtEl>
                                          <p:spTgt spid="393220"/>
                                        </p:tgtEl>
                                        <p:attrNameLst>
                                          <p:attrName>style.visibility</p:attrName>
                                        </p:attrNameLst>
                                      </p:cBhvr>
                                      <p:to>
                                        <p:strVal val="visible"/>
                                      </p:to>
                                    </p:set>
                                    <p:anim calcmode="lin" valueType="num">
                                      <p:cBhvr additive="base">
                                        <p:cTn id="32" dur="500" fill="hold"/>
                                        <p:tgtEl>
                                          <p:spTgt spid="393220"/>
                                        </p:tgtEl>
                                        <p:attrNameLst>
                                          <p:attrName>ppt_x</p:attrName>
                                        </p:attrNameLst>
                                      </p:cBhvr>
                                      <p:tavLst>
                                        <p:tav tm="0">
                                          <p:val>
                                            <p:strVal val="0-#ppt_w/2"/>
                                          </p:val>
                                        </p:tav>
                                        <p:tav tm="100000">
                                          <p:val>
                                            <p:strVal val="#ppt_x"/>
                                          </p:val>
                                        </p:tav>
                                      </p:tavLst>
                                    </p:anim>
                                    <p:anim calcmode="lin" valueType="num">
                                      <p:cBhvr additive="base">
                                        <p:cTn id="33" dur="500" fill="hold"/>
                                        <p:tgtEl>
                                          <p:spTgt spid="393220"/>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3000"/>
                            </p:stCondLst>
                            <p:childTnLst>
                              <p:par>
                                <p:cTn id="35" presetID="2" presetClass="entr" presetSubtype="2" fill="hold" grpId="0" nodeType="afterEffect">
                                  <p:stCondLst>
                                    <p:cond delay="0"/>
                                  </p:stCondLst>
                                  <p:childTnLst>
                                    <p:set>
                                      <p:cBhvr>
                                        <p:cTn id="36" dur="1" fill="hold">
                                          <p:stCondLst>
                                            <p:cond delay="0"/>
                                          </p:stCondLst>
                                        </p:cTn>
                                        <p:tgtEl>
                                          <p:spTgt spid="393229"/>
                                        </p:tgtEl>
                                        <p:attrNameLst>
                                          <p:attrName>style.visibility</p:attrName>
                                        </p:attrNameLst>
                                      </p:cBhvr>
                                      <p:to>
                                        <p:strVal val="visible"/>
                                      </p:to>
                                    </p:set>
                                    <p:anim calcmode="lin" valueType="num">
                                      <p:cBhvr additive="base">
                                        <p:cTn id="37" dur="500" fill="hold"/>
                                        <p:tgtEl>
                                          <p:spTgt spid="393229"/>
                                        </p:tgtEl>
                                        <p:attrNameLst>
                                          <p:attrName>ppt_x</p:attrName>
                                        </p:attrNameLst>
                                      </p:cBhvr>
                                      <p:tavLst>
                                        <p:tav tm="0">
                                          <p:val>
                                            <p:strVal val="1+#ppt_w/2"/>
                                          </p:val>
                                        </p:tav>
                                        <p:tav tm="100000">
                                          <p:val>
                                            <p:strVal val="#ppt_x"/>
                                          </p:val>
                                        </p:tav>
                                      </p:tavLst>
                                    </p:anim>
                                    <p:anim calcmode="lin" valueType="num">
                                      <p:cBhvr additive="base">
                                        <p:cTn id="38" dur="500" fill="hold"/>
                                        <p:tgtEl>
                                          <p:spTgt spid="393229"/>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3500"/>
                            </p:stCondLst>
                            <p:childTnLst>
                              <p:par>
                                <p:cTn id="40" presetID="2" presetClass="entr" presetSubtype="9" fill="hold" grpId="0" nodeType="afterEffect">
                                  <p:stCondLst>
                                    <p:cond delay="0"/>
                                  </p:stCondLst>
                                  <p:childTnLst>
                                    <p:set>
                                      <p:cBhvr>
                                        <p:cTn id="41" dur="1" fill="hold">
                                          <p:stCondLst>
                                            <p:cond delay="0"/>
                                          </p:stCondLst>
                                        </p:cTn>
                                        <p:tgtEl>
                                          <p:spTgt spid="393234"/>
                                        </p:tgtEl>
                                        <p:attrNameLst>
                                          <p:attrName>style.visibility</p:attrName>
                                        </p:attrNameLst>
                                      </p:cBhvr>
                                      <p:to>
                                        <p:strVal val="visible"/>
                                      </p:to>
                                    </p:set>
                                    <p:anim calcmode="lin" valueType="num">
                                      <p:cBhvr additive="base">
                                        <p:cTn id="42" dur="500" fill="hold"/>
                                        <p:tgtEl>
                                          <p:spTgt spid="393234"/>
                                        </p:tgtEl>
                                        <p:attrNameLst>
                                          <p:attrName>ppt_x</p:attrName>
                                        </p:attrNameLst>
                                      </p:cBhvr>
                                      <p:tavLst>
                                        <p:tav tm="0">
                                          <p:val>
                                            <p:strVal val="0-#ppt_w/2"/>
                                          </p:val>
                                        </p:tav>
                                        <p:tav tm="100000">
                                          <p:val>
                                            <p:strVal val="#ppt_x"/>
                                          </p:val>
                                        </p:tav>
                                      </p:tavLst>
                                    </p:anim>
                                    <p:anim calcmode="lin" valueType="num">
                                      <p:cBhvr additive="base">
                                        <p:cTn id="43" dur="500" fill="hold"/>
                                        <p:tgtEl>
                                          <p:spTgt spid="393234"/>
                                        </p:tgtEl>
                                        <p:attrNameLst>
                                          <p:attrName>ppt_y</p:attrName>
                                        </p:attrNameLst>
                                      </p:cBhvr>
                                      <p:tavLst>
                                        <p:tav tm="0">
                                          <p:val>
                                            <p:strVal val="0-#ppt_h/2"/>
                                          </p:val>
                                        </p:tav>
                                        <p:tav tm="100000">
                                          <p:val>
                                            <p:strVal val="#ppt_y"/>
                                          </p:val>
                                        </p:tav>
                                      </p:tavLst>
                                    </p:anim>
                                  </p:childTnLst>
                                </p:cTn>
                              </p:par>
                            </p:childTnLst>
                          </p:cTn>
                        </p:par>
                        <p:par>
                          <p:cTn id="44" fill="hold" nodeType="afterGroup">
                            <p:stCondLst>
                              <p:cond delay="4000"/>
                            </p:stCondLst>
                            <p:childTnLst>
                              <p:par>
                                <p:cTn id="45" presetID="2" presetClass="entr" presetSubtype="3" fill="hold" grpId="0" nodeType="afterEffect">
                                  <p:stCondLst>
                                    <p:cond delay="0"/>
                                  </p:stCondLst>
                                  <p:childTnLst>
                                    <p:set>
                                      <p:cBhvr>
                                        <p:cTn id="46" dur="1" fill="hold">
                                          <p:stCondLst>
                                            <p:cond delay="0"/>
                                          </p:stCondLst>
                                        </p:cTn>
                                        <p:tgtEl>
                                          <p:spTgt spid="393225"/>
                                        </p:tgtEl>
                                        <p:attrNameLst>
                                          <p:attrName>style.visibility</p:attrName>
                                        </p:attrNameLst>
                                      </p:cBhvr>
                                      <p:to>
                                        <p:strVal val="visible"/>
                                      </p:to>
                                    </p:set>
                                    <p:anim calcmode="lin" valueType="num">
                                      <p:cBhvr additive="base">
                                        <p:cTn id="47" dur="500" fill="hold"/>
                                        <p:tgtEl>
                                          <p:spTgt spid="393225"/>
                                        </p:tgtEl>
                                        <p:attrNameLst>
                                          <p:attrName>ppt_x</p:attrName>
                                        </p:attrNameLst>
                                      </p:cBhvr>
                                      <p:tavLst>
                                        <p:tav tm="0">
                                          <p:val>
                                            <p:strVal val="1+#ppt_w/2"/>
                                          </p:val>
                                        </p:tav>
                                        <p:tav tm="100000">
                                          <p:val>
                                            <p:strVal val="#ppt_x"/>
                                          </p:val>
                                        </p:tav>
                                      </p:tavLst>
                                    </p:anim>
                                    <p:anim calcmode="lin" valueType="num">
                                      <p:cBhvr additive="base">
                                        <p:cTn id="48" dur="500" fill="hold"/>
                                        <p:tgtEl>
                                          <p:spTgt spid="393225"/>
                                        </p:tgtEl>
                                        <p:attrNameLst>
                                          <p:attrName>ppt_y</p:attrName>
                                        </p:attrNameLst>
                                      </p:cBhvr>
                                      <p:tavLst>
                                        <p:tav tm="0">
                                          <p:val>
                                            <p:strVal val="0-#ppt_h/2"/>
                                          </p:val>
                                        </p:tav>
                                        <p:tav tm="100000">
                                          <p:val>
                                            <p:strVal val="#ppt_y"/>
                                          </p:val>
                                        </p:tav>
                                      </p:tavLst>
                                    </p:anim>
                                  </p:childTnLst>
                                </p:cTn>
                              </p:par>
                            </p:childTnLst>
                          </p:cTn>
                        </p:par>
                        <p:par>
                          <p:cTn id="49" fill="hold" nodeType="afterGroup">
                            <p:stCondLst>
                              <p:cond delay="4500"/>
                            </p:stCondLst>
                            <p:childTnLst>
                              <p:par>
                                <p:cTn id="50" presetID="2" presetClass="entr" presetSubtype="2" fill="hold" grpId="0" nodeType="afterEffect">
                                  <p:stCondLst>
                                    <p:cond delay="0"/>
                                  </p:stCondLst>
                                  <p:childTnLst>
                                    <p:set>
                                      <p:cBhvr>
                                        <p:cTn id="51" dur="1" fill="hold">
                                          <p:stCondLst>
                                            <p:cond delay="0"/>
                                          </p:stCondLst>
                                        </p:cTn>
                                        <p:tgtEl>
                                          <p:spTgt spid="393221"/>
                                        </p:tgtEl>
                                        <p:attrNameLst>
                                          <p:attrName>style.visibility</p:attrName>
                                        </p:attrNameLst>
                                      </p:cBhvr>
                                      <p:to>
                                        <p:strVal val="visible"/>
                                      </p:to>
                                    </p:set>
                                    <p:anim calcmode="lin" valueType="num">
                                      <p:cBhvr additive="base">
                                        <p:cTn id="52" dur="500" fill="hold"/>
                                        <p:tgtEl>
                                          <p:spTgt spid="393221"/>
                                        </p:tgtEl>
                                        <p:attrNameLst>
                                          <p:attrName>ppt_x</p:attrName>
                                        </p:attrNameLst>
                                      </p:cBhvr>
                                      <p:tavLst>
                                        <p:tav tm="0">
                                          <p:val>
                                            <p:strVal val="1+#ppt_w/2"/>
                                          </p:val>
                                        </p:tav>
                                        <p:tav tm="100000">
                                          <p:val>
                                            <p:strVal val="#ppt_x"/>
                                          </p:val>
                                        </p:tav>
                                      </p:tavLst>
                                    </p:anim>
                                    <p:anim calcmode="lin" valueType="num">
                                      <p:cBhvr additive="base">
                                        <p:cTn id="53" dur="500" fill="hold"/>
                                        <p:tgtEl>
                                          <p:spTgt spid="393221"/>
                                        </p:tgtEl>
                                        <p:attrNameLst>
                                          <p:attrName>ppt_y</p:attrName>
                                        </p:attrNameLst>
                                      </p:cBhvr>
                                      <p:tavLst>
                                        <p:tav tm="0">
                                          <p:val>
                                            <p:strVal val="#ppt_y"/>
                                          </p:val>
                                        </p:tav>
                                        <p:tav tm="100000">
                                          <p:val>
                                            <p:strVal val="#ppt_y"/>
                                          </p:val>
                                        </p:tav>
                                      </p:tavLst>
                                    </p:anim>
                                  </p:childTnLst>
                                </p:cTn>
                              </p:par>
                            </p:childTnLst>
                          </p:cTn>
                        </p:par>
                        <p:par>
                          <p:cTn id="54" fill="hold" nodeType="afterGroup">
                            <p:stCondLst>
                              <p:cond delay="5000"/>
                            </p:stCondLst>
                            <p:childTnLst>
                              <p:par>
                                <p:cTn id="55" presetID="2" presetClass="entr" presetSubtype="3" fill="hold" grpId="0" nodeType="afterEffect">
                                  <p:stCondLst>
                                    <p:cond delay="0"/>
                                  </p:stCondLst>
                                  <p:childTnLst>
                                    <p:set>
                                      <p:cBhvr>
                                        <p:cTn id="56" dur="1" fill="hold">
                                          <p:stCondLst>
                                            <p:cond delay="0"/>
                                          </p:stCondLst>
                                        </p:cTn>
                                        <p:tgtEl>
                                          <p:spTgt spid="393226"/>
                                        </p:tgtEl>
                                        <p:attrNameLst>
                                          <p:attrName>style.visibility</p:attrName>
                                        </p:attrNameLst>
                                      </p:cBhvr>
                                      <p:to>
                                        <p:strVal val="visible"/>
                                      </p:to>
                                    </p:set>
                                    <p:anim calcmode="lin" valueType="num">
                                      <p:cBhvr additive="base">
                                        <p:cTn id="57" dur="500" fill="hold"/>
                                        <p:tgtEl>
                                          <p:spTgt spid="393226"/>
                                        </p:tgtEl>
                                        <p:attrNameLst>
                                          <p:attrName>ppt_x</p:attrName>
                                        </p:attrNameLst>
                                      </p:cBhvr>
                                      <p:tavLst>
                                        <p:tav tm="0">
                                          <p:val>
                                            <p:strVal val="1+#ppt_w/2"/>
                                          </p:val>
                                        </p:tav>
                                        <p:tav tm="100000">
                                          <p:val>
                                            <p:strVal val="#ppt_x"/>
                                          </p:val>
                                        </p:tav>
                                      </p:tavLst>
                                    </p:anim>
                                    <p:anim calcmode="lin" valueType="num">
                                      <p:cBhvr additive="base">
                                        <p:cTn id="58" dur="500" fill="hold"/>
                                        <p:tgtEl>
                                          <p:spTgt spid="393226"/>
                                        </p:tgtEl>
                                        <p:attrNameLst>
                                          <p:attrName>ppt_y</p:attrName>
                                        </p:attrNameLst>
                                      </p:cBhvr>
                                      <p:tavLst>
                                        <p:tav tm="0">
                                          <p:val>
                                            <p:strVal val="0-#ppt_h/2"/>
                                          </p:val>
                                        </p:tav>
                                        <p:tav tm="100000">
                                          <p:val>
                                            <p:strVal val="#ppt_y"/>
                                          </p:val>
                                        </p:tav>
                                      </p:tavLst>
                                    </p:anim>
                                  </p:childTnLst>
                                </p:cTn>
                              </p:par>
                            </p:childTnLst>
                          </p:cTn>
                        </p:par>
                        <p:par>
                          <p:cTn id="59" fill="hold" nodeType="afterGroup">
                            <p:stCondLst>
                              <p:cond delay="5500"/>
                            </p:stCondLst>
                            <p:childTnLst>
                              <p:par>
                                <p:cTn id="60" presetID="2" presetClass="entr" presetSubtype="1" fill="hold" grpId="0" nodeType="afterEffect">
                                  <p:stCondLst>
                                    <p:cond delay="0"/>
                                  </p:stCondLst>
                                  <p:childTnLst>
                                    <p:set>
                                      <p:cBhvr>
                                        <p:cTn id="61" dur="1" fill="hold">
                                          <p:stCondLst>
                                            <p:cond delay="0"/>
                                          </p:stCondLst>
                                        </p:cTn>
                                        <p:tgtEl>
                                          <p:spTgt spid="393235"/>
                                        </p:tgtEl>
                                        <p:attrNameLst>
                                          <p:attrName>style.visibility</p:attrName>
                                        </p:attrNameLst>
                                      </p:cBhvr>
                                      <p:to>
                                        <p:strVal val="visible"/>
                                      </p:to>
                                    </p:set>
                                    <p:anim calcmode="lin" valueType="num">
                                      <p:cBhvr additive="base">
                                        <p:cTn id="62" dur="500" fill="hold"/>
                                        <p:tgtEl>
                                          <p:spTgt spid="393235"/>
                                        </p:tgtEl>
                                        <p:attrNameLst>
                                          <p:attrName>ppt_x</p:attrName>
                                        </p:attrNameLst>
                                      </p:cBhvr>
                                      <p:tavLst>
                                        <p:tav tm="0">
                                          <p:val>
                                            <p:strVal val="#ppt_x"/>
                                          </p:val>
                                        </p:tav>
                                        <p:tav tm="100000">
                                          <p:val>
                                            <p:strVal val="#ppt_x"/>
                                          </p:val>
                                        </p:tav>
                                      </p:tavLst>
                                    </p:anim>
                                    <p:anim calcmode="lin" valueType="num">
                                      <p:cBhvr additive="base">
                                        <p:cTn id="63" dur="500" fill="hold"/>
                                        <p:tgtEl>
                                          <p:spTgt spid="393235"/>
                                        </p:tgtEl>
                                        <p:attrNameLst>
                                          <p:attrName>ppt_y</p:attrName>
                                        </p:attrNameLst>
                                      </p:cBhvr>
                                      <p:tavLst>
                                        <p:tav tm="0">
                                          <p:val>
                                            <p:strVal val="0-#ppt_h/2"/>
                                          </p:val>
                                        </p:tav>
                                        <p:tav tm="100000">
                                          <p:val>
                                            <p:strVal val="#ppt_y"/>
                                          </p:val>
                                        </p:tav>
                                      </p:tavLst>
                                    </p:anim>
                                  </p:childTnLst>
                                </p:cTn>
                              </p:par>
                            </p:childTnLst>
                          </p:cTn>
                        </p:par>
                        <p:par>
                          <p:cTn id="64" fill="hold" nodeType="afterGroup">
                            <p:stCondLst>
                              <p:cond delay="6000"/>
                            </p:stCondLst>
                            <p:childTnLst>
                              <p:par>
                                <p:cTn id="65" presetID="2" presetClass="entr" presetSubtype="6" fill="hold" grpId="0" nodeType="afterEffect">
                                  <p:stCondLst>
                                    <p:cond delay="0"/>
                                  </p:stCondLst>
                                  <p:childTnLst>
                                    <p:set>
                                      <p:cBhvr>
                                        <p:cTn id="66" dur="1" fill="hold">
                                          <p:stCondLst>
                                            <p:cond delay="0"/>
                                          </p:stCondLst>
                                        </p:cTn>
                                        <p:tgtEl>
                                          <p:spTgt spid="393222"/>
                                        </p:tgtEl>
                                        <p:attrNameLst>
                                          <p:attrName>style.visibility</p:attrName>
                                        </p:attrNameLst>
                                      </p:cBhvr>
                                      <p:to>
                                        <p:strVal val="visible"/>
                                      </p:to>
                                    </p:set>
                                    <p:anim calcmode="lin" valueType="num">
                                      <p:cBhvr additive="base">
                                        <p:cTn id="67" dur="500" fill="hold"/>
                                        <p:tgtEl>
                                          <p:spTgt spid="393222"/>
                                        </p:tgtEl>
                                        <p:attrNameLst>
                                          <p:attrName>ppt_x</p:attrName>
                                        </p:attrNameLst>
                                      </p:cBhvr>
                                      <p:tavLst>
                                        <p:tav tm="0">
                                          <p:val>
                                            <p:strVal val="1+#ppt_w/2"/>
                                          </p:val>
                                        </p:tav>
                                        <p:tav tm="100000">
                                          <p:val>
                                            <p:strVal val="#ppt_x"/>
                                          </p:val>
                                        </p:tav>
                                      </p:tavLst>
                                    </p:anim>
                                    <p:anim calcmode="lin" valueType="num">
                                      <p:cBhvr additive="base">
                                        <p:cTn id="68" dur="500" fill="hold"/>
                                        <p:tgtEl>
                                          <p:spTgt spid="393222"/>
                                        </p:tgtEl>
                                        <p:attrNameLst>
                                          <p:attrName>ppt_y</p:attrName>
                                        </p:attrNameLst>
                                      </p:cBhvr>
                                      <p:tavLst>
                                        <p:tav tm="0">
                                          <p:val>
                                            <p:strVal val="1+#ppt_h/2"/>
                                          </p:val>
                                        </p:tav>
                                        <p:tav tm="100000">
                                          <p:val>
                                            <p:strVal val="#ppt_y"/>
                                          </p:val>
                                        </p:tav>
                                      </p:tavLst>
                                    </p:anim>
                                  </p:childTnLst>
                                </p:cTn>
                              </p:par>
                            </p:childTnLst>
                          </p:cTn>
                        </p:par>
                        <p:par>
                          <p:cTn id="69" fill="hold" nodeType="afterGroup">
                            <p:stCondLst>
                              <p:cond delay="6500"/>
                            </p:stCondLst>
                            <p:childTnLst>
                              <p:par>
                                <p:cTn id="70" presetID="2" presetClass="entr" presetSubtype="8" fill="hold" grpId="0" nodeType="afterEffect">
                                  <p:stCondLst>
                                    <p:cond delay="0"/>
                                  </p:stCondLst>
                                  <p:childTnLst>
                                    <p:set>
                                      <p:cBhvr>
                                        <p:cTn id="71" dur="1" fill="hold">
                                          <p:stCondLst>
                                            <p:cond delay="0"/>
                                          </p:stCondLst>
                                        </p:cTn>
                                        <p:tgtEl>
                                          <p:spTgt spid="393230"/>
                                        </p:tgtEl>
                                        <p:attrNameLst>
                                          <p:attrName>style.visibility</p:attrName>
                                        </p:attrNameLst>
                                      </p:cBhvr>
                                      <p:to>
                                        <p:strVal val="visible"/>
                                      </p:to>
                                    </p:set>
                                    <p:anim calcmode="lin" valueType="num">
                                      <p:cBhvr additive="base">
                                        <p:cTn id="72" dur="500" fill="hold"/>
                                        <p:tgtEl>
                                          <p:spTgt spid="393230"/>
                                        </p:tgtEl>
                                        <p:attrNameLst>
                                          <p:attrName>ppt_x</p:attrName>
                                        </p:attrNameLst>
                                      </p:cBhvr>
                                      <p:tavLst>
                                        <p:tav tm="0">
                                          <p:val>
                                            <p:strVal val="0-#ppt_w/2"/>
                                          </p:val>
                                        </p:tav>
                                        <p:tav tm="100000">
                                          <p:val>
                                            <p:strVal val="#ppt_x"/>
                                          </p:val>
                                        </p:tav>
                                      </p:tavLst>
                                    </p:anim>
                                    <p:anim calcmode="lin" valueType="num">
                                      <p:cBhvr additive="base">
                                        <p:cTn id="73" dur="500" fill="hold"/>
                                        <p:tgtEl>
                                          <p:spTgt spid="393230"/>
                                        </p:tgtEl>
                                        <p:attrNameLst>
                                          <p:attrName>ppt_y</p:attrName>
                                        </p:attrNameLst>
                                      </p:cBhvr>
                                      <p:tavLst>
                                        <p:tav tm="0">
                                          <p:val>
                                            <p:strVal val="#ppt_y"/>
                                          </p:val>
                                        </p:tav>
                                        <p:tav tm="100000">
                                          <p:val>
                                            <p:strVal val="#ppt_y"/>
                                          </p:val>
                                        </p:tav>
                                      </p:tavLst>
                                    </p:anim>
                                  </p:childTnLst>
                                </p:cTn>
                              </p:par>
                            </p:childTnLst>
                          </p:cTn>
                        </p:par>
                        <p:par>
                          <p:cTn id="74" fill="hold" nodeType="afterGroup">
                            <p:stCondLst>
                              <p:cond delay="7000"/>
                            </p:stCondLst>
                            <p:childTnLst>
                              <p:par>
                                <p:cTn id="75" presetID="2" presetClass="entr" presetSubtype="2" fill="hold" grpId="0" nodeType="afterEffect">
                                  <p:stCondLst>
                                    <p:cond delay="0"/>
                                  </p:stCondLst>
                                  <p:childTnLst>
                                    <p:set>
                                      <p:cBhvr>
                                        <p:cTn id="76" dur="1" fill="hold">
                                          <p:stCondLst>
                                            <p:cond delay="0"/>
                                          </p:stCondLst>
                                        </p:cTn>
                                        <p:tgtEl>
                                          <p:spTgt spid="393236"/>
                                        </p:tgtEl>
                                        <p:attrNameLst>
                                          <p:attrName>style.visibility</p:attrName>
                                        </p:attrNameLst>
                                      </p:cBhvr>
                                      <p:to>
                                        <p:strVal val="visible"/>
                                      </p:to>
                                    </p:set>
                                    <p:anim calcmode="lin" valueType="num">
                                      <p:cBhvr additive="base">
                                        <p:cTn id="77" dur="500" fill="hold"/>
                                        <p:tgtEl>
                                          <p:spTgt spid="393236"/>
                                        </p:tgtEl>
                                        <p:attrNameLst>
                                          <p:attrName>ppt_x</p:attrName>
                                        </p:attrNameLst>
                                      </p:cBhvr>
                                      <p:tavLst>
                                        <p:tav tm="0">
                                          <p:val>
                                            <p:strVal val="1+#ppt_w/2"/>
                                          </p:val>
                                        </p:tav>
                                        <p:tav tm="100000">
                                          <p:val>
                                            <p:strVal val="#ppt_x"/>
                                          </p:val>
                                        </p:tav>
                                      </p:tavLst>
                                    </p:anim>
                                    <p:anim calcmode="lin" valueType="num">
                                      <p:cBhvr additive="base">
                                        <p:cTn id="78" dur="500" fill="hold"/>
                                        <p:tgtEl>
                                          <p:spTgt spid="393236"/>
                                        </p:tgtEl>
                                        <p:attrNameLst>
                                          <p:attrName>ppt_y</p:attrName>
                                        </p:attrNameLst>
                                      </p:cBhvr>
                                      <p:tavLst>
                                        <p:tav tm="0">
                                          <p:val>
                                            <p:strVal val="#ppt_y"/>
                                          </p:val>
                                        </p:tav>
                                        <p:tav tm="100000">
                                          <p:val>
                                            <p:strVal val="#ppt_y"/>
                                          </p:val>
                                        </p:tav>
                                      </p:tavLst>
                                    </p:anim>
                                  </p:childTnLst>
                                </p:cTn>
                              </p:par>
                            </p:childTnLst>
                          </p:cTn>
                        </p:par>
                        <p:par>
                          <p:cTn id="79" fill="hold" nodeType="afterGroup">
                            <p:stCondLst>
                              <p:cond delay="7500"/>
                            </p:stCondLst>
                            <p:childTnLst>
                              <p:par>
                                <p:cTn id="80" presetID="2" presetClass="entr" presetSubtype="12" fill="hold" grpId="0" nodeType="afterEffect">
                                  <p:stCondLst>
                                    <p:cond delay="0"/>
                                  </p:stCondLst>
                                  <p:childTnLst>
                                    <p:set>
                                      <p:cBhvr>
                                        <p:cTn id="81" dur="1" fill="hold">
                                          <p:stCondLst>
                                            <p:cond delay="0"/>
                                          </p:stCondLst>
                                        </p:cTn>
                                        <p:tgtEl>
                                          <p:spTgt spid="393223"/>
                                        </p:tgtEl>
                                        <p:attrNameLst>
                                          <p:attrName>style.visibility</p:attrName>
                                        </p:attrNameLst>
                                      </p:cBhvr>
                                      <p:to>
                                        <p:strVal val="visible"/>
                                      </p:to>
                                    </p:set>
                                    <p:anim calcmode="lin" valueType="num">
                                      <p:cBhvr additive="base">
                                        <p:cTn id="82" dur="500" fill="hold"/>
                                        <p:tgtEl>
                                          <p:spTgt spid="393223"/>
                                        </p:tgtEl>
                                        <p:attrNameLst>
                                          <p:attrName>ppt_x</p:attrName>
                                        </p:attrNameLst>
                                      </p:cBhvr>
                                      <p:tavLst>
                                        <p:tav tm="0">
                                          <p:val>
                                            <p:strVal val="0-#ppt_w/2"/>
                                          </p:val>
                                        </p:tav>
                                        <p:tav tm="100000">
                                          <p:val>
                                            <p:strVal val="#ppt_x"/>
                                          </p:val>
                                        </p:tav>
                                      </p:tavLst>
                                    </p:anim>
                                    <p:anim calcmode="lin" valueType="num">
                                      <p:cBhvr additive="base">
                                        <p:cTn id="83" dur="500" fill="hold"/>
                                        <p:tgtEl>
                                          <p:spTgt spid="393223"/>
                                        </p:tgtEl>
                                        <p:attrNameLst>
                                          <p:attrName>ppt_y</p:attrName>
                                        </p:attrNameLst>
                                      </p:cBhvr>
                                      <p:tavLst>
                                        <p:tav tm="0">
                                          <p:val>
                                            <p:strVal val="1+#ppt_h/2"/>
                                          </p:val>
                                        </p:tav>
                                        <p:tav tm="100000">
                                          <p:val>
                                            <p:strVal val="#ppt_y"/>
                                          </p:val>
                                        </p:tav>
                                      </p:tavLst>
                                    </p:anim>
                                  </p:childTnLst>
                                </p:cTn>
                              </p:par>
                            </p:childTnLst>
                          </p:cTn>
                        </p:par>
                        <p:par>
                          <p:cTn id="84" fill="hold" nodeType="afterGroup">
                            <p:stCondLst>
                              <p:cond delay="8000"/>
                            </p:stCondLst>
                            <p:childTnLst>
                              <p:par>
                                <p:cTn id="85" presetID="2" presetClass="entr" presetSubtype="1" fill="hold" grpId="0" nodeType="afterEffect">
                                  <p:stCondLst>
                                    <p:cond delay="0"/>
                                  </p:stCondLst>
                                  <p:childTnLst>
                                    <p:set>
                                      <p:cBhvr>
                                        <p:cTn id="86" dur="1" fill="hold">
                                          <p:stCondLst>
                                            <p:cond delay="0"/>
                                          </p:stCondLst>
                                        </p:cTn>
                                        <p:tgtEl>
                                          <p:spTgt spid="393227"/>
                                        </p:tgtEl>
                                        <p:attrNameLst>
                                          <p:attrName>style.visibility</p:attrName>
                                        </p:attrNameLst>
                                      </p:cBhvr>
                                      <p:to>
                                        <p:strVal val="visible"/>
                                      </p:to>
                                    </p:set>
                                    <p:anim calcmode="lin" valueType="num">
                                      <p:cBhvr additive="base">
                                        <p:cTn id="87" dur="500" fill="hold"/>
                                        <p:tgtEl>
                                          <p:spTgt spid="393227"/>
                                        </p:tgtEl>
                                        <p:attrNameLst>
                                          <p:attrName>ppt_x</p:attrName>
                                        </p:attrNameLst>
                                      </p:cBhvr>
                                      <p:tavLst>
                                        <p:tav tm="0">
                                          <p:val>
                                            <p:strVal val="#ppt_x"/>
                                          </p:val>
                                        </p:tav>
                                        <p:tav tm="100000">
                                          <p:val>
                                            <p:strVal val="#ppt_x"/>
                                          </p:val>
                                        </p:tav>
                                      </p:tavLst>
                                    </p:anim>
                                    <p:anim calcmode="lin" valueType="num">
                                      <p:cBhvr additive="base">
                                        <p:cTn id="88" dur="500" fill="hold"/>
                                        <p:tgtEl>
                                          <p:spTgt spid="393227"/>
                                        </p:tgtEl>
                                        <p:attrNameLst>
                                          <p:attrName>ppt_y</p:attrName>
                                        </p:attrNameLst>
                                      </p:cBhvr>
                                      <p:tavLst>
                                        <p:tav tm="0">
                                          <p:val>
                                            <p:strVal val="0-#ppt_h/2"/>
                                          </p:val>
                                        </p:tav>
                                        <p:tav tm="100000">
                                          <p:val>
                                            <p:strVal val="#ppt_y"/>
                                          </p:val>
                                        </p:tav>
                                      </p:tavLst>
                                    </p:anim>
                                  </p:childTnLst>
                                </p:cTn>
                              </p:par>
                            </p:childTnLst>
                          </p:cTn>
                        </p:par>
                        <p:par>
                          <p:cTn id="89" fill="hold" nodeType="afterGroup">
                            <p:stCondLst>
                              <p:cond delay="8500"/>
                            </p:stCondLst>
                            <p:childTnLst>
                              <p:par>
                                <p:cTn id="90" presetID="2" presetClass="entr" presetSubtype="12" fill="hold" grpId="0" nodeType="afterEffect">
                                  <p:stCondLst>
                                    <p:cond delay="0"/>
                                  </p:stCondLst>
                                  <p:childTnLst>
                                    <p:set>
                                      <p:cBhvr>
                                        <p:cTn id="91" dur="1" fill="hold">
                                          <p:stCondLst>
                                            <p:cond delay="0"/>
                                          </p:stCondLst>
                                        </p:cTn>
                                        <p:tgtEl>
                                          <p:spTgt spid="393231"/>
                                        </p:tgtEl>
                                        <p:attrNameLst>
                                          <p:attrName>style.visibility</p:attrName>
                                        </p:attrNameLst>
                                      </p:cBhvr>
                                      <p:to>
                                        <p:strVal val="visible"/>
                                      </p:to>
                                    </p:set>
                                    <p:anim calcmode="lin" valueType="num">
                                      <p:cBhvr additive="base">
                                        <p:cTn id="92" dur="500" fill="hold"/>
                                        <p:tgtEl>
                                          <p:spTgt spid="393231"/>
                                        </p:tgtEl>
                                        <p:attrNameLst>
                                          <p:attrName>ppt_x</p:attrName>
                                        </p:attrNameLst>
                                      </p:cBhvr>
                                      <p:tavLst>
                                        <p:tav tm="0">
                                          <p:val>
                                            <p:strVal val="0-#ppt_w/2"/>
                                          </p:val>
                                        </p:tav>
                                        <p:tav tm="100000">
                                          <p:val>
                                            <p:strVal val="#ppt_x"/>
                                          </p:val>
                                        </p:tav>
                                      </p:tavLst>
                                    </p:anim>
                                    <p:anim calcmode="lin" valueType="num">
                                      <p:cBhvr additive="base">
                                        <p:cTn id="93" dur="500" fill="hold"/>
                                        <p:tgtEl>
                                          <p:spTgt spid="393231"/>
                                        </p:tgtEl>
                                        <p:attrNameLst>
                                          <p:attrName>ppt_y</p:attrName>
                                        </p:attrNameLst>
                                      </p:cBhvr>
                                      <p:tavLst>
                                        <p:tav tm="0">
                                          <p:val>
                                            <p:strVal val="1+#ppt_h/2"/>
                                          </p:val>
                                        </p:tav>
                                        <p:tav tm="100000">
                                          <p:val>
                                            <p:strVal val="#ppt_y"/>
                                          </p:val>
                                        </p:tav>
                                      </p:tavLst>
                                    </p:anim>
                                  </p:childTnLst>
                                </p:cTn>
                              </p:par>
                            </p:childTnLst>
                          </p:cTn>
                        </p:par>
                        <p:par>
                          <p:cTn id="94" fill="hold" nodeType="afterGroup">
                            <p:stCondLst>
                              <p:cond delay="9000"/>
                            </p:stCondLst>
                            <p:childTnLst>
                              <p:par>
                                <p:cTn id="95" presetID="2" presetClass="entr" presetSubtype="6" fill="hold" grpId="0" nodeType="afterEffect">
                                  <p:stCondLst>
                                    <p:cond delay="0"/>
                                  </p:stCondLst>
                                  <p:childTnLst>
                                    <p:set>
                                      <p:cBhvr>
                                        <p:cTn id="96" dur="1" fill="hold">
                                          <p:stCondLst>
                                            <p:cond delay="0"/>
                                          </p:stCondLst>
                                        </p:cTn>
                                        <p:tgtEl>
                                          <p:spTgt spid="393237"/>
                                        </p:tgtEl>
                                        <p:attrNameLst>
                                          <p:attrName>style.visibility</p:attrName>
                                        </p:attrNameLst>
                                      </p:cBhvr>
                                      <p:to>
                                        <p:strVal val="visible"/>
                                      </p:to>
                                    </p:set>
                                    <p:anim calcmode="lin" valueType="num">
                                      <p:cBhvr additive="base">
                                        <p:cTn id="97" dur="500" fill="hold"/>
                                        <p:tgtEl>
                                          <p:spTgt spid="393237"/>
                                        </p:tgtEl>
                                        <p:attrNameLst>
                                          <p:attrName>ppt_x</p:attrName>
                                        </p:attrNameLst>
                                      </p:cBhvr>
                                      <p:tavLst>
                                        <p:tav tm="0">
                                          <p:val>
                                            <p:strVal val="1+#ppt_w/2"/>
                                          </p:val>
                                        </p:tav>
                                        <p:tav tm="100000">
                                          <p:val>
                                            <p:strVal val="#ppt_x"/>
                                          </p:val>
                                        </p:tav>
                                      </p:tavLst>
                                    </p:anim>
                                    <p:anim calcmode="lin" valueType="num">
                                      <p:cBhvr additive="base">
                                        <p:cTn id="98" dur="500" fill="hold"/>
                                        <p:tgtEl>
                                          <p:spTgt spid="393237"/>
                                        </p:tgtEl>
                                        <p:attrNameLst>
                                          <p:attrName>ppt_y</p:attrName>
                                        </p:attrNameLst>
                                      </p:cBhvr>
                                      <p:tavLst>
                                        <p:tav tm="0">
                                          <p:val>
                                            <p:strVal val="1+#ppt_h/2"/>
                                          </p:val>
                                        </p:tav>
                                        <p:tav tm="100000">
                                          <p:val>
                                            <p:strVal val="#ppt_y"/>
                                          </p:val>
                                        </p:tav>
                                      </p:tavLst>
                                    </p:anim>
                                  </p:childTnLst>
                                </p:cTn>
                              </p:par>
                            </p:childTnLst>
                          </p:cTn>
                        </p:par>
                        <p:par>
                          <p:cTn id="99" fill="hold" nodeType="afterGroup">
                            <p:stCondLst>
                              <p:cond delay="9500"/>
                            </p:stCondLst>
                            <p:childTnLst>
                              <p:par>
                                <p:cTn id="100" presetID="2" presetClass="entr" presetSubtype="4" fill="hold" grpId="0" nodeType="afterEffect">
                                  <p:stCondLst>
                                    <p:cond delay="0"/>
                                  </p:stCondLst>
                                  <p:childTnLst>
                                    <p:set>
                                      <p:cBhvr>
                                        <p:cTn id="101" dur="1" fill="hold">
                                          <p:stCondLst>
                                            <p:cond delay="0"/>
                                          </p:stCondLst>
                                        </p:cTn>
                                        <p:tgtEl>
                                          <p:spTgt spid="393238"/>
                                        </p:tgtEl>
                                        <p:attrNameLst>
                                          <p:attrName>style.visibility</p:attrName>
                                        </p:attrNameLst>
                                      </p:cBhvr>
                                      <p:to>
                                        <p:strVal val="visible"/>
                                      </p:to>
                                    </p:set>
                                    <p:anim calcmode="lin" valueType="num">
                                      <p:cBhvr additive="base">
                                        <p:cTn id="102" dur="500" fill="hold"/>
                                        <p:tgtEl>
                                          <p:spTgt spid="393238"/>
                                        </p:tgtEl>
                                        <p:attrNameLst>
                                          <p:attrName>ppt_x</p:attrName>
                                        </p:attrNameLst>
                                      </p:cBhvr>
                                      <p:tavLst>
                                        <p:tav tm="0">
                                          <p:val>
                                            <p:strVal val="#ppt_x"/>
                                          </p:val>
                                        </p:tav>
                                        <p:tav tm="100000">
                                          <p:val>
                                            <p:strVal val="#ppt_x"/>
                                          </p:val>
                                        </p:tav>
                                      </p:tavLst>
                                    </p:anim>
                                    <p:anim calcmode="lin" valueType="num">
                                      <p:cBhvr additive="base">
                                        <p:cTn id="103" dur="500" fill="hold"/>
                                        <p:tgtEl>
                                          <p:spTgt spid="393238"/>
                                        </p:tgtEl>
                                        <p:attrNameLst>
                                          <p:attrName>ppt_y</p:attrName>
                                        </p:attrNameLst>
                                      </p:cBhvr>
                                      <p:tavLst>
                                        <p:tav tm="0">
                                          <p:val>
                                            <p:strVal val="1+#ppt_h/2"/>
                                          </p:val>
                                        </p:tav>
                                        <p:tav tm="100000">
                                          <p:val>
                                            <p:strVal val="#ppt_y"/>
                                          </p:val>
                                        </p:tav>
                                      </p:tavLst>
                                    </p:anim>
                                  </p:childTnLst>
                                </p:cTn>
                              </p:par>
                            </p:childTnLst>
                          </p:cTn>
                        </p:par>
                        <p:par>
                          <p:cTn id="104" fill="hold" nodeType="afterGroup">
                            <p:stCondLst>
                              <p:cond delay="10000"/>
                            </p:stCondLst>
                            <p:childTnLst>
                              <p:par>
                                <p:cTn id="105" presetID="2" presetClass="entr" presetSubtype="1" fill="hold" grpId="0" nodeType="afterEffect">
                                  <p:stCondLst>
                                    <p:cond delay="0"/>
                                  </p:stCondLst>
                                  <p:childTnLst>
                                    <p:set>
                                      <p:cBhvr>
                                        <p:cTn id="106" dur="1" fill="hold">
                                          <p:stCondLst>
                                            <p:cond delay="0"/>
                                          </p:stCondLst>
                                        </p:cTn>
                                        <p:tgtEl>
                                          <p:spTgt spid="393239"/>
                                        </p:tgtEl>
                                        <p:attrNameLst>
                                          <p:attrName>style.visibility</p:attrName>
                                        </p:attrNameLst>
                                      </p:cBhvr>
                                      <p:to>
                                        <p:strVal val="visible"/>
                                      </p:to>
                                    </p:set>
                                    <p:anim calcmode="lin" valueType="num">
                                      <p:cBhvr additive="base">
                                        <p:cTn id="107" dur="500" fill="hold"/>
                                        <p:tgtEl>
                                          <p:spTgt spid="393239"/>
                                        </p:tgtEl>
                                        <p:attrNameLst>
                                          <p:attrName>ppt_x</p:attrName>
                                        </p:attrNameLst>
                                      </p:cBhvr>
                                      <p:tavLst>
                                        <p:tav tm="0">
                                          <p:val>
                                            <p:strVal val="#ppt_x"/>
                                          </p:val>
                                        </p:tav>
                                        <p:tav tm="100000">
                                          <p:val>
                                            <p:strVal val="#ppt_x"/>
                                          </p:val>
                                        </p:tav>
                                      </p:tavLst>
                                    </p:anim>
                                    <p:anim calcmode="lin" valueType="num">
                                      <p:cBhvr additive="base">
                                        <p:cTn id="108" dur="500" fill="hold"/>
                                        <p:tgtEl>
                                          <p:spTgt spid="39323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3218" grpId="0"/>
      <p:bldP spid="393219" grpId="0" build="p"/>
      <p:bldP spid="393220" grpId="0"/>
      <p:bldP spid="393221" grpId="0"/>
      <p:bldP spid="393222" grpId="0"/>
      <p:bldP spid="393223" grpId="0"/>
      <p:bldP spid="393224" grpId="0"/>
      <p:bldP spid="393225" grpId="0"/>
      <p:bldP spid="393226" grpId="0"/>
      <p:bldP spid="393227" grpId="0"/>
      <p:bldP spid="393228" grpId="0"/>
      <p:bldP spid="393229" grpId="0"/>
      <p:bldP spid="393230" grpId="0"/>
      <p:bldP spid="393231" grpId="0"/>
      <p:bldP spid="393232" grpId="0"/>
      <p:bldP spid="393234" grpId="0"/>
      <p:bldP spid="393235" grpId="0"/>
      <p:bldP spid="393236" grpId="0"/>
      <p:bldP spid="393237" grpId="0"/>
      <p:bldP spid="393238" grpId="0"/>
      <p:bldP spid="39323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536" y="280430"/>
            <a:ext cx="7082263" cy="1143000"/>
          </a:xfrm>
        </p:spPr>
        <p:txBody>
          <a:bodyPr/>
          <a:lstStyle/>
          <a:p>
            <a:r>
              <a:rPr lang="en-US" dirty="0"/>
              <a:t>Understanding of feelings</a:t>
            </a:r>
          </a:p>
        </p:txBody>
      </p:sp>
      <p:pic>
        <p:nvPicPr>
          <p:cNvPr id="15364" name="Picture 4" descr="http://project-files.internaldrive.com/princeton-university/07-10-15-2011/web/AaronG/img/emotion_char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0227" y="1156415"/>
            <a:ext cx="7763773" cy="52621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21433" y="6418529"/>
            <a:ext cx="3140015" cy="276999"/>
          </a:xfrm>
          <a:prstGeom prst="rect">
            <a:avLst/>
          </a:prstGeom>
          <a:noFill/>
        </p:spPr>
        <p:txBody>
          <a:bodyPr wrap="square" rtlCol="0">
            <a:spAutoFit/>
          </a:bodyPr>
          <a:lstStyle/>
          <a:p>
            <a:r>
              <a:rPr lang="en-US" sz="1200" dirty="0"/>
              <a:t>Core Pre-Service Curriculum – Lab 4.3.15</a:t>
            </a:r>
          </a:p>
        </p:txBody>
      </p:sp>
    </p:spTree>
    <p:extLst>
      <p:ext uri="{BB962C8B-B14F-4D97-AF65-F5344CB8AC3E}">
        <p14:creationId xmlns:p14="http://schemas.microsoft.com/office/powerpoint/2010/main" val="39345765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Language Challenges: </a:t>
            </a:r>
            <a:br>
              <a:rPr lang="en-US" dirty="0"/>
            </a:br>
            <a:r>
              <a:rPr lang="en-US" dirty="0"/>
              <a:t>Pre-School Age, continued</a:t>
            </a:r>
          </a:p>
        </p:txBody>
      </p:sp>
      <p:sp>
        <p:nvSpPr>
          <p:cNvPr id="3" name="Content Placeholder 2"/>
          <p:cNvSpPr>
            <a:spLocks noGrp="1"/>
          </p:cNvSpPr>
          <p:nvPr>
            <p:ph idx="1"/>
          </p:nvPr>
        </p:nvSpPr>
        <p:spPr>
          <a:xfrm>
            <a:off x="1604536" y="1850241"/>
            <a:ext cx="3467796" cy="4365702"/>
          </a:xfrm>
        </p:spPr>
        <p:txBody>
          <a:bodyPr>
            <a:normAutofit/>
          </a:bodyPr>
          <a:lstStyle/>
          <a:p>
            <a:pPr>
              <a:buNone/>
            </a:pPr>
            <a:r>
              <a:rPr lang="en-US" dirty="0"/>
              <a:t>Pronouns</a:t>
            </a:r>
          </a:p>
          <a:p>
            <a:pPr lvl="0"/>
            <a:r>
              <a:rPr lang="en-US" dirty="0"/>
              <a:t>he/she</a:t>
            </a:r>
          </a:p>
          <a:p>
            <a:pPr lvl="0"/>
            <a:r>
              <a:rPr lang="en-US" dirty="0"/>
              <a:t>we/they</a:t>
            </a:r>
          </a:p>
          <a:p>
            <a:pPr lvl="0"/>
            <a:r>
              <a:rPr lang="en-US" dirty="0"/>
              <a:t>this/that/it</a:t>
            </a:r>
          </a:p>
          <a:p>
            <a:pPr lvl="0"/>
            <a:r>
              <a:rPr lang="en-US" dirty="0"/>
              <a:t>here/there</a:t>
            </a:r>
          </a:p>
        </p:txBody>
      </p:sp>
      <p:pic>
        <p:nvPicPr>
          <p:cNvPr id="47106" name="Picture 2" descr="https://encrypted-tbn3.gstatic.com/images?q=tbn:ANd9GcQWZLmlea0HjNxIGH6yD115Y01Od9pVIEI8ApQONSPwzXjYm8T0"/>
          <p:cNvPicPr>
            <a:picLocks noChangeAspect="1" noChangeArrowheads="1"/>
          </p:cNvPicPr>
          <p:nvPr/>
        </p:nvPicPr>
        <p:blipFill>
          <a:blip r:embed="rId2"/>
          <a:srcRect/>
          <a:stretch>
            <a:fillRect/>
          </a:stretch>
        </p:blipFill>
        <p:spPr bwMode="auto">
          <a:xfrm>
            <a:off x="5072332" y="2247055"/>
            <a:ext cx="3036498" cy="2894287"/>
          </a:xfrm>
          <a:prstGeom prst="rect">
            <a:avLst/>
          </a:prstGeom>
          <a:noFill/>
        </p:spPr>
      </p:pic>
      <p:sp>
        <p:nvSpPr>
          <p:cNvPr id="5" name="TextBox 4"/>
          <p:cNvSpPr txBox="1"/>
          <p:nvPr/>
        </p:nvSpPr>
        <p:spPr>
          <a:xfrm>
            <a:off x="1121434" y="6280030"/>
            <a:ext cx="3140015" cy="276999"/>
          </a:xfrm>
          <a:prstGeom prst="rect">
            <a:avLst/>
          </a:prstGeom>
          <a:noFill/>
        </p:spPr>
        <p:txBody>
          <a:bodyPr wrap="square" rtlCol="0">
            <a:spAutoFit/>
          </a:bodyPr>
          <a:lstStyle/>
          <a:p>
            <a:r>
              <a:rPr lang="en-US" sz="1200" dirty="0"/>
              <a:t>Core Pre-Service Curriculum – Lab 4.3.16</a:t>
            </a:r>
          </a:p>
        </p:txBody>
      </p:sp>
    </p:spTree>
    <p:extLst>
      <p:ext uri="{BB962C8B-B14F-4D97-AF65-F5344CB8AC3E}">
        <p14:creationId xmlns:p14="http://schemas.microsoft.com/office/powerpoint/2010/main" val="33800111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Language Challenges: </a:t>
            </a:r>
            <a:br>
              <a:rPr lang="en-US" dirty="0"/>
            </a:br>
            <a:r>
              <a:rPr lang="en-US" dirty="0"/>
              <a:t>Pre-School Age, continued</a:t>
            </a:r>
          </a:p>
        </p:txBody>
      </p:sp>
      <p:sp>
        <p:nvSpPr>
          <p:cNvPr id="3" name="Content Placeholder 2"/>
          <p:cNvSpPr>
            <a:spLocks noGrp="1"/>
          </p:cNvSpPr>
          <p:nvPr>
            <p:ph idx="1"/>
          </p:nvPr>
        </p:nvSpPr>
        <p:spPr>
          <a:xfrm>
            <a:off x="1604536" y="1634778"/>
            <a:ext cx="7082264" cy="4886792"/>
          </a:xfrm>
        </p:spPr>
        <p:txBody>
          <a:bodyPr>
            <a:normAutofit fontScale="92500" lnSpcReduction="20000"/>
          </a:bodyPr>
          <a:lstStyle/>
          <a:p>
            <a:r>
              <a:rPr lang="en-US" b="1" dirty="0"/>
              <a:t>Correct use of Prepositions</a:t>
            </a:r>
            <a:endParaRPr lang="en-US" sz="2800" dirty="0"/>
          </a:p>
          <a:p>
            <a:pPr lvl="1"/>
            <a:r>
              <a:rPr lang="en-US" dirty="0"/>
              <a:t>Inside/outside</a:t>
            </a:r>
            <a:endParaRPr lang="en-US" sz="2400" dirty="0"/>
          </a:p>
          <a:p>
            <a:pPr lvl="1"/>
            <a:r>
              <a:rPr lang="en-US" dirty="0"/>
              <a:t>Behind</a:t>
            </a:r>
            <a:endParaRPr lang="en-US" sz="2400" dirty="0"/>
          </a:p>
          <a:p>
            <a:pPr lvl="1"/>
            <a:r>
              <a:rPr lang="en-US" dirty="0"/>
              <a:t>Between</a:t>
            </a:r>
          </a:p>
          <a:p>
            <a:r>
              <a:rPr lang="en-US" b="1" dirty="0"/>
              <a:t>Understanding of words that are “absolutes”</a:t>
            </a:r>
          </a:p>
          <a:p>
            <a:pPr lvl="1"/>
            <a:r>
              <a:rPr lang="en-US" dirty="0"/>
              <a:t>always/never</a:t>
            </a:r>
          </a:p>
          <a:p>
            <a:pPr lvl="1"/>
            <a:r>
              <a:rPr lang="en-US" dirty="0"/>
              <a:t>anyone/someone</a:t>
            </a:r>
          </a:p>
          <a:p>
            <a:pPr lvl="1"/>
            <a:r>
              <a:rPr lang="en-US" dirty="0"/>
              <a:t>any/anything/any where</a:t>
            </a:r>
          </a:p>
          <a:p>
            <a:pPr lvl="1"/>
            <a:r>
              <a:rPr lang="en-US" dirty="0"/>
              <a:t>Ever</a:t>
            </a:r>
          </a:p>
          <a:p>
            <a:r>
              <a:rPr lang="en-US" b="1" dirty="0"/>
              <a:t>Distinction between ask and tell</a:t>
            </a:r>
          </a:p>
          <a:p>
            <a:pPr lvl="1"/>
            <a:endParaRPr lang="en-US" dirty="0"/>
          </a:p>
          <a:p>
            <a:endParaRPr lang="en-US" b="1" dirty="0"/>
          </a:p>
        </p:txBody>
      </p:sp>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a:t>Core Pre-Service Curriculum – Lab 4.3.17</a:t>
            </a:r>
          </a:p>
        </p:txBody>
      </p:sp>
    </p:spTree>
    <p:extLst>
      <p:ext uri="{BB962C8B-B14F-4D97-AF65-F5344CB8AC3E}">
        <p14:creationId xmlns:p14="http://schemas.microsoft.com/office/powerpoint/2010/main" val="33800111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is my pen?</a:t>
            </a:r>
          </a:p>
        </p:txBody>
      </p:sp>
      <p:sp>
        <p:nvSpPr>
          <p:cNvPr id="6" name="Content Placeholder 5"/>
          <p:cNvSpPr>
            <a:spLocks noGrp="1"/>
          </p:cNvSpPr>
          <p:nvPr>
            <p:ph idx="1"/>
          </p:nvPr>
        </p:nvSpPr>
        <p:spPr/>
        <p:txBody>
          <a:bodyPr/>
          <a:lstStyle/>
          <a:p>
            <a:r>
              <a:rPr lang="en-US" dirty="0"/>
              <a:t>Can you put it </a:t>
            </a:r>
            <a:r>
              <a:rPr lang="en-US" dirty="0">
                <a:solidFill>
                  <a:srgbClr val="C00000"/>
                </a:solidFill>
              </a:rPr>
              <a:t>on</a:t>
            </a:r>
            <a:r>
              <a:rPr lang="en-US" dirty="0"/>
              <a:t> top of the sofa?</a:t>
            </a:r>
          </a:p>
          <a:p>
            <a:r>
              <a:rPr lang="en-US" dirty="0"/>
              <a:t>Can you put it </a:t>
            </a:r>
            <a:r>
              <a:rPr lang="en-US" dirty="0">
                <a:solidFill>
                  <a:srgbClr val="C00000"/>
                </a:solidFill>
              </a:rPr>
              <a:t>under</a:t>
            </a:r>
            <a:r>
              <a:rPr lang="en-US" dirty="0"/>
              <a:t> the sofa?</a:t>
            </a:r>
          </a:p>
          <a:p>
            <a:r>
              <a:rPr lang="en-US" dirty="0"/>
              <a:t>Can you put </a:t>
            </a:r>
            <a:r>
              <a:rPr lang="en-US" dirty="0">
                <a:solidFill>
                  <a:srgbClr val="C00000"/>
                </a:solidFill>
              </a:rPr>
              <a:t>behind</a:t>
            </a:r>
            <a:r>
              <a:rPr lang="en-US" dirty="0"/>
              <a:t> the sofa?</a:t>
            </a:r>
          </a:p>
          <a:p>
            <a:pPr>
              <a:buNone/>
            </a:pPr>
            <a:r>
              <a:rPr lang="en-US" dirty="0"/>
              <a:t>----------------------------------------------------</a:t>
            </a:r>
          </a:p>
          <a:p>
            <a:r>
              <a:rPr lang="en-US" dirty="0"/>
              <a:t>Where is it now? (on)</a:t>
            </a:r>
          </a:p>
          <a:p>
            <a:r>
              <a:rPr lang="en-US" dirty="0"/>
              <a:t>Where is it now? (under)</a:t>
            </a:r>
          </a:p>
          <a:p>
            <a:r>
              <a:rPr lang="en-US" dirty="0"/>
              <a:t>Where is it now? (in)</a:t>
            </a:r>
          </a:p>
        </p:txBody>
      </p:sp>
      <p:sp>
        <p:nvSpPr>
          <p:cNvPr id="4" name="TextBox 3"/>
          <p:cNvSpPr txBox="1"/>
          <p:nvPr/>
        </p:nvSpPr>
        <p:spPr>
          <a:xfrm>
            <a:off x="1121433" y="6280030"/>
            <a:ext cx="3140015" cy="276999"/>
          </a:xfrm>
          <a:prstGeom prst="rect">
            <a:avLst/>
          </a:prstGeom>
          <a:noFill/>
        </p:spPr>
        <p:txBody>
          <a:bodyPr wrap="square" rtlCol="0">
            <a:spAutoFit/>
          </a:bodyPr>
          <a:lstStyle/>
          <a:p>
            <a:r>
              <a:rPr lang="en-US" sz="1200" dirty="0"/>
              <a:t>Core Pre-Service Curriculum – Lab 4.3.18</a:t>
            </a:r>
          </a:p>
        </p:txBody>
      </p:sp>
    </p:spTree>
    <p:extLst>
      <p:ext uri="{BB962C8B-B14F-4D97-AF65-F5344CB8AC3E}">
        <p14:creationId xmlns:p14="http://schemas.microsoft.com/office/powerpoint/2010/main" val="13114021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9797" y="491778"/>
            <a:ext cx="5357002" cy="1143000"/>
          </a:xfrm>
        </p:spPr>
        <p:txBody>
          <a:bodyPr/>
          <a:lstStyle/>
          <a:p>
            <a:r>
              <a:rPr lang="en-US" dirty="0"/>
              <a:t>Language Assessment: </a:t>
            </a:r>
            <a:br>
              <a:rPr lang="en-US" dirty="0"/>
            </a:br>
            <a:r>
              <a:rPr lang="en-US" dirty="0"/>
              <a:t>Pre-School Age</a:t>
            </a:r>
          </a:p>
        </p:txBody>
      </p:sp>
      <p:sp>
        <p:nvSpPr>
          <p:cNvPr id="3" name="Content Placeholder 2"/>
          <p:cNvSpPr>
            <a:spLocks noGrp="1"/>
          </p:cNvSpPr>
          <p:nvPr>
            <p:ph idx="1"/>
          </p:nvPr>
        </p:nvSpPr>
        <p:spPr>
          <a:xfrm>
            <a:off x="2173854" y="2191109"/>
            <a:ext cx="6366296" cy="4024833"/>
          </a:xfrm>
        </p:spPr>
        <p:txBody>
          <a:bodyPr>
            <a:normAutofit fontScale="92500"/>
          </a:bodyPr>
          <a:lstStyle/>
          <a:p>
            <a:r>
              <a:rPr lang="en-US" dirty="0"/>
              <a:t>Clarity of speech and language use</a:t>
            </a:r>
          </a:p>
          <a:p>
            <a:pPr marL="457200" lvl="1" indent="0">
              <a:buNone/>
            </a:pPr>
            <a:r>
              <a:rPr lang="en-US" dirty="0"/>
              <a:t>--Vocabulary    -- Sentences (short, long)</a:t>
            </a:r>
          </a:p>
          <a:p>
            <a:r>
              <a:rPr lang="en-US" dirty="0"/>
              <a:t>Concepts (Who, what, where)</a:t>
            </a:r>
          </a:p>
          <a:p>
            <a:r>
              <a:rPr lang="en-US" dirty="0"/>
              <a:t>Attention span</a:t>
            </a:r>
          </a:p>
          <a:p>
            <a:r>
              <a:rPr lang="en-US" dirty="0"/>
              <a:t>Memory</a:t>
            </a:r>
          </a:p>
          <a:p>
            <a:r>
              <a:rPr lang="en-US" dirty="0"/>
              <a:t>Colors, numbers</a:t>
            </a:r>
          </a:p>
          <a:p>
            <a:r>
              <a:rPr lang="en-US" dirty="0"/>
              <a:t>Prepositions (On, Under, In, etc.)</a:t>
            </a:r>
          </a:p>
          <a:p>
            <a:pPr marL="0" indent="0">
              <a:buNone/>
            </a:pPr>
            <a:endParaRPr lang="en-US" dirty="0"/>
          </a:p>
        </p:txBody>
      </p:sp>
      <p:pic>
        <p:nvPicPr>
          <p:cNvPr id="4" name="Picture 11" descr="http://www.firstfivecc.org/blog/wp-content/uploads/2013/03/Lit_Preschool_Circle_Tim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8466" y="280234"/>
            <a:ext cx="1984077" cy="19108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21434" y="6280030"/>
            <a:ext cx="3140015" cy="276999"/>
          </a:xfrm>
          <a:prstGeom prst="rect">
            <a:avLst/>
          </a:prstGeom>
          <a:noFill/>
        </p:spPr>
        <p:txBody>
          <a:bodyPr wrap="square" rtlCol="0">
            <a:spAutoFit/>
          </a:bodyPr>
          <a:lstStyle/>
          <a:p>
            <a:r>
              <a:rPr lang="en-US" sz="1200" dirty="0"/>
              <a:t>Core Pre-Service Curriculum – Lab 4.3.19</a:t>
            </a:r>
          </a:p>
        </p:txBody>
      </p:sp>
    </p:spTree>
    <p:extLst>
      <p:ext uri="{BB962C8B-B14F-4D97-AF65-F5344CB8AC3E}">
        <p14:creationId xmlns:p14="http://schemas.microsoft.com/office/powerpoint/2010/main" val="2662253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0891" y="434975"/>
            <a:ext cx="5771071" cy="1143000"/>
          </a:xfrm>
        </p:spPr>
        <p:txBody>
          <a:bodyPr/>
          <a:lstStyle/>
          <a:p>
            <a:r>
              <a:rPr lang="en-US" dirty="0"/>
              <a:t>Other ways to confuse a child…</a:t>
            </a:r>
          </a:p>
        </p:txBody>
      </p:sp>
      <p:sp>
        <p:nvSpPr>
          <p:cNvPr id="3" name="Content Placeholder 2"/>
          <p:cNvSpPr>
            <a:spLocks noGrp="1"/>
          </p:cNvSpPr>
          <p:nvPr>
            <p:ph idx="1"/>
          </p:nvPr>
        </p:nvSpPr>
        <p:spPr>
          <a:xfrm>
            <a:off x="2038350" y="1577974"/>
            <a:ext cx="6400800" cy="2786991"/>
          </a:xfrm>
        </p:spPr>
        <p:txBody>
          <a:bodyPr>
            <a:normAutofit lnSpcReduction="10000"/>
          </a:bodyPr>
          <a:lstStyle/>
          <a:p>
            <a:r>
              <a:rPr lang="en-US" dirty="0"/>
              <a:t>More than one idea in a sentence</a:t>
            </a:r>
          </a:p>
          <a:p>
            <a:r>
              <a:rPr lang="en-US" dirty="0"/>
              <a:t>Asking a question that requires advanced mastery of concepts</a:t>
            </a:r>
          </a:p>
          <a:p>
            <a:r>
              <a:rPr lang="en-US" dirty="0"/>
              <a:t>Complex negation</a:t>
            </a:r>
          </a:p>
          <a:p>
            <a:r>
              <a:rPr lang="en-US" dirty="0"/>
              <a:t>Asking “WHY?”</a:t>
            </a:r>
          </a:p>
        </p:txBody>
      </p:sp>
      <p:sp>
        <p:nvSpPr>
          <p:cNvPr id="40962" name="AutoShape 2" descr="Image result for images of confused child"/>
          <p:cNvSpPr>
            <a:spLocks noChangeAspect="1" noChangeArrowheads="1"/>
          </p:cNvSpPr>
          <p:nvPr/>
        </p:nvSpPr>
        <p:spPr bwMode="auto">
          <a:xfrm>
            <a:off x="0" y="-136525"/>
            <a:ext cx="2038350" cy="1143000"/>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40964" name="AutoShape 4" descr="Image result for images of confused child"/>
          <p:cNvSpPr>
            <a:spLocks noChangeAspect="1" noChangeArrowheads="1"/>
          </p:cNvSpPr>
          <p:nvPr/>
        </p:nvSpPr>
        <p:spPr bwMode="auto">
          <a:xfrm>
            <a:off x="0" y="-136525"/>
            <a:ext cx="2038350" cy="1143000"/>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40966" name="AutoShape 6" descr="data:image/jpeg;base64,/9j/4AAQSkZJRgABAQAAAQABAAD/2wCEAAkGBxQSEhUUEhQUEhQVFBYUFRQUFBQUEBQUFBQXFhQVFBQYHCggGBolHRUUITEhJSkrLi4uFx8zODMsNygtLisBCgoKDg0OGxAQGiwkHyUsLCwsLCwsLCwsLCwsLCwsLCwsLCwsLCwsLCwsLCwsLCwsLCwsLCwsLCwsLCwsLCwsLP/AABEIAKoBAAMBIgACEQEDEQH/xAAcAAABBQEBAQAAAAAAAAAAAAAEAQIDBQYHAAj/xAA6EAABAwIEBAQEBAQGAwAAAAABAAIDBBEFEiExBkFRYRMicYEykaGxUsHR8AcjYnIUorLC4fFCc4L/xAAaAQADAQEBAQAAAAAAAAAAAAACAwQBAAUG/8QAKBEAAgICAgEEAgEFAAAAAAAAAAECEQMhEjEEEyJBYTJRBXGhseHw/9oADAMBAAIRAxEAPwDJMZqjqaBSx0mqPp6VKnlFUMigRHgoplOi6bDXy6MHvySoTti3G9IyePThrQ38Wp9AsxAM0kQ7An3JJV1xZTvbNKLXEbQ0nld+yraGMNn/ALYy7To1h5p02U4ocVR0LgOHyyP5vkcfYaD7LYtYqDg2ny07P/W35kXcfqFpWMSca+WUy0QvaopEe6PrYKB0QTeICYICvFyndTqB8YCFxaGKiGUKIAHknPddIH2CW+w60RzNsEDJf1Rb5QVC5l+yW6sJIHDUM86qeZ+XdDO1QhUQTGwWIrfNU6fj/wBIW2q3aLH4MzxJpH8sxA9z+gHzTccuKk/oXkjbS+zTUTLix/fRNngGdjrAj4TfoXC3yOU+yIhCn8Euy99PlZIUhnEoOJnXjZffJcerQWke4H0WYwd+Wqsb2cy2mpvl5DnsrvjF+URgdHfr/uWeIyyhx6MNx3JVGP8AEnmvcOqJbukYDo6JpvaxJbe33Ws/hxGQH63Btb5LLUjcrw61/LYjrr/0uhcAUoFOHDnf7o+fETKNou3RqMxqw8NRuiQyzi/TACxNLUeY0wwro+QLeMAcxRPjVi+FROYqFmTB4g8NIjI6QIxsKmbGvJ9QID8FTz4mKeNrBoX8+nqpHNVLxLGXPjCJ5JJXHs9P+K8eGbPU+qMfjRdIyo5gOLi7qbAD7lVlN5pprDaDIPUiw+61VThDo6aquNbtI/tIQHAeG+LUuv8AjYT6N835Ku21XyZmiozpf92dPwmk8ONjOjQPojwbKQRqCqjB01ITkqRPdsrK7FWjQG57a2VVJxAW6HX2d9TZXhYxmwA9NEDVTsO9kpt/sekv0V7Mac/l+/cKCoxGR2gFvdSSU7DqND1CfGNdd0ttv5GKl8EEErgfN9VZxMuFAaYFWUbbBakZKQB4Wtksmhsp5ShKg39VzRq2BV0Nyh5H5QjA0g3Ot+VkFXBrwQP+ULDRW4lOGMc87NaT8th87IbBMN8KNrTuB5j/AFHU/X7IiqpfEaGu5Oa49DlN/wAkewIZOlRlbsZlsjqZtmknkLj23/JCMbco17TlPf8AeiWEYXjXQxf2OPzAugJqceG55/FGwejY7n6lW/GMFzF/a/8A2j80LiPliYy+7i4j1Fk+D9qJ5rbKrC32NzqABcdje66zw1E0QtyfCQCPdcjjcWAdxY+xXasFpcsLB/SPsh8iVImm6JcqYWorw14xrz3Jgc0BOam2RhiTTCsU2C5AhCge1HOhUT4U+OZgNlgIk4RIkMS5UNGJgphVdXQ3mZfkrwMVbijbOaU/ErZ6X8bOsrr9MqeJ6u0cjQN2EfRB/wAJaPyyyHW+UX7kXKlxVuZ9uosrb+H1D4MD2dJXfKwt91TibcnZR5mFQhFo0sxsqismsrmZl1TYrTyEeQAnve30TsibWiLHVmcqpp5jaIADXzPOVptvb8XsqKru3xM1SwOjIBaGjUm2o1J5qwqsNnklbFPIY4hqGsNgDyAdvzKoOIsLjinczK7yMa5ttSc2bMSTvsEWHxuff9zs3lel/oMZNI3zMkZM3Y28rvobK1w2tEnrsQdwVg2hpkeY2yRAWyEnV2l9Brp63WjwqVzmse4We5tyBoHDsgzYeGw8OdZdfJtKY8kYdlW0NzY9tVYy6BBToJvYJNJZCTVAG6irKiwVFNXa3OyU7Gou3TX23VPWse03br2H6FV8mOZTzPYbo6i4gjdo8FvZwLQUNNm3Q2kxAP8AK4ZXjkRb5Ixrgeykq8PimAcw5Xci2yAaHx6P1H4gND69Chdrs3stKdpJH3VyKTQHYHkqrCzsRrz6rVubdgRRimgJyo57xdS/zIxys76lv6LMzu8Sqsdhp2HILoPFcAsH/ht+f6Bc4w115nO3vce2+iOC0Kk9kFVHaQAm1rg+52K7jhsX8lvKzR9AuUtpmz1McjSHNPlmZzDm6gnpfce67JRRExjLsl5k5JfRLmT7GtjuEvgoxsSd4am4k4AYE3wFY+GkMa3gjCtNOo3UytDGmmJZwOIQ1LlXg5KCsSNR4NQeJUpeABujgV5zraqrCqlsp8abxzTRSVOGlrcx3CtMGtluOZv72U0xzaHZSUzANBsrap6LM2VzjT7CgFDInB6ilKanolSKzE6VrxyBGx5rIY/ghlLS4uBYCGvZa+W9yHA7jstfO7qq2o12us5yj0N4JqpLRiTw9rrLpzHh5XH/AOs2l1bRYeZC2zmsyEZLHS1xcFvMWFvdWD8MkedyB8la4Zg7YtT5nd1jlOf5BRx4sa9iJo6UAiySvb5SjAEHiknkPoua0DWzDYrIb2Cp6kX3OVo1cSresZrdMbSsf5ZAbHVpHJwUqKGqBnUzo4HSsYGAWALhd7iSANDsL81V4pE9gGapY58gcMrS3N5d7Wvbca2WzqKN0kDos+YOGhI8wI1B9dFksRwKUEZgwm2jmnKSee47K/GsfH7IM/r8rXX0BYZjDo5LG42ytA/l26DXQ9zp6Lc0lQ2Zuos7YjmOxWMpcPsHl7QS8ZAwG4AB11HPb5KTCKqWEgPBuNMx/wDJv9XfupPIhFP2lOCU2vcjdYZThj7WsD8vZanLZoHRZWkqgbFa2A5gD2Cnxb0Hl/ZkuOn5KWRx/Dp6rnFK/wAKAOduRfvqt1/FaW8UUI3kfb2G/wCayDqE1EgYNGNtfuibUQYRcnol4OpXAunf5c24Ol29F0rhbGBn8Nrs7TyPxMKxtdHlaANAFefw/oCZHSkaDQfmoJeRP1LR60/DxQ8OU5vr/J0RKm3Xrplny1jl6yS6TMtsw9ZJZeLkmZZZxWB6cHoQSJc6bCAyKDA9PzINj1O1yeojKGyZhqNeynoJSb3FkwORFNumRu+xqyNqmTFqglKllksgJp9FRYyEbI53BClwXppUGZtUtyHqGiyhN0ZGxVEVRrYbq5p2HmmRdiZqhJGKjxd3lK0UyzmLnRZkdILGrZkpTqQp6WMEWKCqHZXKxw5wcLqRdlD/AEFw5mHsi3SNduAp6W226Nipm22TQOiodTNJ0A137qOTCmu3CvnADkFX1dTZLlo1JsBgw3IRl2J9gtbQss23RZ+hmvYb3/VaPPljLvVZBK7FZb6Ob8YHxq3+mFtu2Z2/2QNO4Nd5dlPjlUGlzRq97i53uqqN5HqoM1yly+D2/AxxWOn2y0qnmRwaNSTZdLwKhEMTW9tfVY3grCi9/iOGjdvVdCCyMbdnm/zPkrWCHS2xbr1026S6M+fHkppcm3SErjh2ZIXJt00ldRxSpzSvPaoy6ytVIp6CW6JwehmvTw5c5G2GNciKd26rBKiqOW9/RdGfuNi9ktTIq58m6IqHKrqXhOlI9DGiOoqVU1VdY2Au46ADcp1bPYG+gH0XsBobkyOHmdsDyHRJtydIbJqKLnBoCLOfvueythjsOYR52h52aSA4+l91DAwgIauwuJ+paCd/Q9R0VFSivaSJxk/cWs9WLLP4pPcL1XOWCxPoSd1SYjXHXJYn/L9N0qeR9D8cK2BVMGYpcLkySFp56hDUWIza+N4duQaxwd/qKQPLpMzRbpf80pPYySRtKVFZ7DVVeE1F2679Ee43Tk7MSBpp+SCcMx3T6t2/Rew94JH790EhjVKwvDKbW/71KuMXnDIdeihpI+nVTY3hRmYADa2yVlkoQZJKa5Lkzn80LXSZyNUVQ4L40nl0HMq7p+F3k+Y29FpcPw9sTbNUfLlpDsnmxxR9jtjsPpBEwNaLWRF0qRH0qPEnJyfJ9iEpt14ppQuQsW6QlIkK5Mw8SmkpCmrbOA5FXyuRFRKquoqFTOY+cqCmSqTxlUeMl/xBSXkF+oWjp0RhlR57dQQqIzJYaotcHdDdCstNMxZaaZpqo7qjrjyV3UPBAI2OoVXVxXV0nZ7WJmfqG5nBp2vr7LTYblDbkgLPVQs4Ac1meLqyoZ5Y3ZW2uOZK7F2FkXLR1FuJxXtnb81KZmv+Eg+hXMuFmuqaZ72yESMc0FpItYje3rdXP+DmiPm162uHD25qj1H8o6GHHPp7LvEWXcGm/ryQlbSWHJVBx2Rl9QTfQPGvqELPxFIfjc0fRKk4tDvQkvkndD1UlOFXsxlrt8p97FHU1Q0/CfbmhpAODRb0nleOjtPcbK0fsqBk9wCORB+qu3P0Q2dEBqXe4TMOZ5v3ZOlRNAxDexkno0NBHsrVBYaywRhKnzzt0eP5ErlR4pCvXSKayYQpClKQrrOGFInWXrLEdQ0hNIT7JCEaMoiITSFKQm2WmUZeolVXMbqZxJTRGglOwJOyAJUQIk7wUtzAoF1TmtRQgU1PSlxs0XKG3LoLiFYfPdmU7t29F6qOiu6DAw0Xfuq6ohyktPseoXq4oTjBcz1PGm1GmZ0RF0gScQ0Ae1pttzWhpqUXum1lNcEHUFPxLjsrWRc0zm2E05pZH2Hlf/l11IHMLpkGO0xPncwktFndbb36LKVMTo9HNzt2Btf/AKUEcrB8LDcd1QpqqK5+Hjye6Lr+hb10MEkjiT5RYgAbk9DZZHE6UFxyNAbyvur6rxN9hYDbYDRVBjlk2GnXkkyUUxscKjG5My1RQOubuvryVnhdBNuXEDlfdaGkwdrbE+d30CPENtTv9EEpqiaco3okwOkv8WtldyssgcKjLQXHmiKqoCUnSFrsgI6o/DmXIA1VOZHO+AX9tT6LV4NReGwZviO/bsk5MnFC/IyqEfstIxYWTsyhzJQ5RcrPIu2S3SXTMy9db2cPukum3SXXGD7pLpt1666zhyQr10hKJM0QhNISlyS62zDICJObGp2sXpHBou42U6t6QsaI1HPMxnxGyqa7iiNoOU3IWKxHGnyuJJsOi9Hx/wCNyZHc9IHvo2wxMzythh3O56Dquk4Ng7YWDmep3XKP4UOaZnk76Lsck2i9KHjwxaiirHBJWRVkqo6tmb8irCpkVbM5ZMpgRUrtbHdEyxXQUvUboymqMw780uDXQx32A1NFfbQqufhLr7A/JaNwUJejcEw45JLoz78KdfUD6KP/AAVt1ezSqsqHJTihqlJ9gbmW2UMjLooi6TLbUpMqRpIDlahGRPmeGMaXE8h9yeQUVTWX0H/K1vCLQxt7anc81kFzlRk58I2inljkonB0zQWWtmbchp7/AKq9pcRZILtIKusXhZLGQ4A3C4pLWvoqkxgksvdo6DoE7L4cZ/j2eTl5tuT2dbBS3WPoeLmaBxHutHR4ix40IXmz8ecPyQCkmHXXrpLpEsIddJdIvXWAi3XrpEiw4ddJmTV6640W68mkpLrkzDE4jxLFHo05j2WRxDGpJybnK3oEBJGEDW1NhZq+nw+FiwbS2LSsmrngWy7Ks8TVOElx3UUmuqok/kZFGm4HxTwKhpJsHaFdxiqcwuF8zxS2II0tzXXuBOIhNHkcfM3RJmt2Og/g2kzkFKVLI66jLUiURyYNdQSEt1CJdGo5I9FNKLHJiw4kDodCpTUN7KgrorIHxndVnOSGKKNBPVBBukBKqXTuUEkz/RLlNsYqLiarazcqnrMTLttkFKDz1UNkp7OsMpDd2q3GFz5QFisPhN1q6NuiPHpgT2i/qa+zd1xzjaa8ubuui4nLZi5PxLUZn2Crg3KaJpJKDHSTaAq8wXFnBvld7FYqWo5I3CaktV9p6ZDLHaOo4bxVbR+n2WipMYjk2IXIRXDmjqStym7XWUuXwMU/x0Bckdfa4HZOWIwbHyLB59+S2VLUB4XkeR4k8PfQcZKRMkTrJpUlB0IU0pyQrqMoakTrL1l1AnzvPX39VXulvzULimhfVuTYxKgmKRSBwvY7FDM3Usuy1PRlbHyInDMSfA8PYbEfVDjZDhczTufCvEsdUzcB43atKGhfPnD0hbM2xI15Ehd7oXXY2+ugS2hkWPMaY9qIKikS2hhV10FwqCaKxWonVNUDVTTih8GCQwXUr6Psi6UIqUaIOKoLlszNTTpkFFdWNVulp0loYT0FGFbPAaENSJ+Kn+WfRNhHQmT2ZDiviANBAOq5tLUFxLjurDH3EyG56qpKsxQUUS5J8mOGqIpn2UTdkqcLJpJ06KsI5oORNass6jT4fih6rdcNY5qGkrk1OVp8HcdNUbSyR4yEzjW0dthlzC6eqzBT5ArJfNZocZNDE7VnkiVKlmjSkSlItRjP/9k="/>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40968" name="AutoShape 8" descr="data:image/jpeg;base64,/9j/4AAQSkZJRgABAQAAAQABAAD/2wCEAAkGBxQSEhUUEhQUEhQVFBYUFRQUFBQUEBQUFBQXFhQVFBQYHCggGBolHRUUITEhJSkrLi4uFx8zODMsNygtLisBCgoKDg0OGxAQGiwkHyUsLCwsLCwsLCwsLCwsLCwsLCwsLCwsLCwsLCwsLCwsLCwsLCwsLCwsLCwsLCwsLCwsLP/AABEIAKoBAAMBIgACEQEDEQH/xAAcAAABBQEBAQAAAAAAAAAAAAAEAQIDBQYHAAj/xAA6EAABAwIEBAQEBAQGAwAAAAABAAIDBBEFEiExBkFRYRMicYEykaGxUsHR8AcjYnIUorLC4fFCc4L/xAAaAQADAQEBAQAAAAAAAAAAAAACAwQBAAUG/8QAKBEAAgICAgEEAgEFAAAAAAAAAAECEQMhEjEEEyJBYTJRBXGhseHw/9oADAMBAAIRAxEAPwDJMZqjqaBSx0mqPp6VKnlFUMigRHgoplOi6bDXy6MHvySoTti3G9IyePThrQ38Wp9AsxAM0kQ7An3JJV1xZTvbNKLXEbQ0nld+yraGMNn/ALYy7To1h5p02U4ocVR0LgOHyyP5vkcfYaD7LYtYqDg2ny07P/W35kXcfqFpWMSca+WUy0QvaopEe6PrYKB0QTeICYICvFyndTqB8YCFxaGKiGUKIAHknPddIH2CW+w60RzNsEDJf1Rb5QVC5l+yW6sJIHDUM86qeZ+XdDO1QhUQTGwWIrfNU6fj/wBIW2q3aLH4MzxJpH8sxA9z+gHzTccuKk/oXkjbS+zTUTLix/fRNngGdjrAj4TfoXC3yOU+yIhCn8Euy99PlZIUhnEoOJnXjZffJcerQWke4H0WYwd+Wqsb2cy2mpvl5DnsrvjF+URgdHfr/uWeIyyhx6MNx3JVGP8AEnmvcOqJbukYDo6JpvaxJbe33Ws/hxGQH63Btb5LLUjcrw61/LYjrr/0uhcAUoFOHDnf7o+fETKNou3RqMxqw8NRuiQyzi/TACxNLUeY0wwro+QLeMAcxRPjVi+FROYqFmTB4g8NIjI6QIxsKmbGvJ9QID8FTz4mKeNrBoX8+nqpHNVLxLGXPjCJ5JJXHs9P+K8eGbPU+qMfjRdIyo5gOLi7qbAD7lVlN5pprDaDIPUiw+61VThDo6aquNbtI/tIQHAeG+LUuv8AjYT6N835Ku21XyZmiozpf92dPwmk8ONjOjQPojwbKQRqCqjB01ITkqRPdsrK7FWjQG57a2VVJxAW6HX2d9TZXhYxmwA9NEDVTsO9kpt/sekv0V7Mac/l+/cKCoxGR2gFvdSSU7DqND1CfGNdd0ttv5GKl8EEErgfN9VZxMuFAaYFWUbbBakZKQB4Wtksmhsp5ShKg39VzRq2BV0Nyh5H5QjA0g3Ot+VkFXBrwQP+ULDRW4lOGMc87NaT8th87IbBMN8KNrTuB5j/AFHU/X7IiqpfEaGu5Oa49DlN/wAkewIZOlRlbsZlsjqZtmknkLj23/JCMbco17TlPf8AeiWEYXjXQxf2OPzAugJqceG55/FGwejY7n6lW/GMFzF/a/8A2j80LiPliYy+7i4j1Fk+D9qJ5rbKrC32NzqABcdje66zw1E0QtyfCQCPdcjjcWAdxY+xXasFpcsLB/SPsh8iVImm6JcqYWorw14xrz3Jgc0BOam2RhiTTCsU2C5AhCge1HOhUT4U+OZgNlgIk4RIkMS5UNGJgphVdXQ3mZfkrwMVbijbOaU/ErZ6X8bOsrr9MqeJ6u0cjQN2EfRB/wAJaPyyyHW+UX7kXKlxVuZ9uosrb+H1D4MD2dJXfKwt91TibcnZR5mFQhFo0sxsqismsrmZl1TYrTyEeQAnve30TsibWiLHVmcqpp5jaIADXzPOVptvb8XsqKru3xM1SwOjIBaGjUm2o1J5qwqsNnklbFPIY4hqGsNgDyAdvzKoOIsLjinczK7yMa5ttSc2bMSTvsEWHxuff9zs3lel/oMZNI3zMkZM3Y28rvobK1w2tEnrsQdwVg2hpkeY2yRAWyEnV2l9Brp63WjwqVzmse4We5tyBoHDsgzYeGw8OdZdfJtKY8kYdlW0NzY9tVYy6BBToJvYJNJZCTVAG6irKiwVFNXa3OyU7Gou3TX23VPWse03br2H6FV8mOZTzPYbo6i4gjdo8FvZwLQUNNm3Q2kxAP8AK4ZXjkRb5Ixrgeykq8PimAcw5Xci2yAaHx6P1H4gND69Chdrs3stKdpJH3VyKTQHYHkqrCzsRrz6rVubdgRRimgJyo57xdS/zIxys76lv6LMzu8Sqsdhp2HILoPFcAsH/ht+f6Bc4w115nO3vce2+iOC0Kk9kFVHaQAm1rg+52K7jhsX8lvKzR9AuUtpmz1McjSHNPlmZzDm6gnpfce67JRRExjLsl5k5JfRLmT7GtjuEvgoxsSd4am4k4AYE3wFY+GkMa3gjCtNOo3UytDGmmJZwOIQ1LlXg5KCsSNR4NQeJUpeABujgV5zraqrCqlsp8abxzTRSVOGlrcx3CtMGtluOZv72U0xzaHZSUzANBsrap6LM2VzjT7CgFDInB6ilKanolSKzE6VrxyBGx5rIY/ghlLS4uBYCGvZa+W9yHA7jstfO7qq2o12us5yj0N4JqpLRiTw9rrLpzHh5XH/AOs2l1bRYeZC2zmsyEZLHS1xcFvMWFvdWD8MkedyB8la4Zg7YtT5nd1jlOf5BRx4sa9iJo6UAiySvb5SjAEHiknkPoua0DWzDYrIb2Cp6kX3OVo1cSresZrdMbSsf5ZAbHVpHJwUqKGqBnUzo4HSsYGAWALhd7iSANDsL81V4pE9gGapY58gcMrS3N5d7Wvbca2WzqKN0kDos+YOGhI8wI1B9dFksRwKUEZgwm2jmnKSee47K/GsfH7IM/r8rXX0BYZjDo5LG42ytA/l26DXQ9zp6Lc0lQ2Zuos7YjmOxWMpcPsHl7QS8ZAwG4AB11HPb5KTCKqWEgPBuNMx/wDJv9XfupPIhFP2lOCU2vcjdYZThj7WsD8vZanLZoHRZWkqgbFa2A5gD2Cnxb0Hl/ZkuOn5KWRx/Dp6rnFK/wAKAOduRfvqt1/FaW8UUI3kfb2G/wCayDqE1EgYNGNtfuibUQYRcnol4OpXAunf5c24Ol29F0rhbGBn8Nrs7TyPxMKxtdHlaANAFefw/oCZHSkaDQfmoJeRP1LR60/DxQ8OU5vr/J0RKm3Xrplny1jl6yS6TMtsw9ZJZeLkmZZZxWB6cHoQSJc6bCAyKDA9PzINj1O1yeojKGyZhqNeynoJSb3FkwORFNumRu+xqyNqmTFqglKllksgJp9FRYyEbI53BClwXppUGZtUtyHqGiyhN0ZGxVEVRrYbq5p2HmmRdiZqhJGKjxd3lK0UyzmLnRZkdILGrZkpTqQp6WMEWKCqHZXKxw5wcLqRdlD/AEFw5mHsi3SNduAp6W226Nipm22TQOiodTNJ0A137qOTCmu3CvnADkFX1dTZLlo1JsBgw3IRl2J9gtbQss23RZ+hmvYb3/VaPPljLvVZBK7FZb6Ob8YHxq3+mFtu2Z2/2QNO4Nd5dlPjlUGlzRq97i53uqqN5HqoM1yly+D2/AxxWOn2y0qnmRwaNSTZdLwKhEMTW9tfVY3grCi9/iOGjdvVdCCyMbdnm/zPkrWCHS2xbr1026S6M+fHkppcm3SErjh2ZIXJt00ldRxSpzSvPaoy6ytVIp6CW6JwehmvTw5c5G2GNciKd26rBKiqOW9/RdGfuNi9ktTIq58m6IqHKrqXhOlI9DGiOoqVU1VdY2Au46ADcp1bPYG+gH0XsBobkyOHmdsDyHRJtydIbJqKLnBoCLOfvueythjsOYR52h52aSA4+l91DAwgIauwuJ+paCd/Q9R0VFSivaSJxk/cWs9WLLP4pPcL1XOWCxPoSd1SYjXHXJYn/L9N0qeR9D8cK2BVMGYpcLkySFp56hDUWIza+N4duQaxwd/qKQPLpMzRbpf80pPYySRtKVFZ7DVVeE1F2679Ee43Tk7MSBpp+SCcMx3T6t2/Rew94JH790EhjVKwvDKbW/71KuMXnDIdeihpI+nVTY3hRmYADa2yVlkoQZJKa5Lkzn80LXSZyNUVQ4L40nl0HMq7p+F3k+Y29FpcPw9sTbNUfLlpDsnmxxR9jtjsPpBEwNaLWRF0qRH0qPEnJyfJ9iEpt14ppQuQsW6QlIkK5Mw8SmkpCmrbOA5FXyuRFRKquoqFTOY+cqCmSqTxlUeMl/xBSXkF+oWjp0RhlR57dQQqIzJYaotcHdDdCstNMxZaaZpqo7qjrjyV3UPBAI2OoVXVxXV0nZ7WJmfqG5nBp2vr7LTYblDbkgLPVQs4Ac1meLqyoZ5Y3ZW2uOZK7F2FkXLR1FuJxXtnb81KZmv+Eg+hXMuFmuqaZ72yESMc0FpItYje3rdXP+DmiPm162uHD25qj1H8o6GHHPp7LvEWXcGm/ryQlbSWHJVBx2Rl9QTfQPGvqELPxFIfjc0fRKk4tDvQkvkndD1UlOFXsxlrt8p97FHU1Q0/CfbmhpAODRb0nleOjtPcbK0fsqBk9wCORB+qu3P0Q2dEBqXe4TMOZ5v3ZOlRNAxDexkno0NBHsrVBYaywRhKnzzt0eP5ErlR4pCvXSKayYQpClKQrrOGFInWXrLEdQ0hNIT7JCEaMoiITSFKQm2WmUZeolVXMbqZxJTRGglOwJOyAJUQIk7wUtzAoF1TmtRQgU1PSlxs0XKG3LoLiFYfPdmU7t29F6qOiu6DAw0Xfuq6ohyktPseoXq4oTjBcz1PGm1GmZ0RF0gScQ0Ae1pttzWhpqUXum1lNcEHUFPxLjsrWRc0zm2E05pZH2Hlf/l11IHMLpkGO0xPncwktFndbb36LKVMTo9HNzt2Btf/AKUEcrB8LDcd1QpqqK5+Hjye6Lr+hb10MEkjiT5RYgAbk9DZZHE6UFxyNAbyvur6rxN9hYDbYDRVBjlk2GnXkkyUUxscKjG5My1RQOubuvryVnhdBNuXEDlfdaGkwdrbE+d30CPENtTv9EEpqiaco3okwOkv8WtldyssgcKjLQXHmiKqoCUnSFrsgI6o/DmXIA1VOZHO+AX9tT6LV4NReGwZviO/bsk5MnFC/IyqEfstIxYWTsyhzJQ5RcrPIu2S3SXTMy9db2cPukum3SXXGD7pLpt1666zhyQr10hKJM0QhNISlyS62zDICJObGp2sXpHBou42U6t6QsaI1HPMxnxGyqa7iiNoOU3IWKxHGnyuJJsOi9Hx/wCNyZHc9IHvo2wxMzythh3O56Dquk4Ng7YWDmep3XKP4UOaZnk76Lsck2i9KHjwxaiirHBJWRVkqo6tmb8irCpkVbM5ZMpgRUrtbHdEyxXQUvUboymqMw780uDXQx32A1NFfbQqufhLr7A/JaNwUJejcEw45JLoz78KdfUD6KP/AAVt1ezSqsqHJTihqlJ9gbmW2UMjLooi6TLbUpMqRpIDlahGRPmeGMaXE8h9yeQUVTWX0H/K1vCLQxt7anc81kFzlRk58I2inljkonB0zQWWtmbchp7/AKq9pcRZILtIKusXhZLGQ4A3C4pLWvoqkxgksvdo6DoE7L4cZ/j2eTl5tuT2dbBS3WPoeLmaBxHutHR4ix40IXmz8ecPyQCkmHXXrpLpEsIddJdIvXWAi3XrpEiw4ddJmTV6640W68mkpLrkzDE4jxLFHo05j2WRxDGpJybnK3oEBJGEDW1NhZq+nw+FiwbS2LSsmrngWy7Ks8TVOElx3UUmuqok/kZFGm4HxTwKhpJsHaFdxiqcwuF8zxS2II0tzXXuBOIhNHkcfM3RJmt2Og/g2kzkFKVLI66jLUiURyYNdQSEt1CJdGo5I9FNKLHJiw4kDodCpTUN7KgrorIHxndVnOSGKKNBPVBBukBKqXTuUEkz/RLlNsYqLiarazcqnrMTLttkFKDz1UNkp7OsMpDd2q3GFz5QFisPhN1q6NuiPHpgT2i/qa+zd1xzjaa8ubuui4nLZi5PxLUZn2Crg3KaJpJKDHSTaAq8wXFnBvld7FYqWo5I3CaktV9p6ZDLHaOo4bxVbR+n2WipMYjk2IXIRXDmjqStym7XWUuXwMU/x0Bckdfa4HZOWIwbHyLB59+S2VLUB4XkeR4k8PfQcZKRMkTrJpUlB0IU0pyQrqMoakTrL1l1AnzvPX39VXulvzULimhfVuTYxKgmKRSBwvY7FDM3Usuy1PRlbHyInDMSfA8PYbEfVDjZDhczTufCvEsdUzcB43atKGhfPnD0hbM2xI15Ehd7oXXY2+ugS2hkWPMaY9qIKikS2hhV10FwqCaKxWonVNUDVTTih8GCQwXUr6Psi6UIqUaIOKoLlszNTTpkFFdWNVulp0loYT0FGFbPAaENSJ+Kn+WfRNhHQmT2ZDiviANBAOq5tLUFxLjurDH3EyG56qpKsxQUUS5J8mOGqIpn2UTdkqcLJpJ06KsI5oORNass6jT4fih6rdcNY5qGkrk1OVp8HcdNUbSyR4yEzjW0dthlzC6eqzBT5ArJfNZocZNDE7VnkiVKlmjSkSlItRjP/9k="/>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40974" name="AutoShape 14" descr="data:image/jpeg;base64,/9j/4AAQSkZJRgABAQAAAQABAAD/2wCEAAkGBxATEhQUEBAWFRUVExUUFxQUFBQRDxIRFRYWFxUVFxQYHCggGBolHRQVITEiJSkrLi4uFx8zODMsNygtLiwBCgoKDg0OGBAQGywkHR0sLCwsLCwsLCwsLCwsLCwsLCwsLCwsLCwsLCwsLCwsLCwsLDcsLCwsLCsrLCw3LDcrLP/AABEIALQAtAMBIgACEQEDEQH/xAAbAAEAAgMBAQAAAAAAAAAAAAAABAUBAgMGB//EADcQAAIBAgQFAQUHBAIDAAAAAAABAgMRBBIhMQVBUWFxIgYTMoGRQqGxwdHw8RQjUuEzogckcv/EABkBAQADAQEAAAAAAAAAAAAAAAABAgMEBf/EACERAQEAAgMBAAIDAQAAAAAAAAABAhEDITESE0EEUWEi/9oADAMBAAIRAxEAPwD7iAAAAAAAAAAABhsDJghz4pRV/wC5HTvch1+PQXwxb73silzxnq0wtWGKxKha+726EX+uvontyS2PI8Z4m6l/U1ppZ/Sxt7KzlDDRlOTcpLNrq223Y5rz/wDWp468f48+d/t6ipVk95WN6WNa13RT4OLy5q84ydszt/xRfO1/zM0uM0ZyywmpW3tt3+g/Kj8X6kelo14y2Z2KClVi7OL+aJlHHNfFr35/Q3x5JWGXHYswaU6iexua7ZAAAAAAAAAAAAAAAc61RRTk9krgcsXi4U1eT8Lm2eU4jxSrVvbSPTuSMW5VamvP/qv0QlhY6LkvqzlzzuXUdPHjMe76pYQku3f8zfBxe0pXfVxt+epZVKMY93+9SNKkrPmc1jpl3G0owekrro8uhAqUpwlk5atNaQl27EzNdavbnz7nGFeUbRl6k9r7pr/RGybQWpVFapFb6a3jLpZ/qVvEvZxSj7zDSdCpB+qG9Kot/hW/ld9D0lLHqk3eKlG+tt4ve1tizre6qU73WRr4t8vlFscZYfkyxryXAvaVJ+7rNRnHlrl+T5nrMPjIy5nkeMeyznaNOPrXwO6s77pNv7mQuFYmtTn7ureLg7SjltK662M5llhdVrcePkm56+kUa7i7x/ku6U7pPqeW4fiFJJrRHqaS0Xg7+DLcedzY6rcAG7EAAAAAAAAAAApfaDE2yw63b8L+S5bPF8YxWeq2npey8LT9THmy1i04sd5N8JXvrbT8e3+yVDEX5WINHEKOva3yNI1HJ7WVzj+3Z8JteSVm3eUtkuhwk19bfVHSVK95W8X6fyRIUJuzf7fMrlVscY1zZZJ201udZ4RSj6X3jffwdoUdFz7HCNR0pKS1jtJLfXn8hC9+Idai4uXRqLV+q3X3feSfZ+tFSdLsmly21X4FxXwymtLbeVbsVGHw0lJSt8/u/Mvr5vSv1uI3E5zoy01V/FuWjJeN4c8ZSzW/v0o3TW04v7En1008kvHYf3kfUtUrr/6W5Yezzis0eej86GmGO7ZfGeeXUynry/BMU/htZ3tbnm6HvsJSywS/dyslwaKxKrK2qd42+3ykXKNuHj+NseXk+tMgA3YgAAAAAAAABqBH4lWyU5y6RdvPI+aRrtvfd2T8bsvuL8clUlVpQekVtbR+X10PO4O103yX4ckjzv5HLMrqPR4eC4TeS2i0/C5Flg4rS5VYaP4Fth9CmP8Aq+XiydO6K6vhJp5kyzoTOz1N/iZRh9/NV1Olda7sjxwMeeyLRwIk4v8AUpcdLTL+mlNvJo9tjXCV075uf3WOFWDjz2f1REqVtb7Pryf6FbnqrfG4u8RUSjfvr+ZmhpKGXtYp8NiVKDX7vv8AmWPAZNyhdbXZrhnLWOeOo9OZMIydrkAAAAAAAAAAANamxsayA+Yf13u1aNJzlOTdk7N20TvbsS8NQu72t2e67Eh4OSlmh8ULrzfdeSVT5aclvvc8qTu7eznlLjNOLpalhQpaHGUlHWWi6uyJuDx9Ga9M4vw07fQ1mq57vTKjZnbP1NnBNaNGjLyaZ27Z96Yai90RaiaNqc2SnWnaVOOz1XcrMTg4bpWJ85kKrJsrlIY1BhTyvzp9P5Z6DgVL1Sa2St83/BRzi866I9dwvD5IJc3q/LL8OP8A0z5sukwAHW5QAAAAAAAAAADDMgCh4jwypmcqdmpO7TdrN8/BWTg4u0mm1o2tr87Hr5Hi8XU9Un1bf1OTmwmPcdfBnll1Uyykrbrurnl+Oey+FqaqLo1Ps1aV6dRPqpLY9Dw2WmpYyjGSs9fJnI3+tV854fR4hRlGMMTKuszu52zZfspW8PW7PZ4DFVHG73JTwFJapJO++52pU1FOyI1dpyylnUcZYtLdEeXF6K0cop9Lop+O0ZVLr3jp3Vk1qzxFb2Sx7rp0cY1SbbUs9mk3f1Rb1sui17XLYy1WzU3rb6hDFRltr4Zlu6bKThFCqnlmpaXs5SzOS5N9PBO4vWqxpqnhoZ6s9Unqkucn0Q2n43ZIsOEYXPOze1nL9D1SKD2U4VVoUv8A2KmerLVtK0Yr/GJO4nxCUFaK1a35I6eKfOPbj5tXOyXxYymlubHnOCV5TzSm7vNbU9GaSsQAEgAAAAAAAAAANZ7Hia1M9uzyuIp2nJPk/wAdTn/keR0/xrq1WSq5SVQqztrorX11ZjFUucYXfmz+8quHcZoz9N2pX1hLSS5J2ucsrumNyx6iwweMpSll97eSV3Hmle17dC0xdZKGhVVeGqbUk8trrZZr9n0OFPAYrNJyrRcLWSyer63E3FLJb0tqNKNSCfU4rhyWza7LYlYH0RUXyOOJxOtkaSK7s8YzqKd9lqdMNWcYqcXrPVvutl8iPXoKpTnFbrUm8Fop07P+GbcePfbn5M5Itvf2im92iBUjJ3ad9NiRiFsvkbKFlbtY305Jk48KoJKVtpTb/AukV/DoWSLBEydHtrIACQAAAAAAAAxc1lUS3ZScfpV6kYqjUcLTTlbeUEndJ9diLdE90t8TioQjmm7fizzOIxvvJttWXLwiHVzt+uUm1p6t0c0rM4+Xk+unbxcUx7T6t8rseD4nw5Od4xyyTvGS10e6l1R77D1lbVHPE8PpS2Vn22MbNuzh5/xV5zh3GMXFqFWi5x2U4O+neLs/pcvqPEc2ytbk1qaRwkYfu7JFPh1Sb00XV6fcXxmV8ZcueFu/HKeJbNcPXjCtShOP/IptN7Xi1p51LdcNhBLXM+b2SK7j2Cb9xNPWEm7+bfob48Vndc2XPL1EitTcMTC21RST6aImcNp5cy6NnSullhJr4ZRf32Z3pU7X7s6JO3Jll0zOFxJaHRmpdjtvh1axLRCsTYLQir4VkAELgAAAAAc617Ox0OdZ6BFQomxmxmxOmTnKlF7pPyjhPhdJ8reGTEjKK3CX9L48lnlV74LS5OS+a186GHwpL4ZS+qf5Fncxcj8WLT8+X9q+jw2MXffuyalY2Fi8knjO53L1ycDXEUcysd7AlX6u3CrT9Fux1hsjMgiP2i3pg1FwSq3pbologZ7NWJ1O9tSK1wvTYAELgAAAAAcMQzszlWg3sEZeOIMtWMFmLICASAC4AGk6iW5CxXFKcF6pW/H5EbNrC5hsoavHf8acm34V14IHEeLVlC+SOt/tWUUl1trpqRM4i2x6n3ybNveK9jwXB+O58rTem6as05bMuHxe1WnHyvm7f7Ls5y69ekZhmkJ3Org+hC878bYend3ZLRxwq0fk7oq2xnQAAsAAAAABgyANZRuRpEtkaMbsmKZRqZirnf3aMxjYbRMEecGuRwr0qrV4Wv0ehYWA2n4iHw/DSirzd2+XJdTljODUKjTlDXa69La6PqiyMEVaR8+rYiUalTRL1SjH/Oyel2V1eSXp3zrLKcnq7p6X5K73JeIo1KuIqRoRcrTlqtkrvdlnQ9iZSV61bK2toLRfN7mM/wAi1xjxs8RkfolorabRdt3bpuTK1Zf1FHK73+e35bj2i/8AHuOWmGqQqKVlr/alG7tfndeD2fst7JQwyjOo1OqoKOZ6xg+eVGktZ58OOSy4NhZq8p/atZc0td/qWthYyXtTjjMZpixkAhYAAAAAAAAAABmsYgAZMgAAAAAAHOFKK2SV9XZWu+rNwADAAGQAAAAAAAAAB//Z"/>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40976" name="Picture 16" descr="o-CONFUSED-KID-facebook"/>
          <p:cNvPicPr>
            <a:picLocks noChangeAspect="1" noChangeArrowheads="1"/>
          </p:cNvPicPr>
          <p:nvPr/>
        </p:nvPicPr>
        <p:blipFill>
          <a:blip r:embed="rId2"/>
          <a:srcRect/>
          <a:stretch>
            <a:fillRect/>
          </a:stretch>
        </p:blipFill>
        <p:spPr bwMode="auto">
          <a:xfrm>
            <a:off x="3507776" y="4316801"/>
            <a:ext cx="2857500" cy="1905000"/>
          </a:xfrm>
          <a:prstGeom prst="rect">
            <a:avLst/>
          </a:prstGeom>
          <a:noFill/>
        </p:spPr>
      </p:pic>
      <p:sp>
        <p:nvSpPr>
          <p:cNvPr id="10" name="TextBox 9"/>
          <p:cNvSpPr txBox="1"/>
          <p:nvPr/>
        </p:nvSpPr>
        <p:spPr>
          <a:xfrm>
            <a:off x="1121434" y="6418529"/>
            <a:ext cx="3140015" cy="276999"/>
          </a:xfrm>
          <a:prstGeom prst="rect">
            <a:avLst/>
          </a:prstGeom>
          <a:noFill/>
        </p:spPr>
        <p:txBody>
          <a:bodyPr wrap="square" rtlCol="0">
            <a:spAutoFit/>
          </a:bodyPr>
          <a:lstStyle/>
          <a:p>
            <a:r>
              <a:rPr lang="en-US" sz="1200" dirty="0"/>
              <a:t>Core Pre-Service Curriculum – Lab 4.3.20</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458" y="257188"/>
            <a:ext cx="7643002" cy="1899416"/>
          </a:xfrm>
        </p:spPr>
        <p:txBody>
          <a:bodyPr>
            <a:normAutofit fontScale="90000"/>
          </a:bodyPr>
          <a:lstStyle/>
          <a:p>
            <a:r>
              <a:rPr lang="en-US" sz="3600" dirty="0"/>
              <a:t>Lab Activity 5:</a:t>
            </a:r>
            <a:br>
              <a:rPr lang="en-US" dirty="0"/>
            </a:br>
            <a:r>
              <a:rPr lang="en-US" sz="3600" dirty="0"/>
              <a:t>Demonstrating Language Solutions</a:t>
            </a:r>
            <a:br>
              <a:rPr lang="en-US" sz="3600" dirty="0"/>
            </a:br>
            <a:endParaRPr lang="en-US" sz="3600" dirty="0">
              <a:solidFill>
                <a:srgbClr val="56944F"/>
              </a:solidFill>
              <a:latin typeface="Calibri" panose="020F050202020403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64305" y="1720516"/>
            <a:ext cx="3789948" cy="3789948"/>
          </a:xfrm>
          <a:prstGeom prst="rect">
            <a:avLst/>
          </a:prstGeom>
        </p:spPr>
      </p:pic>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a:t>Core Pre-Service Curriculum – Lab 4.3.21</a:t>
            </a:r>
          </a:p>
        </p:txBody>
      </p:sp>
    </p:spTree>
    <p:extLst>
      <p:ext uri="{BB962C8B-B14F-4D97-AF65-F5344CB8AC3E}">
        <p14:creationId xmlns:p14="http://schemas.microsoft.com/office/powerpoint/2010/main" val="14588041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458" y="257188"/>
            <a:ext cx="7643002" cy="1899416"/>
          </a:xfrm>
        </p:spPr>
        <p:txBody>
          <a:bodyPr>
            <a:normAutofit/>
          </a:bodyPr>
          <a:lstStyle/>
          <a:p>
            <a:r>
              <a:rPr lang="en-US" sz="3600" dirty="0"/>
              <a:t>Lab Activity 6:</a:t>
            </a:r>
            <a:br>
              <a:rPr lang="en-US" dirty="0"/>
            </a:br>
            <a:r>
              <a:rPr lang="en-US" dirty="0"/>
              <a:t>What to ask a Four-Year-Old</a:t>
            </a:r>
            <a:br>
              <a:rPr lang="en-US" sz="3600" dirty="0"/>
            </a:br>
            <a:endParaRPr lang="en-US" sz="3600" dirty="0">
              <a:solidFill>
                <a:srgbClr val="56944F"/>
              </a:solidFill>
              <a:latin typeface="Calibri" panose="020F050202020403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64305" y="1720516"/>
            <a:ext cx="3789948" cy="3789948"/>
          </a:xfrm>
          <a:prstGeom prst="rect">
            <a:avLst/>
          </a:prstGeom>
        </p:spPr>
      </p:pic>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a:t>Core Pre-Service Curriculum – Lab 4.3.22</a:t>
            </a:r>
          </a:p>
        </p:txBody>
      </p:sp>
    </p:spTree>
    <p:extLst>
      <p:ext uri="{BB962C8B-B14F-4D97-AF65-F5344CB8AC3E}">
        <p14:creationId xmlns:p14="http://schemas.microsoft.com/office/powerpoint/2010/main" val="23538365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Learning Objectives</a:t>
            </a:r>
          </a:p>
        </p:txBody>
      </p:sp>
      <p:sp>
        <p:nvSpPr>
          <p:cNvPr id="7" name="Content Placeholder 6"/>
          <p:cNvSpPr>
            <a:spLocks noGrp="1"/>
          </p:cNvSpPr>
          <p:nvPr>
            <p:ph idx="1"/>
          </p:nvPr>
        </p:nvSpPr>
        <p:spPr/>
        <p:txBody>
          <a:bodyPr>
            <a:normAutofit fontScale="92500" lnSpcReduction="20000"/>
          </a:bodyPr>
          <a:lstStyle/>
          <a:p>
            <a:pPr marL="514350" lvl="0" indent="-514350">
              <a:buFont typeface="+mj-lt"/>
              <a:buAutoNum type="arabicPeriod"/>
            </a:pPr>
            <a:r>
              <a:rPr lang="en-US" dirty="0"/>
              <a:t>Discuss the shadowing experience.</a:t>
            </a:r>
          </a:p>
          <a:p>
            <a:pPr lvl="1"/>
            <a:r>
              <a:rPr lang="en-US" dirty="0"/>
              <a:t>What worked well</a:t>
            </a:r>
          </a:p>
          <a:p>
            <a:pPr lvl="1"/>
            <a:r>
              <a:rPr lang="en-US" dirty="0"/>
              <a:t>What was a challenge</a:t>
            </a:r>
          </a:p>
          <a:p>
            <a:pPr marL="514350" lvl="0" indent="-514350">
              <a:buFont typeface="+mj-lt"/>
              <a:buAutoNum type="arabicPeriod"/>
            </a:pPr>
            <a:r>
              <a:rPr lang="en-US" dirty="0"/>
              <a:t>Discuss exploring and focusing skills observed.</a:t>
            </a:r>
          </a:p>
          <a:p>
            <a:pPr lvl="1"/>
            <a:r>
              <a:rPr lang="en-US" dirty="0"/>
              <a:t>Examples of effective uses</a:t>
            </a:r>
          </a:p>
          <a:p>
            <a:pPr lvl="1"/>
            <a:r>
              <a:rPr lang="en-US" dirty="0"/>
              <a:t>Missed opportunities</a:t>
            </a:r>
          </a:p>
          <a:p>
            <a:pPr marL="514350" lvl="0" indent="-514350">
              <a:buFont typeface="+mj-lt"/>
              <a:buAutoNum type="arabicPeriod"/>
            </a:pPr>
            <a:r>
              <a:rPr lang="en-US" dirty="0"/>
              <a:t>Beyond exploring and focusing skills, describe other skills noticed.</a:t>
            </a:r>
          </a:p>
          <a:p>
            <a:pPr>
              <a:buNone/>
            </a:pPr>
            <a:r>
              <a:rPr lang="en-US" b="1" dirty="0"/>
              <a:t> </a:t>
            </a:r>
            <a:endParaRPr lang="en-US" dirty="0"/>
          </a:p>
          <a:p>
            <a:pPr marL="514350" indent="-514350">
              <a:buFont typeface="+mj-lt"/>
              <a:buAutoNum type="arabicPeriod"/>
            </a:pPr>
            <a:endParaRPr lang="en-US" b="1" dirty="0"/>
          </a:p>
        </p:txBody>
      </p:sp>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a:t>Core Pre-Service Curriculum – Lab 4.1.2</a:t>
            </a:r>
          </a:p>
        </p:txBody>
      </p:sp>
    </p:spTree>
    <p:extLst>
      <p:ext uri="{BB962C8B-B14F-4D97-AF65-F5344CB8AC3E}">
        <p14:creationId xmlns:p14="http://schemas.microsoft.com/office/powerpoint/2010/main" val="37311324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8702" y="491778"/>
            <a:ext cx="4408097" cy="1143000"/>
          </a:xfrm>
        </p:spPr>
        <p:txBody>
          <a:bodyPr/>
          <a:lstStyle/>
          <a:p>
            <a:pPr algn="r"/>
            <a:r>
              <a:rPr lang="en-US" dirty="0"/>
              <a:t>Language Skills:</a:t>
            </a:r>
            <a:br>
              <a:rPr lang="en-US" dirty="0"/>
            </a:br>
            <a:r>
              <a:rPr lang="en-US" dirty="0"/>
              <a:t>Latency Age (6-11)</a:t>
            </a:r>
          </a:p>
        </p:txBody>
      </p:sp>
      <p:sp>
        <p:nvSpPr>
          <p:cNvPr id="4" name="TextBox 3"/>
          <p:cNvSpPr txBox="1"/>
          <p:nvPr/>
        </p:nvSpPr>
        <p:spPr>
          <a:xfrm>
            <a:off x="1242204" y="2277371"/>
            <a:ext cx="7668883" cy="4339650"/>
          </a:xfrm>
          <a:prstGeom prst="rect">
            <a:avLst/>
          </a:prstGeom>
          <a:noFill/>
        </p:spPr>
        <p:txBody>
          <a:bodyPr wrap="square" rtlCol="0">
            <a:spAutoFit/>
          </a:bodyPr>
          <a:lstStyle/>
          <a:p>
            <a:pPr marL="457200" indent="-457200">
              <a:buFont typeface="Arial" panose="020B0604020202020204" pitchFamily="34" charset="0"/>
              <a:buChar char="•"/>
            </a:pPr>
            <a:r>
              <a:rPr lang="en-US" sz="3200" dirty="0">
                <a:solidFill>
                  <a:srgbClr val="56944F"/>
                </a:solidFill>
              </a:rPr>
              <a:t>More developed language</a:t>
            </a:r>
          </a:p>
          <a:p>
            <a:pPr marL="457200" indent="-457200">
              <a:buFont typeface="Arial" panose="020B0604020202020204" pitchFamily="34" charset="0"/>
              <a:buChar char="•"/>
            </a:pPr>
            <a:r>
              <a:rPr lang="en-US" sz="3200" dirty="0">
                <a:solidFill>
                  <a:srgbClr val="56944F"/>
                </a:solidFill>
              </a:rPr>
              <a:t>Increasingly accurate perception of reality</a:t>
            </a:r>
          </a:p>
          <a:p>
            <a:pPr marL="457200" indent="-457200">
              <a:buFont typeface="Arial" panose="020B0604020202020204" pitchFamily="34" charset="0"/>
              <a:buChar char="•"/>
            </a:pPr>
            <a:r>
              <a:rPr lang="en-US" sz="3200" dirty="0">
                <a:solidFill>
                  <a:srgbClr val="56944F"/>
                </a:solidFill>
              </a:rPr>
              <a:t>Developing logic and reasoning</a:t>
            </a:r>
          </a:p>
          <a:p>
            <a:pPr marL="457200" indent="-457200">
              <a:buFont typeface="Arial" panose="020B0604020202020204" pitchFamily="34" charset="0"/>
              <a:buChar char="•"/>
            </a:pPr>
            <a:r>
              <a:rPr lang="en-US" sz="3200" dirty="0">
                <a:solidFill>
                  <a:srgbClr val="56944F"/>
                </a:solidFill>
              </a:rPr>
              <a:t>More able to:</a:t>
            </a:r>
          </a:p>
          <a:p>
            <a:pPr marL="914400" lvl="1" indent="-457200">
              <a:buFont typeface="Arial" panose="020B0604020202020204" pitchFamily="34" charset="0"/>
              <a:buChar char="•"/>
            </a:pPr>
            <a:r>
              <a:rPr lang="en-US" sz="2800" dirty="0">
                <a:solidFill>
                  <a:srgbClr val="56944F"/>
                </a:solidFill>
              </a:rPr>
              <a:t>Sustain attention and focus on a task</a:t>
            </a:r>
          </a:p>
          <a:p>
            <a:pPr marL="914400" lvl="1" indent="-457200">
              <a:buFont typeface="Arial" panose="020B0604020202020204" pitchFamily="34" charset="0"/>
              <a:buChar char="•"/>
            </a:pPr>
            <a:r>
              <a:rPr lang="en-US" sz="2800" dirty="0">
                <a:solidFill>
                  <a:srgbClr val="56944F"/>
                </a:solidFill>
              </a:rPr>
              <a:t>Think about problem solving</a:t>
            </a:r>
          </a:p>
          <a:p>
            <a:pPr marL="914400" lvl="1" indent="-457200">
              <a:buFont typeface="Arial" panose="020B0604020202020204" pitchFamily="34" charset="0"/>
              <a:buChar char="•"/>
            </a:pPr>
            <a:r>
              <a:rPr lang="en-US" sz="2800" dirty="0">
                <a:solidFill>
                  <a:srgbClr val="56944F"/>
                </a:solidFill>
              </a:rPr>
              <a:t>Be aware of self</a:t>
            </a:r>
          </a:p>
          <a:p>
            <a:endParaRPr lang="en-US" sz="3200" b="1" dirty="0">
              <a:solidFill>
                <a:srgbClr val="56944F"/>
              </a:solidFill>
              <a:latin typeface="Calibri" panose="020F0502020204030204" pitchFamily="34" charset="0"/>
            </a:endParaRPr>
          </a:p>
        </p:txBody>
      </p:sp>
      <p:pic>
        <p:nvPicPr>
          <p:cNvPr id="12290" name="Picture 2" descr="http://ts1.mm.bing.net/th?&amp;id=HN.608019090083677011&amp;w=300&amp;h=300&amp;c=0&amp;pid=1.9&amp;rs=0&amp;p=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1202" y="52387"/>
            <a:ext cx="2857500" cy="22669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21434" y="6280030"/>
            <a:ext cx="3140015" cy="276999"/>
          </a:xfrm>
          <a:prstGeom prst="rect">
            <a:avLst/>
          </a:prstGeom>
          <a:noFill/>
        </p:spPr>
        <p:txBody>
          <a:bodyPr wrap="square" rtlCol="0">
            <a:spAutoFit/>
          </a:bodyPr>
          <a:lstStyle/>
          <a:p>
            <a:r>
              <a:rPr lang="en-US" sz="1200" dirty="0"/>
              <a:t>Core Pre-Service Curriculum – Lab 4.3.23</a:t>
            </a:r>
          </a:p>
        </p:txBody>
      </p:sp>
    </p:spTree>
    <p:extLst>
      <p:ext uri="{BB962C8B-B14F-4D97-AF65-F5344CB8AC3E}">
        <p14:creationId xmlns:p14="http://schemas.microsoft.com/office/powerpoint/2010/main" val="32267055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a:t>
            </a:r>
            <a:br>
              <a:rPr lang="en-US" dirty="0"/>
            </a:br>
            <a:r>
              <a:rPr lang="en-US" dirty="0"/>
              <a:t>Latency Age (6-11)</a:t>
            </a:r>
          </a:p>
        </p:txBody>
      </p:sp>
      <p:sp>
        <p:nvSpPr>
          <p:cNvPr id="4" name="TextBox 3"/>
          <p:cNvSpPr txBox="1"/>
          <p:nvPr/>
        </p:nvSpPr>
        <p:spPr>
          <a:xfrm>
            <a:off x="1293962" y="3657598"/>
            <a:ext cx="7668883" cy="584775"/>
          </a:xfrm>
          <a:prstGeom prst="rect">
            <a:avLst/>
          </a:prstGeom>
          <a:noFill/>
        </p:spPr>
        <p:txBody>
          <a:bodyPr wrap="square" rtlCol="0">
            <a:spAutoFit/>
          </a:bodyPr>
          <a:lstStyle/>
          <a:p>
            <a:r>
              <a:rPr lang="en-US" sz="3200" b="1" dirty="0">
                <a:solidFill>
                  <a:srgbClr val="56944F"/>
                </a:solidFill>
                <a:latin typeface="Calibri" panose="020F0502020204030204" pitchFamily="34" charset="0"/>
              </a:rPr>
              <a:t>		</a:t>
            </a:r>
          </a:p>
        </p:txBody>
      </p:sp>
      <p:sp>
        <p:nvSpPr>
          <p:cNvPr id="3" name="Content Placeholder 2"/>
          <p:cNvSpPr>
            <a:spLocks noGrp="1"/>
          </p:cNvSpPr>
          <p:nvPr>
            <p:ph idx="1"/>
          </p:nvPr>
        </p:nvSpPr>
        <p:spPr/>
        <p:txBody>
          <a:bodyPr>
            <a:normAutofit/>
          </a:bodyPr>
          <a:lstStyle/>
          <a:p>
            <a:r>
              <a:rPr lang="en-US" b="1" dirty="0">
                <a:latin typeface="Calibri" panose="020F0502020204030204" pitchFamily="34" charset="0"/>
              </a:rPr>
              <a:t>Significant differences in maturity</a:t>
            </a:r>
          </a:p>
          <a:p>
            <a:r>
              <a:rPr lang="en-US" b="1" dirty="0">
                <a:latin typeface="Calibri" panose="020F0502020204030204" pitchFamily="34" charset="0"/>
              </a:rPr>
              <a:t>Thinking is still concrete</a:t>
            </a:r>
          </a:p>
          <a:p>
            <a:r>
              <a:rPr lang="en-US" b="1" dirty="0">
                <a:latin typeface="Calibri" panose="020F0502020204030204" pitchFamily="34" charset="0"/>
              </a:rPr>
              <a:t>Experience embarrassment/shame/guilt</a:t>
            </a:r>
          </a:p>
          <a:p>
            <a:r>
              <a:rPr lang="en-US" b="1" dirty="0">
                <a:latin typeface="Calibri" panose="020F0502020204030204" pitchFamily="34" charset="0"/>
              </a:rPr>
              <a:t>Moral responsibility</a:t>
            </a:r>
          </a:p>
          <a:p>
            <a:r>
              <a:rPr lang="en-US" b="1" dirty="0">
                <a:latin typeface="Calibri" panose="020F0502020204030204" pitchFamily="34" charset="0"/>
              </a:rPr>
              <a:t>Loyalty to family</a:t>
            </a:r>
          </a:p>
          <a:p>
            <a:r>
              <a:rPr lang="en-US" b="1" dirty="0">
                <a:latin typeface="Calibri" panose="020F0502020204030204" pitchFamily="34" charset="0"/>
              </a:rPr>
              <a:t>Developing memory strategies	</a:t>
            </a:r>
            <a:endParaRPr lang="en-US" dirty="0"/>
          </a:p>
        </p:txBody>
      </p:sp>
      <p:sp>
        <p:nvSpPr>
          <p:cNvPr id="5" name="TextBox 4"/>
          <p:cNvSpPr txBox="1"/>
          <p:nvPr/>
        </p:nvSpPr>
        <p:spPr>
          <a:xfrm>
            <a:off x="1121434" y="6280030"/>
            <a:ext cx="3140015" cy="276999"/>
          </a:xfrm>
          <a:prstGeom prst="rect">
            <a:avLst/>
          </a:prstGeom>
          <a:noFill/>
        </p:spPr>
        <p:txBody>
          <a:bodyPr wrap="square" rtlCol="0">
            <a:spAutoFit/>
          </a:bodyPr>
          <a:lstStyle/>
          <a:p>
            <a:r>
              <a:rPr lang="en-US" sz="1200" dirty="0"/>
              <a:t>Core Pre-Service Curriculum – Lab 4.3.24</a:t>
            </a:r>
          </a:p>
        </p:txBody>
      </p:sp>
    </p:spTree>
    <p:extLst>
      <p:ext uri="{BB962C8B-B14F-4D97-AF65-F5344CB8AC3E}">
        <p14:creationId xmlns:p14="http://schemas.microsoft.com/office/powerpoint/2010/main" val="20101083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0008" y="336503"/>
            <a:ext cx="6961516" cy="1143000"/>
          </a:xfrm>
        </p:spPr>
        <p:txBody>
          <a:bodyPr/>
          <a:lstStyle/>
          <a:p>
            <a:r>
              <a:rPr lang="en-US" dirty="0"/>
              <a:t>Language Assessment:</a:t>
            </a:r>
            <a:br>
              <a:rPr lang="en-US" dirty="0"/>
            </a:br>
            <a:r>
              <a:rPr lang="en-US" dirty="0"/>
              <a:t>Latency Age (6-11)</a:t>
            </a:r>
          </a:p>
        </p:txBody>
      </p:sp>
      <p:sp>
        <p:nvSpPr>
          <p:cNvPr id="3" name="Content Placeholder 2"/>
          <p:cNvSpPr>
            <a:spLocks noGrp="1"/>
          </p:cNvSpPr>
          <p:nvPr>
            <p:ph idx="1"/>
          </p:nvPr>
        </p:nvSpPr>
        <p:spPr>
          <a:xfrm>
            <a:off x="1794295" y="1906438"/>
            <a:ext cx="5865962" cy="4951562"/>
          </a:xfrm>
        </p:spPr>
        <p:txBody>
          <a:bodyPr>
            <a:normAutofit/>
          </a:bodyPr>
          <a:lstStyle/>
          <a:p>
            <a:pPr lvl="0"/>
            <a:r>
              <a:rPr lang="en-US" dirty="0"/>
              <a:t>Knowledge of DOB, address, city/state of residence, kinship </a:t>
            </a:r>
          </a:p>
          <a:p>
            <a:r>
              <a:rPr lang="en-US" dirty="0"/>
              <a:t>Style of speech, including affect</a:t>
            </a:r>
          </a:p>
          <a:p>
            <a:r>
              <a:rPr lang="en-US" dirty="0"/>
              <a:t>Narrative details &amp; vocabulary</a:t>
            </a:r>
          </a:p>
          <a:p>
            <a:r>
              <a:rPr lang="en-US" dirty="0"/>
              <a:t>Understanding of time</a:t>
            </a:r>
          </a:p>
          <a:p>
            <a:r>
              <a:rPr lang="en-US" dirty="0"/>
              <a:t>Ability to describe feelings</a:t>
            </a:r>
          </a:p>
          <a:p>
            <a:pPr marL="0" indent="0">
              <a:buNone/>
            </a:pPr>
            <a:endParaRPr lang="en-US" dirty="0"/>
          </a:p>
        </p:txBody>
      </p:sp>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a:t>Core Pre-Service Curriculum – Lab 4.3.25</a:t>
            </a:r>
          </a:p>
        </p:txBody>
      </p:sp>
    </p:spTree>
    <p:extLst>
      <p:ext uri="{BB962C8B-B14F-4D97-AF65-F5344CB8AC3E}">
        <p14:creationId xmlns:p14="http://schemas.microsoft.com/office/powerpoint/2010/main" val="14176342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of Time</a:t>
            </a:r>
          </a:p>
        </p:txBody>
      </p:sp>
      <p:pic>
        <p:nvPicPr>
          <p:cNvPr id="14339" name="Picture 3" descr="C:\Users\radigan-linda\AppData\Local\Microsoft\Windows\Temporary Internet Files\Content.IE5\O1A65P6K\2015-calendar-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4733" y="1755549"/>
            <a:ext cx="4459855" cy="4133850"/>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radigan-linda\AppData\Local\Microsoft\Windows\Temporary Internet Files\Content.IE5\RNGSGB6W\pugg-wall-clock-larg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4587" y="1984075"/>
            <a:ext cx="2812211" cy="288122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21434" y="6280030"/>
            <a:ext cx="3140015" cy="276999"/>
          </a:xfrm>
          <a:prstGeom prst="rect">
            <a:avLst/>
          </a:prstGeom>
          <a:noFill/>
        </p:spPr>
        <p:txBody>
          <a:bodyPr wrap="square" rtlCol="0">
            <a:spAutoFit/>
          </a:bodyPr>
          <a:lstStyle/>
          <a:p>
            <a:r>
              <a:rPr lang="en-US" sz="1200" dirty="0"/>
              <a:t>Core Pre-Service Curriculum – Lab 4.3.26</a:t>
            </a:r>
          </a:p>
        </p:txBody>
      </p:sp>
    </p:spTree>
    <p:extLst>
      <p:ext uri="{BB962C8B-B14F-4D97-AF65-F5344CB8AC3E}">
        <p14:creationId xmlns:p14="http://schemas.microsoft.com/office/powerpoint/2010/main" val="13818144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0980" y="211419"/>
            <a:ext cx="7082263" cy="1143000"/>
          </a:xfrm>
        </p:spPr>
        <p:txBody>
          <a:bodyPr/>
          <a:lstStyle/>
          <a:p>
            <a:r>
              <a:rPr lang="en-US" dirty="0"/>
              <a:t>Understanding of feelings</a:t>
            </a:r>
          </a:p>
        </p:txBody>
      </p:sp>
      <p:pic>
        <p:nvPicPr>
          <p:cNvPr id="15364" name="Picture 4" descr="http://project-files.internaldrive.com/princeton-university/07-10-15-2011/web/AaronG/img/emotion_char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0227" y="1017916"/>
            <a:ext cx="7763773" cy="52621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21433" y="6435782"/>
            <a:ext cx="3140015" cy="276999"/>
          </a:xfrm>
          <a:prstGeom prst="rect">
            <a:avLst/>
          </a:prstGeom>
          <a:noFill/>
        </p:spPr>
        <p:txBody>
          <a:bodyPr wrap="square" rtlCol="0">
            <a:spAutoFit/>
          </a:bodyPr>
          <a:lstStyle/>
          <a:p>
            <a:r>
              <a:rPr lang="en-US" sz="1200" dirty="0"/>
              <a:t>Core Pre-Service Curriculum – Lab 4.3.27</a:t>
            </a:r>
          </a:p>
        </p:txBody>
      </p:sp>
    </p:spTree>
    <p:extLst>
      <p:ext uri="{BB962C8B-B14F-4D97-AF65-F5344CB8AC3E}">
        <p14:creationId xmlns:p14="http://schemas.microsoft.com/office/powerpoint/2010/main" val="20852630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458" y="257188"/>
            <a:ext cx="7643002" cy="1899416"/>
          </a:xfrm>
        </p:spPr>
        <p:txBody>
          <a:bodyPr>
            <a:normAutofit/>
          </a:bodyPr>
          <a:lstStyle/>
          <a:p>
            <a:r>
              <a:rPr lang="en-US" sz="3600" dirty="0"/>
              <a:t>Lab Activity 7:</a:t>
            </a:r>
            <a:br>
              <a:rPr lang="en-US" dirty="0"/>
            </a:br>
            <a:r>
              <a:rPr lang="en-US" dirty="0"/>
              <a:t>What to ask a Nine-Year-Old</a:t>
            </a:r>
            <a:br>
              <a:rPr lang="en-US" sz="3600" dirty="0"/>
            </a:br>
            <a:endParaRPr lang="en-US" sz="3600" dirty="0">
              <a:solidFill>
                <a:srgbClr val="56944F"/>
              </a:solidFill>
              <a:latin typeface="Calibri" panose="020F050202020403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64305" y="1720516"/>
            <a:ext cx="3789948" cy="3789948"/>
          </a:xfrm>
          <a:prstGeom prst="rect">
            <a:avLst/>
          </a:prstGeom>
        </p:spPr>
      </p:pic>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a:t>Core Pre-Service Curriculum – Lab 4.3.28</a:t>
            </a:r>
          </a:p>
        </p:txBody>
      </p:sp>
    </p:spTree>
    <p:extLst>
      <p:ext uri="{BB962C8B-B14F-4D97-AF65-F5344CB8AC3E}">
        <p14:creationId xmlns:p14="http://schemas.microsoft.com/office/powerpoint/2010/main" val="18055036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9019" y="491778"/>
            <a:ext cx="6625087" cy="1143000"/>
          </a:xfrm>
        </p:spPr>
        <p:txBody>
          <a:bodyPr/>
          <a:lstStyle/>
          <a:p>
            <a:r>
              <a:rPr lang="en-US" dirty="0"/>
              <a:t>Adolescents (12-18)</a:t>
            </a:r>
          </a:p>
        </p:txBody>
      </p:sp>
      <p:pic>
        <p:nvPicPr>
          <p:cNvPr id="16386" name="Picture 2" descr="http://ts1.mm.bing.net/th?&amp;id=HN.608034633570190989&amp;w=300&amp;h=300&amp;c=0&amp;pid=1.9&amp;rs=0&amp;p=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5616" y="1634777"/>
            <a:ext cx="5486400" cy="42829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a:t>Core Pre-Service Curriculum – Lab 4.3.29</a:t>
            </a:r>
          </a:p>
        </p:txBody>
      </p:sp>
    </p:spTree>
    <p:extLst>
      <p:ext uri="{BB962C8B-B14F-4D97-AF65-F5344CB8AC3E}">
        <p14:creationId xmlns:p14="http://schemas.microsoft.com/office/powerpoint/2010/main" val="30718909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Interviewing Considerations for Adolescents</a:t>
            </a:r>
          </a:p>
        </p:txBody>
      </p:sp>
      <p:sp>
        <p:nvSpPr>
          <p:cNvPr id="3" name="Content Placeholder 2"/>
          <p:cNvSpPr>
            <a:spLocks noGrp="1"/>
          </p:cNvSpPr>
          <p:nvPr>
            <p:ph idx="1"/>
          </p:nvPr>
        </p:nvSpPr>
        <p:spPr>
          <a:xfrm>
            <a:off x="1276709" y="1850241"/>
            <a:ext cx="7410091" cy="4365702"/>
          </a:xfrm>
        </p:spPr>
        <p:txBody>
          <a:bodyPr>
            <a:normAutofit fontScale="85000" lnSpcReduction="10000"/>
          </a:bodyPr>
          <a:lstStyle/>
          <a:p>
            <a:pPr lvl="0"/>
            <a:r>
              <a:rPr lang="en-US" dirty="0"/>
              <a:t>Adolescents may have a gender preference for interviewer</a:t>
            </a:r>
          </a:p>
          <a:p>
            <a:pPr lvl="0"/>
            <a:r>
              <a:rPr lang="en-US" dirty="0"/>
              <a:t>Allow the victim to control pace if at all possible</a:t>
            </a:r>
          </a:p>
          <a:p>
            <a:pPr lvl="0"/>
            <a:r>
              <a:rPr lang="en-US" dirty="0"/>
              <a:t>Acknowledge disclosure may make things worse before they get better</a:t>
            </a:r>
          </a:p>
          <a:p>
            <a:pPr lvl="0"/>
            <a:r>
              <a:rPr lang="en-US" dirty="0"/>
              <a:t>Recognize consensual sexual history confuses the issue</a:t>
            </a:r>
          </a:p>
          <a:p>
            <a:pPr lvl="0"/>
            <a:r>
              <a:rPr lang="en-US" dirty="0"/>
              <a:t>Recognize they may be younger emotionally than they appear physically</a:t>
            </a:r>
          </a:p>
          <a:p>
            <a:r>
              <a:rPr lang="en-US" dirty="0"/>
              <a:t>Accept their need for accountability</a:t>
            </a:r>
          </a:p>
          <a:p>
            <a:pPr lvl="0"/>
            <a:endParaRPr lang="en-US" dirty="0"/>
          </a:p>
          <a:p>
            <a:endParaRPr lang="en-US" dirty="0"/>
          </a:p>
        </p:txBody>
      </p:sp>
      <p:sp>
        <p:nvSpPr>
          <p:cNvPr id="4" name="TextBox 3"/>
          <p:cNvSpPr txBox="1"/>
          <p:nvPr/>
        </p:nvSpPr>
        <p:spPr>
          <a:xfrm>
            <a:off x="1121433" y="6280030"/>
            <a:ext cx="3140015" cy="276999"/>
          </a:xfrm>
          <a:prstGeom prst="rect">
            <a:avLst/>
          </a:prstGeom>
          <a:noFill/>
        </p:spPr>
        <p:txBody>
          <a:bodyPr wrap="square" rtlCol="0">
            <a:spAutoFit/>
          </a:bodyPr>
          <a:lstStyle/>
          <a:p>
            <a:r>
              <a:rPr lang="en-US" sz="1200" dirty="0"/>
              <a:t>Core Pre-Service Curriculum – Lab 4.3.30</a:t>
            </a:r>
          </a:p>
        </p:txBody>
      </p:sp>
    </p:spTree>
    <p:extLst>
      <p:ext uri="{BB962C8B-B14F-4D97-AF65-F5344CB8AC3E}">
        <p14:creationId xmlns:p14="http://schemas.microsoft.com/office/powerpoint/2010/main" val="4545626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458" y="257188"/>
            <a:ext cx="7643002" cy="1899416"/>
          </a:xfrm>
        </p:spPr>
        <p:txBody>
          <a:bodyPr>
            <a:normAutofit/>
          </a:bodyPr>
          <a:lstStyle/>
          <a:p>
            <a:r>
              <a:rPr lang="en-US" sz="3600" dirty="0"/>
              <a:t>Lab Activity 8:</a:t>
            </a:r>
            <a:br>
              <a:rPr lang="en-US" dirty="0"/>
            </a:br>
            <a:r>
              <a:rPr lang="en-US" dirty="0"/>
              <a:t>What to ask a fifteen-year old</a:t>
            </a:r>
            <a:br>
              <a:rPr lang="en-US" sz="3600" dirty="0"/>
            </a:br>
            <a:endParaRPr lang="en-US" sz="3600" dirty="0">
              <a:solidFill>
                <a:srgbClr val="56944F"/>
              </a:solidFill>
              <a:latin typeface="Calibri" panose="020F050202020403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64305" y="1720516"/>
            <a:ext cx="3789948" cy="3789948"/>
          </a:xfrm>
          <a:prstGeom prst="rect">
            <a:avLst/>
          </a:prstGeom>
        </p:spPr>
      </p:pic>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a:t>Core Pre-Service Curriculum – Lab 4.3.31</a:t>
            </a:r>
          </a:p>
        </p:txBody>
      </p:sp>
    </p:spTree>
    <p:extLst>
      <p:ext uri="{BB962C8B-B14F-4D97-AF65-F5344CB8AC3E}">
        <p14:creationId xmlns:p14="http://schemas.microsoft.com/office/powerpoint/2010/main" val="29054174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2460" y="1619313"/>
            <a:ext cx="6859859" cy="1028884"/>
          </a:xfrm>
        </p:spPr>
        <p:txBody>
          <a:bodyPr/>
          <a:lstStyle/>
          <a:p>
            <a:r>
              <a:rPr lang="en-US" dirty="0"/>
              <a:t>Child Interviewing Day 2</a:t>
            </a:r>
            <a:br>
              <a:rPr lang="en-US" dirty="0"/>
            </a:br>
            <a:r>
              <a:rPr lang="en-US" dirty="0"/>
              <a:t>Lab Unit 4.4</a:t>
            </a:r>
          </a:p>
        </p:txBody>
      </p:sp>
      <p:sp>
        <p:nvSpPr>
          <p:cNvPr id="3" name="Subtitle 2"/>
          <p:cNvSpPr>
            <a:spLocks noGrp="1"/>
          </p:cNvSpPr>
          <p:nvPr>
            <p:ph type="subTitle" idx="1"/>
          </p:nvPr>
        </p:nvSpPr>
        <p:spPr>
          <a:xfrm>
            <a:off x="1344167" y="2906990"/>
            <a:ext cx="7474712" cy="1015340"/>
          </a:xfrm>
        </p:spPr>
        <p:txBody>
          <a:bodyPr>
            <a:normAutofit lnSpcReduction="10000"/>
          </a:bodyPr>
          <a:lstStyle/>
          <a:p>
            <a:r>
              <a:rPr lang="en-US" dirty="0"/>
              <a:t>Interviewing Children to Learn about Maltreatment and Safety</a:t>
            </a:r>
          </a:p>
        </p:txBody>
      </p:sp>
      <p:pic>
        <p:nvPicPr>
          <p:cNvPr id="4" name="Picture 10"/>
          <p:cNvPicPr>
            <a:picLocks noChangeAspect="1"/>
          </p:cNvPicPr>
          <p:nvPr/>
        </p:nvPicPr>
        <p:blipFill>
          <a:blip r:embed="rId3" cstate="screen"/>
          <a:srcRect/>
          <a:stretch>
            <a:fillRect/>
          </a:stretch>
        </p:blipFill>
        <p:spPr bwMode="auto">
          <a:xfrm>
            <a:off x="7767332" y="431863"/>
            <a:ext cx="1069975" cy="1187450"/>
          </a:xfrm>
          <a:prstGeom prst="rect">
            <a:avLst/>
          </a:prstGeom>
          <a:noFill/>
          <a:ln w="9525">
            <a:noFill/>
            <a:miter lim="800000"/>
            <a:headEnd/>
            <a:tailEnd/>
          </a:ln>
        </p:spPr>
      </p:pic>
      <p:sp>
        <p:nvSpPr>
          <p:cNvPr id="5" name="TextBox 4"/>
          <p:cNvSpPr txBox="1"/>
          <p:nvPr/>
        </p:nvSpPr>
        <p:spPr>
          <a:xfrm>
            <a:off x="1121434" y="6280030"/>
            <a:ext cx="3140015" cy="276999"/>
          </a:xfrm>
          <a:prstGeom prst="rect">
            <a:avLst/>
          </a:prstGeom>
          <a:noFill/>
        </p:spPr>
        <p:txBody>
          <a:bodyPr wrap="square" rtlCol="0">
            <a:spAutoFit/>
          </a:bodyPr>
          <a:lstStyle/>
          <a:p>
            <a:r>
              <a:rPr lang="en-US" sz="1200" dirty="0"/>
              <a:t>Core Pre-Service Curriculum – Lab 4.4.1</a:t>
            </a:r>
          </a:p>
        </p:txBody>
      </p:sp>
    </p:spTree>
    <p:extLst>
      <p:ext uri="{BB962C8B-B14F-4D97-AF65-F5344CB8AC3E}">
        <p14:creationId xmlns:p14="http://schemas.microsoft.com/office/powerpoint/2010/main" val="18407727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Effective Interview Openings</a:t>
            </a:r>
          </a:p>
        </p:txBody>
      </p:sp>
      <p:sp>
        <p:nvSpPr>
          <p:cNvPr id="9" name="Content Placeholder 8"/>
          <p:cNvSpPr>
            <a:spLocks noGrp="1"/>
          </p:cNvSpPr>
          <p:nvPr>
            <p:ph idx="1"/>
          </p:nvPr>
        </p:nvSpPr>
        <p:spPr/>
        <p:txBody>
          <a:bodyPr/>
          <a:lstStyle/>
          <a:p>
            <a:r>
              <a:rPr lang="en-US" dirty="0"/>
              <a:t>Respectful greeting</a:t>
            </a:r>
          </a:p>
          <a:p>
            <a:r>
              <a:rPr lang="en-US" dirty="0"/>
              <a:t>Purpose explained</a:t>
            </a:r>
          </a:p>
          <a:p>
            <a:r>
              <a:rPr lang="en-US" dirty="0"/>
              <a:t>Personal expression offered</a:t>
            </a:r>
          </a:p>
          <a:p>
            <a:r>
              <a:rPr lang="en-US" dirty="0"/>
              <a:t>Immediate concerns addressed</a:t>
            </a:r>
          </a:p>
          <a:p>
            <a:r>
              <a:rPr lang="en-US" dirty="0"/>
              <a:t>Any suggested improvements</a:t>
            </a:r>
          </a:p>
        </p:txBody>
      </p:sp>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a:t>Core Pre-Service Curriculum – Lab 4.1.3</a:t>
            </a:r>
          </a:p>
        </p:txBody>
      </p:sp>
    </p:spTree>
    <p:extLst>
      <p:ext uri="{BB962C8B-B14F-4D97-AF65-F5344CB8AC3E}">
        <p14:creationId xmlns:p14="http://schemas.microsoft.com/office/powerpoint/2010/main" val="4515200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3"/>
          <p:cNvSpPr>
            <a:spLocks noGrp="1"/>
          </p:cNvSpPr>
          <p:nvPr>
            <p:ph type="title"/>
          </p:nvPr>
        </p:nvSpPr>
        <p:spPr/>
        <p:txBody>
          <a:bodyPr/>
          <a:lstStyle/>
          <a:p>
            <a:r>
              <a:rPr lang="en-US" dirty="0">
                <a:latin typeface="Arial Black" pitchFamily="34" charset="0"/>
              </a:rPr>
              <a:t>Day 2 Agenda</a:t>
            </a:r>
          </a:p>
        </p:txBody>
      </p:sp>
      <p:sp>
        <p:nvSpPr>
          <p:cNvPr id="2" name="Content Placeholder 1"/>
          <p:cNvSpPr>
            <a:spLocks noGrp="1"/>
          </p:cNvSpPr>
          <p:nvPr>
            <p:ph idx="1"/>
          </p:nvPr>
        </p:nvSpPr>
        <p:spPr>
          <a:xfrm>
            <a:off x="1362974" y="1328468"/>
            <a:ext cx="7323855" cy="4749452"/>
          </a:xfrm>
        </p:spPr>
        <p:txBody>
          <a:bodyPr>
            <a:normAutofit/>
          </a:bodyPr>
          <a:lstStyle/>
          <a:p>
            <a:pPr marL="514350" lvl="0" indent="-514350">
              <a:buFont typeface="+mj-lt"/>
              <a:buAutoNum type="arabicPeriod"/>
            </a:pPr>
            <a:r>
              <a:rPr lang="en-US" dirty="0"/>
              <a:t>Describe foundational concepts of interviewing children for maltreatment disclosures and safety assessment.</a:t>
            </a:r>
            <a:endParaRPr lang="en-US" b="1" dirty="0"/>
          </a:p>
          <a:p>
            <a:pPr marL="514350" lvl="0" indent="-514350">
              <a:buFont typeface="+mj-lt"/>
              <a:buAutoNum type="arabicPeriod"/>
            </a:pPr>
            <a:r>
              <a:rPr lang="en-US" dirty="0"/>
              <a:t>Identify and practice interviewing questions to learn about maltreatment and safety.</a:t>
            </a:r>
          </a:p>
          <a:p>
            <a:pPr marL="514350" lvl="0" indent="-514350">
              <a:buFont typeface="+mj-lt"/>
              <a:buAutoNum type="arabicPeriod"/>
            </a:pPr>
            <a:r>
              <a:rPr lang="en-US" dirty="0"/>
              <a:t>Prepare for field observation and practice of child interviewing skills.</a:t>
            </a:r>
          </a:p>
          <a:p>
            <a:pPr marL="0" indent="0">
              <a:buNone/>
            </a:pPr>
            <a:endParaRPr lang="en-US" dirty="0"/>
          </a:p>
        </p:txBody>
      </p:sp>
      <p:pic>
        <p:nvPicPr>
          <p:cNvPr id="10244" name="Picture 10"/>
          <p:cNvPicPr>
            <a:picLocks noChangeAspect="1"/>
          </p:cNvPicPr>
          <p:nvPr/>
        </p:nvPicPr>
        <p:blipFill>
          <a:blip r:embed="rId3" cstate="screen"/>
          <a:srcRect/>
          <a:stretch>
            <a:fillRect/>
          </a:stretch>
        </p:blipFill>
        <p:spPr bwMode="auto">
          <a:xfrm>
            <a:off x="7893050" y="5348288"/>
            <a:ext cx="1069975" cy="1187450"/>
          </a:xfrm>
          <a:prstGeom prst="rect">
            <a:avLst/>
          </a:prstGeom>
          <a:noFill/>
          <a:ln w="9525">
            <a:noFill/>
            <a:miter lim="800000"/>
            <a:headEnd/>
            <a:tailEnd/>
          </a:ln>
        </p:spPr>
      </p:pic>
      <p:sp>
        <p:nvSpPr>
          <p:cNvPr id="5" name="TextBox 4"/>
          <p:cNvSpPr txBox="1"/>
          <p:nvPr/>
        </p:nvSpPr>
        <p:spPr>
          <a:xfrm>
            <a:off x="1121434" y="6280030"/>
            <a:ext cx="3140015" cy="276999"/>
          </a:xfrm>
          <a:prstGeom prst="rect">
            <a:avLst/>
          </a:prstGeom>
          <a:noFill/>
        </p:spPr>
        <p:txBody>
          <a:bodyPr wrap="square" rtlCol="0">
            <a:spAutoFit/>
          </a:bodyPr>
          <a:lstStyle/>
          <a:p>
            <a:r>
              <a:rPr lang="en-US" sz="1200" dirty="0"/>
              <a:t>Core Pre-Service Curriculum – Lab 4.4.2</a:t>
            </a:r>
          </a:p>
        </p:txBody>
      </p:sp>
    </p:spTree>
    <p:extLst>
      <p:ext uri="{BB962C8B-B14F-4D97-AF65-F5344CB8AC3E}">
        <p14:creationId xmlns:p14="http://schemas.microsoft.com/office/powerpoint/2010/main" val="18761989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p>
        </p:txBody>
      </p:sp>
      <p:sp>
        <p:nvSpPr>
          <p:cNvPr id="3" name="Content Placeholder 2"/>
          <p:cNvSpPr>
            <a:spLocks noGrp="1"/>
          </p:cNvSpPr>
          <p:nvPr>
            <p:ph idx="1"/>
          </p:nvPr>
        </p:nvSpPr>
        <p:spPr/>
        <p:txBody>
          <a:bodyPr>
            <a:normAutofit fontScale="77500" lnSpcReduction="20000"/>
          </a:bodyPr>
          <a:lstStyle/>
          <a:p>
            <a:pPr marL="514350" lvl="0" indent="-514350">
              <a:buFont typeface="+mj-lt"/>
              <a:buAutoNum type="arabicPeriod"/>
            </a:pPr>
            <a:r>
              <a:rPr lang="en-US" dirty="0"/>
              <a:t>Learn how language assessment informs the interview questions.</a:t>
            </a:r>
          </a:p>
          <a:p>
            <a:pPr marL="514350" lvl="0" indent="-514350">
              <a:buFont typeface="+mj-lt"/>
              <a:buAutoNum type="arabicPeriod"/>
            </a:pPr>
            <a:r>
              <a:rPr lang="en-US" dirty="0"/>
              <a:t>Learn effective question styles, content and methods for eliciting factual information.</a:t>
            </a:r>
          </a:p>
          <a:p>
            <a:pPr lvl="1"/>
            <a:r>
              <a:rPr lang="en-US" dirty="0"/>
              <a:t>Child’s names for body parts</a:t>
            </a:r>
          </a:p>
          <a:p>
            <a:pPr lvl="1"/>
            <a:r>
              <a:rPr lang="en-US" dirty="0"/>
              <a:t>Child’s understanding of types of touching</a:t>
            </a:r>
          </a:p>
          <a:p>
            <a:pPr lvl="1"/>
            <a:r>
              <a:rPr lang="en-US" dirty="0"/>
              <a:t>Safe house drawings</a:t>
            </a:r>
          </a:p>
          <a:p>
            <a:pPr marL="514350" lvl="0" indent="-514350">
              <a:buFont typeface="+mj-lt"/>
              <a:buAutoNum type="arabicPeriod"/>
            </a:pPr>
            <a:r>
              <a:rPr lang="en-US" dirty="0"/>
              <a:t>Explain the purpose of forensic interviews and how to best support a forensic interview.</a:t>
            </a:r>
          </a:p>
          <a:p>
            <a:pPr marL="514350" lvl="0" indent="-514350">
              <a:buFont typeface="+mj-lt"/>
              <a:buAutoNum type="arabicPeriod"/>
            </a:pPr>
            <a:r>
              <a:rPr lang="en-US" dirty="0"/>
              <a:t>Describe the main errors in interviewing children.</a:t>
            </a:r>
          </a:p>
          <a:p>
            <a:pPr marL="514350" lvl="0" indent="-514350">
              <a:buFont typeface="+mj-lt"/>
              <a:buAutoNum type="arabicPeriod"/>
            </a:pPr>
            <a:r>
              <a:rPr lang="en-US" dirty="0"/>
              <a:t>Identify and demonstrate appropriate interviewing questions with children.</a:t>
            </a:r>
          </a:p>
          <a:p>
            <a:pPr marL="457200" lvl="1" indent="0">
              <a:buNone/>
            </a:pPr>
            <a:endParaRPr lang="en-US" dirty="0"/>
          </a:p>
          <a:p>
            <a:endParaRPr lang="en-US" dirty="0"/>
          </a:p>
        </p:txBody>
      </p:sp>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a:t>Core Pre-Service Curriculum – Lab 4.4.3</a:t>
            </a:r>
          </a:p>
        </p:txBody>
      </p:sp>
    </p:spTree>
    <p:extLst>
      <p:ext uri="{BB962C8B-B14F-4D97-AF65-F5344CB8AC3E}">
        <p14:creationId xmlns:p14="http://schemas.microsoft.com/office/powerpoint/2010/main" val="16649084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Child Interview Opening</a:t>
            </a:r>
          </a:p>
        </p:txBody>
      </p:sp>
      <p:graphicFrame>
        <p:nvGraphicFramePr>
          <p:cNvPr id="5" name="Content Placeholder 4"/>
          <p:cNvGraphicFramePr>
            <a:graphicFrameLocks noGrp="1" noChangeAspect="1"/>
          </p:cNvGraphicFramePr>
          <p:nvPr>
            <p:ph idx="1"/>
            <p:extLst>
              <p:ext uri="{D42A27DB-BD31-4B8C-83A1-F6EECF244321}">
                <p14:modId xmlns:p14="http://schemas.microsoft.com/office/powerpoint/2010/main" val="2771567922"/>
              </p:ext>
            </p:extLst>
          </p:nvPr>
        </p:nvGraphicFramePr>
        <p:xfrm>
          <a:off x="1670050" y="1851025"/>
          <a:ext cx="6950075" cy="4365625"/>
        </p:xfrm>
        <a:graphic>
          <a:graphicData uri="http://schemas.openxmlformats.org/presentationml/2006/ole">
            <mc:AlternateContent xmlns:mc="http://schemas.openxmlformats.org/markup-compatibility/2006">
              <mc:Choice xmlns:v="urn:schemas-microsoft-com:vml" Requires="v">
                <p:oleObj name="Document" r:id="rId2" imgW="9451708" imgH="5937609" progId="Word.Document.12">
                  <p:embed/>
                </p:oleObj>
              </mc:Choice>
              <mc:Fallback>
                <p:oleObj name="Document" r:id="rId2" imgW="9451708" imgH="5937609" progId="Word.Document.12">
                  <p:embed/>
                  <p:pic>
                    <p:nvPicPr>
                      <p:cNvPr id="0" name=""/>
                      <p:cNvPicPr/>
                      <p:nvPr/>
                    </p:nvPicPr>
                    <p:blipFill>
                      <a:blip r:embed="rId3"/>
                      <a:stretch>
                        <a:fillRect/>
                      </a:stretch>
                    </p:blipFill>
                    <p:spPr>
                      <a:xfrm>
                        <a:off x="1670050" y="1851025"/>
                        <a:ext cx="6950075" cy="4365625"/>
                      </a:xfrm>
                      <a:prstGeom prst="rect">
                        <a:avLst/>
                      </a:prstGeom>
                    </p:spPr>
                  </p:pic>
                </p:oleObj>
              </mc:Fallback>
            </mc:AlternateContent>
          </a:graphicData>
        </a:graphic>
      </p:graphicFrame>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a:t>Core Pre-Service Curriculum – Lab 4.4.4</a:t>
            </a:r>
          </a:p>
        </p:txBody>
      </p:sp>
    </p:spTree>
    <p:extLst>
      <p:ext uri="{BB962C8B-B14F-4D97-AF65-F5344CB8AC3E}">
        <p14:creationId xmlns:p14="http://schemas.microsoft.com/office/powerpoint/2010/main" val="39965489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Child Interview- Gathering Information</a:t>
            </a:r>
          </a:p>
        </p:txBody>
      </p:sp>
      <p:graphicFrame>
        <p:nvGraphicFramePr>
          <p:cNvPr id="6" name="Content Placeholder 5"/>
          <p:cNvGraphicFramePr>
            <a:graphicFrameLocks noGrp="1" noChangeAspect="1"/>
          </p:cNvGraphicFramePr>
          <p:nvPr>
            <p:ph idx="1"/>
            <p:extLst>
              <p:ext uri="{D42A27DB-BD31-4B8C-83A1-F6EECF244321}">
                <p14:modId xmlns:p14="http://schemas.microsoft.com/office/powerpoint/2010/main" val="1451682248"/>
              </p:ext>
            </p:extLst>
          </p:nvPr>
        </p:nvGraphicFramePr>
        <p:xfrm>
          <a:off x="1670050" y="1851025"/>
          <a:ext cx="6950075" cy="4365625"/>
        </p:xfrm>
        <a:graphic>
          <a:graphicData uri="http://schemas.openxmlformats.org/presentationml/2006/ole">
            <mc:AlternateContent xmlns:mc="http://schemas.openxmlformats.org/markup-compatibility/2006">
              <mc:Choice xmlns:v="urn:schemas-microsoft-com:vml" Requires="v">
                <p:oleObj name="Document" r:id="rId2" imgW="9451708" imgH="5937609" progId="Word.Document.12">
                  <p:embed/>
                </p:oleObj>
              </mc:Choice>
              <mc:Fallback>
                <p:oleObj name="Document" r:id="rId2" imgW="9451708" imgH="5937609" progId="Word.Document.12">
                  <p:embed/>
                  <p:pic>
                    <p:nvPicPr>
                      <p:cNvPr id="0" name=""/>
                      <p:cNvPicPr/>
                      <p:nvPr/>
                    </p:nvPicPr>
                    <p:blipFill>
                      <a:blip r:embed="rId3"/>
                      <a:stretch>
                        <a:fillRect/>
                      </a:stretch>
                    </p:blipFill>
                    <p:spPr>
                      <a:xfrm>
                        <a:off x="1670050" y="1851025"/>
                        <a:ext cx="6950075" cy="4365625"/>
                      </a:xfrm>
                      <a:prstGeom prst="rect">
                        <a:avLst/>
                      </a:prstGeom>
                    </p:spPr>
                  </p:pic>
                </p:oleObj>
              </mc:Fallback>
            </mc:AlternateContent>
          </a:graphicData>
        </a:graphic>
      </p:graphicFrame>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a:t>Core Pre-Service Curriculum – Lab 4.4.5</a:t>
            </a:r>
          </a:p>
        </p:txBody>
      </p:sp>
    </p:spTree>
    <p:extLst>
      <p:ext uri="{BB962C8B-B14F-4D97-AF65-F5344CB8AC3E}">
        <p14:creationId xmlns:p14="http://schemas.microsoft.com/office/powerpoint/2010/main" val="24011641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458" y="257188"/>
            <a:ext cx="7643002" cy="1899416"/>
          </a:xfrm>
        </p:spPr>
        <p:txBody>
          <a:bodyPr>
            <a:normAutofit fontScale="90000"/>
          </a:bodyPr>
          <a:lstStyle/>
          <a:p>
            <a:r>
              <a:rPr lang="en-US" sz="3600" dirty="0"/>
              <a:t>Lab Activity 9:</a:t>
            </a:r>
            <a:br>
              <a:rPr lang="en-US" dirty="0"/>
            </a:br>
            <a:r>
              <a:rPr lang="en-US" dirty="0"/>
              <a:t>Asking child about adult functioning, parenting and discipline</a:t>
            </a:r>
            <a:br>
              <a:rPr lang="en-US" sz="3600" dirty="0"/>
            </a:br>
            <a:endParaRPr lang="en-US" sz="3600" dirty="0">
              <a:solidFill>
                <a:srgbClr val="56944F"/>
              </a:solidFill>
              <a:latin typeface="Calibri" panose="020F050202020403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64305" y="1720516"/>
            <a:ext cx="3789948" cy="3789948"/>
          </a:xfrm>
          <a:prstGeom prst="rect">
            <a:avLst/>
          </a:prstGeom>
        </p:spPr>
      </p:pic>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a:t>Core Pre-Service Curriculum – Lab 4.4.6</a:t>
            </a:r>
          </a:p>
        </p:txBody>
      </p:sp>
    </p:spTree>
    <p:extLst>
      <p:ext uri="{BB962C8B-B14F-4D97-AF65-F5344CB8AC3E}">
        <p14:creationId xmlns:p14="http://schemas.microsoft.com/office/powerpoint/2010/main" val="24580191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190444" y="274638"/>
            <a:ext cx="7953555" cy="1143000"/>
          </a:xfrm>
        </p:spPr>
        <p:txBody>
          <a:bodyPr/>
          <a:lstStyle/>
          <a:p>
            <a:pPr eaLnBrk="1" hangingPunct="1"/>
            <a:r>
              <a:rPr lang="en-US" altLang="en-US" sz="4000" b="1" dirty="0">
                <a:solidFill>
                  <a:srgbClr val="18579B"/>
                </a:solidFill>
                <a:latin typeface="Calibri" panose="020F0502020204030204" pitchFamily="34" charset="0"/>
              </a:rPr>
              <a:t>Forensic Interview Rooms:</a:t>
            </a:r>
            <a:br>
              <a:rPr lang="en-US" altLang="en-US" sz="4000" b="1" dirty="0">
                <a:solidFill>
                  <a:srgbClr val="18579B"/>
                </a:solidFill>
                <a:latin typeface="Calibri" panose="020F0502020204030204" pitchFamily="34" charset="0"/>
              </a:rPr>
            </a:br>
            <a:r>
              <a:rPr lang="en-US" altLang="en-US" sz="2400" b="1" dirty="0">
                <a:solidFill>
                  <a:srgbClr val="18579B"/>
                </a:solidFill>
                <a:latin typeface="Calibri" panose="020F0502020204030204" pitchFamily="34" charset="0"/>
              </a:rPr>
              <a:t>Pre-Interview Room                        Interview Room</a:t>
            </a:r>
          </a:p>
        </p:txBody>
      </p:sp>
      <p:pic>
        <p:nvPicPr>
          <p:cNvPr id="20483" name="Picture 3" descr="work 007"/>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5544837" y="1383147"/>
            <a:ext cx="3394075" cy="4525963"/>
          </a:xfr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4" name="Picture 4" descr="work 009"/>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1435788" y="1394618"/>
            <a:ext cx="3394075" cy="4525963"/>
          </a:xfr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85" name="Oval 5"/>
          <p:cNvSpPr>
            <a:spLocks noChangeArrowheads="1"/>
          </p:cNvSpPr>
          <p:nvPr/>
        </p:nvSpPr>
        <p:spPr bwMode="auto">
          <a:xfrm>
            <a:off x="6248400" y="1828800"/>
            <a:ext cx="838200" cy="914400"/>
          </a:xfrm>
          <a:prstGeom prst="ellipse">
            <a:avLst/>
          </a:prstGeom>
          <a:noFill/>
          <a:ln w="381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endParaRPr lang="en-US" altLang="en-US" sz="1800">
              <a:latin typeface="Comic Sans MS" pitchFamily="66" charset="0"/>
            </a:endParaRPr>
          </a:p>
        </p:txBody>
      </p:sp>
      <p:sp>
        <p:nvSpPr>
          <p:cNvPr id="20486" name="Line 6"/>
          <p:cNvSpPr>
            <a:spLocks noChangeShapeType="1"/>
          </p:cNvSpPr>
          <p:nvPr/>
        </p:nvSpPr>
        <p:spPr bwMode="auto">
          <a:xfrm>
            <a:off x="6705600" y="2743200"/>
            <a:ext cx="0" cy="914400"/>
          </a:xfrm>
          <a:prstGeom prst="line">
            <a:avLst/>
          </a:prstGeom>
          <a:noFill/>
          <a:ln w="381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 name="TextBox 1"/>
          <p:cNvSpPr txBox="1"/>
          <p:nvPr/>
        </p:nvSpPr>
        <p:spPr>
          <a:xfrm>
            <a:off x="1395531" y="6034967"/>
            <a:ext cx="7748468" cy="646331"/>
          </a:xfrm>
          <a:prstGeom prst="rect">
            <a:avLst/>
          </a:prstGeom>
          <a:noFill/>
        </p:spPr>
        <p:txBody>
          <a:bodyPr wrap="square" rtlCol="0">
            <a:spAutoFit/>
          </a:bodyPr>
          <a:lstStyle/>
          <a:p>
            <a:pPr algn="ctr"/>
            <a:r>
              <a:rPr lang="en-US" b="1" dirty="0"/>
              <a:t>Children’s Advocacy Center, of the Thirteenth Judicial Circuit Court, Tampa, Florida</a:t>
            </a:r>
          </a:p>
        </p:txBody>
      </p:sp>
      <p:sp>
        <p:nvSpPr>
          <p:cNvPr id="8" name="TextBox 7"/>
          <p:cNvSpPr txBox="1"/>
          <p:nvPr/>
        </p:nvSpPr>
        <p:spPr>
          <a:xfrm>
            <a:off x="1121433" y="6488494"/>
            <a:ext cx="3140015" cy="276999"/>
          </a:xfrm>
          <a:prstGeom prst="rect">
            <a:avLst/>
          </a:prstGeom>
          <a:noFill/>
        </p:spPr>
        <p:txBody>
          <a:bodyPr wrap="square" rtlCol="0">
            <a:spAutoFit/>
          </a:bodyPr>
          <a:lstStyle/>
          <a:p>
            <a:r>
              <a:rPr lang="en-US" sz="1200" dirty="0"/>
              <a:t>Core Pre-Service Curriculum – Lab 4.4.7</a:t>
            </a:r>
          </a:p>
        </p:txBody>
      </p:sp>
    </p:spTree>
    <p:extLst>
      <p:ext uri="{BB962C8B-B14F-4D97-AF65-F5344CB8AC3E}">
        <p14:creationId xmlns:p14="http://schemas.microsoft.com/office/powerpoint/2010/main" val="32348814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914400" y="2362200"/>
            <a:ext cx="6934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75000"/>
              <a:buFont typeface="Wingdings" pitchFamily="2" charset="2"/>
              <a:buChar char="n"/>
              <a:defRPr sz="3100">
                <a:solidFill>
                  <a:schemeClr val="tx1"/>
                </a:solidFill>
                <a:latin typeface="Arial" pitchFamily="34" charset="0"/>
              </a:defRPr>
            </a:lvl1pPr>
            <a:lvl2pPr marL="742950" indent="-285750">
              <a:spcBef>
                <a:spcPct val="20000"/>
              </a:spcBef>
              <a:buClr>
                <a:schemeClr val="accent1"/>
              </a:buClr>
              <a:buSzPct val="65000"/>
              <a:buFont typeface="Wingdings" pitchFamily="2" charset="2"/>
              <a:buChar char="n"/>
              <a:defRPr sz="2600">
                <a:solidFill>
                  <a:schemeClr val="tx1"/>
                </a:solidFill>
                <a:latin typeface="Arial" pitchFamily="34" charset="0"/>
              </a:defRPr>
            </a:lvl2pPr>
            <a:lvl3pPr marL="1143000" indent="-228600">
              <a:spcBef>
                <a:spcPct val="20000"/>
              </a:spcBef>
              <a:buClr>
                <a:schemeClr val="hlink"/>
              </a:buClr>
              <a:buSzPct val="55000"/>
              <a:buFont typeface="Wingdings" pitchFamily="2" charset="2"/>
              <a:buChar char="n"/>
              <a:defRPr sz="2400">
                <a:solidFill>
                  <a:schemeClr val="tx1"/>
                </a:solidFill>
                <a:latin typeface="Arial" pitchFamily="34" charset="0"/>
              </a:defRPr>
            </a:lvl3pPr>
            <a:lvl4pPr marL="1600200" indent="-228600">
              <a:spcBef>
                <a:spcPct val="20000"/>
              </a:spcBef>
              <a:buClr>
                <a:schemeClr val="accent2"/>
              </a:buClr>
              <a:buFont typeface="Wingdings" pitchFamily="2" charset="2"/>
              <a:buChar char="§"/>
              <a:defRPr sz="2000">
                <a:solidFill>
                  <a:schemeClr val="tx1"/>
                </a:solidFill>
                <a:latin typeface="Arial" pitchFamily="34" charset="0"/>
              </a:defRPr>
            </a:lvl4pPr>
            <a:lvl5pPr marL="2057400" indent="-228600">
              <a:spcBef>
                <a:spcPct val="20000"/>
              </a:spcBef>
              <a:buClr>
                <a:schemeClr val="tx1"/>
              </a:buClr>
              <a:buSzPct val="85000"/>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pitchFamily="34" charset="0"/>
              </a:defRPr>
            </a:lvl9pPr>
          </a:lstStyle>
          <a:p>
            <a:pPr>
              <a:spcBef>
                <a:spcPct val="50000"/>
              </a:spcBef>
              <a:buClrTx/>
              <a:buSzTx/>
              <a:buFontTx/>
              <a:buNone/>
            </a:pPr>
            <a:endParaRPr lang="en-US" altLang="en-US" sz="1800">
              <a:latin typeface="Comic Sans MS" pitchFamily="66" charset="0"/>
            </a:endParaRPr>
          </a:p>
        </p:txBody>
      </p:sp>
      <p:sp>
        <p:nvSpPr>
          <p:cNvPr id="21507" name="Rectangle 3"/>
          <p:cNvSpPr>
            <a:spLocks noChangeArrowheads="1"/>
          </p:cNvSpPr>
          <p:nvPr/>
        </p:nvSpPr>
        <p:spPr bwMode="auto">
          <a:xfrm>
            <a:off x="1242204" y="533400"/>
            <a:ext cx="7444596"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accent2"/>
              </a:buClr>
              <a:buSzPct val="75000"/>
              <a:buFont typeface="Wingdings" pitchFamily="2" charset="2"/>
              <a:buChar char="n"/>
              <a:defRPr sz="3100">
                <a:solidFill>
                  <a:schemeClr val="tx1"/>
                </a:solidFill>
                <a:latin typeface="Arial" pitchFamily="34" charset="0"/>
              </a:defRPr>
            </a:lvl1pPr>
            <a:lvl2pPr marL="742950" indent="-285750">
              <a:spcBef>
                <a:spcPct val="20000"/>
              </a:spcBef>
              <a:buClr>
                <a:schemeClr val="accent1"/>
              </a:buClr>
              <a:buSzPct val="65000"/>
              <a:buFont typeface="Wingdings" pitchFamily="2" charset="2"/>
              <a:buChar char="n"/>
              <a:defRPr sz="2600">
                <a:solidFill>
                  <a:schemeClr val="tx1"/>
                </a:solidFill>
                <a:latin typeface="Arial" pitchFamily="34" charset="0"/>
              </a:defRPr>
            </a:lvl2pPr>
            <a:lvl3pPr marL="1143000" indent="-228600">
              <a:spcBef>
                <a:spcPct val="20000"/>
              </a:spcBef>
              <a:buClr>
                <a:schemeClr val="hlink"/>
              </a:buClr>
              <a:buSzPct val="55000"/>
              <a:buFont typeface="Wingdings" pitchFamily="2" charset="2"/>
              <a:buChar char="n"/>
              <a:defRPr sz="2400">
                <a:solidFill>
                  <a:schemeClr val="tx1"/>
                </a:solidFill>
                <a:latin typeface="Arial" pitchFamily="34" charset="0"/>
              </a:defRPr>
            </a:lvl3pPr>
            <a:lvl4pPr marL="1600200" indent="-228600">
              <a:spcBef>
                <a:spcPct val="20000"/>
              </a:spcBef>
              <a:buClr>
                <a:schemeClr val="accent2"/>
              </a:buClr>
              <a:buFont typeface="Wingdings" pitchFamily="2" charset="2"/>
              <a:buChar char="§"/>
              <a:defRPr sz="2000">
                <a:solidFill>
                  <a:schemeClr val="tx1"/>
                </a:solidFill>
                <a:latin typeface="Arial" pitchFamily="34" charset="0"/>
              </a:defRPr>
            </a:lvl4pPr>
            <a:lvl5pPr marL="2057400" indent="-228600">
              <a:spcBef>
                <a:spcPct val="20000"/>
              </a:spcBef>
              <a:buClr>
                <a:schemeClr val="tx1"/>
              </a:buClr>
              <a:buSzPct val="85000"/>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pitchFamily="34" charset="0"/>
              </a:defRPr>
            </a:lvl9pPr>
          </a:lstStyle>
          <a:p>
            <a:pPr algn="ctr" eaLnBrk="1" hangingPunct="1">
              <a:buClr>
                <a:schemeClr val="hlink"/>
              </a:buClr>
              <a:buSzPct val="65000"/>
              <a:buFont typeface="Wingdings" pitchFamily="2" charset="2"/>
              <a:buNone/>
            </a:pPr>
            <a:r>
              <a:rPr lang="en-US" altLang="en-US" sz="3600" b="1" dirty="0">
                <a:solidFill>
                  <a:srgbClr val="18579B"/>
                </a:solidFill>
                <a:latin typeface="Calibri" panose="020F0502020204030204" pitchFamily="34" charset="0"/>
              </a:rPr>
              <a:t>Forensic Interview Recording Room</a:t>
            </a:r>
          </a:p>
        </p:txBody>
      </p:sp>
      <p:sp>
        <p:nvSpPr>
          <p:cNvPr id="21508" name="Text Box 4"/>
          <p:cNvSpPr txBox="1">
            <a:spLocks noChangeArrowheads="1"/>
          </p:cNvSpPr>
          <p:nvPr/>
        </p:nvSpPr>
        <p:spPr bwMode="auto">
          <a:xfrm>
            <a:off x="1371600" y="2895600"/>
            <a:ext cx="6553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SzPct val="75000"/>
              <a:buFont typeface="Wingdings" pitchFamily="2" charset="2"/>
              <a:buChar char="n"/>
              <a:defRPr sz="3100">
                <a:solidFill>
                  <a:schemeClr val="tx1"/>
                </a:solidFill>
                <a:latin typeface="Arial" pitchFamily="34" charset="0"/>
              </a:defRPr>
            </a:lvl1pPr>
            <a:lvl2pPr marL="742950" indent="-285750">
              <a:spcBef>
                <a:spcPct val="20000"/>
              </a:spcBef>
              <a:buClr>
                <a:schemeClr val="accent1"/>
              </a:buClr>
              <a:buSzPct val="65000"/>
              <a:buFont typeface="Wingdings" pitchFamily="2" charset="2"/>
              <a:buChar char="n"/>
              <a:defRPr sz="2600">
                <a:solidFill>
                  <a:schemeClr val="tx1"/>
                </a:solidFill>
                <a:latin typeface="Arial" pitchFamily="34" charset="0"/>
              </a:defRPr>
            </a:lvl2pPr>
            <a:lvl3pPr marL="1143000" indent="-228600">
              <a:spcBef>
                <a:spcPct val="20000"/>
              </a:spcBef>
              <a:buClr>
                <a:schemeClr val="hlink"/>
              </a:buClr>
              <a:buSzPct val="55000"/>
              <a:buFont typeface="Wingdings" pitchFamily="2" charset="2"/>
              <a:buChar char="n"/>
              <a:defRPr sz="2400">
                <a:solidFill>
                  <a:schemeClr val="tx1"/>
                </a:solidFill>
                <a:latin typeface="Arial" pitchFamily="34" charset="0"/>
              </a:defRPr>
            </a:lvl3pPr>
            <a:lvl4pPr marL="1600200" indent="-228600">
              <a:spcBef>
                <a:spcPct val="20000"/>
              </a:spcBef>
              <a:buClr>
                <a:schemeClr val="accent2"/>
              </a:buClr>
              <a:buFont typeface="Wingdings" pitchFamily="2" charset="2"/>
              <a:buChar char="§"/>
              <a:defRPr sz="2000">
                <a:solidFill>
                  <a:schemeClr val="tx1"/>
                </a:solidFill>
                <a:latin typeface="Arial" pitchFamily="34" charset="0"/>
              </a:defRPr>
            </a:lvl4pPr>
            <a:lvl5pPr marL="2057400" indent="-228600">
              <a:spcBef>
                <a:spcPct val="20000"/>
              </a:spcBef>
              <a:buClr>
                <a:schemeClr val="tx1"/>
              </a:buClr>
              <a:buSzPct val="85000"/>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Arial" pitchFamily="34" charset="0"/>
              </a:defRPr>
            </a:lvl9pPr>
          </a:lstStyle>
          <a:p>
            <a:pPr>
              <a:spcBef>
                <a:spcPct val="50000"/>
              </a:spcBef>
              <a:buClrTx/>
              <a:buSzTx/>
              <a:buFontTx/>
              <a:buNone/>
            </a:pPr>
            <a:endParaRPr lang="en-US" altLang="en-US" sz="1800">
              <a:latin typeface="Comic Sans MS" pitchFamily="66" charset="0"/>
            </a:endParaRPr>
          </a:p>
        </p:txBody>
      </p:sp>
      <p:pic>
        <p:nvPicPr>
          <p:cNvPr id="21509" name="Picture 7" descr="C:\Users\millerje\Desktop\facility-securit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0584" y="1436298"/>
            <a:ext cx="6858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242204" y="6008298"/>
            <a:ext cx="7643952" cy="923330"/>
          </a:xfrm>
          <a:prstGeom prst="rect">
            <a:avLst/>
          </a:prstGeom>
          <a:noFill/>
        </p:spPr>
        <p:txBody>
          <a:bodyPr wrap="none" rtlCol="0">
            <a:spAutoFit/>
          </a:bodyPr>
          <a:lstStyle/>
          <a:p>
            <a:pPr algn="ctr"/>
            <a:r>
              <a:rPr lang="en-US" b="1" dirty="0"/>
              <a:t>Children’s Advocacy Center, of the Thirteenth Judicial Circuit Court,</a:t>
            </a:r>
          </a:p>
          <a:p>
            <a:pPr algn="ctr"/>
            <a:r>
              <a:rPr lang="en-US" b="1" dirty="0"/>
              <a:t>Tampa, Florida</a:t>
            </a:r>
          </a:p>
          <a:p>
            <a:endParaRPr lang="en-US" dirty="0"/>
          </a:p>
        </p:txBody>
      </p:sp>
      <p:sp>
        <p:nvSpPr>
          <p:cNvPr id="7" name="TextBox 6"/>
          <p:cNvSpPr txBox="1"/>
          <p:nvPr/>
        </p:nvSpPr>
        <p:spPr>
          <a:xfrm>
            <a:off x="1121432" y="6469963"/>
            <a:ext cx="3140015" cy="276999"/>
          </a:xfrm>
          <a:prstGeom prst="rect">
            <a:avLst/>
          </a:prstGeom>
          <a:noFill/>
        </p:spPr>
        <p:txBody>
          <a:bodyPr wrap="square" rtlCol="0">
            <a:spAutoFit/>
          </a:bodyPr>
          <a:lstStyle/>
          <a:p>
            <a:r>
              <a:rPr lang="en-US" sz="1200" dirty="0"/>
              <a:t>Core Pre-Service Curriculum – Lab 4.4.8</a:t>
            </a:r>
          </a:p>
        </p:txBody>
      </p:sp>
    </p:spTree>
    <p:extLst>
      <p:ext uri="{BB962C8B-B14F-4D97-AF65-F5344CB8AC3E}">
        <p14:creationId xmlns:p14="http://schemas.microsoft.com/office/powerpoint/2010/main" val="20064751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about maltreatment</a:t>
            </a:r>
          </a:p>
        </p:txBody>
      </p:sp>
      <p:sp>
        <p:nvSpPr>
          <p:cNvPr id="4" name="Content Placeholder 3"/>
          <p:cNvSpPr>
            <a:spLocks noGrp="1"/>
          </p:cNvSpPr>
          <p:nvPr>
            <p:ph idx="1"/>
          </p:nvPr>
        </p:nvSpPr>
        <p:spPr>
          <a:xfrm>
            <a:off x="1345743" y="1634778"/>
            <a:ext cx="7082264" cy="4365702"/>
          </a:xfrm>
        </p:spPr>
        <p:txBody>
          <a:bodyPr>
            <a:normAutofit fontScale="85000" lnSpcReduction="10000"/>
          </a:bodyPr>
          <a:lstStyle/>
          <a:p>
            <a:r>
              <a:rPr lang="en-US" altLang="en-US" sz="3600" dirty="0"/>
              <a:t>Contributes information to know if child is </a:t>
            </a:r>
            <a:r>
              <a:rPr lang="en-US" altLang="en-US" sz="3600" dirty="0">
                <a:solidFill>
                  <a:srgbClr val="C00000"/>
                </a:solidFill>
              </a:rPr>
              <a:t>safe or not safe</a:t>
            </a:r>
          </a:p>
          <a:p>
            <a:r>
              <a:rPr lang="en-US" altLang="en-US" sz="3600" dirty="0"/>
              <a:t>Provides legal evidence for sheltering a child (</a:t>
            </a:r>
            <a:r>
              <a:rPr lang="en-US" altLang="en-US" sz="3600" dirty="0">
                <a:solidFill>
                  <a:srgbClr val="C00000"/>
                </a:solidFill>
              </a:rPr>
              <a:t>probable cause</a:t>
            </a:r>
            <a:r>
              <a:rPr lang="en-US" altLang="en-US" sz="3600" dirty="0"/>
              <a:t>)</a:t>
            </a:r>
          </a:p>
          <a:p>
            <a:r>
              <a:rPr lang="en-US" altLang="en-US" sz="3600" dirty="0"/>
              <a:t>Provides legal evidence for dependency petition (</a:t>
            </a:r>
            <a:r>
              <a:rPr lang="en-US" altLang="en-US" sz="3600" dirty="0">
                <a:solidFill>
                  <a:srgbClr val="C00000"/>
                </a:solidFill>
              </a:rPr>
              <a:t>preponderance of evidence</a:t>
            </a:r>
            <a:r>
              <a:rPr lang="en-US" altLang="en-US" sz="3600" dirty="0"/>
              <a:t>)</a:t>
            </a:r>
          </a:p>
          <a:p>
            <a:r>
              <a:rPr lang="en-US" altLang="en-US" sz="3600" dirty="0"/>
              <a:t>As a “First Responder,” your performance is critical</a:t>
            </a:r>
            <a:r>
              <a:rPr lang="en-US" altLang="en-US" sz="3600" dirty="0">
                <a:solidFill>
                  <a:srgbClr val="EE1E5E"/>
                </a:solidFill>
              </a:rPr>
              <a:t> </a:t>
            </a:r>
            <a:r>
              <a:rPr lang="en-US" altLang="en-US" sz="3600" dirty="0"/>
              <a:t>to the rest of any </a:t>
            </a:r>
            <a:r>
              <a:rPr lang="en-US" altLang="en-US" sz="3600" dirty="0">
                <a:solidFill>
                  <a:srgbClr val="C00000"/>
                </a:solidFill>
              </a:rPr>
              <a:t>criminal investigation</a:t>
            </a:r>
            <a:endParaRPr lang="en-US" sz="3600" b="1" dirty="0">
              <a:solidFill>
                <a:srgbClr val="C00000"/>
              </a:solidFill>
            </a:endParaRPr>
          </a:p>
          <a:p>
            <a:pPr marL="0" indent="0">
              <a:buNone/>
            </a:pPr>
            <a:endParaRPr lang="en-US" sz="3600" b="1" dirty="0"/>
          </a:p>
        </p:txBody>
      </p:sp>
      <p:sp>
        <p:nvSpPr>
          <p:cNvPr id="5" name="TextBox 4"/>
          <p:cNvSpPr txBox="1"/>
          <p:nvPr/>
        </p:nvSpPr>
        <p:spPr>
          <a:xfrm>
            <a:off x="1121434" y="6280030"/>
            <a:ext cx="3140015" cy="276999"/>
          </a:xfrm>
          <a:prstGeom prst="rect">
            <a:avLst/>
          </a:prstGeom>
          <a:noFill/>
        </p:spPr>
        <p:txBody>
          <a:bodyPr wrap="square" rtlCol="0">
            <a:spAutoFit/>
          </a:bodyPr>
          <a:lstStyle/>
          <a:p>
            <a:r>
              <a:rPr lang="en-US" sz="1200" dirty="0"/>
              <a:t>Core Pre-Service Curriculum – Lab 4.4.9</a:t>
            </a:r>
          </a:p>
        </p:txBody>
      </p:sp>
    </p:spTree>
    <p:extLst>
      <p:ext uri="{BB962C8B-B14F-4D97-AF65-F5344CB8AC3E}">
        <p14:creationId xmlns:p14="http://schemas.microsoft.com/office/powerpoint/2010/main" val="17830073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“Ten Step Investigative Interview,” Last four….</a:t>
            </a:r>
          </a:p>
        </p:txBody>
      </p:sp>
      <p:sp>
        <p:nvSpPr>
          <p:cNvPr id="3" name="Content Placeholder 2"/>
          <p:cNvSpPr>
            <a:spLocks noGrp="1"/>
          </p:cNvSpPr>
          <p:nvPr>
            <p:ph idx="1"/>
          </p:nvPr>
        </p:nvSpPr>
        <p:spPr/>
        <p:txBody>
          <a:bodyPr/>
          <a:lstStyle/>
          <a:p>
            <a:pPr marL="0" indent="0">
              <a:buNone/>
            </a:pPr>
            <a:r>
              <a:rPr lang="en-US" b="1" dirty="0"/>
              <a:t>7. ALLEGATION </a:t>
            </a:r>
          </a:p>
          <a:p>
            <a:pPr marL="0" indent="0">
              <a:buNone/>
            </a:pPr>
            <a:endParaRPr lang="en-US" sz="1400" b="1" dirty="0"/>
          </a:p>
          <a:p>
            <a:pPr marL="0" indent="0">
              <a:buNone/>
            </a:pPr>
            <a:r>
              <a:rPr lang="en-US" b="1" dirty="0"/>
              <a:t>8. ALLEGATION FOLLOW UP</a:t>
            </a:r>
          </a:p>
          <a:p>
            <a:pPr marL="0" indent="0">
              <a:buNone/>
            </a:pPr>
            <a:endParaRPr lang="en-US" sz="1400" dirty="0"/>
          </a:p>
          <a:p>
            <a:pPr marL="0" indent="0">
              <a:buNone/>
            </a:pPr>
            <a:r>
              <a:rPr lang="en-US" b="1" dirty="0"/>
              <a:t>9. Follow up with TELL ME MORE and   WHAT HAPPENED NEXT </a:t>
            </a:r>
          </a:p>
          <a:p>
            <a:pPr marL="0" indent="0">
              <a:buNone/>
            </a:pPr>
            <a:endParaRPr lang="en-US" sz="1400" b="1" dirty="0"/>
          </a:p>
          <a:p>
            <a:pPr marL="0" indent="0">
              <a:buNone/>
            </a:pPr>
            <a:r>
              <a:rPr lang="en-US" b="1" dirty="0"/>
              <a:t>10. MULTIPLE INCIDENTS</a:t>
            </a:r>
            <a:endParaRPr lang="en-US" dirty="0"/>
          </a:p>
          <a:p>
            <a:endParaRPr lang="en-US" dirty="0"/>
          </a:p>
        </p:txBody>
      </p:sp>
      <p:sp>
        <p:nvSpPr>
          <p:cNvPr id="4" name="TextBox 3"/>
          <p:cNvSpPr txBox="1"/>
          <p:nvPr/>
        </p:nvSpPr>
        <p:spPr>
          <a:xfrm>
            <a:off x="1121434" y="5681296"/>
            <a:ext cx="7069051" cy="369332"/>
          </a:xfrm>
          <a:prstGeom prst="rect">
            <a:avLst/>
          </a:prstGeom>
          <a:noFill/>
        </p:spPr>
        <p:txBody>
          <a:bodyPr wrap="none" rtlCol="0">
            <a:spAutoFit/>
          </a:bodyPr>
          <a:lstStyle/>
          <a:p>
            <a:r>
              <a:rPr lang="en-US" dirty="0"/>
              <a:t>Thomas D. Lyon, J.D., Ph.D. tlyon@law.usc.edu © 2005 (version 2)</a:t>
            </a:r>
          </a:p>
        </p:txBody>
      </p:sp>
      <p:sp>
        <p:nvSpPr>
          <p:cNvPr id="5" name="TextBox 4"/>
          <p:cNvSpPr txBox="1"/>
          <p:nvPr/>
        </p:nvSpPr>
        <p:spPr>
          <a:xfrm>
            <a:off x="1155939" y="6280030"/>
            <a:ext cx="3140015" cy="276999"/>
          </a:xfrm>
          <a:prstGeom prst="rect">
            <a:avLst/>
          </a:prstGeom>
          <a:noFill/>
        </p:spPr>
        <p:txBody>
          <a:bodyPr wrap="square" rtlCol="0">
            <a:spAutoFit/>
          </a:bodyPr>
          <a:lstStyle/>
          <a:p>
            <a:r>
              <a:rPr lang="en-US" sz="1200" dirty="0"/>
              <a:t>Core Pre-Service Curriculum – Lab 4.4.10</a:t>
            </a:r>
          </a:p>
        </p:txBody>
      </p:sp>
    </p:spTree>
    <p:extLst>
      <p:ext uri="{BB962C8B-B14F-4D97-AF65-F5344CB8AC3E}">
        <p14:creationId xmlns:p14="http://schemas.microsoft.com/office/powerpoint/2010/main" val="19180727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research</a:t>
            </a:r>
          </a:p>
        </p:txBody>
      </p:sp>
      <p:pic>
        <p:nvPicPr>
          <p:cNvPr id="14340" name="Picture 4" descr="http://www.truehealthct.com/wp-content/uploads/2011/10/Child-Brain-Developme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8541" y="2004324"/>
            <a:ext cx="3314700" cy="33147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673241" y="2002417"/>
            <a:ext cx="4013557" cy="4031873"/>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rgbClr val="56944F"/>
                </a:solidFill>
                <a:latin typeface="Calibri" panose="020F0502020204030204" pitchFamily="34" charset="0"/>
              </a:rPr>
              <a:t>Children have memories of events</a:t>
            </a:r>
          </a:p>
          <a:p>
            <a:pPr marL="285750" indent="-285750">
              <a:buFont typeface="Arial" panose="020B0604020202020204" pitchFamily="34" charset="0"/>
              <a:buChar char="•"/>
            </a:pPr>
            <a:r>
              <a:rPr lang="en-US" sz="3200" dirty="0">
                <a:solidFill>
                  <a:srgbClr val="56944F"/>
                </a:solidFill>
                <a:latin typeface="Calibri" panose="020F0502020204030204" pitchFamily="34" charset="0"/>
              </a:rPr>
              <a:t>Specific questions yield information</a:t>
            </a:r>
          </a:p>
          <a:p>
            <a:pPr marL="285750" indent="-285750">
              <a:buFont typeface="Arial" panose="020B0604020202020204" pitchFamily="34" charset="0"/>
              <a:buChar char="•"/>
            </a:pPr>
            <a:r>
              <a:rPr lang="en-US" sz="3200" dirty="0">
                <a:solidFill>
                  <a:srgbClr val="56944F"/>
                </a:solidFill>
                <a:latin typeface="Calibri" panose="020F0502020204030204" pitchFamily="34" charset="0"/>
              </a:rPr>
              <a:t>Errors in memory increase with the wrong questions about details</a:t>
            </a:r>
          </a:p>
        </p:txBody>
      </p:sp>
      <p:sp>
        <p:nvSpPr>
          <p:cNvPr id="5" name="TextBox 4"/>
          <p:cNvSpPr txBox="1"/>
          <p:nvPr/>
        </p:nvSpPr>
        <p:spPr>
          <a:xfrm>
            <a:off x="1121434" y="6280030"/>
            <a:ext cx="3140015" cy="276999"/>
          </a:xfrm>
          <a:prstGeom prst="rect">
            <a:avLst/>
          </a:prstGeom>
          <a:noFill/>
        </p:spPr>
        <p:txBody>
          <a:bodyPr wrap="square" rtlCol="0">
            <a:spAutoFit/>
          </a:bodyPr>
          <a:lstStyle/>
          <a:p>
            <a:r>
              <a:rPr lang="en-US" sz="1200" dirty="0"/>
              <a:t>Core Pre-Service Curriculum – Lab 4.4.11</a:t>
            </a:r>
          </a:p>
        </p:txBody>
      </p:sp>
    </p:spTree>
    <p:extLst>
      <p:ext uri="{BB962C8B-B14F-4D97-AF65-F5344CB8AC3E}">
        <p14:creationId xmlns:p14="http://schemas.microsoft.com/office/powerpoint/2010/main" val="3722030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Information Gathering</a:t>
            </a:r>
          </a:p>
        </p:txBody>
      </p:sp>
      <p:sp>
        <p:nvSpPr>
          <p:cNvPr id="3" name="Content Placeholder 2"/>
          <p:cNvSpPr>
            <a:spLocks noGrp="1"/>
          </p:cNvSpPr>
          <p:nvPr>
            <p:ph idx="1"/>
          </p:nvPr>
        </p:nvSpPr>
        <p:spPr/>
        <p:txBody>
          <a:bodyPr>
            <a:normAutofit lnSpcReduction="10000"/>
          </a:bodyPr>
          <a:lstStyle/>
          <a:p>
            <a:r>
              <a:rPr lang="en-US" dirty="0"/>
              <a:t>Appropriate mix of exploring skills</a:t>
            </a:r>
          </a:p>
          <a:p>
            <a:r>
              <a:rPr lang="en-US" dirty="0"/>
              <a:t>Appropriate mix of focusing skills</a:t>
            </a:r>
          </a:p>
          <a:p>
            <a:r>
              <a:rPr lang="en-US" dirty="0"/>
              <a:t>Examples of:</a:t>
            </a:r>
          </a:p>
          <a:p>
            <a:r>
              <a:rPr lang="en-US" dirty="0"/>
              <a:t>Conversational flow to interview?</a:t>
            </a:r>
          </a:p>
          <a:p>
            <a:pPr lvl="1"/>
            <a:r>
              <a:rPr lang="en-US" dirty="0"/>
              <a:t>Reframes</a:t>
            </a:r>
          </a:p>
          <a:p>
            <a:pPr lvl="1"/>
            <a:r>
              <a:rPr lang="en-US" dirty="0"/>
              <a:t>Positive feedback</a:t>
            </a:r>
          </a:p>
          <a:p>
            <a:pPr lvl="1"/>
            <a:r>
              <a:rPr lang="en-US" dirty="0"/>
              <a:t>Developing discrepancy</a:t>
            </a:r>
          </a:p>
          <a:p>
            <a:r>
              <a:rPr lang="en-US" dirty="0"/>
              <a:t>Suggested improvements?</a:t>
            </a:r>
          </a:p>
        </p:txBody>
      </p:sp>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a:t>Core Pre-Service Curriculum – Lab 4.1.4</a:t>
            </a:r>
          </a:p>
        </p:txBody>
      </p:sp>
    </p:spTree>
    <p:extLst>
      <p:ext uri="{BB962C8B-B14F-4D97-AF65-F5344CB8AC3E}">
        <p14:creationId xmlns:p14="http://schemas.microsoft.com/office/powerpoint/2010/main" val="2654431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2"/>
          <p:cNvSpPr>
            <a:spLocks noGrp="1" noChangeArrowheads="1"/>
          </p:cNvSpPr>
          <p:nvPr>
            <p:ph type="title"/>
          </p:nvPr>
        </p:nvSpPr>
        <p:spPr>
          <a:xfrm>
            <a:off x="1066800" y="495300"/>
            <a:ext cx="8077200" cy="533400"/>
          </a:xfrm>
        </p:spPr>
        <p:txBody>
          <a:bodyPr/>
          <a:lstStyle/>
          <a:p>
            <a:pPr eaLnBrk="1" hangingPunct="1"/>
            <a:r>
              <a:rPr lang="en-US" altLang="en-US" sz="2400" dirty="0"/>
              <a:t>Guidelines for Age-Appropriate </a:t>
            </a:r>
            <a:br>
              <a:rPr lang="en-US" altLang="en-US" sz="2400" dirty="0"/>
            </a:br>
            <a:r>
              <a:rPr lang="en-US" altLang="en-US" sz="2400" dirty="0"/>
              <a:t>Interview Questions</a:t>
            </a:r>
          </a:p>
        </p:txBody>
      </p:sp>
      <p:graphicFrame>
        <p:nvGraphicFramePr>
          <p:cNvPr id="432131" name="Group 3"/>
          <p:cNvGraphicFramePr>
            <a:graphicFrameLocks noGrp="1"/>
          </p:cNvGraphicFramePr>
          <p:nvPr>
            <p:ph idx="1"/>
            <p:extLst>
              <p:ext uri="{D42A27DB-BD31-4B8C-83A1-F6EECF244321}">
                <p14:modId xmlns:p14="http://schemas.microsoft.com/office/powerpoint/2010/main" val="2524766734"/>
              </p:ext>
            </p:extLst>
          </p:nvPr>
        </p:nvGraphicFramePr>
        <p:xfrm>
          <a:off x="1296838" y="1718094"/>
          <a:ext cx="7620000" cy="3932241"/>
        </p:xfrm>
        <a:graphic>
          <a:graphicData uri="http://schemas.openxmlformats.org/drawingml/2006/table">
            <a:tbl>
              <a:tblPr/>
              <a:tblGrid>
                <a:gridCol w="830263">
                  <a:extLst>
                    <a:ext uri="{9D8B030D-6E8A-4147-A177-3AD203B41FA5}">
                      <a16:colId xmlns:a16="http://schemas.microsoft.com/office/drawing/2014/main" val="20000"/>
                    </a:ext>
                  </a:extLst>
                </a:gridCol>
                <a:gridCol w="987425">
                  <a:extLst>
                    <a:ext uri="{9D8B030D-6E8A-4147-A177-3AD203B41FA5}">
                      <a16:colId xmlns:a16="http://schemas.microsoft.com/office/drawing/2014/main" val="20001"/>
                    </a:ext>
                  </a:extLst>
                </a:gridCol>
                <a:gridCol w="1093787">
                  <a:extLst>
                    <a:ext uri="{9D8B030D-6E8A-4147-A177-3AD203B41FA5}">
                      <a16:colId xmlns:a16="http://schemas.microsoft.com/office/drawing/2014/main" val="20002"/>
                    </a:ext>
                  </a:extLst>
                </a:gridCol>
                <a:gridCol w="1093788">
                  <a:extLst>
                    <a:ext uri="{9D8B030D-6E8A-4147-A177-3AD203B41FA5}">
                      <a16:colId xmlns:a16="http://schemas.microsoft.com/office/drawing/2014/main" val="20003"/>
                    </a:ext>
                  </a:extLst>
                </a:gridCol>
                <a:gridCol w="1096962">
                  <a:extLst>
                    <a:ext uri="{9D8B030D-6E8A-4147-A177-3AD203B41FA5}">
                      <a16:colId xmlns:a16="http://schemas.microsoft.com/office/drawing/2014/main" val="20004"/>
                    </a:ext>
                  </a:extLst>
                </a:gridCol>
                <a:gridCol w="1146175">
                  <a:extLst>
                    <a:ext uri="{9D8B030D-6E8A-4147-A177-3AD203B41FA5}">
                      <a16:colId xmlns:a16="http://schemas.microsoft.com/office/drawing/2014/main" val="20005"/>
                    </a:ext>
                  </a:extLst>
                </a:gridCol>
                <a:gridCol w="1371600">
                  <a:extLst>
                    <a:ext uri="{9D8B030D-6E8A-4147-A177-3AD203B41FA5}">
                      <a16:colId xmlns:a16="http://schemas.microsoft.com/office/drawing/2014/main" val="20006"/>
                    </a:ext>
                  </a:extLst>
                </a:gridCol>
              </a:tblGrid>
              <a:tr h="640131">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Times New Roman" pitchFamily="18" charset="0"/>
                          <a:cs typeface="Times New Roman" pitchFamily="18" charset="0"/>
                        </a:rPr>
                        <a:t>Age</a:t>
                      </a:r>
                      <a:endParaRPr kumimoji="0" lang="en-US" altLang="en-US" sz="1800" b="1" i="0" u="none" strike="noStrike" cap="none" normalizeH="0" baseline="0" dirty="0">
                        <a:ln>
                          <a:noFill/>
                        </a:ln>
                        <a:solidFill>
                          <a:schemeClr val="tx1"/>
                        </a:solidFill>
                        <a:effectLst/>
                        <a:latin typeface="Arial" pitchFamily="34" charset="0"/>
                      </a:endParaRPr>
                    </a:p>
                  </a:txBody>
                  <a:tcPr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Times New Roman" pitchFamily="18" charset="0"/>
                          <a:cs typeface="Times New Roman" pitchFamily="18" charset="0"/>
                        </a:rPr>
                        <a:t>Who</a:t>
                      </a:r>
                      <a:endParaRPr kumimoji="0" lang="en-US" altLang="en-US" sz="1800" b="1" i="0" u="none" strike="noStrike" cap="none" normalizeH="0" baseline="0" dirty="0">
                        <a:ln>
                          <a:noFill/>
                        </a:ln>
                        <a:solidFill>
                          <a:schemeClr val="tx1"/>
                        </a:solidFill>
                        <a:effectLst/>
                        <a:latin typeface="Arial" pitchFamily="34" charset="0"/>
                      </a:endParaRPr>
                    </a:p>
                  </a:txBody>
                  <a:tcPr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Times New Roman" pitchFamily="18" charset="0"/>
                          <a:cs typeface="Times New Roman" pitchFamily="18" charset="0"/>
                        </a:rPr>
                        <a:t>What</a:t>
                      </a:r>
                      <a:endParaRPr kumimoji="0" lang="en-US" altLang="en-US" sz="1800" b="1" i="0" u="none" strike="noStrike" cap="none" normalizeH="0" baseline="0" dirty="0">
                        <a:ln>
                          <a:noFill/>
                        </a:ln>
                        <a:solidFill>
                          <a:schemeClr val="tx1"/>
                        </a:solidFill>
                        <a:effectLst/>
                        <a:latin typeface="Arial" pitchFamily="34" charset="0"/>
                      </a:endParaRPr>
                    </a:p>
                  </a:txBody>
                  <a:tcPr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Times New Roman" pitchFamily="18" charset="0"/>
                          <a:cs typeface="Times New Roman" pitchFamily="18" charset="0"/>
                        </a:rPr>
                        <a:t>Where</a:t>
                      </a:r>
                      <a:endParaRPr kumimoji="0" lang="en-US" altLang="en-US" sz="1800" b="1" i="0" u="none" strike="noStrike" cap="none" normalizeH="0" baseline="0" dirty="0">
                        <a:ln>
                          <a:noFill/>
                        </a:ln>
                        <a:solidFill>
                          <a:schemeClr val="tx1"/>
                        </a:solidFill>
                        <a:effectLst/>
                        <a:latin typeface="Arial" pitchFamily="34" charset="0"/>
                      </a:endParaRPr>
                    </a:p>
                  </a:txBody>
                  <a:tcPr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Times New Roman" pitchFamily="18" charset="0"/>
                          <a:cs typeface="Times New Roman" pitchFamily="18" charset="0"/>
                        </a:rPr>
                        <a:t>When</a:t>
                      </a:r>
                      <a:endParaRPr kumimoji="0" lang="en-US" altLang="en-US" sz="1800" b="1" i="0" u="none" strike="noStrike" cap="none" normalizeH="0" baseline="0" dirty="0">
                        <a:ln>
                          <a:noFill/>
                        </a:ln>
                        <a:solidFill>
                          <a:schemeClr val="tx1"/>
                        </a:solidFill>
                        <a:effectLst/>
                        <a:latin typeface="Arial" pitchFamily="34" charset="0"/>
                      </a:endParaRPr>
                    </a:p>
                  </a:txBody>
                  <a:tcPr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Times New Roman" pitchFamily="18" charset="0"/>
                          <a:cs typeface="Times New Roman" pitchFamily="18" charset="0"/>
                        </a:rPr>
                        <a:t># of Times</a:t>
                      </a:r>
                      <a:endParaRPr kumimoji="0" lang="en-US" altLang="en-US" sz="1800" b="1" i="0" u="none" strike="noStrike" cap="none" normalizeH="0" baseline="0" dirty="0">
                        <a:ln>
                          <a:noFill/>
                        </a:ln>
                        <a:solidFill>
                          <a:schemeClr val="tx1"/>
                        </a:solidFill>
                        <a:effectLst/>
                        <a:latin typeface="Arial" pitchFamily="34" charset="0"/>
                      </a:endParaRPr>
                    </a:p>
                  </a:txBody>
                  <a:tcPr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Times New Roman" pitchFamily="18" charset="0"/>
                          <a:cs typeface="Times New Roman" pitchFamily="18" charset="0"/>
                        </a:rPr>
                        <a:t>Circumstance</a:t>
                      </a:r>
                      <a:endParaRPr kumimoji="0" lang="en-US" altLang="en-US" sz="1400" b="1" i="0" u="none" strike="noStrike" cap="none" normalizeH="0" baseline="0" dirty="0">
                        <a:ln>
                          <a:noFill/>
                        </a:ln>
                        <a:solidFill>
                          <a:schemeClr val="tx1"/>
                        </a:solidFill>
                        <a:effectLst/>
                        <a:latin typeface="Arial" pitchFamily="34" charset="0"/>
                      </a:endParaRPr>
                    </a:p>
                  </a:txBody>
                  <a:tcPr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5790">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Times New Roman" pitchFamily="18" charset="0"/>
                          <a:cs typeface="Times New Roman" pitchFamily="18" charset="0"/>
                        </a:rPr>
                        <a:t>3</a:t>
                      </a:r>
                      <a:endParaRPr kumimoji="0" lang="en-US" altLang="en-US" sz="1800" b="0" i="0" u="none" strike="noStrike" cap="none" normalizeH="0" baseline="0">
                        <a:ln>
                          <a:noFill/>
                        </a:ln>
                        <a:solidFill>
                          <a:schemeClr val="tx1"/>
                        </a:solidFill>
                        <a:effectLst/>
                        <a:latin typeface="Arial" pitchFamily="34" charset="0"/>
                      </a:endParaRPr>
                    </a:p>
                  </a:txBody>
                  <a:tcPr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0000"/>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0000"/>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65790">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endParaRPr>
                    </a:p>
                  </a:txBody>
                  <a:tcPr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5790">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Times New Roman" pitchFamily="18" charset="0"/>
                          <a:cs typeface="Times New Roman" pitchFamily="18" charset="0"/>
                        </a:rPr>
                        <a:t>4 - 6</a:t>
                      </a:r>
                      <a:endParaRPr kumimoji="0" lang="en-US" altLang="en-US" sz="1800" b="0" i="0" u="none" strike="noStrike" cap="none" normalizeH="0" baseline="0">
                        <a:ln>
                          <a:noFill/>
                        </a:ln>
                        <a:solidFill>
                          <a:schemeClr val="tx1"/>
                        </a:solidFill>
                        <a:effectLst/>
                        <a:latin typeface="Arial" pitchFamily="34" charset="0"/>
                      </a:endParaRPr>
                    </a:p>
                  </a:txBody>
                  <a:tcPr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0000"/>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0000"/>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0000"/>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65790">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endParaRPr>
                    </a:p>
                  </a:txBody>
                  <a:tcPr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65790">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Times New Roman" pitchFamily="18" charset="0"/>
                          <a:cs typeface="Times New Roman" pitchFamily="18" charset="0"/>
                        </a:rPr>
                        <a:t>7 - 8</a:t>
                      </a:r>
                      <a:endParaRPr kumimoji="0" lang="en-US" altLang="en-US" sz="1800" b="0" i="0" u="none" strike="noStrike" cap="none" normalizeH="0" baseline="0">
                        <a:ln>
                          <a:noFill/>
                        </a:ln>
                        <a:solidFill>
                          <a:schemeClr val="tx1"/>
                        </a:solidFill>
                        <a:effectLst/>
                        <a:latin typeface="Arial" pitchFamily="34" charset="0"/>
                      </a:endParaRPr>
                    </a:p>
                  </a:txBody>
                  <a:tcPr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0000"/>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0000"/>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0000"/>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0000"/>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65790">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endParaRPr>
                    </a:p>
                  </a:txBody>
                  <a:tcPr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65790">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Times New Roman" pitchFamily="18" charset="0"/>
                          <a:cs typeface="Times New Roman" pitchFamily="18" charset="0"/>
                        </a:rPr>
                        <a:t>9 - 10</a:t>
                      </a:r>
                      <a:endParaRPr kumimoji="0" lang="en-US" altLang="en-US" sz="1800" b="0" i="0" u="none" strike="noStrike" cap="none" normalizeH="0" baseline="0">
                        <a:ln>
                          <a:noFill/>
                        </a:ln>
                        <a:solidFill>
                          <a:schemeClr val="tx1"/>
                        </a:solidFill>
                        <a:effectLst/>
                        <a:latin typeface="Arial" pitchFamily="34" charset="0"/>
                      </a:endParaRPr>
                    </a:p>
                  </a:txBody>
                  <a:tcPr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0000"/>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0000"/>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0000"/>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0000"/>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0000"/>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extLst>
                  <a:ext uri="{0D108BD9-81ED-4DB2-BD59-A6C34878D82A}">
                    <a16:rowId xmlns:a16="http://schemas.microsoft.com/office/drawing/2014/main" val="10007"/>
                  </a:ext>
                </a:extLst>
              </a:tr>
              <a:tr h="365790">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endParaRPr>
                    </a:p>
                  </a:txBody>
                  <a:tcPr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65790">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Times New Roman" pitchFamily="18" charset="0"/>
                          <a:cs typeface="Times New Roman" pitchFamily="18" charset="0"/>
                        </a:rPr>
                        <a:t>11 - 12</a:t>
                      </a:r>
                      <a:endParaRPr kumimoji="0" lang="en-US" altLang="en-US" sz="1600" b="0" i="0" u="none" strike="noStrike" cap="none" normalizeH="0" baseline="0">
                        <a:ln>
                          <a:noFill/>
                        </a:ln>
                        <a:solidFill>
                          <a:schemeClr val="tx1"/>
                        </a:solidFill>
                        <a:effectLst/>
                        <a:latin typeface="Arial" pitchFamily="34" charset="0"/>
                      </a:endParaRPr>
                    </a:p>
                  </a:txBody>
                  <a:tcPr marT="45724" marB="4572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0000"/>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0000"/>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0000"/>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0000"/>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0000"/>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itchFamily="34" charset="0"/>
                      </a:endParaRPr>
                    </a:p>
                  </a:txBody>
                  <a:tcPr marT="45724" marB="4572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0000"/>
                    </a:solidFill>
                  </a:tcPr>
                </a:tc>
                <a:extLst>
                  <a:ext uri="{0D108BD9-81ED-4DB2-BD59-A6C34878D82A}">
                    <a16:rowId xmlns:a16="http://schemas.microsoft.com/office/drawing/2014/main" val="10009"/>
                  </a:ext>
                </a:extLst>
              </a:tr>
            </a:tbl>
          </a:graphicData>
        </a:graphic>
      </p:graphicFrame>
      <p:sp>
        <p:nvSpPr>
          <p:cNvPr id="2" name="TextBox 1"/>
          <p:cNvSpPr txBox="1"/>
          <p:nvPr/>
        </p:nvSpPr>
        <p:spPr>
          <a:xfrm>
            <a:off x="1272886" y="5801113"/>
            <a:ext cx="7643952" cy="923330"/>
          </a:xfrm>
          <a:prstGeom prst="rect">
            <a:avLst/>
          </a:prstGeom>
          <a:noFill/>
        </p:spPr>
        <p:txBody>
          <a:bodyPr wrap="none" rtlCol="0">
            <a:spAutoFit/>
          </a:bodyPr>
          <a:lstStyle/>
          <a:p>
            <a:pPr algn="ctr"/>
            <a:r>
              <a:rPr lang="en-US" b="1" dirty="0"/>
              <a:t>Children’s Advocacy Center, of the Thirteenth Judicial Circuit Court,</a:t>
            </a:r>
          </a:p>
          <a:p>
            <a:pPr algn="ctr"/>
            <a:r>
              <a:rPr lang="en-US" b="1" dirty="0"/>
              <a:t>Tampa, Florida</a:t>
            </a:r>
          </a:p>
          <a:p>
            <a:endParaRPr lang="en-US" dirty="0"/>
          </a:p>
        </p:txBody>
      </p:sp>
      <p:sp>
        <p:nvSpPr>
          <p:cNvPr id="5" name="TextBox 4"/>
          <p:cNvSpPr txBox="1"/>
          <p:nvPr/>
        </p:nvSpPr>
        <p:spPr>
          <a:xfrm>
            <a:off x="1121434" y="6280030"/>
            <a:ext cx="3140015" cy="276999"/>
          </a:xfrm>
          <a:prstGeom prst="rect">
            <a:avLst/>
          </a:prstGeom>
          <a:noFill/>
        </p:spPr>
        <p:txBody>
          <a:bodyPr wrap="square" rtlCol="0">
            <a:spAutoFit/>
          </a:bodyPr>
          <a:lstStyle/>
          <a:p>
            <a:r>
              <a:rPr lang="en-US" sz="1200" dirty="0"/>
              <a:t>Core Pre-Service Curriculum – Lab 4.4.12</a:t>
            </a:r>
          </a:p>
        </p:txBody>
      </p:sp>
    </p:spTree>
    <p:extLst>
      <p:ext uri="{BB962C8B-B14F-4D97-AF65-F5344CB8AC3E}">
        <p14:creationId xmlns:p14="http://schemas.microsoft.com/office/powerpoint/2010/main" val="2040587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432130"/>
                                        </p:tgtEl>
                                        <p:attrNameLst>
                                          <p:attrName>style.visibility</p:attrName>
                                        </p:attrNameLst>
                                      </p:cBhvr>
                                      <p:to>
                                        <p:strVal val="visible"/>
                                      </p:to>
                                    </p:set>
                                    <p:animEffect transition="in" filter="checkerboard(across)">
                                      <p:cBhvr>
                                        <p:cTn id="7" dur="500"/>
                                        <p:tgtEl>
                                          <p:spTgt spid="432130"/>
                                        </p:tgtEl>
                                      </p:cBhvr>
                                    </p:animEffect>
                                  </p:childTnLst>
                                </p:cTn>
                              </p:par>
                            </p:childTnLst>
                          </p:cTn>
                        </p:par>
                        <p:par>
                          <p:cTn id="8" fill="hold" nodeType="afterGroup">
                            <p:stCondLst>
                              <p:cond delay="500"/>
                            </p:stCondLst>
                            <p:childTnLst>
                              <p:par>
                                <p:cTn id="9" presetID="5" presetClass="entr" presetSubtype="10" fill="hold" nodeType="afterEffect">
                                  <p:stCondLst>
                                    <p:cond delay="0"/>
                                  </p:stCondLst>
                                  <p:childTnLst>
                                    <p:set>
                                      <p:cBhvr>
                                        <p:cTn id="10" dur="1" fill="hold">
                                          <p:stCondLst>
                                            <p:cond delay="0"/>
                                          </p:stCondLst>
                                        </p:cTn>
                                        <p:tgtEl>
                                          <p:spTgt spid="432131"/>
                                        </p:tgtEl>
                                        <p:attrNameLst>
                                          <p:attrName>style.visibility</p:attrName>
                                        </p:attrNameLst>
                                      </p:cBhvr>
                                      <p:to>
                                        <p:strVal val="visible"/>
                                      </p:to>
                                    </p:set>
                                    <p:animEffect transition="in" filter="checkerboard(across)">
                                      <p:cBhvr>
                                        <p:cTn id="11" dur="500"/>
                                        <p:tgtEl>
                                          <p:spTgt spid="432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130"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Appropriate Cues vs. Leading Questions</a:t>
            </a:r>
          </a:p>
        </p:txBody>
      </p:sp>
      <p:sp>
        <p:nvSpPr>
          <p:cNvPr id="3" name="Content Placeholder 2"/>
          <p:cNvSpPr>
            <a:spLocks noGrp="1"/>
          </p:cNvSpPr>
          <p:nvPr>
            <p:ph idx="1"/>
          </p:nvPr>
        </p:nvSpPr>
        <p:spPr>
          <a:xfrm>
            <a:off x="1345720" y="1634778"/>
            <a:ext cx="7513608" cy="4581165"/>
          </a:xfrm>
        </p:spPr>
        <p:txBody>
          <a:bodyPr>
            <a:normAutofit fontScale="92500" lnSpcReduction="20000"/>
          </a:bodyPr>
          <a:lstStyle/>
          <a:p>
            <a:r>
              <a:rPr lang="en-US" b="1" dirty="0"/>
              <a:t>Appropriate Cue</a:t>
            </a:r>
          </a:p>
          <a:p>
            <a:pPr marL="0" indent="0">
              <a:spcBef>
                <a:spcPts val="0"/>
              </a:spcBef>
              <a:buNone/>
            </a:pPr>
            <a:r>
              <a:rPr lang="en-US" dirty="0"/>
              <a:t>Tell me how your arm got broken.</a:t>
            </a:r>
          </a:p>
          <a:p>
            <a:pPr>
              <a:spcBef>
                <a:spcPts val="0"/>
              </a:spcBef>
            </a:pPr>
            <a:r>
              <a:rPr lang="en-US" b="1" dirty="0"/>
              <a:t>Leading Question</a:t>
            </a:r>
          </a:p>
          <a:p>
            <a:pPr marL="0" indent="0">
              <a:spcBef>
                <a:spcPts val="0"/>
              </a:spcBef>
              <a:buNone/>
            </a:pPr>
            <a:r>
              <a:rPr lang="en-US" dirty="0"/>
              <a:t>Your dad really didn’t break your arm, did he?</a:t>
            </a:r>
          </a:p>
          <a:p>
            <a:pPr marL="0" indent="0">
              <a:spcBef>
                <a:spcPts val="0"/>
              </a:spcBef>
              <a:buNone/>
            </a:pPr>
            <a:endParaRPr lang="en-US" dirty="0"/>
          </a:p>
          <a:p>
            <a:pPr>
              <a:spcBef>
                <a:spcPts val="0"/>
              </a:spcBef>
            </a:pPr>
            <a:r>
              <a:rPr lang="en-US" b="1" dirty="0"/>
              <a:t>Appropriate Cue</a:t>
            </a:r>
          </a:p>
          <a:p>
            <a:pPr marL="0" indent="0">
              <a:spcBef>
                <a:spcPts val="0"/>
              </a:spcBef>
              <a:buNone/>
            </a:pPr>
            <a:r>
              <a:rPr lang="en-US" dirty="0"/>
              <a:t>I am wondering if there are secrets in your family?</a:t>
            </a:r>
          </a:p>
          <a:p>
            <a:pPr>
              <a:spcBef>
                <a:spcPts val="0"/>
              </a:spcBef>
            </a:pPr>
            <a:r>
              <a:rPr lang="en-US" b="1" dirty="0"/>
              <a:t>Leading Question</a:t>
            </a:r>
          </a:p>
          <a:p>
            <a:pPr marL="0" indent="0">
              <a:spcBef>
                <a:spcPts val="0"/>
              </a:spcBef>
              <a:buNone/>
            </a:pPr>
            <a:r>
              <a:rPr lang="en-US" dirty="0"/>
              <a:t>There are secrets in your family, aren’t</a:t>
            </a:r>
          </a:p>
          <a:p>
            <a:pPr marL="0" indent="0">
              <a:spcBef>
                <a:spcPts val="0"/>
              </a:spcBef>
              <a:buNone/>
            </a:pPr>
            <a:r>
              <a:rPr lang="en-US" dirty="0"/>
              <a:t>there?</a:t>
            </a:r>
          </a:p>
        </p:txBody>
      </p:sp>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a:t>Core Pre-Service Curriculum – Lab 4.4.13</a:t>
            </a:r>
          </a:p>
        </p:txBody>
      </p:sp>
    </p:spTree>
    <p:extLst>
      <p:ext uri="{BB962C8B-B14F-4D97-AF65-F5344CB8AC3E}">
        <p14:creationId xmlns:p14="http://schemas.microsoft.com/office/powerpoint/2010/main" val="18632676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Child Sexual Abuse Needs to Be Explored When</a:t>
            </a:r>
          </a:p>
        </p:txBody>
      </p:sp>
      <p:sp>
        <p:nvSpPr>
          <p:cNvPr id="3" name="Content Placeholder 2"/>
          <p:cNvSpPr>
            <a:spLocks noGrp="1"/>
          </p:cNvSpPr>
          <p:nvPr>
            <p:ph idx="1"/>
          </p:nvPr>
        </p:nvSpPr>
        <p:spPr/>
        <p:txBody>
          <a:bodyPr/>
          <a:lstStyle/>
          <a:p>
            <a:r>
              <a:rPr lang="en-US" dirty="0"/>
              <a:t>Child may have made intentional disclosure before interview</a:t>
            </a:r>
          </a:p>
          <a:p>
            <a:r>
              <a:rPr lang="en-US" dirty="0"/>
              <a:t>Reporter may have concerns about sexualized behaviors, no disclosure</a:t>
            </a:r>
          </a:p>
          <a:p>
            <a:r>
              <a:rPr lang="en-US" dirty="0"/>
              <a:t>Perpetrator violence towards adult spouse/partner</a:t>
            </a:r>
          </a:p>
          <a:p>
            <a:r>
              <a:rPr lang="en-US" dirty="0"/>
              <a:t>Child lives with other child(</a:t>
            </a:r>
            <a:r>
              <a:rPr lang="en-US" dirty="0" err="1"/>
              <a:t>ren</a:t>
            </a:r>
            <a:r>
              <a:rPr lang="en-US" dirty="0"/>
              <a:t>) who have been sexually abused</a:t>
            </a:r>
          </a:p>
        </p:txBody>
      </p:sp>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a:t>Core Pre-Service Curriculum – Lab 4.4.14</a:t>
            </a:r>
          </a:p>
        </p:txBody>
      </p:sp>
    </p:spTree>
    <p:extLst>
      <p:ext uri="{BB962C8B-B14F-4D97-AF65-F5344CB8AC3E}">
        <p14:creationId xmlns:p14="http://schemas.microsoft.com/office/powerpoint/2010/main" val="2559940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About Possible Sexual Abuse</a:t>
            </a:r>
          </a:p>
        </p:txBody>
      </p:sp>
      <p:sp>
        <p:nvSpPr>
          <p:cNvPr id="3" name="Content Placeholder 2"/>
          <p:cNvSpPr>
            <a:spLocks noGrp="1"/>
          </p:cNvSpPr>
          <p:nvPr>
            <p:ph idx="1"/>
          </p:nvPr>
        </p:nvSpPr>
        <p:spPr/>
        <p:txBody>
          <a:bodyPr/>
          <a:lstStyle/>
          <a:p>
            <a:r>
              <a:rPr lang="en-US" dirty="0"/>
              <a:t>Use child’s drawings and words from language assessment</a:t>
            </a:r>
          </a:p>
          <a:p>
            <a:r>
              <a:rPr lang="en-US" dirty="0"/>
              <a:t>Conduct “Touch Inquiry”</a:t>
            </a:r>
          </a:p>
          <a:p>
            <a:pPr lvl="1"/>
            <a:r>
              <a:rPr lang="en-US" dirty="0"/>
              <a:t>Ask questions to clarify whether any not ok touches have happened</a:t>
            </a:r>
          </a:p>
          <a:p>
            <a:r>
              <a:rPr lang="en-US" dirty="0"/>
              <a:t>Who, what, where, when…</a:t>
            </a:r>
          </a:p>
          <a:p>
            <a:r>
              <a:rPr lang="en-US" dirty="0"/>
              <a:t>Obtain sensory details</a:t>
            </a:r>
          </a:p>
        </p:txBody>
      </p:sp>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a:t>Core Pre-Service Curriculum – Lab 4.4.15</a:t>
            </a:r>
          </a:p>
        </p:txBody>
      </p:sp>
    </p:spTree>
    <p:extLst>
      <p:ext uri="{BB962C8B-B14F-4D97-AF65-F5344CB8AC3E}">
        <p14:creationId xmlns:p14="http://schemas.microsoft.com/office/powerpoint/2010/main" val="8225193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p:cNvSpPr>
            <a:spLocks noGrp="1" noChangeArrowheads="1"/>
          </p:cNvSpPr>
          <p:nvPr>
            <p:ph type="title"/>
          </p:nvPr>
        </p:nvSpPr>
        <p:spPr>
          <a:xfrm>
            <a:off x="1173192" y="437071"/>
            <a:ext cx="7551708" cy="1143000"/>
          </a:xfrm>
        </p:spPr>
        <p:txBody>
          <a:bodyPr/>
          <a:lstStyle/>
          <a:p>
            <a:pPr eaLnBrk="1" hangingPunct="1">
              <a:defRPr/>
            </a:pPr>
            <a:r>
              <a:rPr lang="en-US" altLang="en-US" sz="4800" u="sng" dirty="0">
                <a:solidFill>
                  <a:srgbClr val="18579B"/>
                </a:solidFill>
              </a:rPr>
              <a:t>Touch Inquiry</a:t>
            </a:r>
            <a:br>
              <a:rPr lang="en-US" altLang="en-US" sz="4800" u="sng" dirty="0">
                <a:solidFill>
                  <a:srgbClr val="18579B"/>
                </a:solidFill>
              </a:rPr>
            </a:br>
            <a:r>
              <a:rPr lang="en-US" altLang="en-US" i="1" dirty="0">
                <a:solidFill>
                  <a:srgbClr val="18579B"/>
                </a:solidFill>
              </a:rPr>
              <a:t>“Where is it ok?”</a:t>
            </a:r>
          </a:p>
        </p:txBody>
      </p:sp>
      <p:sp>
        <p:nvSpPr>
          <p:cNvPr id="397315" name="Rectangle 3"/>
          <p:cNvSpPr>
            <a:spLocks noGrp="1" noChangeArrowheads="1"/>
          </p:cNvSpPr>
          <p:nvPr>
            <p:ph type="body" idx="1"/>
          </p:nvPr>
        </p:nvSpPr>
        <p:spPr>
          <a:xfrm>
            <a:off x="1173192" y="3399017"/>
            <a:ext cx="7848600" cy="2455862"/>
          </a:xfrm>
        </p:spPr>
        <p:txBody>
          <a:bodyPr/>
          <a:lstStyle/>
          <a:p>
            <a:pPr algn="ctr" eaLnBrk="1" hangingPunct="1">
              <a:lnSpc>
                <a:spcPct val="80000"/>
              </a:lnSpc>
              <a:buFont typeface="Wingdings" pitchFamily="2" charset="2"/>
              <a:buNone/>
              <a:defRPr/>
            </a:pPr>
            <a:r>
              <a:rPr lang="en-US" altLang="en-US" sz="4000" b="1" dirty="0"/>
              <a:t>Caution:</a:t>
            </a:r>
          </a:p>
          <a:p>
            <a:pPr algn="ctr" eaLnBrk="1" hangingPunct="1">
              <a:lnSpc>
                <a:spcPct val="80000"/>
              </a:lnSpc>
              <a:buFont typeface="Wingdings" pitchFamily="2" charset="2"/>
              <a:buNone/>
              <a:defRPr/>
            </a:pPr>
            <a:r>
              <a:rPr lang="en-US" altLang="en-US" sz="4000" b="1" dirty="0">
                <a:solidFill>
                  <a:srgbClr val="CC0000"/>
                </a:solidFill>
                <a:effectLst>
                  <a:outerShdw blurRad="38100" dist="38100" dir="2700000" algn="tl">
                    <a:srgbClr val="FFFFFF"/>
                  </a:outerShdw>
                </a:effectLst>
              </a:rPr>
              <a:t>“OK/Not OK” </a:t>
            </a:r>
          </a:p>
          <a:p>
            <a:pPr algn="ctr" eaLnBrk="1" hangingPunct="1">
              <a:lnSpc>
                <a:spcPct val="80000"/>
              </a:lnSpc>
              <a:buFont typeface="Wingdings" pitchFamily="2" charset="2"/>
              <a:buNone/>
              <a:defRPr/>
            </a:pPr>
            <a:r>
              <a:rPr lang="en-US" altLang="en-US" sz="4000" b="1" i="1" dirty="0"/>
              <a:t>versus </a:t>
            </a:r>
          </a:p>
          <a:p>
            <a:pPr algn="ctr" eaLnBrk="1" hangingPunct="1">
              <a:lnSpc>
                <a:spcPct val="80000"/>
              </a:lnSpc>
              <a:buFont typeface="Wingdings" pitchFamily="2" charset="2"/>
              <a:buNone/>
              <a:defRPr/>
            </a:pPr>
            <a:r>
              <a:rPr lang="en-US" altLang="en-US" sz="4000" b="1" dirty="0">
                <a:solidFill>
                  <a:srgbClr val="CC0000"/>
                </a:solidFill>
                <a:effectLst>
                  <a:outerShdw blurRad="38100" dist="38100" dir="2700000" algn="tl">
                    <a:srgbClr val="FFFFFF"/>
                  </a:outerShdw>
                </a:effectLst>
              </a:rPr>
              <a:t>“Good Touch/Bad Touch”</a:t>
            </a:r>
          </a:p>
        </p:txBody>
      </p:sp>
      <p:sp>
        <p:nvSpPr>
          <p:cNvPr id="35844" name="Text Box 4"/>
          <p:cNvSpPr txBox="1">
            <a:spLocks noChangeArrowheads="1"/>
          </p:cNvSpPr>
          <p:nvPr/>
        </p:nvSpPr>
        <p:spPr bwMode="auto">
          <a:xfrm>
            <a:off x="1173192" y="2044460"/>
            <a:ext cx="7848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itchFamily="2" charset="2"/>
              <a:buChar char="l"/>
              <a:defRPr sz="3200">
                <a:solidFill>
                  <a:schemeClr val="tx1"/>
                </a:solidFill>
                <a:latin typeface="Arial"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9pPr>
          </a:lstStyle>
          <a:p>
            <a:pPr algn="ctr">
              <a:spcBef>
                <a:spcPct val="50000"/>
              </a:spcBef>
              <a:buClrTx/>
              <a:buSzTx/>
              <a:buFontTx/>
              <a:buNone/>
            </a:pPr>
            <a:r>
              <a:rPr lang="en-US" altLang="en-US" b="1" dirty="0"/>
              <a:t>Establishes where the </a:t>
            </a:r>
            <a:r>
              <a:rPr lang="en-US" altLang="en-US" b="1" i="1" u="sng" dirty="0"/>
              <a:t>child</a:t>
            </a:r>
            <a:r>
              <a:rPr lang="en-US" altLang="en-US" b="1" dirty="0"/>
              <a:t> believes it is ok and not ok to get touches</a:t>
            </a:r>
          </a:p>
        </p:txBody>
      </p:sp>
      <p:sp>
        <p:nvSpPr>
          <p:cNvPr id="5" name="TextBox 4"/>
          <p:cNvSpPr txBox="1"/>
          <p:nvPr/>
        </p:nvSpPr>
        <p:spPr>
          <a:xfrm>
            <a:off x="1121434" y="6280030"/>
            <a:ext cx="3140015" cy="276999"/>
          </a:xfrm>
          <a:prstGeom prst="rect">
            <a:avLst/>
          </a:prstGeom>
          <a:noFill/>
        </p:spPr>
        <p:txBody>
          <a:bodyPr wrap="square" rtlCol="0">
            <a:spAutoFit/>
          </a:bodyPr>
          <a:lstStyle/>
          <a:p>
            <a:r>
              <a:rPr lang="en-US" sz="1200" dirty="0"/>
              <a:t>Core Pre-Service Curriculum – Lab 4.4.16</a:t>
            </a:r>
          </a:p>
        </p:txBody>
      </p:sp>
    </p:spTree>
    <p:extLst>
      <p:ext uri="{BB962C8B-B14F-4D97-AF65-F5344CB8AC3E}">
        <p14:creationId xmlns:p14="http://schemas.microsoft.com/office/powerpoint/2010/main" val="29837675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62" name="Picture 2" descr="boy"/>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057400" y="304800"/>
            <a:ext cx="4953000" cy="6324600"/>
          </a:xfrm>
          <a:noFill/>
          <a:ln>
            <a:solidFill>
              <a:srgbClr val="CC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867" name="Oval 3"/>
          <p:cNvSpPr>
            <a:spLocks noChangeArrowheads="1"/>
          </p:cNvSpPr>
          <p:nvPr/>
        </p:nvSpPr>
        <p:spPr bwMode="auto">
          <a:xfrm>
            <a:off x="3469257" y="3968151"/>
            <a:ext cx="381000" cy="457200"/>
          </a:xfrm>
          <a:prstGeom prst="ellipse">
            <a:avLst/>
          </a:prstGeom>
          <a:noFill/>
          <a:ln w="952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Wingdings" pitchFamily="2" charset="2"/>
              <a:buChar char="l"/>
              <a:defRPr sz="3200">
                <a:solidFill>
                  <a:schemeClr val="tx1"/>
                </a:solidFill>
                <a:latin typeface="Arial"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9pPr>
          </a:lstStyle>
          <a:p>
            <a:pPr>
              <a:spcBef>
                <a:spcPct val="0"/>
              </a:spcBef>
              <a:buClrTx/>
              <a:buSzTx/>
              <a:buFontTx/>
              <a:buNone/>
            </a:pPr>
            <a:endParaRPr lang="en-US" altLang="en-US" sz="1800">
              <a:latin typeface="Comic Sans MS" pitchFamily="66" charset="0"/>
            </a:endParaRPr>
          </a:p>
        </p:txBody>
      </p:sp>
      <p:sp>
        <p:nvSpPr>
          <p:cNvPr id="36868" name="Oval 4"/>
          <p:cNvSpPr>
            <a:spLocks noChangeArrowheads="1"/>
          </p:cNvSpPr>
          <p:nvPr/>
        </p:nvSpPr>
        <p:spPr bwMode="auto">
          <a:xfrm>
            <a:off x="3276600" y="2895600"/>
            <a:ext cx="685800" cy="533400"/>
          </a:xfrm>
          <a:prstGeom prst="ellipse">
            <a:avLst/>
          </a:prstGeom>
          <a:noFill/>
          <a:ln w="952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Wingdings" pitchFamily="2" charset="2"/>
              <a:buChar char="l"/>
              <a:defRPr sz="3200">
                <a:solidFill>
                  <a:schemeClr val="tx1"/>
                </a:solidFill>
                <a:latin typeface="Arial"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9pPr>
          </a:lstStyle>
          <a:p>
            <a:pPr>
              <a:spcBef>
                <a:spcPct val="0"/>
              </a:spcBef>
              <a:buClrTx/>
              <a:buSzTx/>
              <a:buFontTx/>
              <a:buNone/>
            </a:pPr>
            <a:endParaRPr lang="en-US" altLang="en-US" sz="1800">
              <a:latin typeface="Comic Sans MS" pitchFamily="66" charset="0"/>
            </a:endParaRPr>
          </a:p>
        </p:txBody>
      </p:sp>
      <p:sp>
        <p:nvSpPr>
          <p:cNvPr id="36869" name="Oval 5"/>
          <p:cNvSpPr>
            <a:spLocks noChangeArrowheads="1"/>
          </p:cNvSpPr>
          <p:nvPr/>
        </p:nvSpPr>
        <p:spPr bwMode="auto">
          <a:xfrm>
            <a:off x="3886200" y="5105400"/>
            <a:ext cx="609600" cy="609600"/>
          </a:xfrm>
          <a:prstGeom prst="ellipse">
            <a:avLst/>
          </a:prstGeom>
          <a:noFill/>
          <a:ln w="952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Wingdings" pitchFamily="2" charset="2"/>
              <a:buChar char="l"/>
              <a:defRPr sz="3200">
                <a:solidFill>
                  <a:schemeClr val="tx1"/>
                </a:solidFill>
                <a:latin typeface="Arial"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9pPr>
          </a:lstStyle>
          <a:p>
            <a:pPr>
              <a:spcBef>
                <a:spcPct val="0"/>
              </a:spcBef>
              <a:buClrTx/>
              <a:buSzTx/>
              <a:buFontTx/>
              <a:buNone/>
            </a:pPr>
            <a:endParaRPr lang="en-US" altLang="en-US" sz="1800">
              <a:latin typeface="Comic Sans MS" pitchFamily="66" charset="0"/>
            </a:endParaRPr>
          </a:p>
        </p:txBody>
      </p:sp>
      <p:sp>
        <p:nvSpPr>
          <p:cNvPr id="36870" name="Oval 6"/>
          <p:cNvSpPr>
            <a:spLocks noChangeArrowheads="1"/>
          </p:cNvSpPr>
          <p:nvPr/>
        </p:nvSpPr>
        <p:spPr bwMode="auto">
          <a:xfrm>
            <a:off x="5029200" y="3733800"/>
            <a:ext cx="381000" cy="457200"/>
          </a:xfrm>
          <a:prstGeom prst="ellipse">
            <a:avLst/>
          </a:prstGeom>
          <a:noFill/>
          <a:ln w="952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Wingdings" pitchFamily="2" charset="2"/>
              <a:buChar char="l"/>
              <a:defRPr sz="3200">
                <a:solidFill>
                  <a:schemeClr val="tx1"/>
                </a:solidFill>
                <a:latin typeface="Arial" pitchFamily="34" charset="0"/>
              </a:defRPr>
            </a:lvl1pPr>
            <a:lvl2pPr marL="742950" indent="-285750">
              <a:spcBef>
                <a:spcPct val="20000"/>
              </a:spcBef>
              <a:buClr>
                <a:schemeClr val="tx2"/>
              </a:buClr>
              <a:buSzPct val="75000"/>
              <a:buFont typeface="Wingdings" pitchFamily="2" charset="2"/>
              <a:buChar char="l"/>
              <a:defRPr sz="2800">
                <a:solidFill>
                  <a:schemeClr val="tx1"/>
                </a:solidFill>
                <a:latin typeface="Arial" pitchFamily="34" charset="0"/>
              </a:defRPr>
            </a:lvl2pPr>
            <a:lvl3pPr marL="1143000" indent="-228600">
              <a:spcBef>
                <a:spcPct val="20000"/>
              </a:spcBef>
              <a:buClr>
                <a:schemeClr val="accent2"/>
              </a:buClr>
              <a:buSzPct val="75000"/>
              <a:buFont typeface="Wingdings" pitchFamily="2" charset="2"/>
              <a:buChar char="l"/>
              <a:defRPr sz="2400">
                <a:solidFill>
                  <a:schemeClr val="tx1"/>
                </a:solidFill>
                <a:latin typeface="Arial" pitchFamily="34" charset="0"/>
              </a:defRPr>
            </a:lvl3pPr>
            <a:lvl4pPr marL="1600200" indent="-228600">
              <a:spcBef>
                <a:spcPct val="20000"/>
              </a:spcBef>
              <a:buClr>
                <a:schemeClr val="folHlink"/>
              </a:buClr>
              <a:buSzPct val="75000"/>
              <a:buFont typeface="Wingdings" pitchFamily="2" charset="2"/>
              <a:buChar char="l"/>
              <a:defRPr sz="2000">
                <a:solidFill>
                  <a:schemeClr val="tx1"/>
                </a:solidFill>
                <a:latin typeface="Arial" pitchFamily="34" charset="0"/>
              </a:defRPr>
            </a:lvl4pPr>
            <a:lvl5pPr marL="2057400" indent="-228600">
              <a:spcBef>
                <a:spcPct val="20000"/>
              </a:spcBef>
              <a:buClr>
                <a:schemeClr val="tx1"/>
              </a:buClr>
              <a:buSzPct val="75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pitchFamily="34" charset="0"/>
              </a:defRPr>
            </a:lvl9pPr>
          </a:lstStyle>
          <a:p>
            <a:pPr>
              <a:spcBef>
                <a:spcPct val="0"/>
              </a:spcBef>
              <a:buClrTx/>
              <a:buSzTx/>
              <a:buFontTx/>
              <a:buNone/>
            </a:pPr>
            <a:endParaRPr lang="en-US" altLang="en-US" sz="1800">
              <a:latin typeface="Comic Sans MS" pitchFamily="66" charset="0"/>
            </a:endParaRPr>
          </a:p>
        </p:txBody>
      </p:sp>
      <p:sp>
        <p:nvSpPr>
          <p:cNvPr id="2" name="TextBox 1"/>
          <p:cNvSpPr txBox="1"/>
          <p:nvPr/>
        </p:nvSpPr>
        <p:spPr>
          <a:xfrm>
            <a:off x="7573993" y="1981200"/>
            <a:ext cx="949412" cy="707886"/>
          </a:xfrm>
          <a:prstGeom prst="rect">
            <a:avLst/>
          </a:prstGeom>
          <a:noFill/>
        </p:spPr>
        <p:txBody>
          <a:bodyPr wrap="square" rtlCol="0">
            <a:spAutoFit/>
          </a:bodyPr>
          <a:lstStyle/>
          <a:p>
            <a:r>
              <a:rPr lang="en-US" sz="4000" b="1" dirty="0">
                <a:latin typeface="Calibri" panose="020F0502020204030204" pitchFamily="34" charset="0"/>
              </a:rPr>
              <a:t>OK</a:t>
            </a:r>
          </a:p>
        </p:txBody>
      </p:sp>
      <p:sp>
        <p:nvSpPr>
          <p:cNvPr id="3" name="TextBox 2"/>
          <p:cNvSpPr txBox="1"/>
          <p:nvPr/>
        </p:nvSpPr>
        <p:spPr>
          <a:xfrm>
            <a:off x="7096665" y="3429000"/>
            <a:ext cx="1853328" cy="707886"/>
          </a:xfrm>
          <a:prstGeom prst="rect">
            <a:avLst/>
          </a:prstGeom>
          <a:noFill/>
        </p:spPr>
        <p:txBody>
          <a:bodyPr wrap="none" rtlCol="0">
            <a:spAutoFit/>
          </a:bodyPr>
          <a:lstStyle/>
          <a:p>
            <a:r>
              <a:rPr lang="en-US" sz="4000" b="1" dirty="0">
                <a:latin typeface="Calibri" panose="020F0502020204030204" pitchFamily="34" charset="0"/>
              </a:rPr>
              <a:t>NOT OK</a:t>
            </a:r>
          </a:p>
        </p:txBody>
      </p:sp>
      <p:cxnSp>
        <p:nvCxnSpPr>
          <p:cNvPr id="5" name="Straight Arrow Connector 4"/>
          <p:cNvCxnSpPr/>
          <p:nvPr/>
        </p:nvCxnSpPr>
        <p:spPr>
          <a:xfrm flipH="1">
            <a:off x="5219700" y="2362590"/>
            <a:ext cx="2354293" cy="1627257"/>
          </a:xfrm>
          <a:prstGeom prst="straightConnector1">
            <a:avLst/>
          </a:prstGeom>
          <a:ln>
            <a:solidFill>
              <a:schemeClr val="accent5"/>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a:stCxn id="2" idx="1"/>
          </p:cNvCxnSpPr>
          <p:nvPr/>
        </p:nvCxnSpPr>
        <p:spPr>
          <a:xfrm flipH="1">
            <a:off x="4191000" y="2335143"/>
            <a:ext cx="3382993" cy="3075057"/>
          </a:xfrm>
          <a:prstGeom prst="straightConnector1">
            <a:avLst/>
          </a:prstGeom>
          <a:ln>
            <a:solidFill>
              <a:srgbClr val="56944F"/>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flipV="1">
            <a:off x="3581400" y="3162300"/>
            <a:ext cx="3515265" cy="710371"/>
          </a:xfrm>
          <a:prstGeom prst="straightConnector1">
            <a:avLst/>
          </a:prstGeom>
          <a:ln>
            <a:solidFill>
              <a:srgbClr val="C0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3" idx="1"/>
          </p:cNvCxnSpPr>
          <p:nvPr/>
        </p:nvCxnSpPr>
        <p:spPr>
          <a:xfrm flipH="1">
            <a:off x="3659758" y="3782943"/>
            <a:ext cx="3436907" cy="413808"/>
          </a:xfrm>
          <a:prstGeom prst="straightConnector1">
            <a:avLst/>
          </a:prstGeom>
          <a:ln>
            <a:solidFill>
              <a:srgbClr val="C00000"/>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121434" y="6280030"/>
            <a:ext cx="3140015" cy="276999"/>
          </a:xfrm>
          <a:prstGeom prst="rect">
            <a:avLst/>
          </a:prstGeom>
          <a:noFill/>
        </p:spPr>
        <p:txBody>
          <a:bodyPr wrap="square" rtlCol="0">
            <a:spAutoFit/>
          </a:bodyPr>
          <a:lstStyle/>
          <a:p>
            <a:r>
              <a:rPr lang="en-US" sz="1200" dirty="0"/>
              <a:t>Core Pre-Service Curriculum – Lab 4.4.17</a:t>
            </a:r>
          </a:p>
        </p:txBody>
      </p:sp>
    </p:spTree>
    <p:extLst>
      <p:ext uri="{BB962C8B-B14F-4D97-AF65-F5344CB8AC3E}">
        <p14:creationId xmlns:p14="http://schemas.microsoft.com/office/powerpoint/2010/main" val="819307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fill="hold" nodeType="afterEffect">
                                  <p:stCondLst>
                                    <p:cond delay="0"/>
                                  </p:stCondLst>
                                  <p:childTnLst>
                                    <p:animClr clrSpc="rgb" dir="cw">
                                      <p:cBhvr override="childStyle">
                                        <p:cTn id="6" dur="100" fill="hold"/>
                                        <p:tgtEl>
                                          <p:spTgt spid="399362"/>
                                        </p:tgtEl>
                                        <p:attrNameLst>
                                          <p:attrName>style.color</p:attrName>
                                        </p:attrNameLst>
                                      </p:cBhvr>
                                      <p:to>
                                        <a:schemeClr val="accent2"/>
                                      </p:to>
                                    </p:animClr>
                                    <p:animClr clrSpc="rgb" dir="cw">
                                      <p:cBhvr>
                                        <p:cTn id="7" dur="100" fill="hold"/>
                                        <p:tgtEl>
                                          <p:spTgt spid="399362"/>
                                        </p:tgtEl>
                                        <p:attrNameLst>
                                          <p:attrName>fillcolor</p:attrName>
                                        </p:attrNameLst>
                                      </p:cBhvr>
                                      <p:to>
                                        <a:schemeClr val="accent2"/>
                                      </p:to>
                                    </p:animClr>
                                    <p:set>
                                      <p:cBhvr>
                                        <p:cTn id="8" dur="100" fill="hold"/>
                                        <p:tgtEl>
                                          <p:spTgt spid="399362"/>
                                        </p:tgtEl>
                                        <p:attrNameLst>
                                          <p:attrName>fill.type</p:attrName>
                                        </p:attrNameLst>
                                      </p:cBhvr>
                                      <p:to>
                                        <p:strVal val="solid"/>
                                      </p:to>
                                    </p:set>
                                    <p:set>
                                      <p:cBhvr>
                                        <p:cTn id="9" dur="100" fill="hold"/>
                                        <p:tgtEl>
                                          <p:spTgt spid="399362"/>
                                        </p:tgtEl>
                                        <p:attrNameLst>
                                          <p:attrName>fill.on</p:attrName>
                                        </p:attrNameLst>
                                      </p:cBhvr>
                                      <p:to>
                                        <p:strVal val="true"/>
                                      </p:to>
                                    </p:set>
                                    <p:animRot by="120000">
                                      <p:cBhvr>
                                        <p:cTn id="10" dur="100" fill="hold">
                                          <p:stCondLst>
                                            <p:cond delay="0"/>
                                          </p:stCondLst>
                                        </p:cTn>
                                        <p:tgtEl>
                                          <p:spTgt spid="399362"/>
                                        </p:tgtEl>
                                        <p:attrNameLst>
                                          <p:attrName>r</p:attrName>
                                        </p:attrNameLst>
                                      </p:cBhvr>
                                    </p:animRot>
                                    <p:animRot by="-240000">
                                      <p:cBhvr>
                                        <p:cTn id="11" dur="200" fill="hold">
                                          <p:stCondLst>
                                            <p:cond delay="200"/>
                                          </p:stCondLst>
                                        </p:cTn>
                                        <p:tgtEl>
                                          <p:spTgt spid="399362"/>
                                        </p:tgtEl>
                                        <p:attrNameLst>
                                          <p:attrName>r</p:attrName>
                                        </p:attrNameLst>
                                      </p:cBhvr>
                                    </p:animRot>
                                    <p:animRot by="240000">
                                      <p:cBhvr>
                                        <p:cTn id="12" dur="200" fill="hold">
                                          <p:stCondLst>
                                            <p:cond delay="400"/>
                                          </p:stCondLst>
                                        </p:cTn>
                                        <p:tgtEl>
                                          <p:spTgt spid="399362"/>
                                        </p:tgtEl>
                                        <p:attrNameLst>
                                          <p:attrName>r</p:attrName>
                                        </p:attrNameLst>
                                      </p:cBhvr>
                                    </p:animRot>
                                    <p:animRot by="-240000">
                                      <p:cBhvr>
                                        <p:cTn id="13" dur="200" fill="hold">
                                          <p:stCondLst>
                                            <p:cond delay="600"/>
                                          </p:stCondLst>
                                        </p:cTn>
                                        <p:tgtEl>
                                          <p:spTgt spid="399362"/>
                                        </p:tgtEl>
                                        <p:attrNameLst>
                                          <p:attrName>r</p:attrName>
                                        </p:attrNameLst>
                                      </p:cBhvr>
                                    </p:animRot>
                                    <p:animRot by="120000">
                                      <p:cBhvr>
                                        <p:cTn id="14" dur="200" fill="hold">
                                          <p:stCondLst>
                                            <p:cond delay="800"/>
                                          </p:stCondLst>
                                        </p:cTn>
                                        <p:tgtEl>
                                          <p:spTgt spid="39936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Important Considers Regarding Disclosures/Child Statements</a:t>
            </a:r>
          </a:p>
        </p:txBody>
      </p:sp>
      <p:sp>
        <p:nvSpPr>
          <p:cNvPr id="3" name="Content Placeholder 2"/>
          <p:cNvSpPr>
            <a:spLocks noGrp="1"/>
          </p:cNvSpPr>
          <p:nvPr>
            <p:ph idx="1"/>
          </p:nvPr>
        </p:nvSpPr>
        <p:spPr/>
        <p:txBody>
          <a:bodyPr/>
          <a:lstStyle/>
          <a:p>
            <a:r>
              <a:rPr lang="en-US" dirty="0"/>
              <a:t>Who did the child disclose to first? Next?</a:t>
            </a:r>
          </a:p>
          <a:p>
            <a:r>
              <a:rPr lang="en-US" dirty="0"/>
              <a:t>Documentation in case notes of details provided by child</a:t>
            </a:r>
          </a:p>
          <a:p>
            <a:r>
              <a:rPr lang="en-US" dirty="0"/>
              <a:t>What questions did interview ask to elicit the response is crucial to document in case notes.</a:t>
            </a:r>
          </a:p>
        </p:txBody>
      </p:sp>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a:t>Core Pre-Service Curriculum – Lab 4.4.19</a:t>
            </a:r>
          </a:p>
        </p:txBody>
      </p:sp>
    </p:spTree>
    <p:extLst>
      <p:ext uri="{BB962C8B-B14F-4D97-AF65-F5344CB8AC3E}">
        <p14:creationId xmlns:p14="http://schemas.microsoft.com/office/powerpoint/2010/main" val="404097253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Three Houses</a:t>
            </a:r>
          </a:p>
        </p:txBody>
      </p:sp>
      <p:graphicFrame>
        <p:nvGraphicFramePr>
          <p:cNvPr id="5" name="Content Placeholder 4"/>
          <p:cNvGraphicFramePr>
            <a:graphicFrameLocks noGrp="1" noChangeAspect="1"/>
          </p:cNvGraphicFramePr>
          <p:nvPr>
            <p:ph sz="quarter" idx="2"/>
            <p:extLst>
              <p:ext uri="{D42A27DB-BD31-4B8C-83A1-F6EECF244321}">
                <p14:modId xmlns:p14="http://schemas.microsoft.com/office/powerpoint/2010/main" val="1885534999"/>
              </p:ext>
            </p:extLst>
          </p:nvPr>
        </p:nvGraphicFramePr>
        <p:xfrm>
          <a:off x="1293962" y="1104181"/>
          <a:ext cx="7487729" cy="5555411"/>
        </p:xfrm>
        <a:graphic>
          <a:graphicData uri="http://schemas.openxmlformats.org/presentationml/2006/ole">
            <mc:AlternateContent xmlns:mc="http://schemas.openxmlformats.org/markup-compatibility/2006">
              <mc:Choice xmlns:v="urn:schemas-microsoft-com:vml" Requires="v">
                <p:oleObj name="Document" r:id="rId2" imgW="8585085" imgH="5961689" progId="Word.Document.12">
                  <p:embed/>
                </p:oleObj>
              </mc:Choice>
              <mc:Fallback>
                <p:oleObj name="Document" r:id="rId2" imgW="8585085" imgH="5961689" progId="Word.Document.12">
                  <p:embed/>
                  <p:pic>
                    <p:nvPicPr>
                      <p:cNvPr id="0" name=""/>
                      <p:cNvPicPr/>
                      <p:nvPr/>
                    </p:nvPicPr>
                    <p:blipFill>
                      <a:blip r:embed="rId3"/>
                      <a:stretch>
                        <a:fillRect/>
                      </a:stretch>
                    </p:blipFill>
                    <p:spPr>
                      <a:xfrm>
                        <a:off x="1293962" y="1104181"/>
                        <a:ext cx="7487729" cy="5555411"/>
                      </a:xfrm>
                      <a:prstGeom prst="rect">
                        <a:avLst/>
                      </a:prstGeom>
                    </p:spPr>
                  </p:pic>
                </p:oleObj>
              </mc:Fallback>
            </mc:AlternateContent>
          </a:graphicData>
        </a:graphic>
      </p:graphicFrame>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a:t>Core Pre-Service Curriculum – Lab 4.4.13</a:t>
            </a:r>
          </a:p>
        </p:txBody>
      </p:sp>
    </p:spTree>
    <p:extLst>
      <p:ext uri="{BB962C8B-B14F-4D97-AF65-F5344CB8AC3E}">
        <p14:creationId xmlns:p14="http://schemas.microsoft.com/office/powerpoint/2010/main" val="331086092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604536" y="146721"/>
            <a:ext cx="7082263" cy="1143000"/>
          </a:xfrm>
        </p:spPr>
        <p:txBody>
          <a:bodyPr/>
          <a:lstStyle/>
          <a:p>
            <a:r>
              <a:rPr lang="en-US" dirty="0"/>
              <a:t>House of Worries</a:t>
            </a:r>
          </a:p>
        </p:txBody>
      </p:sp>
      <p:pic>
        <p:nvPicPr>
          <p:cNvPr id="10"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91441" y="1289721"/>
            <a:ext cx="5254471" cy="436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121434" y="6418528"/>
            <a:ext cx="3140015" cy="276999"/>
          </a:xfrm>
          <a:prstGeom prst="rect">
            <a:avLst/>
          </a:prstGeom>
          <a:noFill/>
        </p:spPr>
        <p:txBody>
          <a:bodyPr wrap="square" rtlCol="0">
            <a:spAutoFit/>
          </a:bodyPr>
          <a:lstStyle/>
          <a:p>
            <a:r>
              <a:rPr lang="en-US" sz="1200" dirty="0"/>
              <a:t>Core Pre-Service Curriculum – Lab 4.4.20</a:t>
            </a:r>
          </a:p>
        </p:txBody>
      </p:sp>
      <p:sp>
        <p:nvSpPr>
          <p:cNvPr id="11" name="Rectangle 10"/>
          <p:cNvSpPr/>
          <p:nvPr/>
        </p:nvSpPr>
        <p:spPr>
          <a:xfrm>
            <a:off x="1509888" y="5724872"/>
            <a:ext cx="6556793" cy="646331"/>
          </a:xfrm>
          <a:prstGeom prst="rect">
            <a:avLst/>
          </a:prstGeom>
        </p:spPr>
        <p:txBody>
          <a:bodyPr wrap="square">
            <a:spAutoFit/>
          </a:bodyPr>
          <a:lstStyle/>
          <a:p>
            <a:pPr algn="ctr"/>
            <a:r>
              <a:rPr lang="en-US" b="1" dirty="0"/>
              <a:t>Children’s Advocacy Center, of the Thirteenth Judicial Circuit Court, Tampa, Florida</a:t>
            </a:r>
          </a:p>
        </p:txBody>
      </p:sp>
    </p:spTree>
    <p:extLst>
      <p:ext uri="{BB962C8B-B14F-4D97-AF65-F5344CB8AC3E}">
        <p14:creationId xmlns:p14="http://schemas.microsoft.com/office/powerpoint/2010/main" val="266655484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458" y="257188"/>
            <a:ext cx="7643002" cy="1899416"/>
          </a:xfrm>
        </p:spPr>
        <p:txBody>
          <a:bodyPr>
            <a:normAutofit/>
          </a:bodyPr>
          <a:lstStyle/>
          <a:p>
            <a:r>
              <a:rPr lang="en-US" sz="3600" dirty="0"/>
              <a:t>Lab Activity 10:</a:t>
            </a:r>
            <a:br>
              <a:rPr lang="en-US" dirty="0"/>
            </a:br>
            <a:r>
              <a:rPr lang="en-US" dirty="0"/>
              <a:t>Asking child about details</a:t>
            </a:r>
            <a:br>
              <a:rPr lang="en-US" sz="3600" dirty="0"/>
            </a:br>
            <a:endParaRPr lang="en-US" sz="3600" dirty="0">
              <a:solidFill>
                <a:srgbClr val="56944F"/>
              </a:solidFill>
              <a:latin typeface="Calibri" panose="020F050202020403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64305" y="1720516"/>
            <a:ext cx="3789948" cy="3789948"/>
          </a:xfrm>
          <a:prstGeom prst="rect">
            <a:avLst/>
          </a:prstGeom>
        </p:spPr>
      </p:pic>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a:t>Core Pre-Service Curriculum – Lab 4.4.21</a:t>
            </a:r>
          </a:p>
        </p:txBody>
      </p:sp>
    </p:spTree>
    <p:extLst>
      <p:ext uri="{BB962C8B-B14F-4D97-AF65-F5344CB8AC3E}">
        <p14:creationId xmlns:p14="http://schemas.microsoft.com/office/powerpoint/2010/main" val="1607537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81467" y="1619313"/>
            <a:ext cx="6859859" cy="1028884"/>
          </a:xfrm>
        </p:spPr>
        <p:txBody>
          <a:bodyPr/>
          <a:lstStyle/>
          <a:p>
            <a:r>
              <a:rPr lang="en-US" dirty="0"/>
              <a:t>Lab Unit 4.2</a:t>
            </a:r>
          </a:p>
        </p:txBody>
      </p:sp>
      <p:sp>
        <p:nvSpPr>
          <p:cNvPr id="3" name="Subtitle 2"/>
          <p:cNvSpPr>
            <a:spLocks noGrp="1"/>
          </p:cNvSpPr>
          <p:nvPr>
            <p:ph type="subTitle" idx="1"/>
          </p:nvPr>
        </p:nvSpPr>
        <p:spPr>
          <a:xfrm>
            <a:off x="1344167" y="2648198"/>
            <a:ext cx="7474712" cy="1015340"/>
          </a:xfrm>
        </p:spPr>
        <p:txBody>
          <a:bodyPr>
            <a:normAutofit/>
          </a:bodyPr>
          <a:lstStyle/>
          <a:p>
            <a:r>
              <a:rPr lang="en-US" dirty="0"/>
              <a:t>Power of Simplicity</a:t>
            </a:r>
          </a:p>
        </p:txBody>
      </p:sp>
      <p:pic>
        <p:nvPicPr>
          <p:cNvPr id="4" name="Picture 10"/>
          <p:cNvPicPr>
            <a:picLocks noChangeAspect="1"/>
          </p:cNvPicPr>
          <p:nvPr/>
        </p:nvPicPr>
        <p:blipFill>
          <a:blip r:embed="rId3" cstate="screen"/>
          <a:srcRect/>
          <a:stretch>
            <a:fillRect/>
          </a:stretch>
        </p:blipFill>
        <p:spPr bwMode="auto">
          <a:xfrm>
            <a:off x="7767332" y="431863"/>
            <a:ext cx="1069975" cy="1187450"/>
          </a:xfrm>
          <a:prstGeom prst="rect">
            <a:avLst/>
          </a:prstGeom>
          <a:noFill/>
          <a:ln w="9525">
            <a:noFill/>
            <a:miter lim="800000"/>
            <a:headEnd/>
            <a:tailEnd/>
          </a:ln>
        </p:spPr>
      </p:pic>
      <p:sp>
        <p:nvSpPr>
          <p:cNvPr id="5" name="TextBox 4"/>
          <p:cNvSpPr txBox="1"/>
          <p:nvPr/>
        </p:nvSpPr>
        <p:spPr>
          <a:xfrm>
            <a:off x="1121434" y="6280030"/>
            <a:ext cx="3140015" cy="276999"/>
          </a:xfrm>
          <a:prstGeom prst="rect">
            <a:avLst/>
          </a:prstGeom>
          <a:noFill/>
        </p:spPr>
        <p:txBody>
          <a:bodyPr wrap="square" rtlCol="0">
            <a:spAutoFit/>
          </a:bodyPr>
          <a:lstStyle/>
          <a:p>
            <a:r>
              <a:rPr lang="en-US" sz="1200" dirty="0"/>
              <a:t>Core Pre-Service Curriculum – Lab 4.2.1</a:t>
            </a:r>
          </a:p>
        </p:txBody>
      </p:sp>
    </p:spTree>
    <p:extLst>
      <p:ext uri="{BB962C8B-B14F-4D97-AF65-F5344CB8AC3E}">
        <p14:creationId xmlns:p14="http://schemas.microsoft.com/office/powerpoint/2010/main" val="303403787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important questions</a:t>
            </a:r>
          </a:p>
        </p:txBody>
      </p:sp>
      <p:sp>
        <p:nvSpPr>
          <p:cNvPr id="3" name="Content Placeholder 2"/>
          <p:cNvSpPr>
            <a:spLocks noGrp="1"/>
          </p:cNvSpPr>
          <p:nvPr>
            <p:ph idx="1"/>
          </p:nvPr>
        </p:nvSpPr>
        <p:spPr>
          <a:xfrm>
            <a:off x="1086928" y="1483742"/>
            <a:ext cx="7599872" cy="5037827"/>
          </a:xfrm>
        </p:spPr>
        <p:txBody>
          <a:bodyPr>
            <a:normAutofit fontScale="85000" lnSpcReduction="20000"/>
          </a:bodyPr>
          <a:lstStyle/>
          <a:p>
            <a:r>
              <a:rPr lang="en-US" sz="3300" dirty="0"/>
              <a:t>Associated sensory details (sounds, smells, taste)</a:t>
            </a:r>
          </a:p>
          <a:p>
            <a:pPr marL="0" indent="0">
              <a:buNone/>
            </a:pPr>
            <a:endParaRPr lang="en-US" sz="3300" dirty="0"/>
          </a:p>
          <a:p>
            <a:r>
              <a:rPr lang="en-US" sz="3300" dirty="0"/>
              <a:t>How did this make you feel?</a:t>
            </a:r>
          </a:p>
          <a:p>
            <a:pPr marL="0" indent="0">
              <a:buNone/>
            </a:pPr>
            <a:endParaRPr lang="en-US" sz="3300" dirty="0"/>
          </a:p>
          <a:p>
            <a:r>
              <a:rPr lang="en-US" sz="3300" dirty="0"/>
              <a:t>Is there anything you didn’t tell that you can tell me now?</a:t>
            </a:r>
          </a:p>
          <a:p>
            <a:pPr marL="0" indent="0">
              <a:buNone/>
            </a:pPr>
            <a:endParaRPr lang="en-US" sz="3300" dirty="0"/>
          </a:p>
          <a:p>
            <a:r>
              <a:rPr lang="en-US" sz="3300" dirty="0"/>
              <a:t>Did this happen to anyone else?</a:t>
            </a:r>
          </a:p>
          <a:p>
            <a:pPr lvl="1"/>
            <a:r>
              <a:rPr lang="en-US" dirty="0"/>
              <a:t>Who?</a:t>
            </a:r>
          </a:p>
          <a:p>
            <a:pPr marL="457200" lvl="1" indent="0">
              <a:buNone/>
            </a:pPr>
            <a:endParaRPr lang="en-US" dirty="0"/>
          </a:p>
          <a:p>
            <a:r>
              <a:rPr lang="en-US" sz="3300" dirty="0"/>
              <a:t>Who did you first tell this to? </a:t>
            </a:r>
          </a:p>
          <a:p>
            <a:pPr lvl="1"/>
            <a:r>
              <a:rPr lang="en-US" dirty="0"/>
              <a:t>Next?</a:t>
            </a:r>
          </a:p>
        </p:txBody>
      </p:sp>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a:t>Core Pre-Service Curriculum – Lab 4.4.22</a:t>
            </a:r>
          </a:p>
        </p:txBody>
      </p:sp>
    </p:spTree>
    <p:extLst>
      <p:ext uri="{BB962C8B-B14F-4D97-AF65-F5344CB8AC3E}">
        <p14:creationId xmlns:p14="http://schemas.microsoft.com/office/powerpoint/2010/main" val="393074709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Disclosure sounds bizarre…</a:t>
            </a:r>
          </a:p>
        </p:txBody>
      </p:sp>
      <p:sp>
        <p:nvSpPr>
          <p:cNvPr id="3" name="Content Placeholder 2"/>
          <p:cNvSpPr>
            <a:spLocks noGrp="1"/>
          </p:cNvSpPr>
          <p:nvPr>
            <p:ph idx="1"/>
          </p:nvPr>
        </p:nvSpPr>
        <p:spPr/>
        <p:txBody>
          <a:bodyPr/>
          <a:lstStyle/>
          <a:p>
            <a:r>
              <a:rPr lang="en-US" dirty="0"/>
              <a:t>Perpetrator deliberate attempt to confuse or frighten child</a:t>
            </a:r>
          </a:p>
          <a:p>
            <a:r>
              <a:rPr lang="en-US" dirty="0"/>
              <a:t>Memory distortion related to trauma</a:t>
            </a:r>
          </a:p>
          <a:p>
            <a:r>
              <a:rPr lang="en-US" dirty="0"/>
              <a:t>Coping mechanisms</a:t>
            </a:r>
          </a:p>
          <a:p>
            <a:r>
              <a:rPr lang="en-US" dirty="0"/>
              <a:t>Developmental limitations</a:t>
            </a:r>
          </a:p>
        </p:txBody>
      </p:sp>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a:t>Core Pre-Service Curriculum – Lab 4.4.23</a:t>
            </a:r>
          </a:p>
        </p:txBody>
      </p:sp>
    </p:spTree>
    <p:extLst>
      <p:ext uri="{BB962C8B-B14F-4D97-AF65-F5344CB8AC3E}">
        <p14:creationId xmlns:p14="http://schemas.microsoft.com/office/powerpoint/2010/main" val="402980847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81467" y="1619313"/>
            <a:ext cx="6859859" cy="1028884"/>
          </a:xfrm>
        </p:spPr>
        <p:txBody>
          <a:bodyPr/>
          <a:lstStyle/>
          <a:p>
            <a:r>
              <a:rPr lang="en-US" dirty="0"/>
              <a:t>Lab Unit 4.5</a:t>
            </a:r>
          </a:p>
        </p:txBody>
      </p:sp>
      <p:sp>
        <p:nvSpPr>
          <p:cNvPr id="3" name="Subtitle 2"/>
          <p:cNvSpPr>
            <a:spLocks noGrp="1"/>
          </p:cNvSpPr>
          <p:nvPr>
            <p:ph type="subTitle" idx="1"/>
          </p:nvPr>
        </p:nvSpPr>
        <p:spPr>
          <a:xfrm>
            <a:off x="1344167" y="2648198"/>
            <a:ext cx="7474712" cy="1015340"/>
          </a:xfrm>
        </p:spPr>
        <p:txBody>
          <a:bodyPr>
            <a:normAutofit/>
          </a:bodyPr>
          <a:lstStyle/>
          <a:p>
            <a:r>
              <a:rPr lang="en-US" dirty="0"/>
              <a:t>Child Interviewing Skills Practice</a:t>
            </a:r>
          </a:p>
        </p:txBody>
      </p:sp>
      <p:pic>
        <p:nvPicPr>
          <p:cNvPr id="4" name="Picture 10"/>
          <p:cNvPicPr>
            <a:picLocks noChangeAspect="1"/>
          </p:cNvPicPr>
          <p:nvPr/>
        </p:nvPicPr>
        <p:blipFill>
          <a:blip r:embed="rId3" cstate="screen"/>
          <a:srcRect/>
          <a:stretch>
            <a:fillRect/>
          </a:stretch>
        </p:blipFill>
        <p:spPr bwMode="auto">
          <a:xfrm>
            <a:off x="7748904" y="431863"/>
            <a:ext cx="1069975" cy="1187450"/>
          </a:xfrm>
          <a:prstGeom prst="rect">
            <a:avLst/>
          </a:prstGeom>
          <a:noFill/>
          <a:ln w="9525">
            <a:noFill/>
            <a:miter lim="800000"/>
            <a:headEnd/>
            <a:tailEnd/>
          </a:ln>
        </p:spPr>
      </p:pic>
      <p:sp>
        <p:nvSpPr>
          <p:cNvPr id="5" name="TextBox 4"/>
          <p:cNvSpPr txBox="1"/>
          <p:nvPr/>
        </p:nvSpPr>
        <p:spPr>
          <a:xfrm>
            <a:off x="1121434" y="6280030"/>
            <a:ext cx="3140015" cy="276999"/>
          </a:xfrm>
          <a:prstGeom prst="rect">
            <a:avLst/>
          </a:prstGeom>
          <a:noFill/>
        </p:spPr>
        <p:txBody>
          <a:bodyPr wrap="square" rtlCol="0">
            <a:spAutoFit/>
          </a:bodyPr>
          <a:lstStyle/>
          <a:p>
            <a:r>
              <a:rPr lang="en-US" sz="1200" dirty="0"/>
              <a:t>Core Pre-Service Curriculum – Lab 4.5.1</a:t>
            </a:r>
          </a:p>
        </p:txBody>
      </p:sp>
    </p:spTree>
    <p:extLst>
      <p:ext uri="{BB962C8B-B14F-4D97-AF65-F5344CB8AC3E}">
        <p14:creationId xmlns:p14="http://schemas.microsoft.com/office/powerpoint/2010/main" val="147553228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Learning Objectives</a:t>
            </a:r>
          </a:p>
        </p:txBody>
      </p:sp>
      <p:sp>
        <p:nvSpPr>
          <p:cNvPr id="7" name="Content Placeholder 6"/>
          <p:cNvSpPr>
            <a:spLocks noGrp="1"/>
          </p:cNvSpPr>
          <p:nvPr>
            <p:ph idx="1"/>
          </p:nvPr>
        </p:nvSpPr>
        <p:spPr/>
        <p:txBody>
          <a:bodyPr>
            <a:normAutofit fontScale="85000" lnSpcReduction="10000"/>
          </a:bodyPr>
          <a:lstStyle/>
          <a:p>
            <a:pPr marL="514350" indent="-514350">
              <a:buFont typeface="+mj-lt"/>
              <a:buAutoNum type="arabicPeriod"/>
            </a:pPr>
            <a:r>
              <a:rPr lang="en-US" b="1" dirty="0"/>
              <a:t>Review child interview skills checklist.</a:t>
            </a:r>
          </a:p>
          <a:p>
            <a:pPr marL="514350" indent="-514350">
              <a:buFont typeface="+mj-lt"/>
              <a:buAutoNum type="arabicPeriod"/>
            </a:pPr>
            <a:r>
              <a:rPr lang="en-US" b="1" dirty="0"/>
              <a:t>Demonstrate a child interview to learn about child’s care, people in the home and home environment.</a:t>
            </a:r>
          </a:p>
          <a:p>
            <a:pPr marL="514350" indent="-514350">
              <a:buFont typeface="+mj-lt"/>
              <a:buAutoNum type="arabicPeriod"/>
            </a:pPr>
            <a:r>
              <a:rPr lang="en-US" b="1" dirty="0"/>
              <a:t>Demonstrate observation of child interview.</a:t>
            </a:r>
          </a:p>
          <a:p>
            <a:pPr marL="914400" lvl="1" indent="-514350"/>
            <a:r>
              <a:rPr lang="en-US" b="1" dirty="0"/>
              <a:t>Lab</a:t>
            </a:r>
          </a:p>
          <a:p>
            <a:pPr marL="914400" lvl="1" indent="-514350"/>
            <a:r>
              <a:rPr lang="en-US" b="1" dirty="0"/>
              <a:t>Field</a:t>
            </a:r>
          </a:p>
          <a:p>
            <a:pPr marL="514350" indent="-514350">
              <a:buFont typeface="+mj-lt"/>
              <a:buAutoNum type="arabicPeriod"/>
            </a:pPr>
            <a:r>
              <a:rPr lang="en-US" b="1" dirty="0"/>
              <a:t>Based on field interview conducted, demonstrate written summary of information learned.</a:t>
            </a:r>
          </a:p>
        </p:txBody>
      </p:sp>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a:t>Core Pre-Service Curriculum – Lab 4.5.2</a:t>
            </a:r>
          </a:p>
        </p:txBody>
      </p:sp>
    </p:spTree>
    <p:extLst>
      <p:ext uri="{BB962C8B-B14F-4D97-AF65-F5344CB8AC3E}">
        <p14:creationId xmlns:p14="http://schemas.microsoft.com/office/powerpoint/2010/main" val="32443149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Child Interviewing Skills</a:t>
            </a:r>
          </a:p>
        </p:txBody>
      </p:sp>
      <p:sp>
        <p:nvSpPr>
          <p:cNvPr id="3" name="Content Placeholder 2"/>
          <p:cNvSpPr>
            <a:spLocks noGrp="1"/>
          </p:cNvSpPr>
          <p:nvPr>
            <p:ph idx="1"/>
          </p:nvPr>
        </p:nvSpPr>
        <p:spPr/>
        <p:txBody>
          <a:bodyPr>
            <a:normAutofit/>
          </a:bodyPr>
          <a:lstStyle/>
          <a:p>
            <a:r>
              <a:rPr lang="en-US" dirty="0"/>
              <a:t>Opening Phase of Interview</a:t>
            </a:r>
          </a:p>
          <a:p>
            <a:pPr lvl="1"/>
            <a:r>
              <a:rPr lang="en-US" dirty="0"/>
              <a:t>Build rapport</a:t>
            </a:r>
          </a:p>
          <a:p>
            <a:pPr lvl="1"/>
            <a:r>
              <a:rPr lang="en-US" dirty="0"/>
              <a:t>Provide interview instructions</a:t>
            </a:r>
          </a:p>
          <a:p>
            <a:pPr lvl="1"/>
            <a:r>
              <a:rPr lang="en-US" dirty="0"/>
              <a:t>Conduct language assessment</a:t>
            </a:r>
          </a:p>
        </p:txBody>
      </p:sp>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a:t>Core Pre-Service Curriculum – Lab 4.5.3</a:t>
            </a:r>
          </a:p>
        </p:txBody>
      </p:sp>
    </p:spTree>
    <p:extLst>
      <p:ext uri="{BB962C8B-B14F-4D97-AF65-F5344CB8AC3E}">
        <p14:creationId xmlns:p14="http://schemas.microsoft.com/office/powerpoint/2010/main" val="326519484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Child Interviewing Skills</a:t>
            </a:r>
          </a:p>
        </p:txBody>
      </p:sp>
      <p:sp>
        <p:nvSpPr>
          <p:cNvPr id="3" name="Content Placeholder 2"/>
          <p:cNvSpPr>
            <a:spLocks noGrp="1"/>
          </p:cNvSpPr>
          <p:nvPr>
            <p:ph idx="1"/>
          </p:nvPr>
        </p:nvSpPr>
        <p:spPr/>
        <p:txBody>
          <a:bodyPr>
            <a:normAutofit/>
          </a:bodyPr>
          <a:lstStyle/>
          <a:p>
            <a:r>
              <a:rPr lang="en-US" dirty="0"/>
              <a:t>Information collection</a:t>
            </a:r>
          </a:p>
          <a:p>
            <a:pPr lvl="1"/>
            <a:r>
              <a:rPr lang="en-US" dirty="0"/>
              <a:t>Use clear language</a:t>
            </a:r>
          </a:p>
          <a:p>
            <a:pPr lvl="1"/>
            <a:r>
              <a:rPr lang="en-US" dirty="0"/>
              <a:t>Use attending behaviors</a:t>
            </a:r>
          </a:p>
          <a:p>
            <a:pPr lvl="1"/>
            <a:r>
              <a:rPr lang="en-US" dirty="0"/>
              <a:t>Ask appropriate questions</a:t>
            </a:r>
          </a:p>
          <a:p>
            <a:pPr lvl="1"/>
            <a:r>
              <a:rPr lang="en-US" dirty="0"/>
              <a:t>Provide child with positive reinforcement</a:t>
            </a:r>
          </a:p>
          <a:p>
            <a:pPr lvl="1"/>
            <a:r>
              <a:rPr lang="en-US" dirty="0"/>
              <a:t>Guide interview and questions from general to specific</a:t>
            </a:r>
          </a:p>
        </p:txBody>
      </p:sp>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a:t>Core Pre-Service Curriculum – Lab 4.5.4</a:t>
            </a:r>
          </a:p>
        </p:txBody>
      </p:sp>
    </p:spTree>
    <p:extLst>
      <p:ext uri="{BB962C8B-B14F-4D97-AF65-F5344CB8AC3E}">
        <p14:creationId xmlns:p14="http://schemas.microsoft.com/office/powerpoint/2010/main" val="11391707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Child Interviewing Skills</a:t>
            </a:r>
          </a:p>
        </p:txBody>
      </p:sp>
      <p:sp>
        <p:nvSpPr>
          <p:cNvPr id="3" name="Content Placeholder 2"/>
          <p:cNvSpPr>
            <a:spLocks noGrp="1"/>
          </p:cNvSpPr>
          <p:nvPr>
            <p:ph idx="1"/>
          </p:nvPr>
        </p:nvSpPr>
        <p:spPr/>
        <p:txBody>
          <a:bodyPr>
            <a:normAutofit/>
          </a:bodyPr>
          <a:lstStyle/>
          <a:p>
            <a:r>
              <a:rPr lang="en-US" dirty="0"/>
              <a:t>Closing Phase of Interview</a:t>
            </a:r>
          </a:p>
          <a:p>
            <a:pPr lvl="1"/>
            <a:r>
              <a:rPr lang="en-US" dirty="0"/>
              <a:t>Discuss next steps</a:t>
            </a:r>
            <a:endParaRPr lang="en-US" sz="2000" dirty="0"/>
          </a:p>
          <a:p>
            <a:pPr lvl="1"/>
            <a:r>
              <a:rPr lang="en-US" dirty="0"/>
              <a:t>Answer any questions child had</a:t>
            </a:r>
            <a:endParaRPr lang="en-US" sz="2000" dirty="0"/>
          </a:p>
          <a:p>
            <a:pPr lvl="1"/>
            <a:r>
              <a:rPr lang="en-US" dirty="0"/>
              <a:t>Affirm child for sharing information</a:t>
            </a:r>
            <a:endParaRPr lang="en-US" sz="2000" dirty="0"/>
          </a:p>
          <a:p>
            <a:pPr lvl="1"/>
            <a:endParaRPr lang="en-US" dirty="0"/>
          </a:p>
        </p:txBody>
      </p:sp>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a:t>Core Pre-Service Curriculum – Lab 4.5.5</a:t>
            </a:r>
          </a:p>
        </p:txBody>
      </p:sp>
    </p:spTree>
    <p:extLst>
      <p:ext uri="{BB962C8B-B14F-4D97-AF65-F5344CB8AC3E}">
        <p14:creationId xmlns:p14="http://schemas.microsoft.com/office/powerpoint/2010/main" val="29314223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458" y="257188"/>
            <a:ext cx="7643002" cy="1899416"/>
          </a:xfrm>
        </p:spPr>
        <p:txBody>
          <a:bodyPr>
            <a:normAutofit/>
          </a:bodyPr>
          <a:lstStyle/>
          <a:p>
            <a:r>
              <a:rPr lang="en-US" sz="3600" dirty="0"/>
              <a:t>Lab Activity 11:</a:t>
            </a:r>
            <a:br>
              <a:rPr lang="en-US" dirty="0"/>
            </a:br>
            <a:r>
              <a:rPr lang="en-US" dirty="0"/>
              <a:t>Skills Demonstration</a:t>
            </a:r>
            <a:br>
              <a:rPr lang="en-US" sz="3600" dirty="0"/>
            </a:br>
            <a:endParaRPr lang="en-US" sz="3600" dirty="0">
              <a:solidFill>
                <a:srgbClr val="56944F"/>
              </a:solidFill>
              <a:latin typeface="Calibri" panose="020F050202020403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64305" y="1720516"/>
            <a:ext cx="3789948" cy="3789948"/>
          </a:xfrm>
          <a:prstGeom prst="rect">
            <a:avLst/>
          </a:prstGeom>
        </p:spPr>
      </p:pic>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a:t>Core Pre-Service Curriculum – Lab 4.5.6</a:t>
            </a:r>
          </a:p>
        </p:txBody>
      </p:sp>
    </p:spTree>
    <p:extLst>
      <p:ext uri="{BB962C8B-B14F-4D97-AF65-F5344CB8AC3E}">
        <p14:creationId xmlns:p14="http://schemas.microsoft.com/office/powerpoint/2010/main" val="136959579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Congratulations!</a:t>
            </a:r>
          </a:p>
        </p:txBody>
      </p:sp>
      <p:pic>
        <p:nvPicPr>
          <p:cNvPr id="9218" name="Picture 2" descr="C:\Program Files (x86)\Microsoft Office\MEDIA\CAGCAT10\j0216516.wm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359497" y="3123552"/>
            <a:ext cx="1572768" cy="182057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Users\radigan-linda\AppData\Local\Microsoft\Windows\Temporary Internet Files\Content.IE5\YD1ON6KA\MP90041008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5615" y="1949570"/>
            <a:ext cx="5503653" cy="388188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21434" y="6280030"/>
            <a:ext cx="3140015" cy="276999"/>
          </a:xfrm>
          <a:prstGeom prst="rect">
            <a:avLst/>
          </a:prstGeom>
          <a:noFill/>
        </p:spPr>
        <p:txBody>
          <a:bodyPr wrap="square" rtlCol="0">
            <a:spAutoFit/>
          </a:bodyPr>
          <a:lstStyle/>
          <a:p>
            <a:r>
              <a:rPr lang="en-US" sz="1200" dirty="0"/>
              <a:t>Core Pre-Service Curriculum – </a:t>
            </a:r>
            <a:r>
              <a:rPr lang="en-US" sz="1200"/>
              <a:t>Lab 4.5.7</a:t>
            </a:r>
            <a:endParaRPr lang="en-US" sz="1200" dirty="0"/>
          </a:p>
        </p:txBody>
      </p:sp>
    </p:spTree>
    <p:extLst>
      <p:ext uri="{BB962C8B-B14F-4D97-AF65-F5344CB8AC3E}">
        <p14:creationId xmlns:p14="http://schemas.microsoft.com/office/powerpoint/2010/main" val="14524381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p>
        </p:txBody>
      </p:sp>
      <p:sp>
        <p:nvSpPr>
          <p:cNvPr id="3" name="Content Placeholder 2"/>
          <p:cNvSpPr>
            <a:spLocks noGrp="1"/>
          </p:cNvSpPr>
          <p:nvPr>
            <p:ph idx="1"/>
          </p:nvPr>
        </p:nvSpPr>
        <p:spPr/>
        <p:txBody>
          <a:bodyPr>
            <a:normAutofit fontScale="92500" lnSpcReduction="20000"/>
          </a:bodyPr>
          <a:lstStyle/>
          <a:p>
            <a:pPr marL="514350" lvl="0" indent="-514350">
              <a:buFont typeface="+mj-lt"/>
              <a:buAutoNum type="arabicPeriod"/>
            </a:pPr>
            <a:r>
              <a:rPr lang="en-US" dirty="0"/>
              <a:t>Identify different types and purposes of child interviews.</a:t>
            </a:r>
          </a:p>
          <a:p>
            <a:pPr marL="514350" lvl="0" indent="-514350">
              <a:buFont typeface="+mj-lt"/>
              <a:buAutoNum type="arabicPeriod"/>
            </a:pPr>
            <a:r>
              <a:rPr lang="en-US" dirty="0"/>
              <a:t>Explain the stages of a child interview.</a:t>
            </a:r>
          </a:p>
          <a:p>
            <a:pPr marL="514350" lvl="0" indent="-514350">
              <a:buFont typeface="+mj-lt"/>
              <a:buAutoNum type="arabicPeriod"/>
            </a:pPr>
            <a:r>
              <a:rPr lang="en-US" dirty="0"/>
              <a:t>Describe impact of child characteristics on interview approach.</a:t>
            </a:r>
          </a:p>
          <a:p>
            <a:pPr marL="514350" lvl="0" indent="-514350">
              <a:buFont typeface="+mj-lt"/>
              <a:buAutoNum type="arabicPeriod"/>
            </a:pPr>
            <a:r>
              <a:rPr lang="en-US" dirty="0"/>
              <a:t>Discuss appropriate and inappropriate question types for children.</a:t>
            </a:r>
          </a:p>
          <a:p>
            <a:pPr marL="514350" lvl="0" indent="-514350">
              <a:buFont typeface="+mj-lt"/>
              <a:buAutoNum type="arabicPeriod"/>
            </a:pPr>
            <a:r>
              <a:rPr lang="en-US" dirty="0"/>
              <a:t>Explain the specific “instructions” for children that are provided in child interviews.</a:t>
            </a:r>
          </a:p>
          <a:p>
            <a:pPr lvl="0">
              <a:buNone/>
            </a:pPr>
            <a:endParaRPr lang="en-US" dirty="0"/>
          </a:p>
          <a:p>
            <a:endParaRPr lang="en-US" dirty="0"/>
          </a:p>
        </p:txBody>
      </p:sp>
      <p:sp>
        <p:nvSpPr>
          <p:cNvPr id="4" name="TextBox 3"/>
          <p:cNvSpPr txBox="1"/>
          <p:nvPr/>
        </p:nvSpPr>
        <p:spPr>
          <a:xfrm>
            <a:off x="1121434" y="6280030"/>
            <a:ext cx="3140015" cy="276999"/>
          </a:xfrm>
          <a:prstGeom prst="rect">
            <a:avLst/>
          </a:prstGeom>
          <a:noFill/>
        </p:spPr>
        <p:txBody>
          <a:bodyPr wrap="square" rtlCol="0">
            <a:spAutoFit/>
          </a:bodyPr>
          <a:lstStyle/>
          <a:p>
            <a:r>
              <a:rPr lang="en-US" sz="1200" dirty="0"/>
              <a:t>Core Pre-Service Curriculum – Lab 4.2.2</a:t>
            </a:r>
          </a:p>
        </p:txBody>
      </p:sp>
    </p:spTree>
    <p:extLst>
      <p:ext uri="{BB962C8B-B14F-4D97-AF65-F5344CB8AC3E}">
        <p14:creationId xmlns:p14="http://schemas.microsoft.com/office/powerpoint/2010/main" val="217248177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ACP-whit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3FA6F372E3F374D8C72B176BF3D73AB" ma:contentTypeVersion="0" ma:contentTypeDescription="Create a new document." ma:contentTypeScope="" ma:versionID="6e91955bbb8bbfd3c326cc6a6fac490e">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EDC6BF3-0F82-45E8-A4F1-9A0EA79D122E}">
  <ds:schemaRefs>
    <ds:schemaRef ds:uri="http://schemas.microsoft.com/sharepoint/v3/contenttype/forms"/>
  </ds:schemaRefs>
</ds:datastoreItem>
</file>

<file path=customXml/itemProps2.xml><?xml version="1.0" encoding="utf-8"?>
<ds:datastoreItem xmlns:ds="http://schemas.openxmlformats.org/officeDocument/2006/customXml" ds:itemID="{7AFF0424-1008-47F5-AFD1-6DAFFB08595D}">
  <ds:schemaRefs>
    <ds:schemaRef ds:uri="http://schemas.microsoft.com/office/2006/documentManagement/types"/>
    <ds:schemaRef ds:uri="http://schemas.microsoft.com/office/2006/metadata/properties"/>
    <ds:schemaRef ds:uri="http://purl.org/dc/terms/"/>
    <ds:schemaRef ds:uri="http://purl.org/dc/elements/1.1/"/>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ABA2F853-D7DD-444B-A939-67DE9885392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ACP-white</Template>
  <TotalTime>19278</TotalTime>
  <Words>2954</Words>
  <Application>Microsoft Office PowerPoint</Application>
  <PresentationFormat>On-screen Show (4:3)</PresentationFormat>
  <Paragraphs>559</Paragraphs>
  <Slides>88</Slides>
  <Notes>29</Notes>
  <HiddenSlides>0</HiddenSlides>
  <MMClips>0</MMClips>
  <ScaleCrop>false</ScaleCrop>
  <HeadingPairs>
    <vt:vector size="8" baseType="variant">
      <vt:variant>
        <vt:lpstr>Fonts Used</vt:lpstr>
      </vt:variant>
      <vt:variant>
        <vt:i4>18</vt:i4>
      </vt:variant>
      <vt:variant>
        <vt:lpstr>Theme</vt:lpstr>
      </vt:variant>
      <vt:variant>
        <vt:i4>1</vt:i4>
      </vt:variant>
      <vt:variant>
        <vt:lpstr>Embedded OLE Servers</vt:lpstr>
      </vt:variant>
      <vt:variant>
        <vt:i4>1</vt:i4>
      </vt:variant>
      <vt:variant>
        <vt:lpstr>Slide Titles</vt:lpstr>
      </vt:variant>
      <vt:variant>
        <vt:i4>88</vt:i4>
      </vt:variant>
    </vt:vector>
  </HeadingPairs>
  <TitlesOfParts>
    <vt:vector size="108" baseType="lpstr">
      <vt:lpstr>Arial</vt:lpstr>
      <vt:lpstr>Arial Black</vt:lpstr>
      <vt:lpstr>Arial Narrow</vt:lpstr>
      <vt:lpstr>Bookman Old Style</vt:lpstr>
      <vt:lpstr>Calibri</vt:lpstr>
      <vt:lpstr>Century Gothic</vt:lpstr>
      <vt:lpstr>Comic Sans MS</vt:lpstr>
      <vt:lpstr>Curlz MT</vt:lpstr>
      <vt:lpstr>Garamond</vt:lpstr>
      <vt:lpstr>Impact</vt:lpstr>
      <vt:lpstr>Jokerman</vt:lpstr>
      <vt:lpstr>Juice ITC</vt:lpstr>
      <vt:lpstr>Lucida Sans</vt:lpstr>
      <vt:lpstr>Matisse ITC</vt:lpstr>
      <vt:lpstr>Monotype Corsiva</vt:lpstr>
      <vt:lpstr>Tempus Sans ITC</vt:lpstr>
      <vt:lpstr>Times New Roman</vt:lpstr>
      <vt:lpstr>Wingdings</vt:lpstr>
      <vt:lpstr>ACP-white</vt:lpstr>
      <vt:lpstr>Document</vt:lpstr>
      <vt:lpstr>Communication Skills Lab 4</vt:lpstr>
      <vt:lpstr>Day 1 Agenda</vt:lpstr>
      <vt:lpstr>Day 2 Agenda</vt:lpstr>
      <vt:lpstr>Lab Unit 4.1</vt:lpstr>
      <vt:lpstr>Learning Objectives</vt:lpstr>
      <vt:lpstr>Effective Interview Openings</vt:lpstr>
      <vt:lpstr>Information Gathering</vt:lpstr>
      <vt:lpstr>Lab Unit 4.2</vt:lpstr>
      <vt:lpstr>Learning Objectives</vt:lpstr>
      <vt:lpstr>Translate this…</vt:lpstr>
      <vt:lpstr>PowerPoint Presentation</vt:lpstr>
      <vt:lpstr>Child Interview Types</vt:lpstr>
      <vt:lpstr>“She understands a lot, she just can’t talk yet.”</vt:lpstr>
      <vt:lpstr>Child Interview Types</vt:lpstr>
      <vt:lpstr>Engagement Skills Continuum</vt:lpstr>
      <vt:lpstr>Lab Activity 1: Ten Step Investigative Interview Part 1 </vt:lpstr>
      <vt:lpstr>Ask open ended questions</vt:lpstr>
      <vt:lpstr>Opening Phase of Interview</vt:lpstr>
      <vt:lpstr> Interviews at school</vt:lpstr>
      <vt:lpstr>Non-threatening, empathetic style</vt:lpstr>
      <vt:lpstr>Explaining Interview Purpose</vt:lpstr>
      <vt:lpstr>Interviewing Essentials</vt:lpstr>
      <vt:lpstr>Decrease Child Stress Level</vt:lpstr>
      <vt:lpstr>Lab Activity 2: Ten Step Investigative Interview, The Instructions </vt:lpstr>
      <vt:lpstr>Instructions for Child Interviews</vt:lpstr>
      <vt:lpstr>Lab Activity 3: Demonstrate use of child interview instructions. </vt:lpstr>
      <vt:lpstr>Tips To Consider When Talking With A Child In Distress</vt:lpstr>
      <vt:lpstr>Lab Unit 4.3</vt:lpstr>
      <vt:lpstr>Learning Objectives</vt:lpstr>
      <vt:lpstr>Suggestibility</vt:lpstr>
      <vt:lpstr>Lab Activity 4: Ten Step Investigative Interview,  Narrative Practice </vt:lpstr>
      <vt:lpstr>Like to do/Don’t like to do</vt:lpstr>
      <vt:lpstr>                Frames</vt:lpstr>
      <vt:lpstr>Tell me about your birthday!</vt:lpstr>
      <vt:lpstr>Narrative: Helping the child tell their story</vt:lpstr>
      <vt:lpstr>Language Assessment </vt:lpstr>
      <vt:lpstr>  Pre-School Age  (3-5 years)</vt:lpstr>
      <vt:lpstr>Language Challenges:  Pre-School Age</vt:lpstr>
      <vt:lpstr>Is this alligator pretend or real?</vt:lpstr>
      <vt:lpstr>Anatomical Diagrams</vt:lpstr>
      <vt:lpstr>In their own words…</vt:lpstr>
      <vt:lpstr>Understanding of feelings</vt:lpstr>
      <vt:lpstr>Language Challenges:  Pre-School Age, continued</vt:lpstr>
      <vt:lpstr>Language Challenges:  Pre-School Age, continued</vt:lpstr>
      <vt:lpstr>Where is my pen?</vt:lpstr>
      <vt:lpstr>Language Assessment:  Pre-School Age</vt:lpstr>
      <vt:lpstr>Other ways to confuse a child…</vt:lpstr>
      <vt:lpstr>Lab Activity 5: Demonstrating Language Solutions </vt:lpstr>
      <vt:lpstr>Lab Activity 6: What to ask a Four-Year-Old </vt:lpstr>
      <vt:lpstr>Language Skills: Latency Age (6-11)</vt:lpstr>
      <vt:lpstr>Challenges: Latency Age (6-11)</vt:lpstr>
      <vt:lpstr>Language Assessment: Latency Age (6-11)</vt:lpstr>
      <vt:lpstr>Understanding of Time</vt:lpstr>
      <vt:lpstr>Understanding of feelings</vt:lpstr>
      <vt:lpstr>Lab Activity 7: What to ask a Nine-Year-Old </vt:lpstr>
      <vt:lpstr>Adolescents (12-18)</vt:lpstr>
      <vt:lpstr>Interviewing Considerations for Adolescents</vt:lpstr>
      <vt:lpstr>Lab Activity 8: What to ask a fifteen-year old </vt:lpstr>
      <vt:lpstr>Child Interviewing Day 2 Lab Unit 4.4</vt:lpstr>
      <vt:lpstr>Day 2 Agenda</vt:lpstr>
      <vt:lpstr>Learning Objectives</vt:lpstr>
      <vt:lpstr>Child Interview Opening</vt:lpstr>
      <vt:lpstr>Child Interview- Gathering Information</vt:lpstr>
      <vt:lpstr>Lab Activity 9: Asking child about adult functioning, parenting and discipline </vt:lpstr>
      <vt:lpstr>Forensic Interview Rooms: Pre-Interview Room                        Interview Room</vt:lpstr>
      <vt:lpstr>PowerPoint Presentation</vt:lpstr>
      <vt:lpstr>Learning about maltreatment</vt:lpstr>
      <vt:lpstr>“Ten Step Investigative Interview,” Last four….</vt:lpstr>
      <vt:lpstr>Memory research</vt:lpstr>
      <vt:lpstr>Guidelines for Age-Appropriate  Interview Questions</vt:lpstr>
      <vt:lpstr>Appropriate Cues vs. Leading Questions</vt:lpstr>
      <vt:lpstr>Child Sexual Abuse Needs to Be Explored When</vt:lpstr>
      <vt:lpstr>Questions About Possible Sexual Abuse</vt:lpstr>
      <vt:lpstr>Touch Inquiry “Where is it ok?”</vt:lpstr>
      <vt:lpstr>PowerPoint Presentation</vt:lpstr>
      <vt:lpstr>Important Considers Regarding Disclosures/Child Statements</vt:lpstr>
      <vt:lpstr>The Three Houses</vt:lpstr>
      <vt:lpstr>House of Worries</vt:lpstr>
      <vt:lpstr>Lab Activity 10: Asking child about details </vt:lpstr>
      <vt:lpstr>Other important questions</vt:lpstr>
      <vt:lpstr>Disclosure sounds bizarre…</vt:lpstr>
      <vt:lpstr>Lab Unit 4.5</vt:lpstr>
      <vt:lpstr>Learning Objectives</vt:lpstr>
      <vt:lpstr>Child Interviewing Skills</vt:lpstr>
      <vt:lpstr>Child Interviewing Skills</vt:lpstr>
      <vt:lpstr>Child Interviewing Skills</vt:lpstr>
      <vt:lpstr>Lab Activity 11: Skills Demonstration </vt:lpstr>
      <vt:lpstr>Congratulations!</vt:lpstr>
    </vt:vector>
  </TitlesOfParts>
  <Company>Frontera Interactive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Core Communication Skills Lab 4 PowerPoint - Interviewing Children</dc:title>
  <dc:creator>Cindy</dc:creator>
  <cp:lastModifiedBy>VanDyke, Misty N</cp:lastModifiedBy>
  <cp:revision>671</cp:revision>
  <cp:lastPrinted>2015-01-14T17:28:19Z</cp:lastPrinted>
  <dcterms:created xsi:type="dcterms:W3CDTF">2013-01-31T01:40:39Z</dcterms:created>
  <dcterms:modified xsi:type="dcterms:W3CDTF">2025-05-13T14:53:49Z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ToT FSDMM Super SPE PPT</vt:lpwstr>
  </property>
  <property fmtid="{D5CDD505-2E9C-101B-9397-08002B2CF9AE}" pid="4" name="ArticulateGUID">
    <vt:lpwstr>516AB48F-13D2-4312-3F05-703F303F3F0E</vt:lpwstr>
  </property>
  <property fmtid="{D5CDD505-2E9C-101B-9397-08002B2CF9AE}" pid="5" name="ArticulateProjectFull">
    <vt:lpwstr>C:\Users\YYY\Desktop\Qingfu\ASD\DCF\Super SPE\ToT FSDMM Super SPE PPT - Revisions by Wang-Williams_04292013.ppta</vt:lpwstr>
  </property>
  <property fmtid="{D5CDD505-2E9C-101B-9397-08002B2CF9AE}" pid="6" name="ContentTypeId">
    <vt:lpwstr>0x01010093FA6F372E3F374D8C72B176BF3D73AB</vt:lpwstr>
  </property>
</Properties>
</file>