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7" r:id="rId3"/>
    <p:sldId id="289" r:id="rId4"/>
    <p:sldId id="348" r:id="rId5"/>
    <p:sldId id="349" r:id="rId6"/>
    <p:sldId id="350" r:id="rId7"/>
    <p:sldId id="300" r:id="rId8"/>
    <p:sldId id="304" r:id="rId9"/>
    <p:sldId id="339" r:id="rId10"/>
    <p:sldId id="345" r:id="rId11"/>
    <p:sldId id="351" r:id="rId12"/>
    <p:sldId id="301"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12" d="100"/>
          <a:sy n="112" d="100"/>
        </p:scale>
        <p:origin x="78" y="96"/>
      </p:cViewPr>
      <p:guideLst/>
    </p:cSldViewPr>
  </p:slideViewPr>
  <p:notesTextViewPr>
    <p:cViewPr>
      <p:scale>
        <a:sx n="1" d="1"/>
        <a:sy n="1" d="1"/>
      </p:scale>
      <p:origin x="0" y="0"/>
    </p:cViewPr>
  </p:notesTextViewPr>
  <p:notesViewPr>
    <p:cSldViewPr snapToGrid="0">
      <p:cViewPr varScale="1">
        <p:scale>
          <a:sx n="76" d="100"/>
          <a:sy n="76" d="100"/>
        </p:scale>
        <p:origin x="282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4AB7B-0BC2-41B8-8010-4E316D337D3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0D1081A-032F-4A0D-94E0-B661091BC47E}">
      <dgm:prSet phldrT="[Text]" custT="1"/>
      <dgm:spPr>
        <a:effectLst>
          <a:outerShdw blurRad="50800" dist="38100" dir="18900000" algn="bl" rotWithShape="0">
            <a:prstClr val="black">
              <a:alpha val="40000"/>
            </a:prstClr>
          </a:outerShdw>
        </a:effectLst>
      </dgm:spPr>
      <dgm:t>
        <a:bodyPr/>
        <a:lstStyle/>
        <a:p>
          <a:r>
            <a:rPr lang="en-US" sz="1800" b="0" dirty="0"/>
            <a:t>Teaming Models</a:t>
          </a:r>
        </a:p>
      </dgm:t>
    </dgm:pt>
    <dgm:pt modelId="{0EE1455E-4DBA-4198-8BE0-8F1AF9903F6E}" type="parTrans" cxnId="{3B9996A5-458A-40AF-AF06-540DF929EBD8}">
      <dgm:prSet/>
      <dgm:spPr/>
      <dgm:t>
        <a:bodyPr/>
        <a:lstStyle/>
        <a:p>
          <a:endParaRPr lang="en-US"/>
        </a:p>
      </dgm:t>
    </dgm:pt>
    <dgm:pt modelId="{4A084300-4897-41DC-A297-2D4B8CD298AE}" type="sibTrans" cxnId="{3B9996A5-458A-40AF-AF06-540DF929EBD8}">
      <dgm:prSet/>
      <dgm:spPr>
        <a:effectLst>
          <a:outerShdw blurRad="50800" dist="38100" dir="10800000" algn="r" rotWithShape="0">
            <a:prstClr val="black">
              <a:alpha val="40000"/>
            </a:prstClr>
          </a:outerShdw>
        </a:effectLst>
      </dgm:spPr>
      <dgm:t>
        <a:bodyPr/>
        <a:lstStyle/>
        <a:p>
          <a:endParaRPr lang="en-US" dirty="0"/>
        </a:p>
      </dgm:t>
    </dgm:pt>
    <dgm:pt modelId="{193ED054-E525-481B-BEF5-4857A759DA52}">
      <dgm:prSet phldrT="[Text]"/>
      <dgm:spPr>
        <a:solidFill>
          <a:schemeClr val="accent2">
            <a:lumMod val="75000"/>
          </a:schemeClr>
        </a:solidFill>
        <a:effectLst>
          <a:outerShdw blurRad="63500" sx="102000" sy="102000" algn="ctr" rotWithShape="0">
            <a:prstClr val="black">
              <a:alpha val="40000"/>
            </a:prstClr>
          </a:outerShdw>
        </a:effectLst>
      </dgm:spPr>
      <dgm:t>
        <a:bodyPr/>
        <a:lstStyle/>
        <a:p>
          <a:r>
            <a:rPr lang="en-US" b="1" dirty="0"/>
            <a:t>A Thriving System of Care</a:t>
          </a:r>
        </a:p>
      </dgm:t>
    </dgm:pt>
    <dgm:pt modelId="{8B8F8860-C33A-4085-9D1E-1192C3A98810}" type="parTrans" cxnId="{6233E0B8-3824-4492-AE95-B7E825FA1C80}">
      <dgm:prSet/>
      <dgm:spPr/>
      <dgm:t>
        <a:bodyPr/>
        <a:lstStyle/>
        <a:p>
          <a:endParaRPr lang="en-US"/>
        </a:p>
      </dgm:t>
    </dgm:pt>
    <dgm:pt modelId="{D28F26EB-BCCC-4568-8D95-80D003D9F1E1}" type="sibTrans" cxnId="{6233E0B8-3824-4492-AE95-B7E825FA1C80}">
      <dgm:prSet/>
      <dgm:spPr>
        <a:effectLst>
          <a:outerShdw blurRad="50800" dist="38100" dir="18900000" algn="bl" rotWithShape="0">
            <a:prstClr val="black">
              <a:alpha val="40000"/>
            </a:prstClr>
          </a:outerShdw>
        </a:effectLst>
      </dgm:spPr>
      <dgm:t>
        <a:bodyPr/>
        <a:lstStyle/>
        <a:p>
          <a:endParaRPr lang="en-US" dirty="0"/>
        </a:p>
      </dgm:t>
    </dgm:pt>
    <dgm:pt modelId="{02754192-79E9-4FDC-864B-2A635619BF6C}">
      <dgm:prSet phldrT="[Text]" phldr="1"/>
      <dgm:spPr/>
      <dgm:t>
        <a:bodyPr/>
        <a:lstStyle/>
        <a:p>
          <a:endParaRPr lang="en-US" dirty="0"/>
        </a:p>
      </dgm:t>
    </dgm:pt>
    <dgm:pt modelId="{CE4AFF8C-7275-4453-8FCC-266ED2C4821D}" type="parTrans" cxnId="{1D15D039-ADD9-49B8-B608-AA4ADC84D4D9}">
      <dgm:prSet/>
      <dgm:spPr/>
      <dgm:t>
        <a:bodyPr/>
        <a:lstStyle/>
        <a:p>
          <a:endParaRPr lang="en-US"/>
        </a:p>
      </dgm:t>
    </dgm:pt>
    <dgm:pt modelId="{41EC149A-02F8-4DAB-ABF8-020E7FBF2383}" type="sibTrans" cxnId="{1D15D039-ADD9-49B8-B608-AA4ADC84D4D9}">
      <dgm:prSet/>
      <dgm:spPr/>
      <dgm:t>
        <a:bodyPr/>
        <a:lstStyle/>
        <a:p>
          <a:endParaRPr lang="en-US"/>
        </a:p>
      </dgm:t>
    </dgm:pt>
    <dgm:pt modelId="{E358351A-73FE-4832-90FB-7B7D38022955}">
      <dgm:prSet phldrT="[Text]" custT="1"/>
      <dgm:spPr>
        <a:effectLst>
          <a:outerShdw blurRad="50800" dist="38100" dir="2700000" algn="tl" rotWithShape="0">
            <a:prstClr val="black">
              <a:alpha val="40000"/>
            </a:prstClr>
          </a:outerShdw>
        </a:effectLst>
      </dgm:spPr>
      <dgm:t>
        <a:bodyPr/>
        <a:lstStyle/>
        <a:p>
          <a:r>
            <a:rPr lang="en-US" sz="1800" b="0" dirty="0"/>
            <a:t>Data Sharing</a:t>
          </a:r>
        </a:p>
      </dgm:t>
    </dgm:pt>
    <dgm:pt modelId="{3C308F31-99D9-4052-BF04-B4ACBEAFE03A}" type="parTrans" cxnId="{E69D683D-BDF2-470D-9281-55C9C708CAAF}">
      <dgm:prSet/>
      <dgm:spPr/>
      <dgm:t>
        <a:bodyPr/>
        <a:lstStyle/>
        <a:p>
          <a:endParaRPr lang="en-US"/>
        </a:p>
      </dgm:t>
    </dgm:pt>
    <dgm:pt modelId="{E1AC7C55-F505-4853-A6B9-D1FD47531E7F}" type="sibTrans" cxnId="{E69D683D-BDF2-470D-9281-55C9C708CAAF}">
      <dgm:prSet/>
      <dgm:spPr>
        <a:effectLst>
          <a:outerShdw blurRad="50800" dist="38100" dir="8100000" algn="tr" rotWithShape="0">
            <a:prstClr val="black">
              <a:alpha val="40000"/>
            </a:prstClr>
          </a:outerShdw>
        </a:effectLst>
      </dgm:spPr>
      <dgm:t>
        <a:bodyPr/>
        <a:lstStyle/>
        <a:p>
          <a:endParaRPr lang="en-US" dirty="0"/>
        </a:p>
      </dgm:t>
    </dgm:pt>
    <dgm:pt modelId="{3DE25341-D3A8-478D-AC78-F1A99DBC60CE}" type="pres">
      <dgm:prSet presAssocID="{EE64AB7B-0BC2-41B8-8010-4E316D337D3F}" presName="Name0" presStyleCnt="0">
        <dgm:presLayoutVars>
          <dgm:chMax/>
          <dgm:chPref/>
          <dgm:dir/>
          <dgm:animLvl val="lvl"/>
        </dgm:presLayoutVars>
      </dgm:prSet>
      <dgm:spPr/>
    </dgm:pt>
    <dgm:pt modelId="{FAF27826-E17F-461B-BAE6-F5B4358D62F8}" type="pres">
      <dgm:prSet presAssocID="{90D1081A-032F-4A0D-94E0-B661091BC47E}" presName="composite" presStyleCnt="0"/>
      <dgm:spPr/>
    </dgm:pt>
    <dgm:pt modelId="{F8865D90-732F-44C2-B7C0-E044B49FAA22}" type="pres">
      <dgm:prSet presAssocID="{90D1081A-032F-4A0D-94E0-B661091BC47E}" presName="Parent1" presStyleLbl="node1" presStyleIdx="0" presStyleCnt="6" custLinFactNeighborX="1691" custLinFactNeighborY="463">
        <dgm:presLayoutVars>
          <dgm:chMax val="1"/>
          <dgm:chPref val="1"/>
          <dgm:bulletEnabled val="1"/>
        </dgm:presLayoutVars>
      </dgm:prSet>
      <dgm:spPr/>
    </dgm:pt>
    <dgm:pt modelId="{C00A8B13-8552-419A-A922-E0162907BD42}" type="pres">
      <dgm:prSet presAssocID="{90D1081A-032F-4A0D-94E0-B661091BC47E}" presName="Childtext1" presStyleLbl="revTx" presStyleIdx="0" presStyleCnt="3" custLinFactNeighborX="-6374" custLinFactNeighborY="19849">
        <dgm:presLayoutVars>
          <dgm:chMax val="0"/>
          <dgm:chPref val="0"/>
          <dgm:bulletEnabled val="1"/>
        </dgm:presLayoutVars>
      </dgm:prSet>
      <dgm:spPr/>
    </dgm:pt>
    <dgm:pt modelId="{E54F88E4-6CE1-4F73-9B13-1331575F0BCB}" type="pres">
      <dgm:prSet presAssocID="{90D1081A-032F-4A0D-94E0-B661091BC47E}" presName="BalanceSpacing" presStyleCnt="0"/>
      <dgm:spPr/>
    </dgm:pt>
    <dgm:pt modelId="{D73B0F28-0D69-428A-B7A5-8AE7B8C870CE}" type="pres">
      <dgm:prSet presAssocID="{90D1081A-032F-4A0D-94E0-B661091BC47E}" presName="BalanceSpacing1" presStyleCnt="0"/>
      <dgm:spPr/>
    </dgm:pt>
    <dgm:pt modelId="{11BD62E7-CBD4-4148-AA51-905C750D6222}" type="pres">
      <dgm:prSet presAssocID="{4A084300-4897-41DC-A297-2D4B8CD298AE}" presName="Accent1Text" presStyleLbl="node1" presStyleIdx="1" presStyleCnt="6" custLinFactNeighborX="-4066" custLinFactNeighborY="-151"/>
      <dgm:spPr/>
    </dgm:pt>
    <dgm:pt modelId="{01D31E70-B2A8-4853-A9D2-E5137677F088}" type="pres">
      <dgm:prSet presAssocID="{4A084300-4897-41DC-A297-2D4B8CD298AE}" presName="spaceBetweenRectangles" presStyleCnt="0"/>
      <dgm:spPr/>
    </dgm:pt>
    <dgm:pt modelId="{85AECB1C-EFED-4EC3-B6AD-B9B0FC82C6FE}" type="pres">
      <dgm:prSet presAssocID="{193ED054-E525-481B-BEF5-4857A759DA52}" presName="composite" presStyleCnt="0"/>
      <dgm:spPr/>
    </dgm:pt>
    <dgm:pt modelId="{5A4B2596-371C-4558-BD1C-DE451B2B9702}" type="pres">
      <dgm:prSet presAssocID="{193ED054-E525-481B-BEF5-4857A759DA52}" presName="Parent1" presStyleLbl="node1" presStyleIdx="2" presStyleCnt="6" custLinFactNeighborY="0">
        <dgm:presLayoutVars>
          <dgm:chMax val="1"/>
          <dgm:chPref val="1"/>
          <dgm:bulletEnabled val="1"/>
        </dgm:presLayoutVars>
      </dgm:prSet>
      <dgm:spPr/>
    </dgm:pt>
    <dgm:pt modelId="{8A5A122B-54AB-4B50-BDCA-6A7B7D253C32}" type="pres">
      <dgm:prSet presAssocID="{193ED054-E525-481B-BEF5-4857A759DA52}" presName="Childtext1" presStyleLbl="revTx" presStyleIdx="1" presStyleCnt="3" custLinFactX="70801" custLinFactNeighborX="100000" custLinFactNeighborY="8694">
        <dgm:presLayoutVars>
          <dgm:chMax val="0"/>
          <dgm:chPref val="0"/>
          <dgm:bulletEnabled val="1"/>
        </dgm:presLayoutVars>
      </dgm:prSet>
      <dgm:spPr/>
    </dgm:pt>
    <dgm:pt modelId="{4C1D553E-017D-4870-8C61-AB64451498DB}" type="pres">
      <dgm:prSet presAssocID="{193ED054-E525-481B-BEF5-4857A759DA52}" presName="BalanceSpacing" presStyleCnt="0"/>
      <dgm:spPr/>
    </dgm:pt>
    <dgm:pt modelId="{B72E9A2E-14BD-4A9B-BFB1-1A17A385E887}" type="pres">
      <dgm:prSet presAssocID="{193ED054-E525-481B-BEF5-4857A759DA52}" presName="BalanceSpacing1" presStyleCnt="0"/>
      <dgm:spPr/>
    </dgm:pt>
    <dgm:pt modelId="{DB57542B-09F6-4C73-8788-E7529C4DE636}" type="pres">
      <dgm:prSet presAssocID="{D28F26EB-BCCC-4568-8D95-80D003D9F1E1}" presName="Accent1Text" presStyleLbl="node1" presStyleIdx="3" presStyleCnt="6" custLinFactNeighborX="9728" custLinFactNeighborY="1001"/>
      <dgm:spPr/>
    </dgm:pt>
    <dgm:pt modelId="{2ABCC308-0FB8-42A0-8C51-BD110AA03EFB}" type="pres">
      <dgm:prSet presAssocID="{D28F26EB-BCCC-4568-8D95-80D003D9F1E1}" presName="spaceBetweenRectangles" presStyleCnt="0"/>
      <dgm:spPr/>
    </dgm:pt>
    <dgm:pt modelId="{FCF8020A-4948-404B-B450-CA4B812ADD08}" type="pres">
      <dgm:prSet presAssocID="{E358351A-73FE-4832-90FB-7B7D38022955}" presName="composite" presStyleCnt="0"/>
      <dgm:spPr/>
    </dgm:pt>
    <dgm:pt modelId="{B70A0C1F-3D9F-4DD1-BF8B-291F141223F0}" type="pres">
      <dgm:prSet presAssocID="{E358351A-73FE-4832-90FB-7B7D38022955}" presName="Parent1" presStyleLbl="node1" presStyleIdx="4" presStyleCnt="6" custScaleX="106551" custLinFactNeighborX="5715" custLinFactNeighborY="5">
        <dgm:presLayoutVars>
          <dgm:chMax val="1"/>
          <dgm:chPref val="1"/>
          <dgm:bulletEnabled val="1"/>
        </dgm:presLayoutVars>
      </dgm:prSet>
      <dgm:spPr/>
    </dgm:pt>
    <dgm:pt modelId="{834CDE86-BFEF-4F08-AB31-7D6E6CBAAAFD}" type="pres">
      <dgm:prSet presAssocID="{E358351A-73FE-4832-90FB-7B7D38022955}" presName="Childtext1" presStyleLbl="revTx" presStyleIdx="2" presStyleCnt="3">
        <dgm:presLayoutVars>
          <dgm:chMax val="0"/>
          <dgm:chPref val="0"/>
          <dgm:bulletEnabled val="1"/>
        </dgm:presLayoutVars>
      </dgm:prSet>
      <dgm:spPr/>
    </dgm:pt>
    <dgm:pt modelId="{17D10B00-3B4C-4061-BCE3-4FA0F05CBB62}" type="pres">
      <dgm:prSet presAssocID="{E358351A-73FE-4832-90FB-7B7D38022955}" presName="BalanceSpacing" presStyleCnt="0"/>
      <dgm:spPr/>
    </dgm:pt>
    <dgm:pt modelId="{CD05618A-3038-40DA-A976-223B9CEBE0BA}" type="pres">
      <dgm:prSet presAssocID="{E358351A-73FE-4832-90FB-7B7D38022955}" presName="BalanceSpacing1" presStyleCnt="0"/>
      <dgm:spPr/>
    </dgm:pt>
    <dgm:pt modelId="{C3B30457-72ED-4DD6-A2E3-38B50A42013D}" type="pres">
      <dgm:prSet presAssocID="{E1AC7C55-F505-4853-A6B9-D1FD47531E7F}" presName="Accent1Text" presStyleLbl="node1" presStyleIdx="5" presStyleCnt="6" custLinFactNeighborX="-1651" custLinFactNeighborY="-426"/>
      <dgm:spPr/>
    </dgm:pt>
  </dgm:ptLst>
  <dgm:cxnLst>
    <dgm:cxn modelId="{2334D603-6EBC-4EF8-9F9A-52D5F57AC0A0}" type="presOf" srcId="{E358351A-73FE-4832-90FB-7B7D38022955}" destId="{B70A0C1F-3D9F-4DD1-BF8B-291F141223F0}" srcOrd="0" destOrd="0" presId="urn:microsoft.com/office/officeart/2008/layout/AlternatingHexagons"/>
    <dgm:cxn modelId="{8CC1FF0D-FFD5-4E4F-9324-6487CBB9BBC0}" type="presOf" srcId="{EE64AB7B-0BC2-41B8-8010-4E316D337D3F}" destId="{3DE25341-D3A8-478D-AC78-F1A99DBC60CE}" srcOrd="0" destOrd="0" presId="urn:microsoft.com/office/officeart/2008/layout/AlternatingHexagons"/>
    <dgm:cxn modelId="{9D1F6318-33C4-4807-A5BF-D41047EE3F17}" type="presOf" srcId="{4A084300-4897-41DC-A297-2D4B8CD298AE}" destId="{11BD62E7-CBD4-4148-AA51-905C750D6222}" srcOrd="0" destOrd="0" presId="urn:microsoft.com/office/officeart/2008/layout/AlternatingHexagons"/>
    <dgm:cxn modelId="{75AF142C-09CD-41E5-A96B-F9ED3E5BF5DA}" type="presOf" srcId="{193ED054-E525-481B-BEF5-4857A759DA52}" destId="{5A4B2596-371C-4558-BD1C-DE451B2B9702}" srcOrd="0" destOrd="0" presId="urn:microsoft.com/office/officeart/2008/layout/AlternatingHexagons"/>
    <dgm:cxn modelId="{1D15D039-ADD9-49B8-B608-AA4ADC84D4D9}" srcId="{193ED054-E525-481B-BEF5-4857A759DA52}" destId="{02754192-79E9-4FDC-864B-2A635619BF6C}" srcOrd="0" destOrd="0" parTransId="{CE4AFF8C-7275-4453-8FCC-266ED2C4821D}" sibTransId="{41EC149A-02F8-4DAB-ABF8-020E7FBF2383}"/>
    <dgm:cxn modelId="{E69D683D-BDF2-470D-9281-55C9C708CAAF}" srcId="{EE64AB7B-0BC2-41B8-8010-4E316D337D3F}" destId="{E358351A-73FE-4832-90FB-7B7D38022955}" srcOrd="2" destOrd="0" parTransId="{3C308F31-99D9-4052-BF04-B4ACBEAFE03A}" sibTransId="{E1AC7C55-F505-4853-A6B9-D1FD47531E7F}"/>
    <dgm:cxn modelId="{3B9996A5-458A-40AF-AF06-540DF929EBD8}" srcId="{EE64AB7B-0BC2-41B8-8010-4E316D337D3F}" destId="{90D1081A-032F-4A0D-94E0-B661091BC47E}" srcOrd="0" destOrd="0" parTransId="{0EE1455E-4DBA-4198-8BE0-8F1AF9903F6E}" sibTransId="{4A084300-4897-41DC-A297-2D4B8CD298AE}"/>
    <dgm:cxn modelId="{6233E0B8-3824-4492-AE95-B7E825FA1C80}" srcId="{EE64AB7B-0BC2-41B8-8010-4E316D337D3F}" destId="{193ED054-E525-481B-BEF5-4857A759DA52}" srcOrd="1" destOrd="0" parTransId="{8B8F8860-C33A-4085-9D1E-1192C3A98810}" sibTransId="{D28F26EB-BCCC-4568-8D95-80D003D9F1E1}"/>
    <dgm:cxn modelId="{193BCAC5-2DC3-4819-97F8-B4481DEE5D55}" type="presOf" srcId="{02754192-79E9-4FDC-864B-2A635619BF6C}" destId="{8A5A122B-54AB-4B50-BDCA-6A7B7D253C32}" srcOrd="0" destOrd="0" presId="urn:microsoft.com/office/officeart/2008/layout/AlternatingHexagons"/>
    <dgm:cxn modelId="{B9CC65D9-3421-4737-AC9A-63E3530C039E}" type="presOf" srcId="{D28F26EB-BCCC-4568-8D95-80D003D9F1E1}" destId="{DB57542B-09F6-4C73-8788-E7529C4DE636}" srcOrd="0" destOrd="0" presId="urn:microsoft.com/office/officeart/2008/layout/AlternatingHexagons"/>
    <dgm:cxn modelId="{256610F1-1AA3-4E39-A1B3-8C5600997E62}" type="presOf" srcId="{E1AC7C55-F505-4853-A6B9-D1FD47531E7F}" destId="{C3B30457-72ED-4DD6-A2E3-38B50A42013D}" srcOrd="0" destOrd="0" presId="urn:microsoft.com/office/officeart/2008/layout/AlternatingHexagons"/>
    <dgm:cxn modelId="{C5733FFE-4AEA-41E6-B2C5-6F078C681171}" type="presOf" srcId="{90D1081A-032F-4A0D-94E0-B661091BC47E}" destId="{F8865D90-732F-44C2-B7C0-E044B49FAA22}" srcOrd="0" destOrd="0" presId="urn:microsoft.com/office/officeart/2008/layout/AlternatingHexagons"/>
    <dgm:cxn modelId="{70D4CFF2-BD19-4B21-8D49-3E8BB5144274}" type="presParOf" srcId="{3DE25341-D3A8-478D-AC78-F1A99DBC60CE}" destId="{FAF27826-E17F-461B-BAE6-F5B4358D62F8}" srcOrd="0" destOrd="0" presId="urn:microsoft.com/office/officeart/2008/layout/AlternatingHexagons"/>
    <dgm:cxn modelId="{54F4B2FE-CB15-4F6D-BE91-9BEF0CDEC85A}" type="presParOf" srcId="{FAF27826-E17F-461B-BAE6-F5B4358D62F8}" destId="{F8865D90-732F-44C2-B7C0-E044B49FAA22}" srcOrd="0" destOrd="0" presId="urn:microsoft.com/office/officeart/2008/layout/AlternatingHexagons"/>
    <dgm:cxn modelId="{F3D67057-E87D-4667-B779-B8C52DC3EED4}" type="presParOf" srcId="{FAF27826-E17F-461B-BAE6-F5B4358D62F8}" destId="{C00A8B13-8552-419A-A922-E0162907BD42}" srcOrd="1" destOrd="0" presId="urn:microsoft.com/office/officeart/2008/layout/AlternatingHexagons"/>
    <dgm:cxn modelId="{196C3E64-DEDA-43E9-9085-005239A8A64E}" type="presParOf" srcId="{FAF27826-E17F-461B-BAE6-F5B4358D62F8}" destId="{E54F88E4-6CE1-4F73-9B13-1331575F0BCB}" srcOrd="2" destOrd="0" presId="urn:microsoft.com/office/officeart/2008/layout/AlternatingHexagons"/>
    <dgm:cxn modelId="{BEFBCD3F-ABE2-491B-9911-A1F512EB1DDA}" type="presParOf" srcId="{FAF27826-E17F-461B-BAE6-F5B4358D62F8}" destId="{D73B0F28-0D69-428A-B7A5-8AE7B8C870CE}" srcOrd="3" destOrd="0" presId="urn:microsoft.com/office/officeart/2008/layout/AlternatingHexagons"/>
    <dgm:cxn modelId="{197EB441-4DC6-415B-915F-7A6CBA0810DD}" type="presParOf" srcId="{FAF27826-E17F-461B-BAE6-F5B4358D62F8}" destId="{11BD62E7-CBD4-4148-AA51-905C750D6222}" srcOrd="4" destOrd="0" presId="urn:microsoft.com/office/officeart/2008/layout/AlternatingHexagons"/>
    <dgm:cxn modelId="{2A2AF0C8-7FFE-483C-A99F-EB961704E040}" type="presParOf" srcId="{3DE25341-D3A8-478D-AC78-F1A99DBC60CE}" destId="{01D31E70-B2A8-4853-A9D2-E5137677F088}" srcOrd="1" destOrd="0" presId="urn:microsoft.com/office/officeart/2008/layout/AlternatingHexagons"/>
    <dgm:cxn modelId="{9246B72A-0B67-4D3E-BF5A-AB219DFDB0B5}" type="presParOf" srcId="{3DE25341-D3A8-478D-AC78-F1A99DBC60CE}" destId="{85AECB1C-EFED-4EC3-B6AD-B9B0FC82C6FE}" srcOrd="2" destOrd="0" presId="urn:microsoft.com/office/officeart/2008/layout/AlternatingHexagons"/>
    <dgm:cxn modelId="{F7A004D2-950D-42BF-917F-5C9BA8250900}" type="presParOf" srcId="{85AECB1C-EFED-4EC3-B6AD-B9B0FC82C6FE}" destId="{5A4B2596-371C-4558-BD1C-DE451B2B9702}" srcOrd="0" destOrd="0" presId="urn:microsoft.com/office/officeart/2008/layout/AlternatingHexagons"/>
    <dgm:cxn modelId="{AAFB5647-838E-4A70-B254-6B0BEF96CAEB}" type="presParOf" srcId="{85AECB1C-EFED-4EC3-B6AD-B9B0FC82C6FE}" destId="{8A5A122B-54AB-4B50-BDCA-6A7B7D253C32}" srcOrd="1" destOrd="0" presId="urn:microsoft.com/office/officeart/2008/layout/AlternatingHexagons"/>
    <dgm:cxn modelId="{5A81C6BA-A59D-46C6-95BB-65217A4480D3}" type="presParOf" srcId="{85AECB1C-EFED-4EC3-B6AD-B9B0FC82C6FE}" destId="{4C1D553E-017D-4870-8C61-AB64451498DB}" srcOrd="2" destOrd="0" presId="urn:microsoft.com/office/officeart/2008/layout/AlternatingHexagons"/>
    <dgm:cxn modelId="{65932292-4949-499A-80A1-A66B52D52608}" type="presParOf" srcId="{85AECB1C-EFED-4EC3-B6AD-B9B0FC82C6FE}" destId="{B72E9A2E-14BD-4A9B-BFB1-1A17A385E887}" srcOrd="3" destOrd="0" presId="urn:microsoft.com/office/officeart/2008/layout/AlternatingHexagons"/>
    <dgm:cxn modelId="{04236EFB-EF78-4B7B-8FCC-EC00F90DCD97}" type="presParOf" srcId="{85AECB1C-EFED-4EC3-B6AD-B9B0FC82C6FE}" destId="{DB57542B-09F6-4C73-8788-E7529C4DE636}" srcOrd="4" destOrd="0" presId="urn:microsoft.com/office/officeart/2008/layout/AlternatingHexagons"/>
    <dgm:cxn modelId="{1DA34D4E-A03E-4948-B644-AE2A33740C5F}" type="presParOf" srcId="{3DE25341-D3A8-478D-AC78-F1A99DBC60CE}" destId="{2ABCC308-0FB8-42A0-8C51-BD110AA03EFB}" srcOrd="3" destOrd="0" presId="urn:microsoft.com/office/officeart/2008/layout/AlternatingHexagons"/>
    <dgm:cxn modelId="{72150494-9F47-4BA4-BC72-9791907EBF5B}" type="presParOf" srcId="{3DE25341-D3A8-478D-AC78-F1A99DBC60CE}" destId="{FCF8020A-4948-404B-B450-CA4B812ADD08}" srcOrd="4" destOrd="0" presId="urn:microsoft.com/office/officeart/2008/layout/AlternatingHexagons"/>
    <dgm:cxn modelId="{5BB2B5CC-D572-468F-93BF-9CF32AA708D2}" type="presParOf" srcId="{FCF8020A-4948-404B-B450-CA4B812ADD08}" destId="{B70A0C1F-3D9F-4DD1-BF8B-291F141223F0}" srcOrd="0" destOrd="0" presId="urn:microsoft.com/office/officeart/2008/layout/AlternatingHexagons"/>
    <dgm:cxn modelId="{D13BBB67-22C5-46BD-9F16-AA08961E9E21}" type="presParOf" srcId="{FCF8020A-4948-404B-B450-CA4B812ADD08}" destId="{834CDE86-BFEF-4F08-AB31-7D6E6CBAAAFD}" srcOrd="1" destOrd="0" presId="urn:microsoft.com/office/officeart/2008/layout/AlternatingHexagons"/>
    <dgm:cxn modelId="{6FECC37B-3526-45B8-810E-5F5FA32EFF31}" type="presParOf" srcId="{FCF8020A-4948-404B-B450-CA4B812ADD08}" destId="{17D10B00-3B4C-4061-BCE3-4FA0F05CBB62}" srcOrd="2" destOrd="0" presId="urn:microsoft.com/office/officeart/2008/layout/AlternatingHexagons"/>
    <dgm:cxn modelId="{7222479B-4C87-458A-A998-24195798067B}" type="presParOf" srcId="{FCF8020A-4948-404B-B450-CA4B812ADD08}" destId="{CD05618A-3038-40DA-A976-223B9CEBE0BA}" srcOrd="3" destOrd="0" presId="urn:microsoft.com/office/officeart/2008/layout/AlternatingHexagons"/>
    <dgm:cxn modelId="{E5E9A5C5-0171-40D7-B5CC-C35AE7A79344}" type="presParOf" srcId="{FCF8020A-4948-404B-B450-CA4B812ADD08}" destId="{C3B30457-72ED-4DD6-A2E3-38B50A42013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65D90-732F-44C2-B7C0-E044B49FAA22}">
      <dsp:nvSpPr>
        <dsp:cNvPr id="0" name=""/>
        <dsp:cNvSpPr/>
      </dsp:nvSpPr>
      <dsp:spPr>
        <a:xfrm rot="5400000">
          <a:off x="3454194" y="133750"/>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Teaming Models</a:t>
          </a:r>
        </a:p>
      </dsp:txBody>
      <dsp:txXfrm rot="-5400000">
        <a:off x="3836832" y="307033"/>
        <a:ext cx="1142431" cy="1313139"/>
      </dsp:txXfrm>
    </dsp:sp>
    <dsp:sp modelId="{C00A8B13-8552-419A-A922-E0162907BD42}">
      <dsp:nvSpPr>
        <dsp:cNvPr id="0" name=""/>
        <dsp:cNvSpPr/>
      </dsp:nvSpPr>
      <dsp:spPr>
        <a:xfrm>
          <a:off x="5124496" y="609654"/>
          <a:ext cx="2129001" cy="1144624"/>
        </a:xfrm>
        <a:prstGeom prst="rect">
          <a:avLst/>
        </a:prstGeom>
        <a:noFill/>
        <a:ln>
          <a:noFill/>
        </a:ln>
        <a:effectLst/>
      </dsp:spPr>
      <dsp:style>
        <a:lnRef idx="0">
          <a:scrgbClr r="0" g="0" b="0"/>
        </a:lnRef>
        <a:fillRef idx="0">
          <a:scrgbClr r="0" g="0" b="0"/>
        </a:fillRef>
        <a:effectRef idx="0">
          <a:scrgbClr r="0" g="0" b="0"/>
        </a:effectRef>
        <a:fontRef idx="minor"/>
      </dsp:style>
    </dsp:sp>
    <dsp:sp modelId="{11BD62E7-CBD4-4148-AA51-905C750D6222}">
      <dsp:nvSpPr>
        <dsp:cNvPr id="0" name=""/>
        <dsp:cNvSpPr/>
      </dsp:nvSpPr>
      <dsp:spPr>
        <a:xfrm rot="5400000">
          <a:off x="1566163" y="124000"/>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948801" y="297283"/>
        <a:ext cx="1142431" cy="1313139"/>
      </dsp:txXfrm>
    </dsp:sp>
    <dsp:sp modelId="{5A4B2596-371C-4558-BD1C-DE451B2B9702}">
      <dsp:nvSpPr>
        <dsp:cNvPr id="0" name=""/>
        <dsp:cNvSpPr/>
      </dsp:nvSpPr>
      <dsp:spPr>
        <a:xfrm rot="5400000">
          <a:off x="2526454" y="1744179"/>
          <a:ext cx="1907707" cy="1659705"/>
        </a:xfrm>
        <a:prstGeom prst="hexagon">
          <a:avLst>
            <a:gd name="adj" fmla="val 25000"/>
            <a:gd name="vf" fmla="val 115470"/>
          </a:avLst>
        </a:prstGeom>
        <a:solidFill>
          <a:schemeClr val="accent2">
            <a:lumMod val="75000"/>
          </a:schemeClr>
        </a:solidFill>
        <a:ln w="22225" cap="rnd"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 Thriving System of Care</a:t>
          </a:r>
        </a:p>
      </dsp:txBody>
      <dsp:txXfrm rot="-5400000">
        <a:off x="2909092" y="1917462"/>
        <a:ext cx="1142431" cy="1313139"/>
      </dsp:txXfrm>
    </dsp:sp>
    <dsp:sp modelId="{8A5A122B-54AB-4B50-BDCA-6A7B7D253C32}">
      <dsp:nvSpPr>
        <dsp:cNvPr id="0" name=""/>
        <dsp:cNvSpPr/>
      </dsp:nvSpPr>
      <dsp:spPr>
        <a:xfrm>
          <a:off x="4040507" y="2101233"/>
          <a:ext cx="2060323" cy="114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endParaRPr lang="en-US" sz="1700" kern="1200" dirty="0"/>
        </a:p>
      </dsp:txBody>
      <dsp:txXfrm>
        <a:off x="4040507" y="2101233"/>
        <a:ext cx="2060323" cy="1144624"/>
      </dsp:txXfrm>
    </dsp:sp>
    <dsp:sp modelId="{DB57542B-09F6-4C73-8788-E7529C4DE636}">
      <dsp:nvSpPr>
        <dsp:cNvPr id="0" name=""/>
        <dsp:cNvSpPr/>
      </dsp:nvSpPr>
      <dsp:spPr>
        <a:xfrm rot="5400000">
          <a:off x="4480392" y="1763275"/>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4863030" y="1936558"/>
        <a:ext cx="1142431" cy="1313139"/>
      </dsp:txXfrm>
    </dsp:sp>
    <dsp:sp modelId="{B70A0C1F-3D9F-4DD1-BF8B-291F141223F0}">
      <dsp:nvSpPr>
        <dsp:cNvPr id="0" name=""/>
        <dsp:cNvSpPr/>
      </dsp:nvSpPr>
      <dsp:spPr>
        <a:xfrm rot="5400000">
          <a:off x="3520981" y="3309172"/>
          <a:ext cx="1907707" cy="1768432"/>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Data Sharing</a:t>
          </a:r>
        </a:p>
      </dsp:txBody>
      <dsp:txXfrm rot="-5400000">
        <a:off x="3874598" y="3545880"/>
        <a:ext cx="1200472" cy="1295017"/>
      </dsp:txXfrm>
    </dsp:sp>
    <dsp:sp modelId="{834CDE86-BFEF-4F08-AB31-7D6E6CBAAAFD}">
      <dsp:nvSpPr>
        <dsp:cNvPr id="0" name=""/>
        <dsp:cNvSpPr/>
      </dsp:nvSpPr>
      <dsp:spPr>
        <a:xfrm>
          <a:off x="5260198" y="3620981"/>
          <a:ext cx="2129001" cy="1144624"/>
        </a:xfrm>
        <a:prstGeom prst="rect">
          <a:avLst/>
        </a:prstGeom>
        <a:noFill/>
        <a:ln>
          <a:noFill/>
        </a:ln>
        <a:effectLst/>
      </dsp:spPr>
      <dsp:style>
        <a:lnRef idx="0">
          <a:scrgbClr r="0" g="0" b="0"/>
        </a:lnRef>
        <a:fillRef idx="0">
          <a:scrgbClr r="0" g="0" b="0"/>
        </a:fillRef>
        <a:effectRef idx="0">
          <a:scrgbClr r="0" g="0" b="0"/>
        </a:effectRef>
        <a:fontRef idx="minor"/>
      </dsp:style>
    </dsp:sp>
    <dsp:sp modelId="{C3B30457-72ED-4DD6-A2E3-38B50A42013D}">
      <dsp:nvSpPr>
        <dsp:cNvPr id="0" name=""/>
        <dsp:cNvSpPr/>
      </dsp:nvSpPr>
      <dsp:spPr>
        <a:xfrm rot="5400000">
          <a:off x="1606245" y="3355314"/>
          <a:ext cx="1907707" cy="1659705"/>
        </a:xfrm>
        <a:prstGeom prst="hexagon">
          <a:avLst>
            <a:gd name="adj" fmla="val 2500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988883" y="3528597"/>
        <a:ext cx="1142431" cy="13131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CEC93-959B-4F16-9E7A-00D2B4B942C8}" type="datetimeFigureOut">
              <a:rPr lang="en-US" smtClean="0"/>
              <a:t>8/28/2023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A0C6-6AA4-4E65-A215-0EDE085AEA9C}" type="slidenum">
              <a:rPr lang="en-US" smtClean="0"/>
              <a:t>‹#›</a:t>
            </a:fld>
            <a:endParaRPr lang="en-US" dirty="0"/>
          </a:p>
        </p:txBody>
      </p:sp>
    </p:spTree>
    <p:extLst>
      <p:ext uri="{BB962C8B-B14F-4D97-AF65-F5344CB8AC3E}">
        <p14:creationId xmlns:p14="http://schemas.microsoft.com/office/powerpoint/2010/main" val="225827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7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4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30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2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our convenings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57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09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977DA-2AED-49D4-93AB-C47F914742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99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03AC-BDF6-FB08-95D7-9782C0810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51482-9CA7-704B-E8D5-FD3B5E12A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D4AE3E-D7AF-D048-8BE6-9DC5E986330A}"/>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5" name="Footer Placeholder 4">
            <a:extLst>
              <a:ext uri="{FF2B5EF4-FFF2-40B4-BE49-F238E27FC236}">
                <a16:creationId xmlns:a16="http://schemas.microsoft.com/office/drawing/2014/main" id="{EFC3C560-1978-CC78-5C4C-1A3E56E0C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6D63AD-0293-AAFF-D112-DE965D2D860C}"/>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93041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B269-3C23-3DED-ECB6-D1C95BA51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091759-E2FA-E778-C151-F75D7F108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8B4C2-7A15-C23E-CADB-0983EBEEECD2}"/>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5" name="Footer Placeholder 4">
            <a:extLst>
              <a:ext uri="{FF2B5EF4-FFF2-40B4-BE49-F238E27FC236}">
                <a16:creationId xmlns:a16="http://schemas.microsoft.com/office/drawing/2014/main" id="{D2F15589-2006-B865-9BD0-78B2C2455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32B925-DF51-C3B2-37C8-2FEB62C61E2F}"/>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34130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D4BE-077D-5534-27AD-CA991F2974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55F4D-5CBF-B12F-AD0A-12C774BB9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A6330-A886-959E-22D4-66D1B1FF6837}"/>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5" name="Footer Placeholder 4">
            <a:extLst>
              <a:ext uri="{FF2B5EF4-FFF2-40B4-BE49-F238E27FC236}">
                <a16:creationId xmlns:a16="http://schemas.microsoft.com/office/drawing/2014/main" id="{1EB0CA32-CEEB-83FF-842F-D6642776E8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A41634-E78B-6CA8-A841-F7BAE8777DB1}"/>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94132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8/28/2023</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213285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p>
            <a:r>
              <a:rPr lang="en-US"/>
              <a:t>Click to edit Master title style</a:t>
            </a:r>
            <a:endParaRPr lang="en-US" dirty="0"/>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8/28/2023</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6321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8/28/2023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355072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751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4354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48799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823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8/28/2023</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419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3C97-1711-2E2A-6C0F-7DD12FDC4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15209-568E-5142-E037-80FAB17C9E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6D699-954E-15EE-52D3-DE9AB8512624}"/>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5" name="Footer Placeholder 4">
            <a:extLst>
              <a:ext uri="{FF2B5EF4-FFF2-40B4-BE49-F238E27FC236}">
                <a16:creationId xmlns:a16="http://schemas.microsoft.com/office/drawing/2014/main" id="{2B886D7E-962E-AC76-22AE-A2842E3917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6D077A-60AD-9573-9E5F-7FA5FA75E355}"/>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3675763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8/28/2023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524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4EC6-BC08-65EC-2584-8020758A8B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DF417-8E35-ED87-5E43-A7C1F3940A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8B86B-E6F6-6C9B-DFDD-40A11C5F7507}"/>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5" name="Footer Placeholder 4">
            <a:extLst>
              <a:ext uri="{FF2B5EF4-FFF2-40B4-BE49-F238E27FC236}">
                <a16:creationId xmlns:a16="http://schemas.microsoft.com/office/drawing/2014/main" id="{C97A6F75-F7CB-2EF9-67FC-0A2E567917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34EB6-3BD5-E4CF-781B-9220D8FC1B14}"/>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401721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54FA-9618-3AA9-54F3-766EBDD0E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B7D43-69EC-3E0C-D0F8-6957A72463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C8CC36-B59C-ABBF-892B-8F63AA6803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F80E9-66A1-1B41-E1B4-E3109090678F}"/>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6" name="Footer Placeholder 5">
            <a:extLst>
              <a:ext uri="{FF2B5EF4-FFF2-40B4-BE49-F238E27FC236}">
                <a16:creationId xmlns:a16="http://schemas.microsoft.com/office/drawing/2014/main" id="{4D996201-E29C-0FD5-5D24-D7519F6F79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AA204A-12D2-95DB-0524-0A07FAFE7250}"/>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193254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0C24-D5BB-F0F5-D6DE-03A2E69B9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A7BEEF-CF6A-B5F9-77A0-DC573D21C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85A2C-084A-77AB-4828-78E23AFB22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F3EE0-7FB7-EC06-91EE-A006116D1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F73793-D44D-1D12-DB57-F1A80F10F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D1E48-1C9C-C4AC-417E-D8F0AF6515B0}"/>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8" name="Footer Placeholder 7">
            <a:extLst>
              <a:ext uri="{FF2B5EF4-FFF2-40B4-BE49-F238E27FC236}">
                <a16:creationId xmlns:a16="http://schemas.microsoft.com/office/drawing/2014/main" id="{83621CD9-6392-FF87-CBE0-C5B527DD9D4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93831C-7B60-71EB-8FF4-479D6EEF69BA}"/>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82386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7E9E-C8E7-F787-9486-C2168D3B1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1FA462-E4AA-331B-26C3-71FAEA7A2BB8}"/>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4" name="Footer Placeholder 3">
            <a:extLst>
              <a:ext uri="{FF2B5EF4-FFF2-40B4-BE49-F238E27FC236}">
                <a16:creationId xmlns:a16="http://schemas.microsoft.com/office/drawing/2014/main" id="{2F16822A-46AA-5AF9-EC7A-0DE394B6EA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B59D0D-8EE3-1AD5-5EF5-60E6EBD0831F}"/>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8595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2F7A9-578D-7403-4671-FD87C780953E}"/>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3" name="Footer Placeholder 2">
            <a:extLst>
              <a:ext uri="{FF2B5EF4-FFF2-40B4-BE49-F238E27FC236}">
                <a16:creationId xmlns:a16="http://schemas.microsoft.com/office/drawing/2014/main" id="{6AE29FB0-3E37-3F6F-8F9C-51A2B69E702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CD970D-F7A2-95AD-2098-073773C35709}"/>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95492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E4F1-2B55-0F73-CA77-8AF137429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FF709-B9F2-AAF3-6EA5-F2F586576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0780B-D713-77CB-08F3-D13DC7A65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1A163-EC27-DCA5-C30B-D81DC52A7B8C}"/>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6" name="Footer Placeholder 5">
            <a:extLst>
              <a:ext uri="{FF2B5EF4-FFF2-40B4-BE49-F238E27FC236}">
                <a16:creationId xmlns:a16="http://schemas.microsoft.com/office/drawing/2014/main" id="{76322D39-C8FD-048E-C81D-16E7A1D1B1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24938E-1EF6-3A8E-0A0A-6B5B411EE7B8}"/>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0325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0104-C128-2237-33FA-416BC185E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43B0F-EC26-FDA8-C5D9-21CA9D992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DD6FE6-AE0F-35B9-290E-E1E40C830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9F490-B020-CA0C-970E-5292D3820D48}"/>
              </a:ext>
            </a:extLst>
          </p:cNvPr>
          <p:cNvSpPr>
            <a:spLocks noGrp="1"/>
          </p:cNvSpPr>
          <p:nvPr>
            <p:ph type="dt" sz="half" idx="10"/>
          </p:nvPr>
        </p:nvSpPr>
        <p:spPr/>
        <p:txBody>
          <a:bodyPr/>
          <a:lstStyle/>
          <a:p>
            <a:fld id="{E90298CD-2D95-48E4-9562-C4D8D44BFEA1}" type="datetimeFigureOut">
              <a:rPr lang="en-US" smtClean="0"/>
              <a:t>8/28/2023</a:t>
            </a:fld>
            <a:endParaRPr lang="en-US" dirty="0"/>
          </a:p>
        </p:txBody>
      </p:sp>
      <p:sp>
        <p:nvSpPr>
          <p:cNvPr id="6" name="Footer Placeholder 5">
            <a:extLst>
              <a:ext uri="{FF2B5EF4-FFF2-40B4-BE49-F238E27FC236}">
                <a16:creationId xmlns:a16="http://schemas.microsoft.com/office/drawing/2014/main" id="{878C5DDA-B373-E7DB-431C-01C570CBC1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CC8BAA-1BD5-40B1-B5F6-24F4CB53104B}"/>
              </a:ext>
            </a:extLst>
          </p:cNvPr>
          <p:cNvSpPr>
            <a:spLocks noGrp="1"/>
          </p:cNvSpPr>
          <p:nvPr>
            <p:ph type="sldNum" sz="quarter" idx="12"/>
          </p:nvPr>
        </p:nvSpPr>
        <p:spPr/>
        <p:txBody>
          <a:bodyPr/>
          <a:lstStyle/>
          <a:p>
            <a:fld id="{26E0550A-495E-4D75-948E-4183918FB412}" type="slidenum">
              <a:rPr lang="en-US" smtClean="0"/>
              <a:t>‹#›</a:t>
            </a:fld>
            <a:endParaRPr lang="en-US" dirty="0"/>
          </a:p>
        </p:txBody>
      </p:sp>
    </p:spTree>
    <p:extLst>
      <p:ext uri="{BB962C8B-B14F-4D97-AF65-F5344CB8AC3E}">
        <p14:creationId xmlns:p14="http://schemas.microsoft.com/office/powerpoint/2010/main" val="232337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4B678-6E1D-6806-B7A6-0C2F48491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AA1881-FA70-2519-9D65-AA6D58590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F9D97-4A9A-E3E5-A463-03BA4EA15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298CD-2D95-48E4-9562-C4D8D44BFEA1}" type="datetimeFigureOut">
              <a:rPr lang="en-US" smtClean="0"/>
              <a:t>8/28/2023</a:t>
            </a:fld>
            <a:endParaRPr lang="en-US" dirty="0"/>
          </a:p>
        </p:txBody>
      </p:sp>
      <p:sp>
        <p:nvSpPr>
          <p:cNvPr id="5" name="Footer Placeholder 4">
            <a:extLst>
              <a:ext uri="{FF2B5EF4-FFF2-40B4-BE49-F238E27FC236}">
                <a16:creationId xmlns:a16="http://schemas.microsoft.com/office/drawing/2014/main" id="{D797D1A1-127C-4E48-3DAE-EE0AEDD159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5C17DB-9055-2BCB-106C-0BC87E74E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0550A-495E-4D75-948E-4183918FB412}" type="slidenum">
              <a:rPr lang="en-US" smtClean="0"/>
              <a:t>‹#›</a:t>
            </a:fld>
            <a:endParaRPr lang="en-US" dirty="0"/>
          </a:p>
        </p:txBody>
      </p:sp>
    </p:spTree>
    <p:extLst>
      <p:ext uri="{BB962C8B-B14F-4D97-AF65-F5344CB8AC3E}">
        <p14:creationId xmlns:p14="http://schemas.microsoft.com/office/powerpoint/2010/main" val="404317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8/28/2023</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1157862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551862" y="3383520"/>
            <a:ext cx="8667750" cy="1343034"/>
          </a:xfrm>
        </p:spPr>
        <p:txBody>
          <a:bodyPr>
            <a:normAutofit/>
          </a:bodyPr>
          <a:lstStyle/>
          <a:p>
            <a:r>
              <a:rPr lang="en-US" sz="3000" dirty="0"/>
              <a:t>SYSTEM OF CARE SUBCOMMITTEE</a:t>
            </a:r>
          </a:p>
        </p:txBody>
      </p:sp>
      <p:sp>
        <p:nvSpPr>
          <p:cNvPr id="2" name="Subtitle 6">
            <a:extLst>
              <a:ext uri="{FF2B5EF4-FFF2-40B4-BE49-F238E27FC236}">
                <a16:creationId xmlns:a16="http://schemas.microsoft.com/office/drawing/2014/main" id="{3E63288E-CEC3-49DE-3320-B9B8692C373D}"/>
              </a:ext>
            </a:extLst>
          </p:cNvPr>
          <p:cNvSpPr txBox="1">
            <a:spLocks/>
          </p:cNvSpPr>
          <p:nvPr/>
        </p:nvSpPr>
        <p:spPr>
          <a:xfrm>
            <a:off x="4745353" y="6267679"/>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AUGUST 15, 2023</a:t>
            </a:r>
            <a:endParaRPr kumimoji="0" lang="en-US" sz="14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 name="Subtitle 6">
            <a:extLst>
              <a:ext uri="{FF2B5EF4-FFF2-40B4-BE49-F238E27FC236}">
                <a16:creationId xmlns:a16="http://schemas.microsoft.com/office/drawing/2014/main" id="{42376850-F887-60CB-188F-307515AB1917}"/>
              </a:ext>
            </a:extLst>
          </p:cNvPr>
          <p:cNvSpPr txBox="1">
            <a:spLocks/>
          </p:cNvSpPr>
          <p:nvPr/>
        </p:nvSpPr>
        <p:spPr>
          <a:xfrm>
            <a:off x="5019675" y="2958350"/>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Commission on Mental Health and Substance Use Disorder</a:t>
            </a:r>
            <a:endParaRPr kumimoji="0" lang="en-US" sz="18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8" name="Subtitle 6">
            <a:extLst>
              <a:ext uri="{FF2B5EF4-FFF2-40B4-BE49-F238E27FC236}">
                <a16:creationId xmlns:a16="http://schemas.microsoft.com/office/drawing/2014/main" id="{0F66EAB9-6074-9B2D-B002-5FBF35606746}"/>
              </a:ext>
            </a:extLst>
          </p:cNvPr>
          <p:cNvSpPr txBox="1">
            <a:spLocks/>
          </p:cNvSpPr>
          <p:nvPr/>
        </p:nvSpPr>
        <p:spPr>
          <a:xfrm>
            <a:off x="9347563" y="4063554"/>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Commissioner Harris</a:t>
            </a:r>
            <a:endParaRPr kumimoji="0" lang="en-US" sz="18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 name="Subtitle 6">
            <a:extLst>
              <a:ext uri="{FF2B5EF4-FFF2-40B4-BE49-F238E27FC236}">
                <a16:creationId xmlns:a16="http://schemas.microsoft.com/office/drawing/2014/main" id="{BAC3D4CD-0208-4BF5-ADB1-DF8660CC027F}"/>
              </a:ext>
            </a:extLst>
          </p:cNvPr>
          <p:cNvSpPr txBox="1">
            <a:spLocks/>
          </p:cNvSpPr>
          <p:nvPr/>
        </p:nvSpPr>
        <p:spPr>
          <a:xfrm>
            <a:off x="5475513" y="4408354"/>
            <a:ext cx="7172325" cy="5903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bg1"/>
                </a:solidFill>
                <a:latin typeface="Verdana" panose="020B0604030504040204" pitchFamily="34" charset="0"/>
                <a:ea typeface="Verdana" panose="020B0604030504040204" pitchFamily="34" charset="0"/>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600"/>
              </a:spcAft>
              <a:buClr>
                <a:srgbClr val="115BA4"/>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Secretary, Florida Department of Children and Families</a:t>
            </a:r>
            <a:endParaRPr kumimoji="0" lang="en-US" sz="1800" b="0" i="0" u="none" strike="noStrike" kern="1200" cap="all"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4B09-6A1D-C864-EBC7-4F94EFC52C25}"/>
              </a:ext>
            </a:extLst>
          </p:cNvPr>
          <p:cNvSpPr>
            <a:spLocks noGrp="1"/>
          </p:cNvSpPr>
          <p:nvPr>
            <p:ph type="title"/>
          </p:nvPr>
        </p:nvSpPr>
        <p:spPr>
          <a:xfrm>
            <a:off x="748393" y="2278545"/>
            <a:ext cx="3031852" cy="1722419"/>
          </a:xfrm>
        </p:spPr>
        <p:txBody>
          <a:bodyPr>
            <a:normAutofit/>
          </a:bodyPr>
          <a:lstStyle/>
          <a:p>
            <a:r>
              <a:rPr lang="en-US" sz="3200" b="1" dirty="0"/>
              <a:t>Central receiving facilities</a:t>
            </a:r>
          </a:p>
        </p:txBody>
      </p:sp>
      <p:sp>
        <p:nvSpPr>
          <p:cNvPr id="4" name="Slide Number Placeholder 3">
            <a:extLst>
              <a:ext uri="{FF2B5EF4-FFF2-40B4-BE49-F238E27FC236}">
                <a16:creationId xmlns:a16="http://schemas.microsoft.com/office/drawing/2014/main" id="{0E5D4C37-C618-D349-1C22-A61A3045F858}"/>
              </a:ext>
            </a:extLst>
          </p:cNvPr>
          <p:cNvSpPr>
            <a:spLocks noGrp="1"/>
          </p:cNvSpPr>
          <p:nvPr>
            <p:ph type="sldNum" sz="quarter" idx="12"/>
          </p:nvPr>
        </p:nvSpPr>
        <p:spPr/>
        <p:txBody>
          <a:bodyPr/>
          <a:lstStyle/>
          <a:p>
            <a:fld id="{3A98EE3D-8CD1-4C3F-BD1C-C98C9596463C}" type="slidenum">
              <a:rPr lang="en-US" smtClean="0"/>
              <a:pPr/>
              <a:t>10</a:t>
            </a:fld>
            <a:endParaRPr lang="en-US" dirty="0"/>
          </a:p>
        </p:txBody>
      </p:sp>
      <p:pic>
        <p:nvPicPr>
          <p:cNvPr id="6" name="Picture 5" descr="Map&#10;&#10;Description automatically generated">
            <a:extLst>
              <a:ext uri="{FF2B5EF4-FFF2-40B4-BE49-F238E27FC236}">
                <a16:creationId xmlns:a16="http://schemas.microsoft.com/office/drawing/2014/main" id="{4BDE3FE1-B956-A85C-7DD5-120B6D4B7C0B}"/>
              </a:ext>
            </a:extLst>
          </p:cNvPr>
          <p:cNvPicPr>
            <a:picLocks noChangeAspect="1"/>
          </p:cNvPicPr>
          <p:nvPr/>
        </p:nvPicPr>
        <p:blipFill rotWithShape="1">
          <a:blip r:embed="rId2"/>
          <a:srcRect t="11437" b="7970"/>
          <a:stretch/>
        </p:blipFill>
        <p:spPr>
          <a:xfrm>
            <a:off x="4345885" y="619125"/>
            <a:ext cx="5652053" cy="5804789"/>
          </a:xfrm>
          <a:prstGeom prst="rect">
            <a:avLst/>
          </a:prstGeom>
        </p:spPr>
      </p:pic>
    </p:spTree>
    <p:extLst>
      <p:ext uri="{BB962C8B-B14F-4D97-AF65-F5344CB8AC3E}">
        <p14:creationId xmlns:p14="http://schemas.microsoft.com/office/powerpoint/2010/main" val="161986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41278-880F-88B3-9839-96AE6089CAB9}"/>
              </a:ext>
            </a:extLst>
          </p:cNvPr>
          <p:cNvSpPr>
            <a:spLocks noGrp="1"/>
          </p:cNvSpPr>
          <p:nvPr>
            <p:ph type="title"/>
          </p:nvPr>
        </p:nvSpPr>
        <p:spPr/>
        <p:txBody>
          <a:bodyPr/>
          <a:lstStyle/>
          <a:p>
            <a:r>
              <a:rPr lang="en-US" dirty="0"/>
              <a:t>ANTICIPATED subcommittee recommendations</a:t>
            </a:r>
          </a:p>
        </p:txBody>
      </p:sp>
      <p:sp>
        <p:nvSpPr>
          <p:cNvPr id="11" name="Content Placeholder 10">
            <a:extLst>
              <a:ext uri="{FF2B5EF4-FFF2-40B4-BE49-F238E27FC236}">
                <a16:creationId xmlns:a16="http://schemas.microsoft.com/office/drawing/2014/main" id="{7DA4FCB4-2366-E351-BC41-F30D506CBF67}"/>
              </a:ext>
            </a:extLst>
          </p:cNvPr>
          <p:cNvSpPr>
            <a:spLocks noGrp="1"/>
          </p:cNvSpPr>
          <p:nvPr>
            <p:ph sz="half" idx="1"/>
          </p:nvPr>
        </p:nvSpPr>
        <p:spPr>
          <a:xfrm>
            <a:off x="720089" y="1347354"/>
            <a:ext cx="10599951" cy="4163291"/>
          </a:xfrm>
        </p:spPr>
        <p:txBody>
          <a:bodyPr>
            <a:noAutofit/>
          </a:bodyPr>
          <a:lstStyle/>
          <a:p>
            <a:pPr marL="342900" indent="-342900">
              <a:buClr>
                <a:schemeClr val="tx1"/>
              </a:buClr>
              <a:buFont typeface="+mj-lt"/>
              <a:buAutoNum type="arabicPeriod"/>
            </a:pPr>
            <a:r>
              <a:rPr lang="en-US" sz="1400" b="1" dirty="0">
                <a:solidFill>
                  <a:schemeClr val="tx1"/>
                </a:solidFill>
              </a:rPr>
              <a:t>Expand Patient Centered Behavioral Health Homes</a:t>
            </a:r>
            <a:endParaRPr lang="en-US" b="1" dirty="0">
              <a:solidFill>
                <a:schemeClr val="tx1"/>
              </a:solidFill>
            </a:endParaRPr>
          </a:p>
          <a:p>
            <a:pPr lvl="1">
              <a:buClr>
                <a:schemeClr val="tx1"/>
              </a:buClr>
            </a:pPr>
            <a:r>
              <a:rPr lang="en-US" dirty="0">
                <a:solidFill>
                  <a:schemeClr val="tx1"/>
                </a:solidFill>
                <a:cs typeface="Times New Roman" panose="02020603050405020304" pitchFamily="18" charset="0"/>
              </a:rPr>
              <a:t>Establish a standardized framework for the Florida specific CCBHC model that addresses behavioral health challenges and barriers.</a:t>
            </a:r>
          </a:p>
          <a:p>
            <a:pPr marL="0" indent="0">
              <a:buClr>
                <a:schemeClr val="tx1"/>
              </a:buClr>
              <a:buNone/>
            </a:pPr>
            <a:r>
              <a:rPr lang="en-US" sz="1400" b="1" dirty="0">
                <a:solidFill>
                  <a:schemeClr val="tx1"/>
                </a:solidFill>
              </a:rPr>
              <a:t>2</a:t>
            </a:r>
            <a:r>
              <a:rPr lang="en-US" b="1" dirty="0">
                <a:solidFill>
                  <a:schemeClr val="tx1"/>
                </a:solidFill>
              </a:rPr>
              <a:t>. </a:t>
            </a:r>
            <a:r>
              <a:rPr lang="en-US" sz="1400" b="1" dirty="0">
                <a:solidFill>
                  <a:schemeClr val="tx1"/>
                </a:solidFill>
              </a:rPr>
              <a:t>Complete GAP analysis </a:t>
            </a:r>
          </a:p>
          <a:p>
            <a:pPr lvl="1">
              <a:buClr>
                <a:schemeClr val="tx1"/>
              </a:buClr>
            </a:pPr>
            <a:r>
              <a:rPr lang="en-US" dirty="0">
                <a:solidFill>
                  <a:schemeClr val="tx1"/>
                </a:solidFill>
              </a:rPr>
              <a:t>Produce recommendations around the need for expansion of key services that address challenges and reduce the need or use of deeper end/more costly services</a:t>
            </a:r>
            <a:br>
              <a:rPr lang="en-US" dirty="0">
                <a:solidFill>
                  <a:schemeClr val="tx1"/>
                </a:solidFill>
              </a:rPr>
            </a:br>
            <a:endParaRPr lang="en-US" dirty="0">
              <a:solidFill>
                <a:schemeClr val="tx1"/>
              </a:solidFill>
            </a:endParaRPr>
          </a:p>
          <a:p>
            <a:pPr marL="0" indent="0">
              <a:buClr>
                <a:schemeClr val="tx1"/>
              </a:buClr>
              <a:buNone/>
            </a:pPr>
            <a:r>
              <a:rPr lang="en-US" sz="1400" b="1" dirty="0">
                <a:solidFill>
                  <a:schemeClr val="tx1"/>
                </a:solidFill>
              </a:rPr>
              <a:t>3. Explore opportunities/funding that support regionalized expansion of regional health information exchanges </a:t>
            </a:r>
          </a:p>
          <a:p>
            <a:pPr marL="0" indent="0">
              <a:buClr>
                <a:schemeClr val="tx1"/>
              </a:buClr>
              <a:buNone/>
            </a:pPr>
            <a:endParaRPr lang="en-US" sz="1400" b="1" dirty="0">
              <a:solidFill>
                <a:schemeClr val="tx1"/>
              </a:solidFill>
            </a:endParaRPr>
          </a:p>
          <a:p>
            <a:pPr marL="0" indent="0">
              <a:buClr>
                <a:schemeClr val="tx1"/>
              </a:buClr>
              <a:buNone/>
            </a:pPr>
            <a:r>
              <a:rPr lang="en-US" sz="1400" b="1" dirty="0">
                <a:solidFill>
                  <a:schemeClr val="tx1"/>
                </a:solidFill>
              </a:rPr>
              <a:t>4. Regional Collaboratives</a:t>
            </a:r>
          </a:p>
          <a:p>
            <a:pPr lvl="1">
              <a:buClr>
                <a:schemeClr val="tx1"/>
              </a:buClr>
            </a:pPr>
            <a:r>
              <a:rPr lang="en-US" dirty="0">
                <a:solidFill>
                  <a:schemeClr val="tx1"/>
                </a:solidFill>
              </a:rPr>
              <a:t>Establishing regional collaboratives that address ongoing challenges at the local level maintain open lines of communication.</a:t>
            </a:r>
          </a:p>
          <a:p>
            <a:pPr lvl="1">
              <a:buClr>
                <a:schemeClr val="tx1"/>
              </a:buClr>
            </a:pPr>
            <a:endParaRPr lang="en-US" dirty="0">
              <a:solidFill>
                <a:schemeClr val="tx1"/>
              </a:solidFill>
            </a:endParaRPr>
          </a:p>
          <a:p>
            <a:pPr lvl="1">
              <a:buClr>
                <a:schemeClr val="tx1"/>
              </a:buClr>
            </a:pPr>
            <a:endParaRPr lang="en-US" sz="1500" b="1" dirty="0">
              <a:solidFill>
                <a:schemeClr val="tx1"/>
              </a:solidFill>
            </a:endParaRPr>
          </a:p>
          <a:p>
            <a:pPr marL="0" indent="0">
              <a:buClr>
                <a:schemeClr val="tx1"/>
              </a:buClr>
              <a:buNone/>
            </a:pPr>
            <a:endParaRPr lang="en-US" sz="1500" b="1" dirty="0">
              <a:solidFill>
                <a:schemeClr val="tx1"/>
              </a:solidFill>
            </a:endParaRPr>
          </a:p>
        </p:txBody>
      </p:sp>
      <p:sp>
        <p:nvSpPr>
          <p:cNvPr id="4" name="Slide Number Placeholder 3">
            <a:extLst>
              <a:ext uri="{FF2B5EF4-FFF2-40B4-BE49-F238E27FC236}">
                <a16:creationId xmlns:a16="http://schemas.microsoft.com/office/drawing/2014/main" id="{5E7BA4DB-2F8B-F550-A8C7-5E5E0AD60AF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2273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136;p64">
            <a:extLst>
              <a:ext uri="{FF2B5EF4-FFF2-40B4-BE49-F238E27FC236}">
                <a16:creationId xmlns:a16="http://schemas.microsoft.com/office/drawing/2014/main" id="{261D0C5F-4C1D-4131-86ED-555B222C1B78}"/>
              </a:ext>
            </a:extLst>
          </p:cNvPr>
          <p:cNvSpPr/>
          <p:nvPr/>
        </p:nvSpPr>
        <p:spPr>
          <a:xfrm>
            <a:off x="1381874" y="1623240"/>
            <a:ext cx="9629026" cy="1904902"/>
          </a:xfrm>
          <a:prstGeom prst="rect">
            <a:avLst/>
          </a:prstGeom>
          <a:solidFill>
            <a:srgbClr val="8FAA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Google Shape;6136;p64">
            <a:extLst>
              <a:ext uri="{FF2B5EF4-FFF2-40B4-BE49-F238E27FC236}">
                <a16:creationId xmlns:a16="http://schemas.microsoft.com/office/drawing/2014/main" id="{AC04C086-C06C-4355-824E-F3E1DF319E17}"/>
              </a:ext>
            </a:extLst>
          </p:cNvPr>
          <p:cNvSpPr/>
          <p:nvPr/>
        </p:nvSpPr>
        <p:spPr>
          <a:xfrm>
            <a:off x="1193800" y="1831645"/>
            <a:ext cx="9629026" cy="1904902"/>
          </a:xfrm>
          <a:prstGeom prst="rect">
            <a:avLst/>
          </a:prstGeom>
          <a:solidFill>
            <a:srgbClr val="488F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Google Shape;6136;p64">
            <a:extLst>
              <a:ext uri="{FF2B5EF4-FFF2-40B4-BE49-F238E27FC236}">
                <a16:creationId xmlns:a16="http://schemas.microsoft.com/office/drawing/2014/main" id="{2E20574E-A740-4055-9331-80193D0A8FAF}"/>
              </a:ext>
            </a:extLst>
          </p:cNvPr>
          <p:cNvSpPr/>
          <p:nvPr/>
        </p:nvSpPr>
        <p:spPr>
          <a:xfrm>
            <a:off x="1333500" y="1679245"/>
            <a:ext cx="9629026" cy="1904902"/>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6B80093-F06F-4E06-91B3-9DB15EC0DF6F}"/>
              </a:ext>
            </a:extLst>
          </p:cNvPr>
          <p:cNvSpPr txBox="1"/>
          <p:nvPr/>
        </p:nvSpPr>
        <p:spPr>
          <a:xfrm>
            <a:off x="3182591" y="2211798"/>
            <a:ext cx="58268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Black" panose="020B0A04020102020204" pitchFamily="34" charset="0"/>
                <a:ea typeface="Aktiv Grotesk" panose="020B0504020202020204" pitchFamily="34" charset="0"/>
                <a:cs typeface="Aktiv Grotesk" panose="020B0504020202020204" pitchFamily="34" charset="0"/>
              </a:rPr>
              <a:t>Questions?</a:t>
            </a:r>
            <a:endParaRPr kumimoji="0" lang="en-US" sz="4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07916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07CD0AB-8048-488B-A1C2-D756369C78BA}"/>
              </a:ext>
            </a:extLst>
          </p:cNvPr>
          <p:cNvSpPr>
            <a:spLocks noGrp="1"/>
          </p:cNvSpPr>
          <p:nvPr>
            <p:ph type="title"/>
          </p:nvPr>
        </p:nvSpPr>
        <p:spPr/>
        <p:txBody>
          <a:bodyPr/>
          <a:lstStyle/>
          <a:p>
            <a:r>
              <a:rPr lang="en-US" dirty="0"/>
              <a:t>System of care SUBCOMMITTEE CHARGE</a:t>
            </a:r>
          </a:p>
        </p:txBody>
      </p:sp>
      <p:sp>
        <p:nvSpPr>
          <p:cNvPr id="5" name="Slide Number Placeholder 4">
            <a:extLst>
              <a:ext uri="{FF2B5EF4-FFF2-40B4-BE49-F238E27FC236}">
                <a16:creationId xmlns:a16="http://schemas.microsoft.com/office/drawing/2014/main" id="{DB6F70DE-6D0B-4F92-99FB-0635A18AF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3" name="Content Placeholder 2">
            <a:extLst>
              <a:ext uri="{FF2B5EF4-FFF2-40B4-BE49-F238E27FC236}">
                <a16:creationId xmlns:a16="http://schemas.microsoft.com/office/drawing/2014/main" id="{A4973A3C-28C9-8B33-D100-744CCE25046E}"/>
              </a:ext>
            </a:extLst>
          </p:cNvPr>
          <p:cNvSpPr>
            <a:spLocks noGrp="1"/>
          </p:cNvSpPr>
          <p:nvPr>
            <p:ph idx="1"/>
          </p:nvPr>
        </p:nvSpPr>
        <p:spPr>
          <a:xfrm>
            <a:off x="435930" y="1894678"/>
            <a:ext cx="11029615" cy="3507486"/>
          </a:xfrm>
        </p:spPr>
        <p:txBody>
          <a:bodyPr>
            <a:normAutofit/>
          </a:bodyPr>
          <a:lstStyle/>
          <a:p>
            <a:pPr marL="0" indent="0">
              <a:buNone/>
            </a:pPr>
            <a:r>
              <a:rPr lang="en-US" sz="2600" b="0" i="0" dirty="0">
                <a:solidFill>
                  <a:srgbClr val="000000"/>
                </a:solidFill>
                <a:effectLst/>
                <a:latin typeface="+mj-lt"/>
              </a:rPr>
              <a:t>Review and evaluate the management and functioning of the existing publicly supported mental health and substance use systems and services in the Department of Children and Families and the Agency for Health Care Administration, and other departments which administer mental health and substance use disorder services.</a:t>
            </a:r>
            <a:br>
              <a:rPr lang="en-US" sz="2600" b="0" i="0" dirty="0">
                <a:solidFill>
                  <a:srgbClr val="000000"/>
                </a:solidFill>
                <a:effectLst/>
                <a:latin typeface="+mj-lt"/>
              </a:rPr>
            </a:br>
            <a:endParaRPr lang="en-US" sz="2600" b="0" i="0" dirty="0">
              <a:solidFill>
                <a:srgbClr val="000000"/>
              </a:solidFill>
              <a:effectLst/>
              <a:latin typeface="+mj-lt"/>
            </a:endParaRPr>
          </a:p>
        </p:txBody>
      </p:sp>
    </p:spTree>
    <p:extLst>
      <p:ext uri="{BB962C8B-B14F-4D97-AF65-F5344CB8AC3E}">
        <p14:creationId xmlns:p14="http://schemas.microsoft.com/office/powerpoint/2010/main" val="116479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67369-EE7D-A90E-8646-0A7158996444}"/>
              </a:ext>
            </a:extLst>
          </p:cNvPr>
          <p:cNvSpPr>
            <a:spLocks noGrp="1"/>
          </p:cNvSpPr>
          <p:nvPr>
            <p:ph idx="1"/>
          </p:nvPr>
        </p:nvSpPr>
        <p:spPr>
          <a:xfrm>
            <a:off x="605747" y="1637211"/>
            <a:ext cx="11029615" cy="4515665"/>
          </a:xfrm>
        </p:spPr>
        <p:txBody>
          <a:bodyPr>
            <a:normAutofit/>
          </a:bodyPr>
          <a:lstStyle/>
          <a:p>
            <a:r>
              <a:rPr lang="en-US" sz="2000" dirty="0">
                <a:solidFill>
                  <a:schemeClr val="tx1"/>
                </a:solidFill>
              </a:rPr>
              <a:t>Need for better coordination of care</a:t>
            </a:r>
          </a:p>
          <a:p>
            <a:r>
              <a:rPr lang="en-US" sz="2000" dirty="0">
                <a:solidFill>
                  <a:schemeClr val="tx1"/>
                </a:solidFill>
              </a:rPr>
              <a:t>Need for enhanced real-time data sharing</a:t>
            </a:r>
          </a:p>
          <a:p>
            <a:r>
              <a:rPr lang="en-US" sz="2000" dirty="0">
                <a:solidFill>
                  <a:schemeClr val="tx1"/>
                </a:solidFill>
              </a:rPr>
              <a:t>Need to address workforce challenges</a:t>
            </a:r>
          </a:p>
          <a:p>
            <a:r>
              <a:rPr lang="en-US" sz="2000" dirty="0">
                <a:solidFill>
                  <a:schemeClr val="tx1"/>
                </a:solidFill>
              </a:rPr>
              <a:t>Enhance opportunities for data driven decision-making </a:t>
            </a:r>
          </a:p>
          <a:p>
            <a:r>
              <a:rPr lang="en-US" sz="2100" dirty="0">
                <a:solidFill>
                  <a:schemeClr val="tx1"/>
                </a:solidFill>
              </a:rPr>
              <a:t>Need to conduct a true service gap analysis</a:t>
            </a:r>
            <a:endParaRPr lang="en-US" sz="2000" dirty="0">
              <a:solidFill>
                <a:schemeClr val="tx1"/>
              </a:solidFill>
            </a:endParaRPr>
          </a:p>
        </p:txBody>
      </p:sp>
      <p:sp>
        <p:nvSpPr>
          <p:cNvPr id="3" name="Title 2">
            <a:extLst>
              <a:ext uri="{FF2B5EF4-FFF2-40B4-BE49-F238E27FC236}">
                <a16:creationId xmlns:a16="http://schemas.microsoft.com/office/drawing/2014/main" id="{9DF366EA-59C1-5F39-5151-8B7DBCB9B004}"/>
              </a:ext>
            </a:extLst>
          </p:cNvPr>
          <p:cNvSpPr>
            <a:spLocks noGrp="1"/>
          </p:cNvSpPr>
          <p:nvPr>
            <p:ph type="title"/>
          </p:nvPr>
        </p:nvSpPr>
        <p:spPr/>
        <p:txBody>
          <a:bodyPr/>
          <a:lstStyle/>
          <a:p>
            <a:r>
              <a:rPr lang="en-US" dirty="0"/>
              <a:t>Key Themes </a:t>
            </a:r>
          </a:p>
        </p:txBody>
      </p:sp>
      <p:sp>
        <p:nvSpPr>
          <p:cNvPr id="4" name="Slide Number Placeholder 3">
            <a:extLst>
              <a:ext uri="{FF2B5EF4-FFF2-40B4-BE49-F238E27FC236}">
                <a16:creationId xmlns:a16="http://schemas.microsoft.com/office/drawing/2014/main" id="{08DBBEC0-73A2-3112-FE0F-35B5911D48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16415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28E23C-856D-D73F-3D23-9C323DD52D1A}"/>
              </a:ext>
            </a:extLst>
          </p:cNvPr>
          <p:cNvSpPr>
            <a:spLocks noGrp="1"/>
          </p:cNvSpPr>
          <p:nvPr>
            <p:ph idx="1"/>
          </p:nvPr>
        </p:nvSpPr>
        <p:spPr>
          <a:xfrm>
            <a:off x="581193" y="2116981"/>
            <a:ext cx="11029615" cy="4306933"/>
          </a:xfrm>
        </p:spPr>
        <p:txBody>
          <a:bodyPr/>
          <a:lstStyle/>
          <a:p>
            <a:r>
              <a:rPr lang="en-US" sz="2400" b="0" i="0" u="none" strike="noStrike" baseline="0" dirty="0">
                <a:solidFill>
                  <a:srgbClr val="000000"/>
                </a:solidFill>
                <a:latin typeface="+mn-lt"/>
              </a:rPr>
              <a:t>Certified Community Behavioral Health Clinics are organizations that provide integrated health care for individuals with behavioral health conditions, both insured or uninsured. </a:t>
            </a:r>
            <a:r>
              <a:rPr lang="en-US" sz="2400" dirty="0">
                <a:solidFill>
                  <a:srgbClr val="000000"/>
                </a:solidFill>
                <a:latin typeface="+mn-lt"/>
              </a:rPr>
              <a:t>The CCBHC model provides the following:</a:t>
            </a:r>
            <a:endParaRPr lang="en-US" sz="2400" b="0" i="0" u="none" strike="noStrike" baseline="0" dirty="0">
              <a:solidFill>
                <a:srgbClr val="000000"/>
              </a:solidFill>
              <a:latin typeface="+mn-lt"/>
            </a:endParaRPr>
          </a:p>
          <a:p>
            <a:pPr lvl="1"/>
            <a:r>
              <a:rPr lang="en-US" sz="1700" b="0" i="0" u="none" strike="noStrike" baseline="0" dirty="0">
                <a:solidFill>
                  <a:srgbClr val="000000"/>
                </a:solidFill>
                <a:latin typeface="+mn-lt"/>
              </a:rPr>
              <a:t>24/7 Access to care</a:t>
            </a:r>
          </a:p>
          <a:p>
            <a:pPr lvl="1"/>
            <a:r>
              <a:rPr lang="en-US" sz="1700" b="0" i="0" u="none" strike="noStrike" baseline="0" dirty="0">
                <a:solidFill>
                  <a:srgbClr val="000000"/>
                </a:solidFill>
                <a:latin typeface="+mn-lt"/>
              </a:rPr>
              <a:t>Coordinated Care </a:t>
            </a:r>
          </a:p>
          <a:p>
            <a:pPr lvl="1"/>
            <a:r>
              <a:rPr lang="en-US" sz="1700" b="0" i="0" u="none" strike="noStrike" baseline="0" dirty="0">
                <a:solidFill>
                  <a:srgbClr val="000000"/>
                </a:solidFill>
                <a:latin typeface="+mn-lt"/>
              </a:rPr>
              <a:t>Comprehensive Service Array – coverage of nine core categories of services</a:t>
            </a:r>
          </a:p>
          <a:p>
            <a:pPr lvl="1"/>
            <a:r>
              <a:rPr lang="en-US" sz="1700" b="0" i="0" u="none" strike="noStrike" baseline="0" dirty="0">
                <a:solidFill>
                  <a:srgbClr val="000000"/>
                </a:solidFill>
                <a:latin typeface="+mn-lt"/>
              </a:rPr>
              <a:t>Metrics and Reporting </a:t>
            </a:r>
          </a:p>
          <a:p>
            <a:pPr lvl="1"/>
            <a:r>
              <a:rPr lang="en-US" sz="1700" dirty="0">
                <a:solidFill>
                  <a:srgbClr val="000000"/>
                </a:solidFill>
                <a:latin typeface="+mn-lt"/>
              </a:rPr>
              <a:t>Data sharing</a:t>
            </a:r>
            <a:endParaRPr lang="en-US" sz="1700" b="0" i="0" u="none" strike="noStrike" baseline="0" dirty="0">
              <a:solidFill>
                <a:srgbClr val="000000"/>
              </a:solidFill>
              <a:latin typeface="+mn-lt"/>
            </a:endParaRPr>
          </a:p>
          <a:p>
            <a:pPr algn="l"/>
            <a:endParaRPr lang="en-US" sz="1800" b="0" i="0" u="none" strike="noStrike" baseline="0" dirty="0">
              <a:solidFill>
                <a:srgbClr val="000000"/>
              </a:solidFill>
              <a:latin typeface="Lora" pitchFamily="2" charset="0"/>
            </a:endParaRPr>
          </a:p>
          <a:p>
            <a:pPr algn="l"/>
            <a:endParaRPr lang="en-US" sz="1800" b="0" i="0" u="none" strike="noStrike" baseline="0" dirty="0">
              <a:solidFill>
                <a:srgbClr val="000000"/>
              </a:solidFill>
              <a:latin typeface="Lora" pitchFamily="2" charset="0"/>
            </a:endParaRPr>
          </a:p>
        </p:txBody>
      </p:sp>
      <p:sp>
        <p:nvSpPr>
          <p:cNvPr id="3" name="Title 2">
            <a:extLst>
              <a:ext uri="{FF2B5EF4-FFF2-40B4-BE49-F238E27FC236}">
                <a16:creationId xmlns:a16="http://schemas.microsoft.com/office/drawing/2014/main" id="{42355752-46BF-1D8A-D7C5-9E360DF5796E}"/>
              </a:ext>
            </a:extLst>
          </p:cNvPr>
          <p:cNvSpPr>
            <a:spLocks noGrp="1"/>
          </p:cNvSpPr>
          <p:nvPr>
            <p:ph type="title"/>
          </p:nvPr>
        </p:nvSpPr>
        <p:spPr/>
        <p:txBody>
          <a:bodyPr/>
          <a:lstStyle/>
          <a:p>
            <a:r>
              <a:rPr lang="en-US" dirty="0"/>
              <a:t>Patient centered behavioral health homes</a:t>
            </a:r>
          </a:p>
        </p:txBody>
      </p:sp>
      <p:sp>
        <p:nvSpPr>
          <p:cNvPr id="4" name="Slide Number Placeholder 3">
            <a:extLst>
              <a:ext uri="{FF2B5EF4-FFF2-40B4-BE49-F238E27FC236}">
                <a16:creationId xmlns:a16="http://schemas.microsoft.com/office/drawing/2014/main" id="{BF40AD58-AFC1-7A78-A0B2-AE52F50F12D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64996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7B4A2-8AF1-9D28-2E52-57BCF934F30B}"/>
              </a:ext>
            </a:extLst>
          </p:cNvPr>
          <p:cNvSpPr>
            <a:spLocks noGrp="1"/>
          </p:cNvSpPr>
          <p:nvPr>
            <p:ph idx="1"/>
          </p:nvPr>
        </p:nvSpPr>
        <p:spPr>
          <a:xfrm>
            <a:off x="581192" y="1619794"/>
            <a:ext cx="11029615" cy="4228556"/>
          </a:xfrm>
        </p:spPr>
        <p:txBody>
          <a:bodyPr/>
          <a:lstStyle/>
          <a:p>
            <a:r>
              <a:rPr lang="en-US" sz="2400" dirty="0">
                <a:solidFill>
                  <a:schemeClr val="tx1"/>
                </a:solidFill>
                <a:effectLst/>
                <a:latin typeface="+mn-lt"/>
                <a:ea typeface="Calibri" panose="020F0502020204030204" pitchFamily="34" charset="0"/>
                <a:cs typeface="Times New Roman" panose="02020603050405020304" pitchFamily="18" charset="0"/>
              </a:rPr>
              <a:t>Identify any gaps in the provision of mental health and substance use disorder services. </a:t>
            </a:r>
          </a:p>
          <a:p>
            <a:r>
              <a:rPr lang="en-US" sz="2400" dirty="0">
                <a:solidFill>
                  <a:schemeClr val="tx1"/>
                </a:solidFill>
                <a:effectLst/>
                <a:latin typeface="+mn-lt"/>
                <a:ea typeface="Calibri" panose="020F0502020204030204" pitchFamily="34" charset="0"/>
                <a:cs typeface="Times New Roman" panose="02020603050405020304" pitchFamily="18" charset="0"/>
              </a:rPr>
              <a:t>Provide recommendations on how behavioral health managing entities may fulfill their purpose of promoting service continuity and work with community stakeholders throughout this state in furtherance of supporting crisis response services.</a:t>
            </a:r>
          </a:p>
          <a:p>
            <a:endParaRPr lang="en-US" dirty="0"/>
          </a:p>
        </p:txBody>
      </p:sp>
      <p:sp>
        <p:nvSpPr>
          <p:cNvPr id="3" name="Title 2">
            <a:extLst>
              <a:ext uri="{FF2B5EF4-FFF2-40B4-BE49-F238E27FC236}">
                <a16:creationId xmlns:a16="http://schemas.microsoft.com/office/drawing/2014/main" id="{6F406749-6D48-8FC4-0F4D-30382FBECE59}"/>
              </a:ext>
            </a:extLst>
          </p:cNvPr>
          <p:cNvSpPr>
            <a:spLocks noGrp="1"/>
          </p:cNvSpPr>
          <p:nvPr>
            <p:ph type="title"/>
          </p:nvPr>
        </p:nvSpPr>
        <p:spPr/>
        <p:txBody>
          <a:bodyPr/>
          <a:lstStyle/>
          <a:p>
            <a:r>
              <a:rPr lang="en-US" dirty="0"/>
              <a:t>Gap analysis </a:t>
            </a:r>
          </a:p>
        </p:txBody>
      </p:sp>
      <p:sp>
        <p:nvSpPr>
          <p:cNvPr id="4" name="Slide Number Placeholder 3">
            <a:extLst>
              <a:ext uri="{FF2B5EF4-FFF2-40B4-BE49-F238E27FC236}">
                <a16:creationId xmlns:a16="http://schemas.microsoft.com/office/drawing/2014/main" id="{23395336-DB68-B530-F1DC-25A45A96673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99025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F5D1E-4973-8A50-6488-524A6C6FBEBD}"/>
              </a:ext>
            </a:extLst>
          </p:cNvPr>
          <p:cNvSpPr>
            <a:spLocks noGrp="1"/>
          </p:cNvSpPr>
          <p:nvPr>
            <p:ph type="title"/>
          </p:nvPr>
        </p:nvSpPr>
        <p:spPr>
          <a:xfrm>
            <a:off x="367544" y="608758"/>
            <a:ext cx="11029616" cy="1189554"/>
          </a:xfrm>
        </p:spPr>
        <p:txBody>
          <a:bodyPr/>
          <a:lstStyle/>
          <a:p>
            <a:r>
              <a:rPr lang="en-US" dirty="0"/>
              <a:t>Statewide Gap analysis findings</a:t>
            </a:r>
          </a:p>
        </p:txBody>
      </p:sp>
      <p:sp>
        <p:nvSpPr>
          <p:cNvPr id="4" name="Slide Number Placeholder 3">
            <a:extLst>
              <a:ext uri="{FF2B5EF4-FFF2-40B4-BE49-F238E27FC236}">
                <a16:creationId xmlns:a16="http://schemas.microsoft.com/office/drawing/2014/main" id="{155B8E4A-8C16-420D-D5E5-E4B94A0B87D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6" name="Diagram 5">
            <a:extLst>
              <a:ext uri="{FF2B5EF4-FFF2-40B4-BE49-F238E27FC236}">
                <a16:creationId xmlns:a16="http://schemas.microsoft.com/office/drawing/2014/main" id="{718E9C91-A12E-10A1-712F-B824B67266D5}"/>
              </a:ext>
            </a:extLst>
          </p:cNvPr>
          <p:cNvGraphicFramePr/>
          <p:nvPr/>
        </p:nvGraphicFramePr>
        <p:xfrm>
          <a:off x="2342875" y="1414246"/>
          <a:ext cx="7910654" cy="514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2428DBFA-6D53-8A4C-1D93-824C3A4D8910}"/>
              </a:ext>
            </a:extLst>
          </p:cNvPr>
          <p:cNvGrpSpPr/>
          <p:nvPr/>
        </p:nvGrpSpPr>
        <p:grpSpPr>
          <a:xfrm>
            <a:off x="2990981" y="2982913"/>
            <a:ext cx="1747506" cy="2008628"/>
            <a:chOff x="1750060" y="95"/>
            <a:chExt cx="1747506" cy="2008628"/>
          </a:xfrm>
          <a:effectLst>
            <a:outerShdw blurRad="50800" dist="38100" dir="8100000" algn="tr" rotWithShape="0">
              <a:prstClr val="black">
                <a:alpha val="40000"/>
              </a:prstClr>
            </a:outerShdw>
          </a:effectLst>
        </p:grpSpPr>
        <p:sp>
          <p:nvSpPr>
            <p:cNvPr id="8" name="Hexagon 7">
              <a:extLst>
                <a:ext uri="{FF2B5EF4-FFF2-40B4-BE49-F238E27FC236}">
                  <a16:creationId xmlns:a16="http://schemas.microsoft.com/office/drawing/2014/main" id="{519163A9-5EF7-4BB5-FD1A-633E14ED1624}"/>
                </a:ext>
              </a:extLst>
            </p:cNvPr>
            <p:cNvSpPr/>
            <p:nvPr/>
          </p:nvSpPr>
          <p:spPr>
            <a:xfrm rot="5400000">
              <a:off x="1619499" y="130656"/>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Hexagon 4">
              <a:extLst>
                <a:ext uri="{FF2B5EF4-FFF2-40B4-BE49-F238E27FC236}">
                  <a16:creationId xmlns:a16="http://schemas.microsoft.com/office/drawing/2014/main" id="{188B045E-AAB8-1E2D-D9AC-64AD0F05FBA8}"/>
                </a:ext>
              </a:extLst>
            </p:cNvPr>
            <p:cNvSpPr txBox="1"/>
            <p:nvPr/>
          </p:nvSpPr>
          <p:spPr>
            <a:xfrm>
              <a:off x="2022380" y="313106"/>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13" name="TextBox 12">
            <a:extLst>
              <a:ext uri="{FF2B5EF4-FFF2-40B4-BE49-F238E27FC236}">
                <a16:creationId xmlns:a16="http://schemas.microsoft.com/office/drawing/2014/main" id="{C67F523F-EAA4-025B-132E-50D317871A14}"/>
              </a:ext>
            </a:extLst>
          </p:cNvPr>
          <p:cNvSpPr txBox="1"/>
          <p:nvPr/>
        </p:nvSpPr>
        <p:spPr>
          <a:xfrm>
            <a:off x="3149170" y="3516986"/>
            <a:ext cx="131699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Central Receiving Facilities</a:t>
            </a:r>
          </a:p>
        </p:txBody>
      </p:sp>
      <p:sp>
        <p:nvSpPr>
          <p:cNvPr id="14" name="TextBox 13">
            <a:extLst>
              <a:ext uri="{FF2B5EF4-FFF2-40B4-BE49-F238E27FC236}">
                <a16:creationId xmlns:a16="http://schemas.microsoft.com/office/drawing/2014/main" id="{CA1BA85B-1B8B-E0A7-F356-7A567BD02A57}"/>
              </a:ext>
            </a:extLst>
          </p:cNvPr>
          <p:cNvSpPr txBox="1"/>
          <p:nvPr/>
        </p:nvSpPr>
        <p:spPr>
          <a:xfrm>
            <a:off x="7023850" y="3455043"/>
            <a:ext cx="15906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In-County Mobile Response Team</a:t>
            </a:r>
          </a:p>
        </p:txBody>
      </p:sp>
      <p:sp>
        <p:nvSpPr>
          <p:cNvPr id="15" name="TextBox 14">
            <a:extLst>
              <a:ext uri="{FF2B5EF4-FFF2-40B4-BE49-F238E27FC236}">
                <a16:creationId xmlns:a16="http://schemas.microsoft.com/office/drawing/2014/main" id="{ADC95C75-19CC-07BB-2EFC-6F548582ECA2}"/>
              </a:ext>
            </a:extLst>
          </p:cNvPr>
          <p:cNvSpPr txBox="1"/>
          <p:nvPr/>
        </p:nvSpPr>
        <p:spPr>
          <a:xfrm>
            <a:off x="4189732" y="1733121"/>
            <a:ext cx="13401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Peer and Recovery-Support Services</a:t>
            </a:r>
          </a:p>
        </p:txBody>
      </p:sp>
      <p:sp>
        <p:nvSpPr>
          <p:cNvPr id="16" name="TextBox 15">
            <a:extLst>
              <a:ext uri="{FF2B5EF4-FFF2-40B4-BE49-F238E27FC236}">
                <a16:creationId xmlns:a16="http://schemas.microsoft.com/office/drawing/2014/main" id="{E8C1C9B1-327D-D952-3694-D3EC74E07195}"/>
              </a:ext>
            </a:extLst>
          </p:cNvPr>
          <p:cNvSpPr txBox="1"/>
          <p:nvPr/>
        </p:nvSpPr>
        <p:spPr>
          <a:xfrm>
            <a:off x="3986052" y="5041003"/>
            <a:ext cx="17475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Supports for Individuals with dual diagnoses</a:t>
            </a:r>
          </a:p>
        </p:txBody>
      </p:sp>
      <p:sp>
        <p:nvSpPr>
          <p:cNvPr id="17" name="Flowchart: Connector 16">
            <a:extLst>
              <a:ext uri="{FF2B5EF4-FFF2-40B4-BE49-F238E27FC236}">
                <a16:creationId xmlns:a16="http://schemas.microsoft.com/office/drawing/2014/main" id="{779DE25F-A05C-F9C7-C232-C5D2E144AA23}"/>
              </a:ext>
            </a:extLst>
          </p:cNvPr>
          <p:cNvSpPr/>
          <p:nvPr/>
        </p:nvSpPr>
        <p:spPr>
          <a:xfrm>
            <a:off x="1541124" y="1431786"/>
            <a:ext cx="1608046" cy="1438175"/>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8" name="TextBox 17">
            <a:extLst>
              <a:ext uri="{FF2B5EF4-FFF2-40B4-BE49-F238E27FC236}">
                <a16:creationId xmlns:a16="http://schemas.microsoft.com/office/drawing/2014/main" id="{7FF3D58F-CCB7-0BFB-F8CE-78D5AD61C1B9}"/>
              </a:ext>
            </a:extLst>
          </p:cNvPr>
          <p:cNvSpPr txBox="1"/>
          <p:nvPr/>
        </p:nvSpPr>
        <p:spPr>
          <a:xfrm>
            <a:off x="1609911" y="1802548"/>
            <a:ext cx="14916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Provider Shortages</a:t>
            </a:r>
          </a:p>
        </p:txBody>
      </p:sp>
      <p:sp>
        <p:nvSpPr>
          <p:cNvPr id="19" name="Flowchart: Connector 18">
            <a:extLst>
              <a:ext uri="{FF2B5EF4-FFF2-40B4-BE49-F238E27FC236}">
                <a16:creationId xmlns:a16="http://schemas.microsoft.com/office/drawing/2014/main" id="{9D960012-2CE0-B92A-AC6A-2C2A98D9DB18}"/>
              </a:ext>
            </a:extLst>
          </p:cNvPr>
          <p:cNvSpPr/>
          <p:nvPr/>
        </p:nvSpPr>
        <p:spPr>
          <a:xfrm>
            <a:off x="8491766" y="1448556"/>
            <a:ext cx="1608046" cy="1438175"/>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20C21DF8-C739-8D66-9B51-69A119647ABA}"/>
              </a:ext>
            </a:extLst>
          </p:cNvPr>
          <p:cNvSpPr txBox="1"/>
          <p:nvPr/>
        </p:nvSpPr>
        <p:spPr>
          <a:xfrm>
            <a:off x="8650135" y="1996549"/>
            <a:ext cx="1311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Waitlists</a:t>
            </a:r>
          </a:p>
        </p:txBody>
      </p:sp>
      <p:sp>
        <p:nvSpPr>
          <p:cNvPr id="20" name="Flowchart: Connector 19">
            <a:extLst>
              <a:ext uri="{FF2B5EF4-FFF2-40B4-BE49-F238E27FC236}">
                <a16:creationId xmlns:a16="http://schemas.microsoft.com/office/drawing/2014/main" id="{1555ECD3-338D-57C4-AD23-BE99DEDEFA03}"/>
              </a:ext>
            </a:extLst>
          </p:cNvPr>
          <p:cNvSpPr/>
          <p:nvPr/>
        </p:nvSpPr>
        <p:spPr>
          <a:xfrm>
            <a:off x="8491766" y="4893954"/>
            <a:ext cx="1608046" cy="1494426"/>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70F8C8CC-1237-692E-68A6-3FBEBAB683D3}"/>
              </a:ext>
            </a:extLst>
          </p:cNvPr>
          <p:cNvSpPr txBox="1"/>
          <p:nvPr/>
        </p:nvSpPr>
        <p:spPr>
          <a:xfrm>
            <a:off x="8650135" y="5328672"/>
            <a:ext cx="13112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Rural vs Urban</a:t>
            </a:r>
          </a:p>
        </p:txBody>
      </p:sp>
      <p:sp>
        <p:nvSpPr>
          <p:cNvPr id="21" name="Flowchart: Connector 20">
            <a:extLst>
              <a:ext uri="{FF2B5EF4-FFF2-40B4-BE49-F238E27FC236}">
                <a16:creationId xmlns:a16="http://schemas.microsoft.com/office/drawing/2014/main" id="{FEBD1321-C2D8-701F-E5C2-EAA865ED87AE}"/>
              </a:ext>
            </a:extLst>
          </p:cNvPr>
          <p:cNvSpPr/>
          <p:nvPr/>
        </p:nvSpPr>
        <p:spPr>
          <a:xfrm>
            <a:off x="1612810" y="4995854"/>
            <a:ext cx="1608046" cy="1438175"/>
          </a:xfrm>
          <a:prstGeom prst="flowChartConnector">
            <a:avLst/>
          </a:prstGeom>
          <a:solidFill>
            <a:schemeClr val="accent1">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FD826C49-2541-BEB3-8F95-2A772DC06B0E}"/>
              </a:ext>
            </a:extLst>
          </p:cNvPr>
          <p:cNvSpPr txBox="1"/>
          <p:nvPr/>
        </p:nvSpPr>
        <p:spPr>
          <a:xfrm>
            <a:off x="1670995" y="5525615"/>
            <a:ext cx="14916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Housing</a:t>
            </a:r>
          </a:p>
        </p:txBody>
      </p:sp>
    </p:spTree>
    <p:extLst>
      <p:ext uri="{BB962C8B-B14F-4D97-AF65-F5344CB8AC3E}">
        <p14:creationId xmlns:p14="http://schemas.microsoft.com/office/powerpoint/2010/main" val="32773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F6259-6346-F0A4-4884-4C65C9CDF531}"/>
              </a:ext>
            </a:extLst>
          </p:cNvPr>
          <p:cNvSpPr>
            <a:spLocks noGrp="1"/>
          </p:cNvSpPr>
          <p:nvPr>
            <p:ph idx="1"/>
          </p:nvPr>
        </p:nvSpPr>
        <p:spPr/>
        <p:txBody>
          <a:bodyPr/>
          <a:lstStyle/>
          <a:p>
            <a:pPr marL="0" indent="0">
              <a:buNone/>
            </a:pPr>
            <a:r>
              <a:rPr lang="en-US" sz="2000" dirty="0">
                <a:solidFill>
                  <a:schemeClr val="tx1"/>
                </a:solidFill>
                <a:effectLst/>
                <a:latin typeface="+mn-lt"/>
                <a:ea typeface="Calibri" panose="020F0502020204030204" pitchFamily="34" charset="0"/>
                <a:cs typeface="Times New Roman" panose="02020603050405020304" pitchFamily="18" charset="0"/>
              </a:rPr>
              <a:t>Analyze the current capacity of crisis response services available throughout this state, including services provided by </a:t>
            </a:r>
            <a:r>
              <a:rPr lang="en-US" sz="2000" b="1" dirty="0">
                <a:solidFill>
                  <a:schemeClr val="tx1"/>
                </a:solidFill>
                <a:effectLst/>
                <a:latin typeface="+mn-lt"/>
                <a:ea typeface="Calibri" panose="020F0502020204030204" pitchFamily="34" charset="0"/>
                <a:cs typeface="Times New Roman" panose="02020603050405020304" pitchFamily="18" charset="0"/>
              </a:rPr>
              <a:t>mobile response teams and centralized receiving facilities.</a:t>
            </a:r>
            <a:r>
              <a:rPr lang="en-US" sz="2000" dirty="0">
                <a:solidFill>
                  <a:schemeClr val="tx1"/>
                </a:solidFill>
                <a:effectLst/>
                <a:latin typeface="+mn-lt"/>
                <a:ea typeface="Calibri" panose="020F0502020204030204" pitchFamily="34" charset="0"/>
                <a:cs typeface="Times New Roman" panose="02020603050405020304" pitchFamily="18" charset="0"/>
              </a:rPr>
              <a:t> The analysis must include information on the geographic area and the total population served by each mobile response team along with the average response time to each call made to a mobile response team; the number of calls that a mobile response team was unable to respond to due to staff limitations, travel distance, or other factors; and the veteran status and age groups of individuals served by mobile response teams.</a:t>
            </a:r>
          </a:p>
          <a:p>
            <a:endParaRPr lang="en-US" dirty="0"/>
          </a:p>
        </p:txBody>
      </p:sp>
      <p:sp>
        <p:nvSpPr>
          <p:cNvPr id="3" name="Title 2">
            <a:extLst>
              <a:ext uri="{FF2B5EF4-FFF2-40B4-BE49-F238E27FC236}">
                <a16:creationId xmlns:a16="http://schemas.microsoft.com/office/drawing/2014/main" id="{D24D6CBF-EBB5-0A3C-580B-20B4E8D0319E}"/>
              </a:ext>
            </a:extLst>
          </p:cNvPr>
          <p:cNvSpPr>
            <a:spLocks noGrp="1"/>
          </p:cNvSpPr>
          <p:nvPr>
            <p:ph type="title"/>
          </p:nvPr>
        </p:nvSpPr>
        <p:spPr/>
        <p:txBody>
          <a:bodyPr/>
          <a:lstStyle/>
          <a:p>
            <a:r>
              <a:rPr lang="en-US" dirty="0"/>
              <a:t>Mobile response teams and central receiving facilities </a:t>
            </a:r>
          </a:p>
        </p:txBody>
      </p:sp>
      <p:sp>
        <p:nvSpPr>
          <p:cNvPr id="4" name="Slide Number Placeholder 3">
            <a:extLst>
              <a:ext uri="{FF2B5EF4-FFF2-40B4-BE49-F238E27FC236}">
                <a16:creationId xmlns:a16="http://schemas.microsoft.com/office/drawing/2014/main" id="{8DAB6081-DFBE-806D-CA1B-6EFCA49851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94439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6E6C41-8C42-478C-8DBA-6D9EF388100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
        <p:nvSpPr>
          <p:cNvPr id="22" name="Title 7">
            <a:extLst>
              <a:ext uri="{FF2B5EF4-FFF2-40B4-BE49-F238E27FC236}">
                <a16:creationId xmlns:a16="http://schemas.microsoft.com/office/drawing/2014/main" id="{2993EA04-0F9A-E46B-8BF0-09EE1F434AD1}"/>
              </a:ext>
            </a:extLst>
          </p:cNvPr>
          <p:cNvSpPr>
            <a:spLocks noGrp="1"/>
          </p:cNvSpPr>
          <p:nvPr>
            <p:ph type="title"/>
          </p:nvPr>
        </p:nvSpPr>
        <p:spPr>
          <a:xfrm>
            <a:off x="581192" y="705124"/>
            <a:ext cx="11029616" cy="1189554"/>
          </a:xfrm>
        </p:spPr>
        <p:txBody>
          <a:bodyPr>
            <a:noAutofit/>
          </a:bodyPr>
          <a:lstStyle/>
          <a:p>
            <a:r>
              <a:rPr lang="en-US" sz="3200" dirty="0">
                <a:solidFill>
                  <a:schemeClr val="accent1">
                    <a:lumMod val="50000"/>
                  </a:schemeClr>
                </a:solidFill>
              </a:rPr>
              <a:t>Expansion of</a:t>
            </a:r>
            <a:br>
              <a:rPr lang="en-US" sz="3200" dirty="0">
                <a:solidFill>
                  <a:schemeClr val="accent1">
                    <a:lumMod val="50000"/>
                  </a:schemeClr>
                </a:solidFill>
              </a:rPr>
            </a:br>
            <a:r>
              <a:rPr lang="en-US" sz="3200" dirty="0">
                <a:solidFill>
                  <a:schemeClr val="accent1">
                    <a:lumMod val="50000"/>
                  </a:schemeClr>
                </a:solidFill>
              </a:rPr>
              <a:t>MRT services</a:t>
            </a:r>
            <a:br>
              <a:rPr lang="en-US" sz="3200" dirty="0">
                <a:solidFill>
                  <a:schemeClr val="accent1">
                    <a:lumMod val="50000"/>
                  </a:schemeClr>
                </a:solidFill>
              </a:rPr>
            </a:br>
            <a:endParaRPr lang="en-US" sz="3200" b="0" i="1" dirty="0">
              <a:solidFill>
                <a:schemeClr val="accent1">
                  <a:lumMod val="50000"/>
                </a:schemeClr>
              </a:solidFill>
            </a:endParaRPr>
          </a:p>
        </p:txBody>
      </p:sp>
      <p:grpSp>
        <p:nvGrpSpPr>
          <p:cNvPr id="39" name="Group 38">
            <a:extLst>
              <a:ext uri="{FF2B5EF4-FFF2-40B4-BE49-F238E27FC236}">
                <a16:creationId xmlns:a16="http://schemas.microsoft.com/office/drawing/2014/main" id="{15782502-C208-0246-17BD-AACF317B87E6}"/>
              </a:ext>
            </a:extLst>
          </p:cNvPr>
          <p:cNvGrpSpPr/>
          <p:nvPr/>
        </p:nvGrpSpPr>
        <p:grpSpPr>
          <a:xfrm>
            <a:off x="732193" y="3215239"/>
            <a:ext cx="5514807" cy="1123200"/>
            <a:chOff x="581192" y="1871921"/>
            <a:chExt cx="5514807" cy="1123200"/>
          </a:xfrm>
        </p:grpSpPr>
        <p:grpSp>
          <p:nvGrpSpPr>
            <p:cNvPr id="26" name="Group 25">
              <a:extLst>
                <a:ext uri="{FF2B5EF4-FFF2-40B4-BE49-F238E27FC236}">
                  <a16:creationId xmlns:a16="http://schemas.microsoft.com/office/drawing/2014/main" id="{1A338DEE-D707-4D63-CC15-2F2C23E446F7}"/>
                </a:ext>
              </a:extLst>
            </p:cNvPr>
            <p:cNvGrpSpPr/>
            <p:nvPr/>
          </p:nvGrpSpPr>
          <p:grpSpPr>
            <a:xfrm>
              <a:off x="581192" y="1871921"/>
              <a:ext cx="5514807" cy="1123200"/>
              <a:chOff x="516375" y="1002653"/>
              <a:chExt cx="2494341" cy="2246400"/>
            </a:xfrm>
          </p:grpSpPr>
          <p:sp>
            <p:nvSpPr>
              <p:cNvPr id="27" name="Rectangle: Rounded Corners 26">
                <a:extLst>
                  <a:ext uri="{FF2B5EF4-FFF2-40B4-BE49-F238E27FC236}">
                    <a16:creationId xmlns:a16="http://schemas.microsoft.com/office/drawing/2014/main" id="{72F9F121-7818-09C1-2003-785DD5A8D8CC}"/>
                  </a:ext>
                </a:extLst>
              </p:cNvPr>
              <p:cNvSpPr/>
              <p:nvPr/>
            </p:nvSpPr>
            <p:spPr>
              <a:xfrm>
                <a:off x="516375" y="1002653"/>
                <a:ext cx="2494341" cy="2246400"/>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angle: Rounded Corners 6">
                <a:extLst>
                  <a:ext uri="{FF2B5EF4-FFF2-40B4-BE49-F238E27FC236}">
                    <a16:creationId xmlns:a16="http://schemas.microsoft.com/office/drawing/2014/main" id="{6827A39C-1438-AC38-A568-6B010F820AC9}"/>
                  </a:ext>
                </a:extLst>
              </p:cNvPr>
              <p:cNvSpPr txBox="1"/>
              <p:nvPr/>
            </p:nvSpPr>
            <p:spPr>
              <a:xfrm>
                <a:off x="582170" y="1068448"/>
                <a:ext cx="2362751" cy="21148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228600" marR="0" lvl="1" indent="-228600" algn="ctr" defTabSz="889000" rtl="0" eaLnBrk="1" fontAlgn="auto" latinLnBrk="0" hangingPunct="1">
                  <a:lnSpc>
                    <a:spcPct val="90000"/>
                  </a:lnSpc>
                  <a:spcBef>
                    <a:spcPct val="0"/>
                  </a:spcBef>
                  <a:spcAft>
                    <a:spcPct val="150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193441">
                      <a:hueOff val="0"/>
                      <a:satOff val="0"/>
                      <a:lumOff val="0"/>
                      <a:alphaOff val="0"/>
                    </a:srgbClr>
                  </a:solidFill>
                  <a:effectLst/>
                  <a:uLnTx/>
                  <a:uFillTx/>
                  <a:latin typeface="Verdana"/>
                  <a:ea typeface="+mn-ea"/>
                  <a:cs typeface="+mn-cs"/>
                </a:endParaRPr>
              </a:p>
            </p:txBody>
          </p:sp>
        </p:grpSp>
        <p:sp>
          <p:nvSpPr>
            <p:cNvPr id="32" name="TextBox 31">
              <a:extLst>
                <a:ext uri="{FF2B5EF4-FFF2-40B4-BE49-F238E27FC236}">
                  <a16:creationId xmlns:a16="http://schemas.microsoft.com/office/drawing/2014/main" id="{82A782AB-42F6-DE7B-2E42-1ACB6AC7A956}"/>
                </a:ext>
              </a:extLst>
            </p:cNvPr>
            <p:cNvSpPr txBox="1"/>
            <p:nvPr/>
          </p:nvSpPr>
          <p:spPr>
            <a:xfrm>
              <a:off x="621747" y="1983234"/>
              <a:ext cx="543369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3441"/>
                  </a:solidFill>
                  <a:effectLst/>
                  <a:uLnTx/>
                  <a:uFillTx/>
                  <a:latin typeface="Verdana"/>
                  <a:ea typeface="+mn-ea"/>
                  <a:cs typeface="+mn-cs"/>
                </a:rPr>
                <a:t>After the Marjory Stoneman Douglas High School Public Safety Act of 2018, there were </a:t>
              </a:r>
              <a:r>
                <a:rPr kumimoji="0" lang="en-US" sz="1800" b="1" i="0" u="none" strike="noStrike" kern="1200" cap="none" spc="0" normalizeH="0" baseline="0" noProof="0" dirty="0">
                  <a:ln>
                    <a:noFill/>
                  </a:ln>
                  <a:solidFill>
                    <a:srgbClr val="193441"/>
                  </a:solidFill>
                  <a:effectLst/>
                  <a:uLnTx/>
                  <a:uFillTx/>
                  <a:latin typeface="Verdana"/>
                  <a:ea typeface="+mn-ea"/>
                  <a:cs typeface="+mn-cs"/>
                </a:rPr>
                <a:t>29 MRTs </a:t>
              </a:r>
              <a:r>
                <a:rPr kumimoji="0" lang="en-US" sz="1800" b="0" i="0" u="none" strike="noStrike" kern="1200" cap="none" spc="0" normalizeH="0" baseline="0" noProof="0" dirty="0">
                  <a:ln>
                    <a:noFill/>
                  </a:ln>
                  <a:solidFill>
                    <a:srgbClr val="193441"/>
                  </a:solidFill>
                  <a:effectLst/>
                  <a:uLnTx/>
                  <a:uFillTx/>
                  <a:latin typeface="Verdana"/>
                  <a:ea typeface="+mn-ea"/>
                  <a:cs typeface="+mn-cs"/>
                </a:rPr>
                <a:t>established across the state.</a:t>
              </a:r>
            </a:p>
          </p:txBody>
        </p:sp>
      </p:grpSp>
      <p:sp>
        <p:nvSpPr>
          <p:cNvPr id="50" name="Rectangle 49">
            <a:extLst>
              <a:ext uri="{FF2B5EF4-FFF2-40B4-BE49-F238E27FC236}">
                <a16:creationId xmlns:a16="http://schemas.microsoft.com/office/drawing/2014/main" id="{6B1FF180-D243-35A8-5063-AEABE0F054D5}"/>
              </a:ext>
            </a:extLst>
          </p:cNvPr>
          <p:cNvSpPr/>
          <p:nvPr/>
        </p:nvSpPr>
        <p:spPr>
          <a:xfrm rot="3259015">
            <a:off x="10114994" y="5957682"/>
            <a:ext cx="180337" cy="954165"/>
          </a:xfrm>
          <a:prstGeom prst="rect">
            <a:avLst/>
          </a:prstGeom>
          <a:solidFill>
            <a:srgbClr val="115BA4"/>
          </a:solidFill>
          <a:ln>
            <a:solidFill>
              <a:srgbClr val="115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1" name="TextBox 50">
            <a:extLst>
              <a:ext uri="{FF2B5EF4-FFF2-40B4-BE49-F238E27FC236}">
                <a16:creationId xmlns:a16="http://schemas.microsoft.com/office/drawing/2014/main" id="{F875957D-C906-A747-1A9B-197E05B2939A}"/>
              </a:ext>
            </a:extLst>
          </p:cNvPr>
          <p:cNvSpPr txBox="1"/>
          <p:nvPr/>
        </p:nvSpPr>
        <p:spPr>
          <a:xfrm>
            <a:off x="6535353" y="615355"/>
            <a:ext cx="2389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BA4">
                    <a:lumMod val="50000"/>
                  </a:srgbClr>
                </a:solidFill>
                <a:effectLst/>
                <a:uLnTx/>
                <a:uFillTx/>
                <a:latin typeface="Verdana"/>
                <a:ea typeface="+mn-ea"/>
                <a:cs typeface="+mn-cs"/>
              </a:rPr>
              <a:t>2018 MRT MAP</a:t>
            </a:r>
          </a:p>
        </p:txBody>
      </p:sp>
      <p:pic>
        <p:nvPicPr>
          <p:cNvPr id="4" name="Picture 3">
            <a:extLst>
              <a:ext uri="{FF2B5EF4-FFF2-40B4-BE49-F238E27FC236}">
                <a16:creationId xmlns:a16="http://schemas.microsoft.com/office/drawing/2014/main" id="{CD1F3006-FDFC-CA82-F8B4-B8BE0D3BA77E}"/>
              </a:ext>
            </a:extLst>
          </p:cNvPr>
          <p:cNvPicPr>
            <a:picLocks noChangeAspect="1"/>
          </p:cNvPicPr>
          <p:nvPr/>
        </p:nvPicPr>
        <p:blipFill>
          <a:blip r:embed="rId2"/>
          <a:srcRect t="7892" b="7892"/>
          <a:stretch/>
        </p:blipFill>
        <p:spPr>
          <a:xfrm>
            <a:off x="4688994" y="434276"/>
            <a:ext cx="5808810" cy="6172200"/>
          </a:xfrm>
          <a:prstGeom prst="rect">
            <a:avLst/>
          </a:prstGeom>
        </p:spPr>
      </p:pic>
      <p:pic>
        <p:nvPicPr>
          <p:cNvPr id="9" name="Picture 8" descr="A picture containing light, traffic, green, night sky&#10;&#10;Description automatically generated">
            <a:extLst>
              <a:ext uri="{FF2B5EF4-FFF2-40B4-BE49-F238E27FC236}">
                <a16:creationId xmlns:a16="http://schemas.microsoft.com/office/drawing/2014/main" id="{EA28B2DC-97A4-AB9F-2E25-6EAF149EF54E}"/>
              </a:ext>
            </a:extLst>
          </p:cNvPr>
          <p:cNvPicPr>
            <a:picLocks noChangeAspect="1"/>
          </p:cNvPicPr>
          <p:nvPr/>
        </p:nvPicPr>
        <p:blipFill rotWithShape="1">
          <a:blip r:embed="rId3"/>
          <a:srcRect l="7313" t="12500" r="61168" b="78432"/>
          <a:stretch/>
        </p:blipFill>
        <p:spPr>
          <a:xfrm>
            <a:off x="9578095" y="1057325"/>
            <a:ext cx="2209588" cy="822960"/>
          </a:xfrm>
          <a:prstGeom prst="rect">
            <a:avLst/>
          </a:prstGeom>
        </p:spPr>
      </p:pic>
    </p:spTree>
    <p:extLst>
      <p:ext uri="{BB962C8B-B14F-4D97-AF65-F5344CB8AC3E}">
        <p14:creationId xmlns:p14="http://schemas.microsoft.com/office/powerpoint/2010/main" val="187177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A622CA8-359F-F810-9D4D-F54CF2A9753C}"/>
              </a:ext>
            </a:extLst>
          </p:cNvPr>
          <p:cNvSpPr txBox="1"/>
          <p:nvPr/>
        </p:nvSpPr>
        <p:spPr>
          <a:xfrm>
            <a:off x="6687897" y="626277"/>
            <a:ext cx="23501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15BA4">
                    <a:lumMod val="50000"/>
                  </a:srgbClr>
                </a:solidFill>
                <a:effectLst/>
                <a:uLnTx/>
                <a:uFillTx/>
                <a:latin typeface="Verdana"/>
                <a:ea typeface="+mn-ea"/>
                <a:cs typeface="+mn-cs"/>
              </a:rPr>
              <a:t>2023 MRT MAP</a:t>
            </a:r>
          </a:p>
        </p:txBody>
      </p:sp>
      <p:sp>
        <p:nvSpPr>
          <p:cNvPr id="3" name="Slide Number Placeholder 2">
            <a:extLst>
              <a:ext uri="{FF2B5EF4-FFF2-40B4-BE49-F238E27FC236}">
                <a16:creationId xmlns:a16="http://schemas.microsoft.com/office/drawing/2014/main" id="{DD6E6C41-8C42-478C-8DBA-6D9EF388100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pic>
        <p:nvPicPr>
          <p:cNvPr id="16" name="Picture 15">
            <a:extLst>
              <a:ext uri="{FF2B5EF4-FFF2-40B4-BE49-F238E27FC236}">
                <a16:creationId xmlns:a16="http://schemas.microsoft.com/office/drawing/2014/main" id="{56D58293-8948-155B-DB80-27237F201B30}"/>
              </a:ext>
            </a:extLst>
          </p:cNvPr>
          <p:cNvPicPr>
            <a:picLocks noChangeAspect="1"/>
          </p:cNvPicPr>
          <p:nvPr/>
        </p:nvPicPr>
        <p:blipFill>
          <a:blip r:embed="rId2"/>
          <a:srcRect t="7628" b="7628"/>
          <a:stretch/>
        </p:blipFill>
        <p:spPr>
          <a:xfrm>
            <a:off x="4728062" y="488478"/>
            <a:ext cx="5748323" cy="6172200"/>
          </a:xfrm>
          <a:prstGeom prst="rect">
            <a:avLst/>
          </a:prstGeom>
        </p:spPr>
      </p:pic>
      <p:sp>
        <p:nvSpPr>
          <p:cNvPr id="22" name="Title 7">
            <a:extLst>
              <a:ext uri="{FF2B5EF4-FFF2-40B4-BE49-F238E27FC236}">
                <a16:creationId xmlns:a16="http://schemas.microsoft.com/office/drawing/2014/main" id="{2993EA04-0F9A-E46B-8BF0-09EE1F434AD1}"/>
              </a:ext>
            </a:extLst>
          </p:cNvPr>
          <p:cNvSpPr>
            <a:spLocks noGrp="1"/>
          </p:cNvSpPr>
          <p:nvPr>
            <p:ph type="title"/>
          </p:nvPr>
        </p:nvSpPr>
        <p:spPr>
          <a:xfrm>
            <a:off x="581192" y="705124"/>
            <a:ext cx="11029616" cy="1189554"/>
          </a:xfrm>
        </p:spPr>
        <p:txBody>
          <a:bodyPr>
            <a:noAutofit/>
          </a:bodyPr>
          <a:lstStyle/>
          <a:p>
            <a:r>
              <a:rPr lang="en-US" sz="3200" dirty="0"/>
              <a:t>Expansion of</a:t>
            </a:r>
            <a:br>
              <a:rPr lang="en-US" sz="3200" dirty="0"/>
            </a:br>
            <a:r>
              <a:rPr lang="en-US" sz="3200" dirty="0"/>
              <a:t>MRT services</a:t>
            </a:r>
            <a:br>
              <a:rPr lang="en-US" sz="3200" dirty="0"/>
            </a:br>
            <a:endParaRPr lang="en-US" sz="3200" b="0" i="1" dirty="0"/>
          </a:p>
        </p:txBody>
      </p:sp>
      <p:sp>
        <p:nvSpPr>
          <p:cNvPr id="50" name="Rectangle 49">
            <a:extLst>
              <a:ext uri="{FF2B5EF4-FFF2-40B4-BE49-F238E27FC236}">
                <a16:creationId xmlns:a16="http://schemas.microsoft.com/office/drawing/2014/main" id="{6B1FF180-D243-35A8-5063-AEABE0F054D5}"/>
              </a:ext>
            </a:extLst>
          </p:cNvPr>
          <p:cNvSpPr/>
          <p:nvPr/>
        </p:nvSpPr>
        <p:spPr>
          <a:xfrm rot="3259015">
            <a:off x="10114994" y="5957682"/>
            <a:ext cx="180337" cy="954165"/>
          </a:xfrm>
          <a:prstGeom prst="rect">
            <a:avLst/>
          </a:prstGeom>
          <a:solidFill>
            <a:srgbClr val="115BA4"/>
          </a:solidFill>
          <a:ln>
            <a:solidFill>
              <a:srgbClr val="115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6" name="Picture 5" descr="A picture containing light, traffic, green, night sky&#10;&#10;Description automatically generated">
            <a:extLst>
              <a:ext uri="{FF2B5EF4-FFF2-40B4-BE49-F238E27FC236}">
                <a16:creationId xmlns:a16="http://schemas.microsoft.com/office/drawing/2014/main" id="{0A2A63FB-39FA-4E2E-4602-DF7E18F101A6}"/>
              </a:ext>
            </a:extLst>
          </p:cNvPr>
          <p:cNvPicPr>
            <a:picLocks noChangeAspect="1"/>
          </p:cNvPicPr>
          <p:nvPr/>
        </p:nvPicPr>
        <p:blipFill rotWithShape="1">
          <a:blip r:embed="rId3"/>
          <a:srcRect l="57276" t="8328" r="13040" b="78693"/>
          <a:stretch/>
        </p:blipFill>
        <p:spPr>
          <a:xfrm>
            <a:off x="9657460" y="1020505"/>
            <a:ext cx="1984407" cy="1123200"/>
          </a:xfrm>
          <a:prstGeom prst="rect">
            <a:avLst/>
          </a:prstGeom>
        </p:spPr>
      </p:pic>
      <p:grpSp>
        <p:nvGrpSpPr>
          <p:cNvPr id="2" name="Group 1">
            <a:extLst>
              <a:ext uri="{FF2B5EF4-FFF2-40B4-BE49-F238E27FC236}">
                <a16:creationId xmlns:a16="http://schemas.microsoft.com/office/drawing/2014/main" id="{FD15FA9D-4206-2AE3-5CDF-36C0F634D212}"/>
              </a:ext>
            </a:extLst>
          </p:cNvPr>
          <p:cNvGrpSpPr/>
          <p:nvPr/>
        </p:nvGrpSpPr>
        <p:grpSpPr>
          <a:xfrm>
            <a:off x="1256361" y="3429000"/>
            <a:ext cx="5431536" cy="1217408"/>
            <a:chOff x="581192" y="3609712"/>
            <a:chExt cx="5431536" cy="1217408"/>
          </a:xfrm>
        </p:grpSpPr>
        <p:sp>
          <p:nvSpPr>
            <p:cNvPr id="4" name="Rectangle: Rounded Corners 3">
              <a:extLst>
                <a:ext uri="{FF2B5EF4-FFF2-40B4-BE49-F238E27FC236}">
                  <a16:creationId xmlns:a16="http://schemas.microsoft.com/office/drawing/2014/main" id="{89B4321C-FF55-C0DD-0323-0BCF92D2BC1D}"/>
                </a:ext>
              </a:extLst>
            </p:cNvPr>
            <p:cNvSpPr/>
            <p:nvPr/>
          </p:nvSpPr>
          <p:spPr>
            <a:xfrm>
              <a:off x="581192" y="3702408"/>
              <a:ext cx="5431536" cy="1124712"/>
            </a:xfrm>
            <a:prstGeom prst="roundRect">
              <a:avLst>
                <a:gd name="adj" fmla="val 10000"/>
              </a:avLst>
            </a:prstGeom>
          </p:spPr>
          <p:style>
            <a:lnRef idx="1">
              <a:schemeClr val="accent2">
                <a:hueOff val="5021757"/>
                <a:satOff val="29707"/>
                <a:lumOff val="2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616FF2CC-CC84-5B4E-C298-53B48224948A}"/>
                </a:ext>
              </a:extLst>
            </p:cNvPr>
            <p:cNvSpPr txBox="1"/>
            <p:nvPr/>
          </p:nvSpPr>
          <p:spPr>
            <a:xfrm>
              <a:off x="676757" y="3609712"/>
              <a:ext cx="5240406" cy="1043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7368" tIns="277368" rIns="277368" bIns="277368" numCol="1" spcCol="1270" anchor="t" anchorCtr="0">
              <a:no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193441"/>
                  </a:solidFill>
                  <a:effectLst/>
                  <a:uLnTx/>
                  <a:uFillTx/>
                  <a:latin typeface="Verdana"/>
                  <a:ea typeface="+mn-ea"/>
                  <a:cs typeface="+mn-cs"/>
                </a:rPr>
                <a:t>Since 2018, the annual budget for MRTs has increased from </a:t>
              </a:r>
              <a:r>
                <a:rPr kumimoji="0" lang="en-US" sz="1800" b="1" i="0" u="none" strike="noStrike" kern="1200" cap="none" spc="0" normalizeH="0" baseline="0" noProof="0" dirty="0">
                  <a:ln>
                    <a:noFill/>
                  </a:ln>
                  <a:solidFill>
                    <a:srgbClr val="193441"/>
                  </a:solidFill>
                  <a:effectLst/>
                  <a:uLnTx/>
                  <a:uFillTx/>
                  <a:latin typeface="Verdana"/>
                  <a:ea typeface="+mn-ea"/>
                  <a:cs typeface="+mn-cs"/>
                </a:rPr>
                <a:t>$18.3 million to $36.3 million </a:t>
              </a:r>
              <a:r>
                <a:rPr kumimoji="0" lang="en-US" sz="1800" b="0" i="0" u="none" strike="noStrike" kern="1200" cap="none" spc="0" normalizeH="0" baseline="0" noProof="0" dirty="0">
                  <a:ln>
                    <a:noFill/>
                  </a:ln>
                  <a:solidFill>
                    <a:srgbClr val="193441"/>
                  </a:solidFill>
                  <a:effectLst/>
                  <a:uLnTx/>
                  <a:uFillTx/>
                  <a:latin typeface="Verdana"/>
                  <a:ea typeface="+mn-ea"/>
                  <a:cs typeface="+mn-cs"/>
                </a:rPr>
                <a:t>in 2022.</a:t>
              </a:r>
              <a:endParaRPr kumimoji="0" lang="en-US" sz="1800" b="1" i="0" u="none" strike="noStrike" kern="1200" cap="none" spc="0" normalizeH="0" baseline="0" noProof="0" dirty="0">
                <a:ln>
                  <a:noFill/>
                </a:ln>
                <a:solidFill>
                  <a:srgbClr val="193441"/>
                </a:solidFill>
                <a:effectLst/>
                <a:uLnTx/>
                <a:uFillTx/>
                <a:latin typeface="Verdana"/>
                <a:ea typeface="+mn-ea"/>
                <a:cs typeface="+mn-cs"/>
              </a:endParaRPr>
            </a:p>
          </p:txBody>
        </p:sp>
      </p:grpSp>
    </p:spTree>
    <p:extLst>
      <p:ext uri="{BB962C8B-B14F-4D97-AF65-F5344CB8AC3E}">
        <p14:creationId xmlns:p14="http://schemas.microsoft.com/office/powerpoint/2010/main" val="168838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547</Words>
  <Application>Microsoft Office PowerPoint</Application>
  <PresentationFormat>Widescreen</PresentationFormat>
  <Paragraphs>74</Paragraphs>
  <Slides>12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Black</vt:lpstr>
      <vt:lpstr>Calibri</vt:lpstr>
      <vt:lpstr>Calibri Light</vt:lpstr>
      <vt:lpstr>Lora</vt:lpstr>
      <vt:lpstr>Verdana</vt:lpstr>
      <vt:lpstr>Wingdings 2</vt:lpstr>
      <vt:lpstr>Office Theme</vt:lpstr>
      <vt:lpstr>Theme-DCF</vt:lpstr>
      <vt:lpstr>SYSTEM OF CARE SUBCOMMITTEE</vt:lpstr>
      <vt:lpstr>System of care SUBCOMMITTEE CHARGE</vt:lpstr>
      <vt:lpstr>Key Themes </vt:lpstr>
      <vt:lpstr>Patient centered behavioral health homes</vt:lpstr>
      <vt:lpstr>Gap analysis </vt:lpstr>
      <vt:lpstr>Statewide Gap analysis findings</vt:lpstr>
      <vt:lpstr>Mobile response teams and central receiving facilities </vt:lpstr>
      <vt:lpstr>Expansion of MRT services </vt:lpstr>
      <vt:lpstr>Expansion of MRT services </vt:lpstr>
      <vt:lpstr>Central receiving facilities</vt:lpstr>
      <vt:lpstr>ANTICIPATED subcommittee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OF CARE SUBCOMMITTEE</dc:title>
  <dc:creator>Harris, Shevaun</dc:creator>
  <cp:lastModifiedBy>Platt, Aaron</cp:lastModifiedBy>
  <cp:revision>1</cp:revision>
  <dcterms:created xsi:type="dcterms:W3CDTF">2023-08-15T14:43:31Z</dcterms:created>
  <dcterms:modified xsi:type="dcterms:W3CDTF">2023-08-28T20:28:28Z</dcterms:modified>
</cp:coreProperties>
</file>