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0" r:id="rId4"/>
  </p:sldMasterIdLst>
  <p:notesMasterIdLst>
    <p:notesMasterId r:id="rId19"/>
  </p:notesMasterIdLst>
  <p:handoutMasterIdLst>
    <p:handoutMasterId r:id="rId20"/>
  </p:handoutMasterIdLst>
  <p:sldIdLst>
    <p:sldId id="297" r:id="rId5"/>
    <p:sldId id="298" r:id="rId6"/>
    <p:sldId id="299" r:id="rId7"/>
    <p:sldId id="289" r:id="rId8"/>
    <p:sldId id="307" r:id="rId9"/>
    <p:sldId id="301" r:id="rId10"/>
    <p:sldId id="302" r:id="rId11"/>
    <p:sldId id="303" r:id="rId12"/>
    <p:sldId id="300" r:id="rId13"/>
    <p:sldId id="304" r:id="rId14"/>
    <p:sldId id="305" r:id="rId15"/>
    <p:sldId id="306" r:id="rId16"/>
    <p:sldId id="296" r:id="rId17"/>
    <p:sldId id="291" r:id="rId1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1A4E"/>
    <a:srgbClr val="115BA4"/>
    <a:srgbClr val="BAE2CE"/>
    <a:srgbClr val="ACE3ED"/>
    <a:srgbClr val="D08ACC"/>
    <a:srgbClr val="A53499"/>
    <a:srgbClr val="884885"/>
    <a:srgbClr val="09CFC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4" autoAdjust="0"/>
    <p:restoredTop sz="96684" autoAdjust="0"/>
  </p:normalViewPr>
  <p:slideViewPr>
    <p:cSldViewPr snapToGrid="0">
      <p:cViewPr varScale="1">
        <p:scale>
          <a:sx n="114" d="100"/>
          <a:sy n="114" d="100"/>
        </p:scale>
        <p:origin x="106" y="211"/>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500" b="1" i="0" u="none" strike="noStrike" kern="1200" cap="all" spc="100" normalizeH="0" baseline="0">
                <a:solidFill>
                  <a:schemeClr val="lt1"/>
                </a:solidFill>
                <a:latin typeface="+mn-lt"/>
                <a:ea typeface="+mn-ea"/>
                <a:cs typeface="+mn-cs"/>
              </a:defRPr>
            </a:pPr>
            <a:r>
              <a:rPr lang="en-US"/>
              <a:t>988 In-state Answer Rate for FL</a:t>
            </a:r>
          </a:p>
        </c:rich>
      </c:tx>
      <c:overlay val="0"/>
      <c:spPr>
        <a:noFill/>
        <a:ln>
          <a:noFill/>
        </a:ln>
        <a:effectLst/>
      </c:spPr>
      <c:txPr>
        <a:bodyPr rot="0" spcFirstLastPara="1" vertOverflow="ellipsis" vert="horz" wrap="square" anchor="ctr" anchorCtr="1"/>
        <a:lstStyle/>
        <a:p>
          <a:pPr>
            <a:defRPr sz="1500" b="1" i="0" u="none" strike="noStrike" kern="1200" cap="all" spc="100" normalizeH="0" baseline="0">
              <a:solidFill>
                <a:schemeClr val="lt1"/>
              </a:solidFill>
              <a:latin typeface="+mn-lt"/>
              <a:ea typeface="+mn-ea"/>
              <a:cs typeface="+mn-cs"/>
            </a:defRPr>
          </a:pPr>
          <a:endParaRPr lang="en-US"/>
        </a:p>
      </c:txPr>
    </c:title>
    <c:autoTitleDeleted val="0"/>
    <c:plotArea>
      <c:layout/>
      <c:lineChart>
        <c:grouping val="standard"/>
        <c:varyColors val="0"/>
        <c:ser>
          <c:idx val="0"/>
          <c:order val="0"/>
          <c:spPr>
            <a:ln w="34925" cap="rnd">
              <a:solidFill>
                <a:schemeClr val="lt1"/>
              </a:solidFill>
              <a:round/>
            </a:ln>
            <a:effectLst>
              <a:outerShdw dist="25400" dir="2700000" algn="tl" rotWithShape="0">
                <a:schemeClr val="accent1"/>
              </a:outerShdw>
            </a:effectLst>
          </c:spPr>
          <c:marker>
            <c:symbol val="none"/>
          </c:marker>
          <c:cat>
            <c:strRef>
              <c:f>Sheet5!$E$2:$E$11</c:f>
              <c:strCache>
                <c:ptCount val="10"/>
                <c:pt idx="0">
                  <c:v>July</c:v>
                </c:pt>
                <c:pt idx="1">
                  <c:v>August</c:v>
                </c:pt>
                <c:pt idx="2">
                  <c:v>September</c:v>
                </c:pt>
                <c:pt idx="3">
                  <c:v>October</c:v>
                </c:pt>
                <c:pt idx="4">
                  <c:v>November</c:v>
                </c:pt>
                <c:pt idx="5">
                  <c:v>December</c:v>
                </c:pt>
                <c:pt idx="6">
                  <c:v>January</c:v>
                </c:pt>
                <c:pt idx="7">
                  <c:v>February</c:v>
                </c:pt>
                <c:pt idx="8">
                  <c:v>March</c:v>
                </c:pt>
                <c:pt idx="9">
                  <c:v>April</c:v>
                </c:pt>
              </c:strCache>
            </c:strRef>
          </c:cat>
          <c:val>
            <c:numRef>
              <c:f>Sheet5!$F$2:$F$11</c:f>
              <c:numCache>
                <c:formatCode>0%</c:formatCode>
                <c:ptCount val="10"/>
                <c:pt idx="0">
                  <c:v>0.54</c:v>
                </c:pt>
                <c:pt idx="1">
                  <c:v>0.57999999999999996</c:v>
                </c:pt>
                <c:pt idx="2">
                  <c:v>0.55000000000000004</c:v>
                </c:pt>
                <c:pt idx="3">
                  <c:v>0.52</c:v>
                </c:pt>
                <c:pt idx="4">
                  <c:v>0.63</c:v>
                </c:pt>
                <c:pt idx="5">
                  <c:v>0.63</c:v>
                </c:pt>
                <c:pt idx="6">
                  <c:v>0.64</c:v>
                </c:pt>
                <c:pt idx="7">
                  <c:v>0.66</c:v>
                </c:pt>
                <c:pt idx="8">
                  <c:v>0.69</c:v>
                </c:pt>
                <c:pt idx="9">
                  <c:v>0.73</c:v>
                </c:pt>
              </c:numCache>
            </c:numRef>
          </c:val>
          <c:smooth val="0"/>
          <c:extLst>
            <c:ext xmlns:c16="http://schemas.microsoft.com/office/drawing/2014/chart" uri="{C3380CC4-5D6E-409C-BE32-E72D297353CC}">
              <c16:uniqueId val="{00000000-059B-48D7-A05B-5A305EA4074E}"/>
            </c:ext>
          </c:extLst>
        </c:ser>
        <c:dLbls>
          <c:showLegendKey val="0"/>
          <c:showVal val="0"/>
          <c:showCatName val="0"/>
          <c:showSerName val="0"/>
          <c:showPercent val="0"/>
          <c:showBubbleSize val="0"/>
        </c:dLbls>
        <c:dropLines>
          <c:spPr>
            <a:ln w="9525" cap="flat" cmpd="sng" algn="ctr">
              <a:gradFill>
                <a:gsLst>
                  <a:gs pos="0">
                    <a:schemeClr val="lt1"/>
                  </a:gs>
                  <a:gs pos="100000">
                    <a:schemeClr val="lt1">
                      <a:alpha val="0"/>
                    </a:schemeClr>
                  </a:gs>
                </a:gsLst>
                <a:lin ang="5400000" scaled="0"/>
              </a:gradFill>
              <a:round/>
            </a:ln>
            <a:effectLst/>
          </c:spPr>
        </c:dropLines>
        <c:smooth val="0"/>
        <c:axId val="700434304"/>
        <c:axId val="700436272"/>
      </c:lineChart>
      <c:catAx>
        <c:axId val="700434304"/>
        <c:scaling>
          <c:orientation val="minMax"/>
        </c:scaling>
        <c:delete val="0"/>
        <c:axPos val="b"/>
        <c:numFmt formatCode="General" sourceLinked="1"/>
        <c:majorTickMark val="none"/>
        <c:minorTickMark val="none"/>
        <c:tickLblPos val="nextTo"/>
        <c:spPr>
          <a:noFill/>
          <a:ln w="12700" cap="flat" cmpd="sng" algn="ctr">
            <a:solidFill>
              <a:schemeClr val="lt1"/>
            </a:solidFill>
            <a:round/>
          </a:ln>
          <a:effectLst/>
        </c:spPr>
        <c:txPr>
          <a:bodyPr rot="-60000000" spcFirstLastPara="1" vertOverflow="ellipsis" vert="horz" wrap="square" anchor="ctr" anchorCtr="1"/>
          <a:lstStyle/>
          <a:p>
            <a:pPr>
              <a:defRPr sz="900" b="0" i="0" u="none" strike="noStrike" kern="1200" spc="100" baseline="0">
                <a:solidFill>
                  <a:schemeClr val="lt1"/>
                </a:solidFill>
                <a:latin typeface="+mn-lt"/>
                <a:ea typeface="+mn-ea"/>
                <a:cs typeface="+mn-cs"/>
              </a:defRPr>
            </a:pPr>
            <a:endParaRPr lang="en-US"/>
          </a:p>
        </c:txPr>
        <c:crossAx val="700436272"/>
        <c:crosses val="autoZero"/>
        <c:auto val="1"/>
        <c:lblAlgn val="ctr"/>
        <c:lblOffset val="100"/>
        <c:noMultiLvlLbl val="0"/>
      </c:catAx>
      <c:valAx>
        <c:axId val="700436272"/>
        <c:scaling>
          <c:orientation val="minMax"/>
          <c:max val="0.8"/>
          <c:min val="0.5"/>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solidFill>
                <a:latin typeface="+mn-lt"/>
                <a:ea typeface="+mn-ea"/>
                <a:cs typeface="+mn-cs"/>
              </a:defRPr>
            </a:pPr>
            <a:endParaRPr lang="en-US"/>
          </a:p>
        </c:txPr>
        <c:crossAx val="7004343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accent6">
            <a:shade val="30000"/>
            <a:satMod val="115000"/>
          </a:schemeClr>
        </a:gs>
        <a:gs pos="50000">
          <a:schemeClr val="accent6">
            <a:shade val="67500"/>
            <a:satMod val="115000"/>
          </a:schemeClr>
        </a:gs>
        <a:gs pos="100000">
          <a:schemeClr val="accent6">
            <a:shade val="100000"/>
            <a:satMod val="115000"/>
          </a:schemeClr>
        </a:gs>
      </a:gsLst>
      <a:lin ang="2700000" scaled="1"/>
      <a:tileRect/>
    </a:gradFill>
    <a:ln w="9525" cap="flat" cmpd="sng" algn="ctr">
      <a:solidFill>
        <a:schemeClr val="accent1"/>
      </a:solidFill>
      <a:round/>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500" dirty="0">
                <a:solidFill>
                  <a:schemeClr val="bg1"/>
                </a:solidFill>
                <a:latin typeface="Verdana" panose="020B0604030504040204" pitchFamily="34" charset="0"/>
                <a:ea typeface="Verdana" panose="020B0604030504040204" pitchFamily="34" charset="0"/>
              </a:rPr>
              <a:t>Pre</a:t>
            </a:r>
            <a:r>
              <a:rPr lang="en-US" sz="1500" baseline="0" dirty="0">
                <a:solidFill>
                  <a:schemeClr val="bg1"/>
                </a:solidFill>
                <a:latin typeface="Verdana" panose="020B0604030504040204" pitchFamily="34" charset="0"/>
                <a:ea typeface="Verdana" panose="020B0604030504040204" pitchFamily="34" charset="0"/>
              </a:rPr>
              <a:t> and Post Rollout Comparison</a:t>
            </a:r>
            <a:endParaRPr lang="en-US" sz="1500" dirty="0">
              <a:solidFill>
                <a:schemeClr val="bg1"/>
              </a:solidFill>
              <a:latin typeface="Verdana" panose="020B0604030504040204" pitchFamily="34" charset="0"/>
              <a:ea typeface="Verdana" panose="020B0604030504040204" pitchFamily="34"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Sheet6!$P$3</c:f>
              <c:strCache>
                <c:ptCount val="1"/>
                <c:pt idx="0">
                  <c:v>Pre-Rollout
(July 2021 - April 2022)</c:v>
                </c:pt>
              </c:strCache>
            </c:strRef>
          </c:tx>
          <c:spPr>
            <a:solidFill>
              <a:schemeClr val="accent6">
                <a:lumMod val="40000"/>
                <a:lumOff val="60000"/>
              </a:schemeClr>
            </a:solidFill>
            <a:ln>
              <a:solidFill>
                <a:schemeClr val="tx1">
                  <a:lumMod val="95000"/>
                  <a:lumOff val="5000"/>
                </a:schemeClr>
              </a:solidFill>
            </a:ln>
            <a:effectLst/>
          </c:spPr>
          <c:invertIfNegative val="0"/>
          <c:cat>
            <c:strRef>
              <c:f>Sheet6!$O$4:$O$6</c:f>
              <c:strCache>
                <c:ptCount val="3"/>
                <c:pt idx="0">
                  <c:v>Calls Routed</c:v>
                </c:pt>
                <c:pt idx="1">
                  <c:v>Chat</c:v>
                </c:pt>
                <c:pt idx="2">
                  <c:v>Text</c:v>
                </c:pt>
              </c:strCache>
            </c:strRef>
          </c:cat>
          <c:val>
            <c:numRef>
              <c:f>Sheet6!$P$4:$P$6</c:f>
              <c:numCache>
                <c:formatCode>#,##0</c:formatCode>
                <c:ptCount val="3"/>
                <c:pt idx="0">
                  <c:v>84131</c:v>
                </c:pt>
                <c:pt idx="1">
                  <c:v>13145</c:v>
                </c:pt>
                <c:pt idx="2">
                  <c:v>4495</c:v>
                </c:pt>
              </c:numCache>
            </c:numRef>
          </c:val>
          <c:extLst>
            <c:ext xmlns:c16="http://schemas.microsoft.com/office/drawing/2014/chart" uri="{C3380CC4-5D6E-409C-BE32-E72D297353CC}">
              <c16:uniqueId val="{00000000-4F30-4A9E-BDBC-E3C128844FE7}"/>
            </c:ext>
          </c:extLst>
        </c:ser>
        <c:ser>
          <c:idx val="1"/>
          <c:order val="1"/>
          <c:tx>
            <c:strRef>
              <c:f>Sheet6!$Q$3</c:f>
              <c:strCache>
                <c:ptCount val="1"/>
                <c:pt idx="0">
                  <c:v>Post-Rollout
(July 2022 - April 2023)</c:v>
                </c:pt>
              </c:strCache>
            </c:strRef>
          </c:tx>
          <c:spPr>
            <a:solidFill>
              <a:schemeClr val="accent6"/>
            </a:solidFill>
            <a:ln>
              <a:solidFill>
                <a:schemeClr val="tx1">
                  <a:lumMod val="95000"/>
                  <a:lumOff val="5000"/>
                </a:schemeClr>
              </a:solidFill>
            </a:ln>
            <a:effectLst/>
          </c:spPr>
          <c:invertIfNegative val="0"/>
          <c:cat>
            <c:strRef>
              <c:f>Sheet6!$O$4:$O$6</c:f>
              <c:strCache>
                <c:ptCount val="3"/>
                <c:pt idx="0">
                  <c:v>Calls Routed</c:v>
                </c:pt>
                <c:pt idx="1">
                  <c:v>Chat</c:v>
                </c:pt>
                <c:pt idx="2">
                  <c:v>Text</c:v>
                </c:pt>
              </c:strCache>
            </c:strRef>
          </c:cat>
          <c:val>
            <c:numRef>
              <c:f>Sheet6!$Q$4:$Q$6</c:f>
              <c:numCache>
                <c:formatCode>#,##0</c:formatCode>
                <c:ptCount val="3"/>
                <c:pt idx="0">
                  <c:v>107461</c:v>
                </c:pt>
                <c:pt idx="1">
                  <c:v>30788</c:v>
                </c:pt>
                <c:pt idx="2">
                  <c:v>25305</c:v>
                </c:pt>
              </c:numCache>
            </c:numRef>
          </c:val>
          <c:extLst>
            <c:ext xmlns:c16="http://schemas.microsoft.com/office/drawing/2014/chart" uri="{C3380CC4-5D6E-409C-BE32-E72D297353CC}">
              <c16:uniqueId val="{00000001-4F30-4A9E-BDBC-E3C128844FE7}"/>
            </c:ext>
          </c:extLst>
        </c:ser>
        <c:dLbls>
          <c:showLegendKey val="0"/>
          <c:showVal val="0"/>
          <c:showCatName val="0"/>
          <c:showSerName val="0"/>
          <c:showPercent val="0"/>
          <c:showBubbleSize val="0"/>
        </c:dLbls>
        <c:gapWidth val="182"/>
        <c:axId val="688970504"/>
        <c:axId val="688968864"/>
      </c:barChart>
      <c:catAx>
        <c:axId val="68897050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bg1"/>
                </a:solidFill>
                <a:latin typeface="+mn-lt"/>
                <a:ea typeface="+mn-ea"/>
                <a:cs typeface="+mn-cs"/>
              </a:defRPr>
            </a:pPr>
            <a:endParaRPr lang="en-US"/>
          </a:p>
        </c:txPr>
        <c:crossAx val="688968864"/>
        <c:crosses val="autoZero"/>
        <c:auto val="1"/>
        <c:lblAlgn val="ctr"/>
        <c:lblOffset val="100"/>
        <c:noMultiLvlLbl val="0"/>
      </c:catAx>
      <c:valAx>
        <c:axId val="68896886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crossAx val="6889705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50" b="0" i="0" u="none" strike="noStrike" kern="1200" baseline="0">
              <a:solidFill>
                <a:schemeClr val="bg1"/>
              </a:solidFill>
              <a:latin typeface="+mn-lt"/>
              <a:ea typeface="+mn-ea"/>
              <a:cs typeface="+mn-cs"/>
            </a:defRPr>
          </a:pPr>
          <a:endParaRPr lang="en-US"/>
        </a:p>
      </c:txPr>
    </c:legend>
    <c:plotVisOnly val="1"/>
    <c:dispBlanksAs val="gap"/>
    <c:showDLblsOverMax val="0"/>
  </c:chart>
  <c:spP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a:ln w="9525" cap="flat" cmpd="sng" algn="ctr">
      <a:solidFill>
        <a:schemeClr val="tx1">
          <a:lumMod val="15000"/>
          <a:lumOff val="85000"/>
        </a:schemeClr>
      </a:solid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9">
  <cs:axisTitle>
    <cs:lnRef idx="0"/>
    <cs:fillRef idx="0"/>
    <cs:effectRef idx="0"/>
    <cs:fontRef idx="minor">
      <a:schemeClr val="lt1"/>
    </cs:fontRef>
    <cs:defRPr sz="900" b="1" kern="1200"/>
  </cs:axisTitle>
  <cs:categoryAxis>
    <cs:lnRef idx="0">
      <cs:styleClr val="0"/>
    </cs:lnRef>
    <cs:fillRef idx="0"/>
    <cs:effectRef idx="0"/>
    <cs:fontRef idx="minor">
      <a:schemeClr val="lt1"/>
    </cs:fontRef>
    <cs:spPr>
      <a:ln w="12700" cap="flat" cmpd="sng" algn="ctr">
        <a:solidFill>
          <a:schemeClr val="lt1"/>
        </a:solidFill>
        <a:round/>
      </a:ln>
    </cs:spPr>
    <cs:defRPr sz="900" kern="1200" spc="100" baseline="0"/>
  </cs:categoryAxis>
  <cs:chartArea>
    <cs:lnRef idx="0">
      <cs:styleClr val="0"/>
    </cs:lnRef>
    <cs:fillRef idx="0">
      <cs:styleClr val="0"/>
    </cs:fillRef>
    <cs:effectRef idx="0"/>
    <cs:fontRef idx="minor">
      <a:schemeClr val="dk1"/>
    </cs:fontRef>
    <cs:spPr>
      <a:solidFill>
        <a:schemeClr val="phClr"/>
      </a:solidFill>
      <a:ln w="9525" cap="flat" cmpd="sng" algn="ctr">
        <a:solidFill>
          <a:schemeClr val="phClr"/>
        </a:solidFill>
        <a:round/>
      </a:ln>
    </cs:spPr>
    <cs:defRPr sz="1000" kern="1200"/>
  </cs:chartArea>
  <cs:dataLabel>
    <cs:lnRef idx="0"/>
    <cs:fillRef idx="0"/>
    <cs:effectRef idx="0"/>
    <cs:fontRef idx="minor">
      <a:schemeClr val="lt1"/>
    </cs:fontRef>
    <cs:defRPr sz="900" b="1" kern="1200"/>
  </cs:dataLabel>
  <cs:dataLabelCallout>
    <cs:lnRef idx="0">
      <cs:styleClr val="auto"/>
    </cs:lnRef>
    <cs:fillRef idx="0"/>
    <cs:effectRef idx="0"/>
    <cs:fontRef idx="minor">
      <cs:styleClr val="auto"/>
    </cs:fontRef>
    <cs:spPr>
      <a:solidFill>
        <a:schemeClr val="lt1"/>
      </a:solidFill>
      <a:ln>
        <a:solidFill>
          <a:schemeClr val="ph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pattFill prst="ltUpDiag">
        <a:fgClr>
          <a:schemeClr val="phClr"/>
        </a:fgClr>
        <a:bgClr>
          <a:schemeClr val="lt1"/>
        </a:bgClr>
      </a:pattFill>
    </cs:spPr>
  </cs:dataPoint>
  <cs:dataPoint3D>
    <cs:lnRef idx="0"/>
    <cs:fillRef idx="0">
      <cs:styleClr val="auto"/>
    </cs:fillRef>
    <cs:effectRef idx="0"/>
    <cs:fontRef idx="minor">
      <a:schemeClr val="dk1"/>
    </cs:fontRef>
    <cs:spPr>
      <a:pattFill prst="ltUpDiag">
        <a:fgClr>
          <a:schemeClr val="phClr"/>
        </a:fgClr>
        <a:bgClr>
          <a:schemeClr val="lt1"/>
        </a:bgClr>
      </a:pattFill>
    </cs:spPr>
  </cs:dataPoint3D>
  <cs:dataPointLine>
    <cs:lnRef idx="0">
      <cs:styleClr val="auto"/>
    </cs:lnRef>
    <cs:fillRef idx="0"/>
    <cs:effectRef idx="0">
      <cs:styleClr val="auto"/>
    </cs:effectRef>
    <cs:fontRef idx="minor">
      <a:schemeClr val="dk1"/>
    </cs:fontRef>
    <cs:spPr>
      <a:ln w="34925" cap="rnd">
        <a:solidFill>
          <a:schemeClr val="lt1"/>
        </a:solidFill>
        <a:round/>
      </a:ln>
      <a:effectLst>
        <a:outerShdw dist="25400" dir="2700000" algn="tl" rotWithShape="0">
          <a:schemeClr val="phClr"/>
        </a:outerShdw>
      </a:effectLst>
    </cs:spPr>
  </cs:dataPointLine>
  <cs:dataPointMarker>
    <cs:lnRef idx="0"/>
    <cs:fillRef idx="0">
      <cs:styleClr val="auto"/>
    </cs:fillRef>
    <cs:effectRef idx="0"/>
    <cs:fontRef idx="minor">
      <a:schemeClr val="dk1"/>
    </cs:fontRef>
    <cs:spPr>
      <a:solidFill>
        <a:schemeClr val="phClr"/>
      </a:solidFill>
      <a:ln w="22225">
        <a:solidFill>
          <a:schemeClr val="lt1"/>
        </a:solidFill>
        <a:round/>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styleClr val="0"/>
    </cs:lnRef>
    <cs:fillRef idx="0"/>
    <cs:effectRef idx="0"/>
    <cs:fontRef idx="minor">
      <a:schemeClr val="lt1"/>
    </cs:fontRef>
    <cs:spPr>
      <a:ln w="9525">
        <a:solidFill>
          <a:schemeClr val="phClr">
            <a:lumMod val="60000"/>
            <a:lumOff val="40000"/>
          </a:schemeClr>
        </a:solidFill>
      </a:ln>
    </cs:spPr>
    <cs:defRPr sz="900" kern="1200"/>
  </cs:dataTable>
  <cs:downBar>
    <cs:lnRef idx="0">
      <cs:styleClr val="0"/>
    </cs:lnRef>
    <cs:fillRef idx="0"/>
    <cs:effectRef idx="0"/>
    <cs:fontRef idx="minor">
      <a:schemeClr val="dk1"/>
    </cs:fontRef>
    <cs:spPr>
      <a:solidFill>
        <a:schemeClr val="dk1">
          <a:lumMod val="35000"/>
          <a:lumOff val="65000"/>
        </a:schemeClr>
      </a:solidFill>
      <a:ln w="9525">
        <a:solidFill>
          <a:schemeClr val="phClr">
            <a:lumMod val="60000"/>
            <a:lumOff val="40000"/>
          </a:schemeClr>
        </a:solidFill>
      </a:ln>
    </cs:spPr>
  </cs:downBar>
  <cs:dropLine>
    <cs:lnRef idx="0"/>
    <cs:fillRef idx="0"/>
    <cs:effectRef idx="0"/>
    <cs:fontRef idx="minor">
      <a:schemeClr val="dk1"/>
    </cs:fontRef>
    <cs:spPr>
      <a:ln w="9525" cap="flat" cmpd="sng" algn="ctr">
        <a:gradFill>
          <a:gsLst>
            <a:gs pos="0">
              <a:schemeClr val="lt1"/>
            </a:gs>
            <a:gs pos="100000">
              <a:schemeClr val="lt1">
                <a:alpha val="0"/>
              </a:schemeClr>
            </a:gs>
          </a:gsLst>
          <a:lin ang="5400000" scaled="0"/>
        </a:gradFill>
        <a:round/>
      </a:ln>
    </cs:spPr>
  </cs:dropLine>
  <cs:errorBar>
    <cs:lnRef idx="0">
      <cs:styleClr val="0"/>
    </cs:lnRef>
    <cs:fillRef idx="0"/>
    <cs:effectRef idx="0"/>
    <cs:fontRef idx="minor">
      <a:schemeClr val="dk1"/>
    </cs:fontRef>
    <cs:spPr>
      <a:ln w="9525">
        <a:solidFill>
          <a:schemeClr val="phClr">
            <a:lumMod val="60000"/>
            <a:lumOff val="40000"/>
          </a:schemeClr>
        </a:solidFill>
        <a:round/>
      </a:ln>
      <a:effectLst>
        <a:glow rad="25400">
          <a:schemeClr val="lt1"/>
        </a:glow>
      </a:effectLst>
    </cs:spPr>
  </cs:errorBar>
  <cs:floor>
    <cs:lnRef idx="0"/>
    <cs:fillRef idx="0"/>
    <cs:effectRef idx="0"/>
    <cs:fontRef idx="minor">
      <a:schemeClr val="dk1"/>
    </cs:fontRef>
  </cs:floor>
  <cs:gridlineMajor>
    <cs:lnRef idx="0">
      <cs:styleClr val="0"/>
    </cs:lnRef>
    <cs:fillRef idx="0"/>
    <cs:effectRef idx="0"/>
    <cs:fontRef idx="minor">
      <a:schemeClr val="dk1"/>
    </cs:fontRef>
    <cs:spPr>
      <a:ln w="9525" cap="flat" cmpd="sng" algn="ctr">
        <a:solidFill>
          <a:schemeClr val="lt1">
            <a:alpha val="25000"/>
          </a:schemeClr>
        </a:solidFill>
        <a:round/>
      </a:ln>
    </cs:spPr>
  </cs:gridlineMajor>
  <cs:gridlineMinor>
    <cs:lnRef idx="0">
      <cs:styleClr val="0"/>
    </cs:lnRef>
    <cs:fillRef idx="0"/>
    <cs:effectRef idx="0"/>
    <cs:fontRef idx="minor">
      <a:schemeClr val="dk1"/>
    </cs:fontRef>
    <cs:spPr>
      <a:ln>
        <a:solidFill>
          <a:schemeClr val="lt1">
            <a:alpha val="10000"/>
          </a:schemeClr>
        </a:solidFill>
      </a:ln>
    </cs:spPr>
  </cs:gridlineMinor>
  <cs:hiLoLine>
    <cs:lnRef idx="0">
      <cs:styleClr val="0"/>
    </cs:lnRef>
    <cs:fillRef idx="0"/>
    <cs:effectRef idx="0"/>
    <cs:fontRef idx="minor">
      <a:schemeClr val="dk1"/>
    </cs:fontRef>
    <cs:spPr>
      <a:ln w="9525">
        <a:solidFill>
          <a:schemeClr val="phClr">
            <a:lumMod val="60000"/>
            <a:lumOff val="40000"/>
          </a:schemeClr>
        </a:solidFill>
        <a:prstDash val="dash"/>
      </a:ln>
    </cs:spPr>
  </cs:hiLoLine>
  <cs:leaderLine>
    <cs:lnRef idx="0">
      <cs:styleClr val="0"/>
    </cs:lnRef>
    <cs:fillRef idx="0"/>
    <cs:effectRef idx="0"/>
    <cs:fontRef idx="minor">
      <a:schemeClr val="dk1"/>
    </cs:fontRef>
    <cs:spPr>
      <a:ln w="9525">
        <a:solidFill>
          <a:schemeClr val="phClr">
            <a:lumMod val="60000"/>
            <a:lumOff val="40000"/>
          </a:schemeClr>
        </a:solidFill>
      </a:ln>
    </cs:spPr>
  </cs:leaderLine>
  <cs:legend>
    <cs:lnRef idx="0"/>
    <cs:fillRef idx="0"/>
    <cs:effectRef idx="0"/>
    <cs:fontRef idx="minor">
      <a:schemeClr val="lt1"/>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styleClr val="0"/>
    </cs:lnRef>
    <cs:fillRef idx="0"/>
    <cs:effectRef idx="0"/>
    <cs:fontRef idx="minor">
      <a:schemeClr val="lt1"/>
    </cs:fontRef>
    <cs:spPr>
      <a:ln w="3175" cap="flat" cmpd="sng" algn="ctr">
        <a:solidFill>
          <a:schemeClr val="phClr">
            <a:lumMod val="60000"/>
            <a:lumOff val="40000"/>
          </a:schemeClr>
        </a:solidFill>
        <a:round/>
      </a:ln>
    </cs:spPr>
    <cs:defRPr sz="900" kern="1200"/>
  </cs:seriesAxis>
  <cs:seriesLine>
    <cs:lnRef idx="0">
      <cs:styleClr val="0"/>
    </cs:lnRef>
    <cs:fillRef idx="0"/>
    <cs:effectRef idx="0"/>
    <cs:fontRef idx="minor">
      <a:schemeClr val="dk1"/>
    </cs:fontRef>
    <cs:spPr>
      <a:ln w="9525">
        <a:solidFill>
          <a:schemeClr val="phClr">
            <a:lumMod val="60000"/>
            <a:lumOff val="40000"/>
            <a:tint val="50000"/>
          </a:schemeClr>
        </a:solidFill>
        <a:prstDash val="dash"/>
      </a:ln>
    </cs:spPr>
  </cs:seriesLine>
  <cs:title>
    <cs:lnRef idx="0"/>
    <cs:fillRef idx="0"/>
    <cs:effectRef idx="0"/>
    <cs:fontRef idx="minor">
      <a:schemeClr val="lt1"/>
    </cs:fontRef>
    <cs:defRPr sz="1500" b="1" kern="1200" cap="all" spc="100" normalizeH="0" baseline="0"/>
  </cs:title>
  <cs:trendline>
    <cs:lnRef idx="0"/>
    <cs:fillRef idx="0"/>
    <cs:effectRef idx="0"/>
    <cs:fontRef idx="minor">
      <a:schemeClr val="dk1"/>
    </cs:fontRef>
    <cs:spPr>
      <a:ln w="28575" cap="rnd">
        <a:solidFill>
          <a:schemeClr val="lt1">
            <a:alpha val="50000"/>
          </a:schemeClr>
        </a:solidFill>
        <a:round/>
      </a:ln>
    </cs:spPr>
  </cs:trendline>
  <cs:trendlineLabel>
    <cs:lnRef idx="0"/>
    <cs:fillRef idx="0"/>
    <cs:effectRef idx="0"/>
    <cs:fontRef idx="minor">
      <a:schemeClr val="lt1"/>
    </cs:fontRef>
    <cs:defRPr sz="900" kern="1200"/>
  </cs:trendlineLabel>
  <cs:upBar>
    <cs:lnRef idx="0">
      <cs:styleClr val="0"/>
    </cs:lnRef>
    <cs:fillRef idx="0"/>
    <cs:effectRef idx="0"/>
    <cs:fontRef idx="minor">
      <a:schemeClr val="dk1"/>
    </cs:fontRef>
    <cs:spPr>
      <a:solidFill>
        <a:schemeClr val="lt1">
          <a:lumMod val="95000"/>
        </a:schemeClr>
      </a:solidFill>
      <a:ln w="9525">
        <a:solidFill>
          <a:schemeClr val="phClr">
            <a:lumMod val="60000"/>
            <a:lumOff val="40000"/>
          </a:schemeClr>
        </a:solidFill>
      </a:ln>
    </cs:spPr>
  </cs:upBar>
  <cs:valueAxis>
    <cs:lnRef idx="0"/>
    <cs:fillRef idx="0"/>
    <cs:effectRef idx="0"/>
    <cs:fontRef idx="minor">
      <a:schemeClr val="lt1"/>
    </cs:fontRef>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8902BA6-4325-4140-AD64-F1CA9F0A3D6A}"/>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a:extLst>
              <a:ext uri="{FF2B5EF4-FFF2-40B4-BE49-F238E27FC236}">
                <a16:creationId xmlns:a16="http://schemas.microsoft.com/office/drawing/2014/main" id="{34A978C9-89B9-4B35-9064-7876961BB460}"/>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92B94E95-7AA3-474D-9AE0-916CAF76FF44}" type="datetimeFigureOut">
              <a:rPr lang="en-US" smtClean="0"/>
              <a:t>9/17/2024</a:t>
            </a:fld>
            <a:endParaRPr lang="en-US"/>
          </a:p>
        </p:txBody>
      </p:sp>
      <p:sp>
        <p:nvSpPr>
          <p:cNvPr id="4" name="Footer Placeholder 3">
            <a:extLst>
              <a:ext uri="{FF2B5EF4-FFF2-40B4-BE49-F238E27FC236}">
                <a16:creationId xmlns:a16="http://schemas.microsoft.com/office/drawing/2014/main" id="{0EA9FA60-6BD8-480F-98D4-A3DA4A23FA5D}"/>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ACA373F-FAE3-4E5A-B13B-7F645ECABD1C}"/>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5853FCD3-78A9-4552-9E0D-0E9A084527B4}" type="slidenum">
              <a:rPr lang="en-US" smtClean="0"/>
              <a:t>‹#›</a:t>
            </a:fld>
            <a:endParaRPr lang="en-US"/>
          </a:p>
        </p:txBody>
      </p:sp>
    </p:spTree>
    <p:extLst>
      <p:ext uri="{BB962C8B-B14F-4D97-AF65-F5344CB8AC3E}">
        <p14:creationId xmlns:p14="http://schemas.microsoft.com/office/powerpoint/2010/main" val="10905057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A7CD909-ECD5-465C-82C8-FCE95B2BCE9B}" type="datetimeFigureOut">
              <a:rPr lang="en-US" smtClean="0"/>
              <a:t>9/17/2024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863E826-96F9-412E-99A9-86A7D24D1AC5}" type="slidenum">
              <a:rPr lang="en-US" smtClean="0"/>
              <a:t>‹#›</a:t>
            </a:fld>
            <a:endParaRPr lang="en-US"/>
          </a:p>
        </p:txBody>
      </p:sp>
    </p:spTree>
    <p:extLst>
      <p:ext uri="{BB962C8B-B14F-4D97-AF65-F5344CB8AC3E}">
        <p14:creationId xmlns:p14="http://schemas.microsoft.com/office/powerpoint/2010/main" val="264354410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8FF996E-61BD-47CB-85A4-D3C26661B80D}"/>
              </a:ext>
            </a:extLst>
          </p:cNvPr>
          <p:cNvSpPr/>
          <p:nvPr/>
        </p:nvSpPr>
        <p:spPr>
          <a:xfrm>
            <a:off x="3209925" y="0"/>
            <a:ext cx="898207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EA1F06D-55B0-4F3F-BA8C-D17945BE6C14}"/>
              </a:ext>
            </a:extLst>
          </p:cNvPr>
          <p:cNvSpPr/>
          <p:nvPr/>
        </p:nvSpPr>
        <p:spPr>
          <a:xfrm>
            <a:off x="1" y="1"/>
            <a:ext cx="28956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096000" y="2621636"/>
            <a:ext cx="5496775" cy="590321"/>
          </a:xfrm>
        </p:spPr>
        <p:txBody>
          <a:bodyPr anchor="t">
            <a:normAutofit/>
          </a:bodyPr>
          <a:lstStyle>
            <a:lvl1pPr marL="0" indent="0" algn="l">
              <a:buNone/>
              <a:defRPr sz="1600" cap="all">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Date Placeholder 4">
            <a:extLst>
              <a:ext uri="{FF2B5EF4-FFF2-40B4-BE49-F238E27FC236}">
                <a16:creationId xmlns:a16="http://schemas.microsoft.com/office/drawing/2014/main" id="{32D0517A-8116-47E3-A4A5-4BEA4FC18700}"/>
              </a:ext>
            </a:extLst>
          </p:cNvPr>
          <p:cNvSpPr>
            <a:spLocks noGrp="1"/>
          </p:cNvSpPr>
          <p:nvPr>
            <p:ph type="dt" sz="half" idx="10"/>
          </p:nvPr>
        </p:nvSpPr>
        <p:spPr/>
        <p:txBody>
          <a:bodyPr/>
          <a:lstStyle/>
          <a:p>
            <a:fld id="{52F10993-B037-4440-8A27-81D473ED94D3}" type="datetime1">
              <a:rPr lang="en-US" smtClean="0"/>
              <a:t>9/17/2024</a:t>
            </a:fld>
            <a:endParaRPr lang="en-US" dirty="0"/>
          </a:p>
        </p:txBody>
      </p:sp>
      <p:sp>
        <p:nvSpPr>
          <p:cNvPr id="7" name="Footer Placeholder 6">
            <a:extLst>
              <a:ext uri="{FF2B5EF4-FFF2-40B4-BE49-F238E27FC236}">
                <a16:creationId xmlns:a16="http://schemas.microsoft.com/office/drawing/2014/main" id="{1B3AA27C-00F0-436D-B454-8EAB67454B90}"/>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04EACB6F-CCA4-416F-BAC3-399D824F03CC}"/>
              </a:ext>
            </a:extLst>
          </p:cNvPr>
          <p:cNvSpPr>
            <a:spLocks noGrp="1"/>
          </p:cNvSpPr>
          <p:nvPr>
            <p:ph type="sldNum" sz="quarter" idx="12"/>
          </p:nvPr>
        </p:nvSpPr>
        <p:spPr/>
        <p:txBody>
          <a:bodyPr/>
          <a:lstStyle/>
          <a:p>
            <a:fld id="{3A98EE3D-8CD1-4C3F-BD1C-C98C9596463C}" type="slidenum">
              <a:rPr lang="en-US" smtClean="0"/>
              <a:pPr/>
              <a:t>‹#›</a:t>
            </a:fld>
            <a:endParaRPr lang="en-US" dirty="0"/>
          </a:p>
        </p:txBody>
      </p:sp>
      <p:sp>
        <p:nvSpPr>
          <p:cNvPr id="14" name="Title 13">
            <a:extLst>
              <a:ext uri="{FF2B5EF4-FFF2-40B4-BE49-F238E27FC236}">
                <a16:creationId xmlns:a16="http://schemas.microsoft.com/office/drawing/2014/main" id="{F9120191-8F61-4C4F-B1AC-9AB3611B3525}"/>
              </a:ext>
            </a:extLst>
          </p:cNvPr>
          <p:cNvSpPr>
            <a:spLocks noGrp="1"/>
          </p:cNvSpPr>
          <p:nvPr>
            <p:ph type="title"/>
          </p:nvPr>
        </p:nvSpPr>
        <p:spPr>
          <a:xfrm>
            <a:off x="4998919" y="1197397"/>
            <a:ext cx="6593856" cy="1343034"/>
          </a:xfrm>
        </p:spPr>
        <p:txBody>
          <a:bodyPr anchor="t" anchorCtr="0"/>
          <a:lstStyle>
            <a:lvl1pPr>
              <a:defRPr>
                <a:solidFill>
                  <a:schemeClr val="bg1"/>
                </a:solidFill>
              </a:defRPr>
            </a:lvl1pPr>
          </a:lstStyle>
          <a:p>
            <a:r>
              <a:rPr lang="en-US" dirty="0"/>
              <a:t>Click to edit Master title style</a:t>
            </a:r>
          </a:p>
        </p:txBody>
      </p:sp>
      <p:pic>
        <p:nvPicPr>
          <p:cNvPr id="19" name="Picture 18" descr="Logo&#10;&#10;Description automatically generated">
            <a:extLst>
              <a:ext uri="{FF2B5EF4-FFF2-40B4-BE49-F238E27FC236}">
                <a16:creationId xmlns:a16="http://schemas.microsoft.com/office/drawing/2014/main" id="{624AA251-37A9-490F-BAF3-04C34A50F23B}"/>
              </a:ext>
            </a:extLst>
          </p:cNvPr>
          <p:cNvPicPr>
            <a:picLocks noChangeAspect="1"/>
          </p:cNvPicPr>
          <p:nvPr/>
        </p:nvPicPr>
        <p:blipFill>
          <a:blip r:embed="rId2"/>
          <a:stretch>
            <a:fillRect/>
          </a:stretch>
        </p:blipFill>
        <p:spPr>
          <a:xfrm>
            <a:off x="1438276" y="704841"/>
            <a:ext cx="3246319" cy="3246319"/>
          </a:xfrm>
          <a:prstGeom prst="rect">
            <a:avLst/>
          </a:prstGeom>
        </p:spPr>
      </p:pic>
      <p:sp>
        <p:nvSpPr>
          <p:cNvPr id="12" name="Rectangle 11">
            <a:extLst>
              <a:ext uri="{FF2B5EF4-FFF2-40B4-BE49-F238E27FC236}">
                <a16:creationId xmlns:a16="http://schemas.microsoft.com/office/drawing/2014/main" id="{1FB1B7C3-E96A-4B26-9D56-FF994FB599FF}"/>
              </a:ext>
            </a:extLst>
          </p:cNvPr>
          <p:cNvSpPr/>
          <p:nvPr userDrawn="1"/>
        </p:nvSpPr>
        <p:spPr>
          <a:xfrm>
            <a:off x="1" y="1"/>
            <a:ext cx="28956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descr="Logo&#10;&#10;Description automatically generated">
            <a:extLst>
              <a:ext uri="{FF2B5EF4-FFF2-40B4-BE49-F238E27FC236}">
                <a16:creationId xmlns:a16="http://schemas.microsoft.com/office/drawing/2014/main" id="{CBE928BE-7C67-4796-9A2D-47E106D50E9C}"/>
              </a:ext>
            </a:extLst>
          </p:cNvPr>
          <p:cNvPicPr>
            <a:picLocks noChangeAspect="1"/>
          </p:cNvPicPr>
          <p:nvPr userDrawn="1"/>
        </p:nvPicPr>
        <p:blipFill>
          <a:blip r:embed="rId2"/>
          <a:stretch>
            <a:fillRect/>
          </a:stretch>
        </p:blipFill>
        <p:spPr>
          <a:xfrm>
            <a:off x="1438276" y="704841"/>
            <a:ext cx="3246319" cy="3246319"/>
          </a:xfrm>
          <a:prstGeom prst="rect">
            <a:avLst/>
          </a:prstGeom>
        </p:spPr>
      </p:pic>
    </p:spTree>
    <p:extLst>
      <p:ext uri="{BB962C8B-B14F-4D97-AF65-F5344CB8AC3E}">
        <p14:creationId xmlns:p14="http://schemas.microsoft.com/office/powerpoint/2010/main" val="3965674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192" y="2340864"/>
            <a:ext cx="11029615" cy="3507486"/>
          </a:xfrm>
        </p:spPr>
        <p:txBody>
          <a:bodyPr anchor="t" anchorCtr="0"/>
          <a:lstStyle>
            <a:lvl1pPr>
              <a:defRPr lang="en-US" dirty="0">
                <a:latin typeface="Verdana" panose="020B0604030504040204" pitchFamily="34" charset="0"/>
                <a:ea typeface="Verdana" panose="020B0604030504040204" pitchFamily="34" charset="0"/>
              </a:defRPr>
            </a:lvl1pPr>
            <a:lvl2pPr>
              <a:defRPr>
                <a:latin typeface="Verdana" panose="020B0604030504040204" pitchFamily="34" charset="0"/>
                <a:ea typeface="Verdana" panose="020B0604030504040204" pitchFamily="34" charset="0"/>
              </a:defRPr>
            </a:lvl2pPr>
            <a:lvl3pPr>
              <a:defRPr>
                <a:latin typeface="Verdana" panose="020B0604030504040204" pitchFamily="34" charset="0"/>
                <a:ea typeface="Verdana" panose="020B0604030504040204" pitchFamily="34" charset="0"/>
              </a:defRPr>
            </a:lvl3pPr>
            <a:lvl4pPr>
              <a:defRPr>
                <a:latin typeface="Verdana" panose="020B0604030504040204" pitchFamily="34" charset="0"/>
                <a:ea typeface="Verdana" panose="020B0604030504040204" pitchFamily="34" charset="0"/>
              </a:defRPr>
            </a:lvl4pPr>
            <a:lvl5pPr>
              <a:defRPr>
                <a:latin typeface="Verdana" panose="020B0604030504040204" pitchFamily="34" charset="0"/>
                <a:ea typeface="Verdana" panose="020B060403050404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itle 3">
            <a:extLst>
              <a:ext uri="{FF2B5EF4-FFF2-40B4-BE49-F238E27FC236}">
                <a16:creationId xmlns:a16="http://schemas.microsoft.com/office/drawing/2014/main" id="{B119947D-B087-4728-8F6C-D0A1F3898687}"/>
              </a:ext>
            </a:extLst>
          </p:cNvPr>
          <p:cNvSpPr>
            <a:spLocks noGrp="1"/>
          </p:cNvSpPr>
          <p:nvPr>
            <p:ph type="title"/>
          </p:nvPr>
        </p:nvSpPr>
        <p:spPr/>
        <p:txBody>
          <a:bodyPr anchor="t" anchorCtr="0"/>
          <a:lstStyle/>
          <a:p>
            <a:r>
              <a:rPr lang="en-US"/>
              <a:t>Click to edit Master title style</a:t>
            </a:r>
            <a:endParaRPr lang="en-US" dirty="0"/>
          </a:p>
        </p:txBody>
      </p:sp>
      <p:sp>
        <p:nvSpPr>
          <p:cNvPr id="5" name="Date Placeholder 4">
            <a:extLst>
              <a:ext uri="{FF2B5EF4-FFF2-40B4-BE49-F238E27FC236}">
                <a16:creationId xmlns:a16="http://schemas.microsoft.com/office/drawing/2014/main" id="{A5EC1682-4713-4868-B260-A163AA4A1EEA}"/>
              </a:ext>
            </a:extLst>
          </p:cNvPr>
          <p:cNvSpPr>
            <a:spLocks noGrp="1"/>
          </p:cNvSpPr>
          <p:nvPr>
            <p:ph type="dt" sz="half" idx="10"/>
          </p:nvPr>
        </p:nvSpPr>
        <p:spPr/>
        <p:txBody>
          <a:bodyPr/>
          <a:lstStyle/>
          <a:p>
            <a:fld id="{7ABF040F-001C-4673-BF3F-0BE1C9BF40D8}" type="datetime1">
              <a:rPr lang="en-US" smtClean="0"/>
              <a:t>9/17/2024</a:t>
            </a:fld>
            <a:endParaRPr lang="en-US" dirty="0"/>
          </a:p>
        </p:txBody>
      </p:sp>
      <p:sp>
        <p:nvSpPr>
          <p:cNvPr id="6" name="Footer Placeholder 5">
            <a:extLst>
              <a:ext uri="{FF2B5EF4-FFF2-40B4-BE49-F238E27FC236}">
                <a16:creationId xmlns:a16="http://schemas.microsoft.com/office/drawing/2014/main" id="{84EC518E-16C7-41E6-AD28-C433D99E7B8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A17058F-9EEC-4259-A656-2163AD582F39}"/>
              </a:ext>
            </a:extLst>
          </p:cNvPr>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944933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46035" y="2828444"/>
            <a:ext cx="6753057"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D2F0AC70-36BD-4A35-AC48-05BA734D1221}" type="datetime1">
              <a:rPr lang="en-US" smtClean="0"/>
              <a:t>9/17/2024</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5" name="Rectangle 14">
            <a:extLst>
              <a:ext uri="{FF2B5EF4-FFF2-40B4-BE49-F238E27FC236}">
                <a16:creationId xmlns:a16="http://schemas.microsoft.com/office/drawing/2014/main" id="{C2489CAD-4DBA-42C4-883B-349B93281BA8}"/>
              </a:ext>
            </a:extLst>
          </p:cNvPr>
          <p:cNvSpPr/>
          <p:nvPr userDrawn="1"/>
        </p:nvSpPr>
        <p:spPr>
          <a:xfrm>
            <a:off x="1" y="1"/>
            <a:ext cx="195262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descr="Logo&#10;&#10;Description automatically generated">
            <a:extLst>
              <a:ext uri="{FF2B5EF4-FFF2-40B4-BE49-F238E27FC236}">
                <a16:creationId xmlns:a16="http://schemas.microsoft.com/office/drawing/2014/main" id="{529FDA88-50C1-4F5A-BD0C-1B8C19914475}"/>
              </a:ext>
            </a:extLst>
          </p:cNvPr>
          <p:cNvPicPr>
            <a:picLocks noChangeAspect="1"/>
          </p:cNvPicPr>
          <p:nvPr userDrawn="1"/>
        </p:nvPicPr>
        <p:blipFill>
          <a:blip r:embed="rId2"/>
          <a:stretch>
            <a:fillRect/>
          </a:stretch>
        </p:blipFill>
        <p:spPr>
          <a:xfrm>
            <a:off x="1264564" y="880378"/>
            <a:ext cx="1376122" cy="1376122"/>
          </a:xfrm>
          <a:prstGeom prst="rect">
            <a:avLst/>
          </a:prstGeom>
        </p:spPr>
      </p:pic>
      <p:sp>
        <p:nvSpPr>
          <p:cNvPr id="16" name="Title 1">
            <a:extLst>
              <a:ext uri="{FF2B5EF4-FFF2-40B4-BE49-F238E27FC236}">
                <a16:creationId xmlns:a16="http://schemas.microsoft.com/office/drawing/2014/main" id="{609057C4-AAE7-490E-AB00-D2943A20FEB2}"/>
              </a:ext>
            </a:extLst>
          </p:cNvPr>
          <p:cNvSpPr>
            <a:spLocks noGrp="1"/>
          </p:cNvSpPr>
          <p:nvPr>
            <p:ph type="title"/>
          </p:nvPr>
        </p:nvSpPr>
        <p:spPr>
          <a:xfrm>
            <a:off x="3634322" y="1568439"/>
            <a:ext cx="7976485" cy="988332"/>
          </a:xfrm>
        </p:spPr>
        <p:txBody>
          <a:bodyPr anchor="t" anchorCtr="0"/>
          <a:lstStyle/>
          <a:p>
            <a:r>
              <a:rPr lang="en-US" dirty="0"/>
              <a:t>Click to edit Master title style</a:t>
            </a:r>
          </a:p>
        </p:txBody>
      </p:sp>
    </p:spTree>
    <p:extLst>
      <p:ext uri="{BB962C8B-B14F-4D97-AF65-F5344CB8AC3E}">
        <p14:creationId xmlns:p14="http://schemas.microsoft.com/office/powerpoint/2010/main" val="1621711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nchor="t" anchorCtr="0"/>
          <a:lstStyle/>
          <a:p>
            <a:r>
              <a:rPr lang="en-US" dirty="0"/>
              <a:t>Click to edit Master title style</a:t>
            </a:r>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4A13B724-03D5-4AC4-92F2-90F5BF3B8AE1}" type="datetime1">
              <a:rPr lang="en-US" smtClean="0"/>
              <a:t>9/17/2024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45456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nchor="t" anchorCtr="0"/>
          <a:lstStyle/>
          <a:p>
            <a:r>
              <a:rPr lang="en-US" dirty="0"/>
              <a:t>Click to edit Master title style</a:t>
            </a:r>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7278799D-4F11-4C23-9322-E97C9B2E3E2D}" type="datetime1">
              <a:rPr lang="en-US" smtClean="0"/>
              <a:t>9/17/2024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93587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nchor="t" anchorCtr="0"/>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BB45D04-FBE4-49CB-AA72-13B16528BC6B}" type="datetime1">
              <a:rPr lang="en-US" smtClean="0"/>
              <a:t>9/17/2024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89258430"/>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A6C72D-A7DF-4267-B973-01A248C39D2F}" type="datetime1">
              <a:rPr lang="en-US" smtClean="0"/>
              <a:t>9/17/2024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00891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1">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959F5720-33C4-4F82-905F-8520628267D3}"/>
              </a:ext>
            </a:extLst>
          </p:cNvPr>
          <p:cNvSpPr>
            <a:spLocks noGrp="1"/>
          </p:cNvSpPr>
          <p:nvPr>
            <p:ph idx="1"/>
          </p:nvPr>
        </p:nvSpPr>
        <p:spPr>
          <a:xfrm>
            <a:off x="4900928" y="1179829"/>
            <a:ext cx="6650991" cy="4658216"/>
          </a:xfrm>
        </p:spPr>
        <p:txBody>
          <a:bodyPr anchor="t" anchorCtr="0">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5">
            <a:extLst>
              <a:ext uri="{FF2B5EF4-FFF2-40B4-BE49-F238E27FC236}">
                <a16:creationId xmlns:a16="http://schemas.microsoft.com/office/drawing/2014/main" id="{5D52ABF2-A144-4733-9C41-9F71D25E8116}"/>
              </a:ext>
            </a:extLst>
          </p:cNvPr>
          <p:cNvSpPr>
            <a:spLocks noChangeAspect="1"/>
          </p:cNvSpPr>
          <p:nvPr userDrawn="1"/>
        </p:nvSpPr>
        <p:spPr>
          <a:xfrm>
            <a:off x="447817" y="601200"/>
            <a:ext cx="3682723" cy="58154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a:extLst>
              <a:ext uri="{FF2B5EF4-FFF2-40B4-BE49-F238E27FC236}">
                <a16:creationId xmlns:a16="http://schemas.microsoft.com/office/drawing/2014/main" id="{57AE0941-A3BC-4273-8CFC-35758DD9FE14}"/>
              </a:ext>
            </a:extLst>
          </p:cNvPr>
          <p:cNvSpPr>
            <a:spLocks noGrp="1"/>
          </p:cNvSpPr>
          <p:nvPr>
            <p:ph type="title"/>
          </p:nvPr>
        </p:nvSpPr>
        <p:spPr>
          <a:xfrm>
            <a:off x="767857" y="933450"/>
            <a:ext cx="3031852" cy="1722419"/>
          </a:xfrm>
        </p:spPr>
        <p:txBody>
          <a:bodyPr anchor="t" anchorCtr="0">
            <a:normAutofit/>
          </a:bodyPr>
          <a:lstStyle>
            <a:lvl1pPr algn="l">
              <a:defRPr sz="2400" b="0">
                <a:solidFill>
                  <a:srgbClr val="FFFFFF"/>
                </a:solidFill>
              </a:defRPr>
            </a:lvl1pPr>
          </a:lstStyle>
          <a:p>
            <a:r>
              <a:rPr lang="en-US" dirty="0"/>
              <a:t>Click to edit Master title style</a:t>
            </a:r>
          </a:p>
        </p:txBody>
      </p:sp>
      <p:sp>
        <p:nvSpPr>
          <p:cNvPr id="9" name="Text Placeholder 3">
            <a:extLst>
              <a:ext uri="{FF2B5EF4-FFF2-40B4-BE49-F238E27FC236}">
                <a16:creationId xmlns:a16="http://schemas.microsoft.com/office/drawing/2014/main" id="{386B1363-9C99-4D6B-B19F-1696ACCCD4C1}"/>
              </a:ext>
            </a:extLst>
          </p:cNvPr>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1" name="Date Placeholder 10">
            <a:extLst>
              <a:ext uri="{FF2B5EF4-FFF2-40B4-BE49-F238E27FC236}">
                <a16:creationId xmlns:a16="http://schemas.microsoft.com/office/drawing/2014/main" id="{FF52A4DF-BE01-429D-BF75-4D8987242DE9}"/>
              </a:ext>
            </a:extLst>
          </p:cNvPr>
          <p:cNvSpPr>
            <a:spLocks noGrp="1"/>
          </p:cNvSpPr>
          <p:nvPr>
            <p:ph type="dt" sz="half" idx="10"/>
          </p:nvPr>
        </p:nvSpPr>
        <p:spPr/>
        <p:txBody>
          <a:bodyPr/>
          <a:lstStyle/>
          <a:p>
            <a:fld id="{53D0BD7A-E6C1-49E4-B644-7DEE137733B8}" type="datetime1">
              <a:rPr lang="en-US" smtClean="0"/>
              <a:t>9/17/2024</a:t>
            </a:fld>
            <a:endParaRPr lang="en-US" dirty="0"/>
          </a:p>
        </p:txBody>
      </p:sp>
      <p:sp>
        <p:nvSpPr>
          <p:cNvPr id="12" name="Footer Placeholder 11">
            <a:extLst>
              <a:ext uri="{FF2B5EF4-FFF2-40B4-BE49-F238E27FC236}">
                <a16:creationId xmlns:a16="http://schemas.microsoft.com/office/drawing/2014/main" id="{9F8A4E03-EE12-494D-8257-0589CD6E7A0C}"/>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5B9DD57C-84A3-4E13-A3AB-862F600775BC}"/>
              </a:ext>
            </a:extLst>
          </p:cNvPr>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4045633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6452FD0-FE13-4488-94FB-E9A0C55F1CA9}" type="datetime1">
              <a:rPr lang="en-US" smtClean="0"/>
              <a:t>9/17/2024</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64111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t"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774994" y="6423914"/>
            <a:ext cx="1655940" cy="365125"/>
          </a:xfrm>
          <a:prstGeom prst="rect">
            <a:avLst/>
          </a:prstGeom>
        </p:spPr>
        <p:txBody>
          <a:bodyPr vert="horz" lIns="91440" tIns="45720" rIns="91440" bIns="45720" rtlCol="0" anchor="ctr"/>
          <a:lstStyle>
            <a:lvl1pPr algn="r">
              <a:defRPr sz="900">
                <a:solidFill>
                  <a:schemeClr val="tx1">
                    <a:lumMod val="75000"/>
                    <a:lumOff val="25000"/>
                  </a:schemeClr>
                </a:solidFill>
                <a:latin typeface="Verdana" panose="020B0604030504040204" pitchFamily="34" charset="0"/>
                <a:ea typeface="Verdana" panose="020B0604030504040204" pitchFamily="34" charset="0"/>
              </a:defRPr>
            </a:lvl1pPr>
          </a:lstStyle>
          <a:p>
            <a:fld id="{53D0BD7A-E6C1-49E4-B644-7DEE137733B8}" type="datetime1">
              <a:rPr lang="en-US" smtClean="0"/>
              <a:t>9/17/2024</a:t>
            </a:fld>
            <a:endParaRPr lang="en-US" dirty="0"/>
          </a:p>
        </p:txBody>
      </p:sp>
      <p:sp>
        <p:nvSpPr>
          <p:cNvPr id="5" name="Footer Placeholder 4"/>
          <p:cNvSpPr>
            <a:spLocks noGrp="1"/>
          </p:cNvSpPr>
          <p:nvPr>
            <p:ph type="ftr" sz="quarter" idx="3"/>
          </p:nvPr>
        </p:nvSpPr>
        <p:spPr>
          <a:xfrm>
            <a:off x="4758078" y="6423914"/>
            <a:ext cx="2749149" cy="365125"/>
          </a:xfrm>
          <a:prstGeom prst="rect">
            <a:avLst/>
          </a:prstGeom>
        </p:spPr>
        <p:txBody>
          <a:bodyPr vert="horz" lIns="91440" tIns="45720" rIns="91440" bIns="45720" rtlCol="0" anchor="ctr"/>
          <a:lstStyle>
            <a:lvl1pPr algn="l">
              <a:defRPr sz="900" cap="all">
                <a:solidFill>
                  <a:schemeClr val="tx1">
                    <a:lumMod val="75000"/>
                    <a:lumOff val="25000"/>
                  </a:schemeClr>
                </a:solidFill>
                <a:latin typeface="Verdana" panose="020B0604030504040204" pitchFamily="34" charset="0"/>
                <a:ea typeface="Verdana" panose="020B0604030504040204" pitchFamily="34" charset="0"/>
              </a:defRPr>
            </a:lvl1pPr>
          </a:lstStyle>
          <a:p>
            <a:endParaRPr lang="en-US" dirty="0"/>
          </a:p>
        </p:txBody>
      </p:sp>
      <p:sp>
        <p:nvSpPr>
          <p:cNvPr id="6" name="Slide Number Placeholder 5"/>
          <p:cNvSpPr>
            <a:spLocks noGrp="1"/>
          </p:cNvSpPr>
          <p:nvPr>
            <p:ph type="sldNum" sz="quarter" idx="4"/>
          </p:nvPr>
        </p:nvSpPr>
        <p:spPr>
          <a:xfrm>
            <a:off x="605747" y="6423914"/>
            <a:ext cx="1052510" cy="365125"/>
          </a:xfrm>
          <a:prstGeom prst="rect">
            <a:avLst/>
          </a:prstGeom>
        </p:spPr>
        <p:txBody>
          <a:bodyPr vert="horz" lIns="91440" tIns="45720" rIns="91440" bIns="45720" rtlCol="0" anchor="ctr"/>
          <a:lstStyle>
            <a:lvl1pPr algn="l">
              <a:defRPr sz="900">
                <a:solidFill>
                  <a:schemeClr val="tx1">
                    <a:lumMod val="75000"/>
                    <a:lumOff val="25000"/>
                  </a:schemeClr>
                </a:solidFill>
                <a:latin typeface="Verdana" panose="020B0604030504040204" pitchFamily="34" charset="0"/>
                <a:ea typeface="Verdana" panose="020B0604030504040204" pitchFamily="34" charset="0"/>
              </a:defRPr>
            </a:lvl1pPr>
          </a:lstStyle>
          <a:p>
            <a:fld id="{3A98EE3D-8CD1-4C3F-BD1C-C98C9596463C}"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12ADE88B-EB10-486B-9068-46D45F771682}"/>
              </a:ext>
            </a:extLst>
          </p:cNvPr>
          <p:cNvSpPr/>
          <p:nvPr/>
        </p:nvSpPr>
        <p:spPr>
          <a:xfrm>
            <a:off x="10536060" y="5202060"/>
            <a:ext cx="1655940" cy="1655940"/>
          </a:xfrm>
          <a:custGeom>
            <a:avLst/>
            <a:gdLst>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1655940 h 1655940"/>
              <a:gd name="connsiteX1" fmla="*/ 1655940 w 1655940"/>
              <a:gd name="connsiteY1" fmla="*/ 0 h 1655940"/>
              <a:gd name="connsiteX2" fmla="*/ 1655940 w 1655940"/>
              <a:gd name="connsiteY2" fmla="*/ 1655940 h 1655940"/>
              <a:gd name="connsiteX3" fmla="*/ 0 w 1655940"/>
              <a:gd name="connsiteY3" fmla="*/ 1655940 h 1655940"/>
            </a:gdLst>
            <a:ahLst/>
            <a:cxnLst>
              <a:cxn ang="0">
                <a:pos x="connsiteX0" y="connsiteY0"/>
              </a:cxn>
              <a:cxn ang="0">
                <a:pos x="connsiteX1" y="connsiteY1"/>
              </a:cxn>
              <a:cxn ang="0">
                <a:pos x="connsiteX2" y="connsiteY2"/>
              </a:cxn>
              <a:cxn ang="0">
                <a:pos x="connsiteX3" y="connsiteY3"/>
              </a:cxn>
            </a:cxnLst>
            <a:rect l="l" t="t" r="r" b="b"/>
            <a:pathLst>
              <a:path w="1655940" h="1655940">
                <a:moveTo>
                  <a:pt x="0" y="1655940"/>
                </a:moveTo>
                <a:lnTo>
                  <a:pt x="1655940" y="0"/>
                </a:lnTo>
                <a:lnTo>
                  <a:pt x="1655940" y="1655940"/>
                </a:lnTo>
                <a:lnTo>
                  <a:pt x="0" y="165594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2">
            <a:extLst>
              <a:ext uri="{FF2B5EF4-FFF2-40B4-BE49-F238E27FC236}">
                <a16:creationId xmlns:a16="http://schemas.microsoft.com/office/drawing/2014/main" id="{5619B0A6-9F70-46C5-8D3F-B7D572D8C29D}"/>
              </a:ext>
            </a:extLst>
          </p:cNvPr>
          <p:cNvSpPr/>
          <p:nvPr userDrawn="1"/>
        </p:nvSpPr>
        <p:spPr>
          <a:xfrm>
            <a:off x="9442850" y="4886325"/>
            <a:ext cx="2749149" cy="1971675"/>
          </a:xfrm>
          <a:custGeom>
            <a:avLst/>
            <a:gdLst>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1655940 h 1655940"/>
              <a:gd name="connsiteX1" fmla="*/ 1655940 w 1655940"/>
              <a:gd name="connsiteY1" fmla="*/ 0 h 1655940"/>
              <a:gd name="connsiteX2" fmla="*/ 1655940 w 1655940"/>
              <a:gd name="connsiteY2" fmla="*/ 1655940 h 1655940"/>
              <a:gd name="connsiteX3" fmla="*/ 0 w 1655940"/>
              <a:gd name="connsiteY3" fmla="*/ 1655940 h 1655940"/>
            </a:gdLst>
            <a:ahLst/>
            <a:cxnLst>
              <a:cxn ang="0">
                <a:pos x="connsiteX0" y="connsiteY0"/>
              </a:cxn>
              <a:cxn ang="0">
                <a:pos x="connsiteX1" y="connsiteY1"/>
              </a:cxn>
              <a:cxn ang="0">
                <a:pos x="connsiteX2" y="connsiteY2"/>
              </a:cxn>
              <a:cxn ang="0">
                <a:pos x="connsiteX3" y="connsiteY3"/>
              </a:cxn>
            </a:cxnLst>
            <a:rect l="l" t="t" r="r" b="b"/>
            <a:pathLst>
              <a:path w="1655940" h="1655940">
                <a:moveTo>
                  <a:pt x="0" y="1655940"/>
                </a:moveTo>
                <a:lnTo>
                  <a:pt x="1655940" y="0"/>
                </a:lnTo>
                <a:lnTo>
                  <a:pt x="1655940" y="1655940"/>
                </a:lnTo>
                <a:lnTo>
                  <a:pt x="0" y="165594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descr="Logo&#10;&#10;Description automatically generated">
            <a:extLst>
              <a:ext uri="{FF2B5EF4-FFF2-40B4-BE49-F238E27FC236}">
                <a16:creationId xmlns:a16="http://schemas.microsoft.com/office/drawing/2014/main" id="{B075078A-B95F-40DB-B398-1B04E182A9E1}"/>
              </a:ext>
            </a:extLst>
          </p:cNvPr>
          <p:cNvPicPr>
            <a:picLocks noChangeAspect="1"/>
          </p:cNvPicPr>
          <p:nvPr userDrawn="1"/>
        </p:nvPicPr>
        <p:blipFill>
          <a:blip r:embed="rId11"/>
          <a:stretch>
            <a:fillRect/>
          </a:stretch>
        </p:blipFill>
        <p:spPr>
          <a:xfrm>
            <a:off x="10607040" y="5394960"/>
            <a:ext cx="1188720" cy="1188720"/>
          </a:xfrm>
          <a:prstGeom prst="rect">
            <a:avLst/>
          </a:prstGeom>
        </p:spPr>
      </p:pic>
    </p:spTree>
    <p:extLst>
      <p:ext uri="{BB962C8B-B14F-4D97-AF65-F5344CB8AC3E}">
        <p14:creationId xmlns:p14="http://schemas.microsoft.com/office/powerpoint/2010/main" val="1568413635"/>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80" r:id="rId8"/>
    <p:sldLayoutId id="2147483679" r:id="rId9"/>
  </p:sldLayoutIdLst>
  <p:hf hdr="0" ftr="0" dt="0"/>
  <p:txStyles>
    <p:titleStyle>
      <a:lvl1pPr algn="l" defTabSz="457200" rtl="0" eaLnBrk="1" latinLnBrk="0" hangingPunct="1">
        <a:lnSpc>
          <a:spcPct val="100000"/>
        </a:lnSpc>
        <a:spcBef>
          <a:spcPct val="0"/>
        </a:spcBef>
        <a:buNone/>
        <a:defRPr sz="2800" b="1" kern="1200" cap="all">
          <a:solidFill>
            <a:schemeClr val="tx1">
              <a:lumMod val="75000"/>
            </a:schemeClr>
          </a:solidFill>
          <a:latin typeface="Verdana" panose="020B0604030504040204" pitchFamily="34" charset="0"/>
          <a:ea typeface="Verdana" panose="020B0604030504040204" pitchFamily="34"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Verdana" panose="020B0604030504040204" pitchFamily="34" charset="0"/>
          <a:ea typeface="Verdana" panose="020B0604030504040204" pitchFamily="34" charset="0"/>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Verdana" panose="020B0604030504040204" pitchFamily="34" charset="0"/>
          <a:ea typeface="Verdana" panose="020B0604030504040204" pitchFamily="34" charset="0"/>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Verdana" panose="020B0604030504040204" pitchFamily="34" charset="0"/>
          <a:ea typeface="Verdana" panose="020B0604030504040204" pitchFamily="34" charset="0"/>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Verdana" panose="020B0604030504040204" pitchFamily="34" charset="0"/>
          <a:ea typeface="Verdana" panose="020B0604030504040204" pitchFamily="34" charset="0"/>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Verdana" panose="020B0604030504040204" pitchFamily="34" charset="0"/>
          <a:ea typeface="Verdana" panose="020B0604030504040204" pitchFamily="34" charset="0"/>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pos="3840">
          <p15:clr>
            <a:srgbClr val="F26B43"/>
          </p15:clr>
        </p15:guide>
        <p15:guide id="4" orient="horz" pos="216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a:extLst>
              <a:ext uri="{FF2B5EF4-FFF2-40B4-BE49-F238E27FC236}">
                <a16:creationId xmlns:a16="http://schemas.microsoft.com/office/drawing/2014/main" id="{FAAD6225-AAC0-4D9F-9EF8-0C1F9A8C5FA2}"/>
              </a:ext>
            </a:extLst>
          </p:cNvPr>
          <p:cNvSpPr>
            <a:spLocks noGrp="1"/>
          </p:cNvSpPr>
          <p:nvPr>
            <p:ph type="subTitle" idx="1"/>
          </p:nvPr>
        </p:nvSpPr>
        <p:spPr>
          <a:xfrm>
            <a:off x="5377343" y="2772637"/>
            <a:ext cx="5503177" cy="1279246"/>
          </a:xfrm>
        </p:spPr>
        <p:txBody>
          <a:bodyPr>
            <a:noAutofit/>
          </a:bodyPr>
          <a:lstStyle/>
          <a:p>
            <a:r>
              <a:rPr lang="en-US" sz="1800" cap="none" dirty="0"/>
              <a:t>Florida Department of Children and Families</a:t>
            </a:r>
          </a:p>
          <a:p>
            <a:r>
              <a:rPr lang="en-US" sz="1800" cap="none" dirty="0"/>
              <a:t>Office of Substance Abuse and Mental Health</a:t>
            </a:r>
          </a:p>
          <a:p>
            <a:pPr algn="ctr"/>
            <a:r>
              <a:rPr lang="en-US" sz="1800" cap="none" dirty="0"/>
              <a:t>Presenter: Nikki Wotherspoon</a:t>
            </a:r>
          </a:p>
        </p:txBody>
      </p:sp>
      <p:sp>
        <p:nvSpPr>
          <p:cNvPr id="6" name="Title 5">
            <a:extLst>
              <a:ext uri="{FF2B5EF4-FFF2-40B4-BE49-F238E27FC236}">
                <a16:creationId xmlns:a16="http://schemas.microsoft.com/office/drawing/2014/main" id="{7CA465A8-FCD3-44F4-A929-E3E4D759FDB9}"/>
              </a:ext>
            </a:extLst>
          </p:cNvPr>
          <p:cNvSpPr>
            <a:spLocks noGrp="1"/>
          </p:cNvSpPr>
          <p:nvPr>
            <p:ph type="title"/>
          </p:nvPr>
        </p:nvSpPr>
        <p:spPr>
          <a:xfrm>
            <a:off x="4680137" y="1214175"/>
            <a:ext cx="6593856" cy="1343034"/>
          </a:xfrm>
        </p:spPr>
        <p:txBody>
          <a:bodyPr/>
          <a:lstStyle/>
          <a:p>
            <a:pPr algn="ctr"/>
            <a:r>
              <a:rPr lang="en-US" dirty="0"/>
              <a:t>The 988 Suicide and Crisis Lifeline In Florida</a:t>
            </a:r>
          </a:p>
        </p:txBody>
      </p:sp>
    </p:spTree>
    <p:extLst>
      <p:ext uri="{BB962C8B-B14F-4D97-AF65-F5344CB8AC3E}">
        <p14:creationId xmlns:p14="http://schemas.microsoft.com/office/powerpoint/2010/main" val="30122465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08FDF66-84E2-D166-2A23-0C5C1072B155}"/>
              </a:ext>
            </a:extLst>
          </p:cNvPr>
          <p:cNvSpPr>
            <a:spLocks noGrp="1"/>
          </p:cNvSpPr>
          <p:nvPr>
            <p:ph type="title"/>
          </p:nvPr>
        </p:nvSpPr>
        <p:spPr>
          <a:xfrm>
            <a:off x="581192" y="705124"/>
            <a:ext cx="11029616" cy="751411"/>
          </a:xfrm>
        </p:spPr>
        <p:txBody>
          <a:bodyPr/>
          <a:lstStyle/>
          <a:p>
            <a:pPr algn="ctr"/>
            <a:r>
              <a:rPr lang="en-US" cap="none" dirty="0"/>
              <a:t>Monthly Call Metrics</a:t>
            </a:r>
          </a:p>
        </p:txBody>
      </p:sp>
      <p:sp>
        <p:nvSpPr>
          <p:cNvPr id="4" name="Slide Number Placeholder 3">
            <a:extLst>
              <a:ext uri="{FF2B5EF4-FFF2-40B4-BE49-F238E27FC236}">
                <a16:creationId xmlns:a16="http://schemas.microsoft.com/office/drawing/2014/main" id="{1ADD0986-F1E5-842E-7F53-D33F556121FC}"/>
              </a:ext>
            </a:extLst>
          </p:cNvPr>
          <p:cNvSpPr>
            <a:spLocks noGrp="1"/>
          </p:cNvSpPr>
          <p:nvPr>
            <p:ph type="sldNum" sz="quarter" idx="12"/>
          </p:nvPr>
        </p:nvSpPr>
        <p:spPr/>
        <p:txBody>
          <a:bodyPr/>
          <a:lstStyle/>
          <a:p>
            <a:fld id="{3A98EE3D-8CD1-4C3F-BD1C-C98C9596463C}" type="slidenum">
              <a:rPr lang="en-US" smtClean="0"/>
              <a:pPr/>
              <a:t>10</a:t>
            </a:fld>
            <a:endParaRPr lang="en-US" dirty="0"/>
          </a:p>
        </p:txBody>
      </p:sp>
      <p:sp>
        <p:nvSpPr>
          <p:cNvPr id="6" name="TextBox 5">
            <a:extLst>
              <a:ext uri="{FF2B5EF4-FFF2-40B4-BE49-F238E27FC236}">
                <a16:creationId xmlns:a16="http://schemas.microsoft.com/office/drawing/2014/main" id="{AC612466-BFA6-A414-405C-90FB8E796F91}"/>
              </a:ext>
            </a:extLst>
          </p:cNvPr>
          <p:cNvSpPr txBox="1"/>
          <p:nvPr/>
        </p:nvSpPr>
        <p:spPr>
          <a:xfrm>
            <a:off x="6328290" y="5201410"/>
            <a:ext cx="5282518" cy="400110"/>
          </a:xfrm>
          <a:prstGeom prst="rect">
            <a:avLst/>
          </a:prstGeom>
          <a:noFill/>
        </p:spPr>
        <p:txBody>
          <a:bodyPr wrap="square" rtlCol="0">
            <a:spAutoFit/>
          </a:bodyPr>
          <a:lstStyle/>
          <a:p>
            <a:pPr algn="ctr"/>
            <a:r>
              <a:rPr lang="en-US" sz="1000" dirty="0"/>
              <a:t>September and October were affected by both a change in Vibrant’s routing provider and Hurricane Ian.</a:t>
            </a:r>
          </a:p>
        </p:txBody>
      </p:sp>
      <p:graphicFrame>
        <p:nvGraphicFramePr>
          <p:cNvPr id="7" name="Chart 6">
            <a:extLst>
              <a:ext uri="{FF2B5EF4-FFF2-40B4-BE49-F238E27FC236}">
                <a16:creationId xmlns:a16="http://schemas.microsoft.com/office/drawing/2014/main" id="{5A0FBAF5-6718-735D-BE0B-5204414173FB}"/>
              </a:ext>
            </a:extLst>
          </p:cNvPr>
          <p:cNvGraphicFramePr>
            <a:graphicFrameLocks/>
          </p:cNvGraphicFramePr>
          <p:nvPr>
            <p:extLst>
              <p:ext uri="{D42A27DB-BD31-4B8C-83A1-F6EECF244321}">
                <p14:modId xmlns:p14="http://schemas.microsoft.com/office/powerpoint/2010/main" val="1501756488"/>
              </p:ext>
            </p:extLst>
          </p:nvPr>
        </p:nvGraphicFramePr>
        <p:xfrm>
          <a:off x="6403514" y="1463104"/>
          <a:ext cx="5207294" cy="374487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a:extLst>
              <a:ext uri="{FF2B5EF4-FFF2-40B4-BE49-F238E27FC236}">
                <a16:creationId xmlns:a16="http://schemas.microsoft.com/office/drawing/2014/main" id="{9B2C317B-9C3F-622F-5E7E-0FBE08104A2F}"/>
              </a:ext>
            </a:extLst>
          </p:cNvPr>
          <p:cNvGraphicFramePr>
            <a:graphicFrameLocks/>
          </p:cNvGraphicFramePr>
          <p:nvPr>
            <p:extLst>
              <p:ext uri="{D42A27DB-BD31-4B8C-83A1-F6EECF244321}">
                <p14:modId xmlns:p14="http://schemas.microsoft.com/office/powerpoint/2010/main" val="1979757145"/>
              </p:ext>
            </p:extLst>
          </p:nvPr>
        </p:nvGraphicFramePr>
        <p:xfrm>
          <a:off x="851094" y="1448916"/>
          <a:ext cx="5282518" cy="3744876"/>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a:extLst>
              <a:ext uri="{FF2B5EF4-FFF2-40B4-BE49-F238E27FC236}">
                <a16:creationId xmlns:a16="http://schemas.microsoft.com/office/drawing/2014/main" id="{9918B596-F2FE-7F46-29D5-88C9AD1D6F07}"/>
              </a:ext>
            </a:extLst>
          </p:cNvPr>
          <p:cNvSpPr txBox="1"/>
          <p:nvPr/>
        </p:nvSpPr>
        <p:spPr>
          <a:xfrm>
            <a:off x="949761" y="5209033"/>
            <a:ext cx="5085184" cy="400110"/>
          </a:xfrm>
          <a:prstGeom prst="rect">
            <a:avLst/>
          </a:prstGeom>
          <a:noFill/>
        </p:spPr>
        <p:txBody>
          <a:bodyPr wrap="square" rtlCol="0">
            <a:spAutoFit/>
          </a:bodyPr>
          <a:lstStyle/>
          <a:p>
            <a:r>
              <a:rPr lang="en-US" sz="1000" dirty="0"/>
              <a:t>Chats have more than doubled and texts are 5.6 times the number received for the same period in the prior year.</a:t>
            </a:r>
          </a:p>
        </p:txBody>
      </p:sp>
      <p:sp>
        <p:nvSpPr>
          <p:cNvPr id="11" name="TextBox 10">
            <a:extLst>
              <a:ext uri="{FF2B5EF4-FFF2-40B4-BE49-F238E27FC236}">
                <a16:creationId xmlns:a16="http://schemas.microsoft.com/office/drawing/2014/main" id="{32658535-C866-247F-A5B1-A229CBB419C9}"/>
              </a:ext>
            </a:extLst>
          </p:cNvPr>
          <p:cNvSpPr txBox="1"/>
          <p:nvPr/>
        </p:nvSpPr>
        <p:spPr>
          <a:xfrm>
            <a:off x="3492353" y="5783544"/>
            <a:ext cx="5511688" cy="577081"/>
          </a:xfrm>
          <a:prstGeom prst="rect">
            <a:avLst/>
          </a:prstGeom>
          <a:noFill/>
        </p:spPr>
        <p:txBody>
          <a:bodyPr wrap="square" rtlCol="0">
            <a:spAutoFit/>
          </a:bodyPr>
          <a:lstStyle/>
          <a:p>
            <a:pPr algn="ctr"/>
            <a:r>
              <a:rPr lang="en-US" sz="1050" dirty="0"/>
              <a:t>*Note – To allow centers to build capacity, Florida has not yet begun aggressive marketing of 988. Call volume is expected to increase as the public learns more about the 988 Suicide and Crisis Lifeline.</a:t>
            </a:r>
            <a:endParaRPr lang="en-US" dirty="0"/>
          </a:p>
        </p:txBody>
      </p:sp>
    </p:spTree>
    <p:extLst>
      <p:ext uri="{BB962C8B-B14F-4D97-AF65-F5344CB8AC3E}">
        <p14:creationId xmlns:p14="http://schemas.microsoft.com/office/powerpoint/2010/main" val="1984643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4997659-6D64-6C70-0299-E9638A951797}"/>
              </a:ext>
            </a:extLst>
          </p:cNvPr>
          <p:cNvSpPr>
            <a:spLocks noGrp="1"/>
          </p:cNvSpPr>
          <p:nvPr>
            <p:ph type="title"/>
          </p:nvPr>
        </p:nvSpPr>
        <p:spPr>
          <a:xfrm>
            <a:off x="581192" y="705124"/>
            <a:ext cx="11029616" cy="556748"/>
          </a:xfrm>
        </p:spPr>
        <p:txBody>
          <a:bodyPr/>
          <a:lstStyle/>
          <a:p>
            <a:pPr algn="ctr"/>
            <a:r>
              <a:rPr lang="en-US" cap="none" dirty="0"/>
              <a:t>Data for October 2022 – March 2023</a:t>
            </a:r>
          </a:p>
        </p:txBody>
      </p:sp>
      <p:sp>
        <p:nvSpPr>
          <p:cNvPr id="4" name="Slide Number Placeholder 3">
            <a:extLst>
              <a:ext uri="{FF2B5EF4-FFF2-40B4-BE49-F238E27FC236}">
                <a16:creationId xmlns:a16="http://schemas.microsoft.com/office/drawing/2014/main" id="{3A367344-3572-DAC1-284D-10B8BDC26DAE}"/>
              </a:ext>
            </a:extLst>
          </p:cNvPr>
          <p:cNvSpPr>
            <a:spLocks noGrp="1"/>
          </p:cNvSpPr>
          <p:nvPr>
            <p:ph type="sldNum" sz="quarter" idx="12"/>
          </p:nvPr>
        </p:nvSpPr>
        <p:spPr/>
        <p:txBody>
          <a:bodyPr/>
          <a:lstStyle/>
          <a:p>
            <a:fld id="{3A98EE3D-8CD1-4C3F-BD1C-C98C9596463C}" type="slidenum">
              <a:rPr lang="en-US" smtClean="0"/>
              <a:pPr/>
              <a:t>11</a:t>
            </a:fld>
            <a:endParaRPr lang="en-US" dirty="0"/>
          </a:p>
        </p:txBody>
      </p:sp>
      <p:sp>
        <p:nvSpPr>
          <p:cNvPr id="2" name="Rectangle: Rounded Corners 1">
            <a:extLst>
              <a:ext uri="{FF2B5EF4-FFF2-40B4-BE49-F238E27FC236}">
                <a16:creationId xmlns:a16="http://schemas.microsoft.com/office/drawing/2014/main" id="{F5158D99-E6D2-6A58-B436-08438F1AFC10}"/>
              </a:ext>
            </a:extLst>
          </p:cNvPr>
          <p:cNvSpPr/>
          <p:nvPr/>
        </p:nvSpPr>
        <p:spPr>
          <a:xfrm>
            <a:off x="367398" y="1582420"/>
            <a:ext cx="3634194" cy="1393316"/>
          </a:xfrm>
          <a:prstGeom prst="roundRect">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409</a:t>
            </a:r>
          </a:p>
          <a:p>
            <a:pPr algn="ctr"/>
            <a:r>
              <a:rPr lang="en-US" dirty="0"/>
              <a:t># of contacts that included a suicide attempt in progress</a:t>
            </a:r>
          </a:p>
        </p:txBody>
      </p:sp>
      <p:sp>
        <p:nvSpPr>
          <p:cNvPr id="5" name="Rectangle: Rounded Corners 4">
            <a:extLst>
              <a:ext uri="{FF2B5EF4-FFF2-40B4-BE49-F238E27FC236}">
                <a16:creationId xmlns:a16="http://schemas.microsoft.com/office/drawing/2014/main" id="{7A8877E8-C057-E94E-067A-6A268B882487}"/>
              </a:ext>
            </a:extLst>
          </p:cNvPr>
          <p:cNvSpPr/>
          <p:nvPr/>
        </p:nvSpPr>
        <p:spPr>
          <a:xfrm>
            <a:off x="4190568" y="1582420"/>
            <a:ext cx="3634194" cy="1393316"/>
          </a:xfrm>
          <a:prstGeom prst="round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293</a:t>
            </a:r>
          </a:p>
          <a:p>
            <a:pPr algn="ctr"/>
            <a:r>
              <a:rPr lang="en-US" dirty="0"/>
              <a:t># of contacts that resulted in Voluntary Emergency Rescue</a:t>
            </a:r>
          </a:p>
        </p:txBody>
      </p:sp>
      <p:sp>
        <p:nvSpPr>
          <p:cNvPr id="6" name="Rectangle: Rounded Corners 5">
            <a:extLst>
              <a:ext uri="{FF2B5EF4-FFF2-40B4-BE49-F238E27FC236}">
                <a16:creationId xmlns:a16="http://schemas.microsoft.com/office/drawing/2014/main" id="{613A1BE9-9CEE-F7A5-9F78-0120BBC2433D}"/>
              </a:ext>
            </a:extLst>
          </p:cNvPr>
          <p:cNvSpPr/>
          <p:nvPr/>
        </p:nvSpPr>
        <p:spPr>
          <a:xfrm>
            <a:off x="4190568" y="3185602"/>
            <a:ext cx="3634194" cy="1393316"/>
          </a:xfrm>
          <a:prstGeom prst="round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1,181</a:t>
            </a:r>
          </a:p>
          <a:p>
            <a:pPr algn="ctr"/>
            <a:r>
              <a:rPr lang="en-US" dirty="0"/>
              <a:t># of contacts referred to a Mobile Response Team</a:t>
            </a:r>
          </a:p>
        </p:txBody>
      </p:sp>
      <p:sp>
        <p:nvSpPr>
          <p:cNvPr id="7" name="Rectangle: Rounded Corners 6">
            <a:extLst>
              <a:ext uri="{FF2B5EF4-FFF2-40B4-BE49-F238E27FC236}">
                <a16:creationId xmlns:a16="http://schemas.microsoft.com/office/drawing/2014/main" id="{7B962DB7-C2F0-CB3D-8E90-2D637FC1D676}"/>
              </a:ext>
            </a:extLst>
          </p:cNvPr>
          <p:cNvSpPr/>
          <p:nvPr/>
        </p:nvSpPr>
        <p:spPr>
          <a:xfrm>
            <a:off x="367398" y="3185603"/>
            <a:ext cx="3634194" cy="1393316"/>
          </a:xfrm>
          <a:prstGeom prst="round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9,138</a:t>
            </a:r>
          </a:p>
          <a:p>
            <a:pPr algn="ctr"/>
            <a:r>
              <a:rPr lang="en-US" dirty="0"/>
              <a:t># of individuals referred to Mental Health or Related Services</a:t>
            </a:r>
          </a:p>
        </p:txBody>
      </p:sp>
      <p:sp>
        <p:nvSpPr>
          <p:cNvPr id="8" name="Rectangle: Rounded Corners 7">
            <a:extLst>
              <a:ext uri="{FF2B5EF4-FFF2-40B4-BE49-F238E27FC236}">
                <a16:creationId xmlns:a16="http://schemas.microsoft.com/office/drawing/2014/main" id="{38BBF69F-52FE-87EE-0D52-66CC4020B7FA}"/>
              </a:ext>
            </a:extLst>
          </p:cNvPr>
          <p:cNvSpPr/>
          <p:nvPr/>
        </p:nvSpPr>
        <p:spPr>
          <a:xfrm>
            <a:off x="8051838" y="1582420"/>
            <a:ext cx="3634194" cy="1393316"/>
          </a:xfrm>
          <a:prstGeom prst="roundRect">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264</a:t>
            </a:r>
          </a:p>
          <a:p>
            <a:pPr algn="ctr"/>
            <a:r>
              <a:rPr lang="en-US" dirty="0"/>
              <a:t># of contacts that resulted in Involuntary Emergency Rescue</a:t>
            </a:r>
          </a:p>
        </p:txBody>
      </p:sp>
      <p:sp>
        <p:nvSpPr>
          <p:cNvPr id="9" name="Rectangle: Rounded Corners 8">
            <a:extLst>
              <a:ext uri="{FF2B5EF4-FFF2-40B4-BE49-F238E27FC236}">
                <a16:creationId xmlns:a16="http://schemas.microsoft.com/office/drawing/2014/main" id="{E4832BA6-BA5C-6836-F78C-6749B7252E15}"/>
              </a:ext>
            </a:extLst>
          </p:cNvPr>
          <p:cNvSpPr/>
          <p:nvPr/>
        </p:nvSpPr>
        <p:spPr>
          <a:xfrm>
            <a:off x="6007665" y="4759560"/>
            <a:ext cx="3634194" cy="1393316"/>
          </a:xfrm>
          <a:prstGeom prst="roundRect">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267</a:t>
            </a:r>
          </a:p>
          <a:p>
            <a:pPr algn="ctr"/>
            <a:r>
              <a:rPr lang="en-US" dirty="0"/>
              <a:t># of call center staff trained</a:t>
            </a:r>
          </a:p>
        </p:txBody>
      </p:sp>
      <p:sp>
        <p:nvSpPr>
          <p:cNvPr id="10" name="Rectangle: Rounded Corners 9">
            <a:extLst>
              <a:ext uri="{FF2B5EF4-FFF2-40B4-BE49-F238E27FC236}">
                <a16:creationId xmlns:a16="http://schemas.microsoft.com/office/drawing/2014/main" id="{B418EC98-FC22-1066-30F5-15249C9C83FD}"/>
              </a:ext>
            </a:extLst>
          </p:cNvPr>
          <p:cNvSpPr/>
          <p:nvPr/>
        </p:nvSpPr>
        <p:spPr>
          <a:xfrm>
            <a:off x="2184495" y="4759560"/>
            <a:ext cx="3634194" cy="1393316"/>
          </a:xfrm>
          <a:prstGeom prst="roundRect">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168</a:t>
            </a:r>
          </a:p>
          <a:p>
            <a:pPr algn="ctr"/>
            <a:r>
              <a:rPr lang="en-US" dirty="0"/>
              <a:t># of call center staff hired</a:t>
            </a:r>
          </a:p>
        </p:txBody>
      </p:sp>
      <p:sp>
        <p:nvSpPr>
          <p:cNvPr id="11" name="Rectangle: Rounded Corners 10">
            <a:extLst>
              <a:ext uri="{FF2B5EF4-FFF2-40B4-BE49-F238E27FC236}">
                <a16:creationId xmlns:a16="http://schemas.microsoft.com/office/drawing/2014/main" id="{F35ADB0D-6EB4-9F8A-0BC2-40E2AF617D5D}"/>
              </a:ext>
            </a:extLst>
          </p:cNvPr>
          <p:cNvSpPr/>
          <p:nvPr/>
        </p:nvSpPr>
        <p:spPr>
          <a:xfrm>
            <a:off x="8051838" y="3185602"/>
            <a:ext cx="3634194" cy="1393316"/>
          </a:xfrm>
          <a:prstGeom prst="round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207</a:t>
            </a:r>
          </a:p>
          <a:p>
            <a:pPr algn="ctr"/>
            <a:r>
              <a:rPr lang="en-US" dirty="0"/>
              <a:t># of formal MOUs executed with crisis services partners</a:t>
            </a:r>
          </a:p>
        </p:txBody>
      </p:sp>
    </p:spTree>
    <p:extLst>
      <p:ext uri="{BB962C8B-B14F-4D97-AF65-F5344CB8AC3E}">
        <p14:creationId xmlns:p14="http://schemas.microsoft.com/office/powerpoint/2010/main" val="20408805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FFABFA9-9C9C-8459-ADD0-078EFAE117E4}"/>
              </a:ext>
            </a:extLst>
          </p:cNvPr>
          <p:cNvSpPr>
            <a:spLocks noGrp="1"/>
          </p:cNvSpPr>
          <p:nvPr>
            <p:ph type="title"/>
          </p:nvPr>
        </p:nvSpPr>
        <p:spPr>
          <a:xfrm>
            <a:off x="581192" y="705124"/>
            <a:ext cx="11029616" cy="529316"/>
          </a:xfrm>
        </p:spPr>
        <p:txBody>
          <a:bodyPr/>
          <a:lstStyle/>
          <a:p>
            <a:pPr algn="ctr"/>
            <a:r>
              <a:rPr lang="en-US" cap="none" dirty="0"/>
              <a:t>Funding</a:t>
            </a:r>
          </a:p>
        </p:txBody>
      </p:sp>
      <p:sp>
        <p:nvSpPr>
          <p:cNvPr id="4" name="Slide Number Placeholder 3">
            <a:extLst>
              <a:ext uri="{FF2B5EF4-FFF2-40B4-BE49-F238E27FC236}">
                <a16:creationId xmlns:a16="http://schemas.microsoft.com/office/drawing/2014/main" id="{A86D4F30-EAA5-C1A1-6147-0D20BCC3C0F6}"/>
              </a:ext>
            </a:extLst>
          </p:cNvPr>
          <p:cNvSpPr>
            <a:spLocks noGrp="1"/>
          </p:cNvSpPr>
          <p:nvPr>
            <p:ph type="sldNum" sz="quarter" idx="12"/>
          </p:nvPr>
        </p:nvSpPr>
        <p:spPr/>
        <p:txBody>
          <a:bodyPr/>
          <a:lstStyle/>
          <a:p>
            <a:fld id="{3A98EE3D-8CD1-4C3F-BD1C-C98C9596463C}" type="slidenum">
              <a:rPr lang="en-US" smtClean="0"/>
              <a:pPr/>
              <a:t>12</a:t>
            </a:fld>
            <a:endParaRPr lang="en-US" dirty="0"/>
          </a:p>
        </p:txBody>
      </p:sp>
      <p:graphicFrame>
        <p:nvGraphicFramePr>
          <p:cNvPr id="5" name="Google Shape;446;p25">
            <a:extLst>
              <a:ext uri="{FF2B5EF4-FFF2-40B4-BE49-F238E27FC236}">
                <a16:creationId xmlns:a16="http://schemas.microsoft.com/office/drawing/2014/main" id="{88B20857-1330-C171-E407-25DFCBDC61AD}"/>
              </a:ext>
            </a:extLst>
          </p:cNvPr>
          <p:cNvGraphicFramePr/>
          <p:nvPr>
            <p:extLst>
              <p:ext uri="{D42A27DB-BD31-4B8C-83A1-F6EECF244321}">
                <p14:modId xmlns:p14="http://schemas.microsoft.com/office/powerpoint/2010/main" val="462931899"/>
              </p:ext>
            </p:extLst>
          </p:nvPr>
        </p:nvGraphicFramePr>
        <p:xfrm>
          <a:off x="982465" y="1387596"/>
          <a:ext cx="10123685" cy="3777498"/>
        </p:xfrm>
        <a:graphic>
          <a:graphicData uri="http://schemas.openxmlformats.org/drawingml/2006/table">
            <a:tbl>
              <a:tblPr>
                <a:noFill/>
              </a:tblPr>
              <a:tblGrid>
                <a:gridCol w="2425184">
                  <a:extLst>
                    <a:ext uri="{9D8B030D-6E8A-4147-A177-3AD203B41FA5}">
                      <a16:colId xmlns:a16="http://schemas.microsoft.com/office/drawing/2014/main" val="20000"/>
                    </a:ext>
                  </a:extLst>
                </a:gridCol>
                <a:gridCol w="2819965">
                  <a:extLst>
                    <a:ext uri="{9D8B030D-6E8A-4147-A177-3AD203B41FA5}">
                      <a16:colId xmlns:a16="http://schemas.microsoft.com/office/drawing/2014/main" val="20001"/>
                    </a:ext>
                  </a:extLst>
                </a:gridCol>
                <a:gridCol w="2989161">
                  <a:extLst>
                    <a:ext uri="{9D8B030D-6E8A-4147-A177-3AD203B41FA5}">
                      <a16:colId xmlns:a16="http://schemas.microsoft.com/office/drawing/2014/main" val="20002"/>
                    </a:ext>
                  </a:extLst>
                </a:gridCol>
                <a:gridCol w="1889375">
                  <a:extLst>
                    <a:ext uri="{9D8B030D-6E8A-4147-A177-3AD203B41FA5}">
                      <a16:colId xmlns:a16="http://schemas.microsoft.com/office/drawing/2014/main" val="20003"/>
                    </a:ext>
                  </a:extLst>
                </a:gridCol>
              </a:tblGrid>
              <a:tr h="511194">
                <a:tc gridSpan="4">
                  <a:txBody>
                    <a:bodyPr/>
                    <a:lstStyle/>
                    <a:p>
                      <a:pPr marL="0" marR="0" lvl="0" indent="0" algn="ctr" rtl="0">
                        <a:spcBef>
                          <a:spcPts val="0"/>
                        </a:spcBef>
                        <a:spcAft>
                          <a:spcPts val="0"/>
                        </a:spcAft>
                        <a:buNone/>
                      </a:pPr>
                      <a:r>
                        <a:rPr lang="en-US" sz="2800" b="1" u="none" strike="noStrike" cap="none" dirty="0">
                          <a:solidFill>
                            <a:schemeClr val="bg2">
                              <a:lumMod val="10000"/>
                            </a:schemeClr>
                          </a:solidFill>
                        </a:rPr>
                        <a:t>988 Allocations FY 23-24</a:t>
                      </a:r>
                      <a:endParaRPr sz="2800" b="1" i="0" u="none" strike="noStrike" cap="none" dirty="0">
                        <a:solidFill>
                          <a:schemeClr val="bg2">
                            <a:lumMod val="10000"/>
                          </a:schemeClr>
                        </a:solidFill>
                        <a:latin typeface="Roboto"/>
                        <a:ea typeface="Roboto"/>
                        <a:cs typeface="Roboto"/>
                        <a:sym typeface="Roboto"/>
                      </a:endParaRPr>
                    </a:p>
                  </a:txBody>
                  <a:tcPr marL="6350" marR="6350" marT="6350" marB="0" anchor="ctr">
                    <a:solidFill>
                      <a:schemeClr val="accent2"/>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036434">
                <a:tc>
                  <a:txBody>
                    <a:bodyPr/>
                    <a:lstStyle/>
                    <a:p>
                      <a:pPr marL="0" marR="0" lvl="0" indent="0" algn="ctr" rtl="0">
                        <a:spcBef>
                          <a:spcPts val="0"/>
                        </a:spcBef>
                        <a:spcAft>
                          <a:spcPts val="0"/>
                        </a:spcAft>
                        <a:buNone/>
                      </a:pPr>
                      <a:r>
                        <a:rPr lang="en-US" sz="2000" u="none" strike="noStrike" cap="none" dirty="0"/>
                        <a:t> State Fiscal Year </a:t>
                      </a:r>
                      <a:endParaRPr sz="2000" b="1" i="0" u="none" strike="noStrike" cap="none" dirty="0">
                        <a:solidFill>
                          <a:srgbClr val="000000"/>
                        </a:solidFill>
                        <a:latin typeface="Calibri"/>
                        <a:ea typeface="Calibri"/>
                        <a:cs typeface="Calibri"/>
                        <a:sym typeface="Calibri"/>
                      </a:endParaRPr>
                    </a:p>
                  </a:txBody>
                  <a:tcPr marL="6350" marR="6350" marT="6350" marB="0" anchor="ctr">
                    <a:solidFill>
                      <a:schemeClr val="bg2"/>
                    </a:solidFill>
                  </a:tcPr>
                </a:tc>
                <a:tc>
                  <a:txBody>
                    <a:bodyPr/>
                    <a:lstStyle/>
                    <a:p>
                      <a:pPr marL="0" marR="0" lvl="0" indent="0" algn="ctr" rtl="0">
                        <a:spcBef>
                          <a:spcPts val="0"/>
                        </a:spcBef>
                        <a:spcAft>
                          <a:spcPts val="0"/>
                        </a:spcAft>
                        <a:buNone/>
                      </a:pPr>
                      <a:r>
                        <a:rPr lang="en-US" sz="2000" u="none" strike="noStrike" cap="none" dirty="0"/>
                        <a:t> 988 Implementation Grant </a:t>
                      </a:r>
                      <a:endParaRPr sz="2000" b="1" i="0" u="none" strike="noStrike" cap="none" dirty="0">
                        <a:solidFill>
                          <a:srgbClr val="000000"/>
                        </a:solidFill>
                        <a:latin typeface="Roboto"/>
                        <a:ea typeface="Roboto"/>
                        <a:cs typeface="Roboto"/>
                        <a:sym typeface="Roboto"/>
                      </a:endParaRPr>
                    </a:p>
                  </a:txBody>
                  <a:tcPr marL="6350" marR="6350" marT="6350" marB="0" anchor="ctr">
                    <a:solidFill>
                      <a:schemeClr val="bg2"/>
                    </a:solidFill>
                  </a:tcPr>
                </a:tc>
                <a:tc>
                  <a:txBody>
                    <a:bodyPr/>
                    <a:lstStyle/>
                    <a:p>
                      <a:pPr marL="0" marR="0" lvl="0" indent="0" algn="ctr" rtl="0">
                        <a:spcBef>
                          <a:spcPts val="0"/>
                        </a:spcBef>
                        <a:spcAft>
                          <a:spcPts val="0"/>
                        </a:spcAft>
                        <a:buNone/>
                      </a:pPr>
                      <a:r>
                        <a:rPr lang="en-US" sz="2000" u="none" strike="noStrike" cap="none" dirty="0"/>
                        <a:t> 988 Supplemental Block Grant </a:t>
                      </a:r>
                      <a:endParaRPr sz="2000" b="1" i="0" u="none" strike="noStrike" cap="none" dirty="0">
                        <a:solidFill>
                          <a:srgbClr val="000000"/>
                        </a:solidFill>
                        <a:latin typeface="Roboto"/>
                        <a:ea typeface="Roboto"/>
                        <a:cs typeface="Roboto"/>
                        <a:sym typeface="Roboto"/>
                      </a:endParaRPr>
                    </a:p>
                  </a:txBody>
                  <a:tcPr marL="6350" marR="6350" marT="6350" marB="0" anchor="ctr">
                    <a:solidFill>
                      <a:schemeClr val="bg2"/>
                    </a:solidFill>
                  </a:tcPr>
                </a:tc>
                <a:tc>
                  <a:txBody>
                    <a:bodyPr/>
                    <a:lstStyle/>
                    <a:p>
                      <a:pPr marL="0" marR="0" lvl="0" indent="0" algn="ctr" rtl="0">
                        <a:spcBef>
                          <a:spcPts val="0"/>
                        </a:spcBef>
                        <a:spcAft>
                          <a:spcPts val="0"/>
                        </a:spcAft>
                        <a:buNone/>
                      </a:pPr>
                      <a:r>
                        <a:rPr lang="en-US" sz="2000" u="none" strike="noStrike" cap="none" dirty="0"/>
                        <a:t>Total 988 Funding</a:t>
                      </a:r>
                      <a:endParaRPr sz="2000" b="1" i="0" u="none" strike="noStrike" cap="none" dirty="0">
                        <a:solidFill>
                          <a:srgbClr val="000000"/>
                        </a:solidFill>
                        <a:latin typeface="Roboto"/>
                        <a:ea typeface="Roboto"/>
                        <a:cs typeface="Roboto"/>
                        <a:sym typeface="Roboto"/>
                      </a:endParaRPr>
                    </a:p>
                  </a:txBody>
                  <a:tcPr marL="6350" marR="6350" marT="6350" marB="0" anchor="ctr">
                    <a:solidFill>
                      <a:schemeClr val="bg2"/>
                    </a:solidFill>
                  </a:tcPr>
                </a:tc>
                <a:extLst>
                  <a:ext uri="{0D108BD9-81ED-4DB2-BD59-A6C34878D82A}">
                    <a16:rowId xmlns:a16="http://schemas.microsoft.com/office/drawing/2014/main" val="10001"/>
                  </a:ext>
                </a:extLst>
              </a:tr>
              <a:tr h="743290">
                <a:tc>
                  <a:txBody>
                    <a:bodyPr/>
                    <a:lstStyle/>
                    <a:p>
                      <a:pPr marL="0" marR="0" lvl="0" indent="0" algn="ctr" rtl="0">
                        <a:spcBef>
                          <a:spcPts val="0"/>
                        </a:spcBef>
                        <a:spcAft>
                          <a:spcPts val="0"/>
                        </a:spcAft>
                        <a:buNone/>
                      </a:pPr>
                      <a:r>
                        <a:rPr lang="en-US" sz="1600" u="none" strike="noStrike" cap="none" dirty="0"/>
                        <a:t> FY 22-23 </a:t>
                      </a:r>
                      <a:endParaRPr sz="1600" b="1" i="0" u="none" strike="noStrike" cap="none" dirty="0">
                        <a:solidFill>
                          <a:srgbClr val="000000"/>
                        </a:solidFill>
                        <a:latin typeface="Calibri"/>
                        <a:ea typeface="Calibri"/>
                        <a:cs typeface="Calibri"/>
                        <a:sym typeface="Calibri"/>
                      </a:endParaRPr>
                    </a:p>
                  </a:txBody>
                  <a:tcPr marL="6350" marR="6350" marT="6350" marB="0" anchor="ctr"/>
                </a:tc>
                <a:tc>
                  <a:txBody>
                    <a:bodyPr/>
                    <a:lstStyle/>
                    <a:p>
                      <a:pPr marL="0" marR="0" lvl="0" indent="0" algn="ctr" rtl="0">
                        <a:spcBef>
                          <a:spcPts val="0"/>
                        </a:spcBef>
                        <a:spcAft>
                          <a:spcPts val="0"/>
                        </a:spcAft>
                        <a:buNone/>
                      </a:pPr>
                      <a:r>
                        <a:rPr lang="en-US" sz="1600" u="none" strike="noStrike" cap="none" dirty="0"/>
                        <a:t>$ 3,605,776 </a:t>
                      </a:r>
                      <a:endParaRPr sz="1600" b="1" i="0" u="none" strike="noStrike" cap="none" dirty="0">
                        <a:solidFill>
                          <a:srgbClr val="000000"/>
                        </a:solidFill>
                        <a:latin typeface="Roboto"/>
                        <a:ea typeface="Roboto"/>
                        <a:cs typeface="Roboto"/>
                        <a:sym typeface="Roboto"/>
                      </a:endParaRPr>
                    </a:p>
                  </a:txBody>
                  <a:tcPr marL="6350" marR="6350" marT="6350" marB="0" anchor="ctr"/>
                </a:tc>
                <a:tc>
                  <a:txBody>
                    <a:bodyPr/>
                    <a:lstStyle/>
                    <a:p>
                      <a:pPr marL="0" marR="0" lvl="0" indent="0" algn="ctr" rtl="0">
                        <a:spcBef>
                          <a:spcPts val="0"/>
                        </a:spcBef>
                        <a:spcAft>
                          <a:spcPts val="0"/>
                        </a:spcAft>
                        <a:buNone/>
                      </a:pPr>
                      <a:r>
                        <a:rPr lang="en-US" sz="1600" u="none" strike="noStrike" cap="none" dirty="0"/>
                        <a:t> $ 8,461,833 </a:t>
                      </a:r>
                      <a:endParaRPr sz="1600" b="1" i="0" u="none" strike="noStrike" cap="none" dirty="0">
                        <a:solidFill>
                          <a:srgbClr val="000000"/>
                        </a:solidFill>
                        <a:latin typeface="Roboto"/>
                        <a:ea typeface="Roboto"/>
                        <a:cs typeface="Roboto"/>
                        <a:sym typeface="Roboto"/>
                      </a:endParaRPr>
                    </a:p>
                  </a:txBody>
                  <a:tcPr marL="6350" marR="6350" marT="6350" marB="0" anchor="ctr"/>
                </a:tc>
                <a:tc>
                  <a:txBody>
                    <a:bodyPr/>
                    <a:lstStyle/>
                    <a:p>
                      <a:pPr marL="0" marR="0" lvl="0" indent="0" algn="ctr" rtl="0">
                        <a:spcBef>
                          <a:spcPts val="0"/>
                        </a:spcBef>
                        <a:spcAft>
                          <a:spcPts val="0"/>
                        </a:spcAft>
                        <a:buNone/>
                      </a:pPr>
                      <a:r>
                        <a:rPr lang="en-US" sz="1600" u="none" strike="noStrike" cap="none" dirty="0"/>
                        <a:t> $ 12,067,609 </a:t>
                      </a:r>
                      <a:endParaRPr sz="1600" b="1" i="0" u="none" strike="noStrike" cap="none" dirty="0">
                        <a:solidFill>
                          <a:srgbClr val="000000"/>
                        </a:solidFill>
                        <a:latin typeface="Roboto"/>
                        <a:ea typeface="Roboto"/>
                        <a:cs typeface="Roboto"/>
                        <a:sym typeface="Roboto"/>
                      </a:endParaRPr>
                    </a:p>
                  </a:txBody>
                  <a:tcPr marL="6350" marR="6350" marT="6350" marB="0" anchor="ctr"/>
                </a:tc>
                <a:extLst>
                  <a:ext uri="{0D108BD9-81ED-4DB2-BD59-A6C34878D82A}">
                    <a16:rowId xmlns:a16="http://schemas.microsoft.com/office/drawing/2014/main" val="10002"/>
                  </a:ext>
                </a:extLst>
              </a:tr>
              <a:tr h="743290">
                <a:tc>
                  <a:txBody>
                    <a:bodyPr/>
                    <a:lstStyle/>
                    <a:p>
                      <a:pPr marL="0" marR="0" lvl="0" indent="0" algn="ctr" rtl="0">
                        <a:spcBef>
                          <a:spcPts val="0"/>
                        </a:spcBef>
                        <a:spcAft>
                          <a:spcPts val="0"/>
                        </a:spcAft>
                        <a:buNone/>
                      </a:pPr>
                      <a:r>
                        <a:rPr lang="en-US" sz="1600" u="none" strike="noStrike" cap="none"/>
                        <a:t> FY 23-24 </a:t>
                      </a:r>
                      <a:endParaRPr sz="1600" b="1" i="0" u="none" strike="noStrike" cap="none">
                        <a:solidFill>
                          <a:srgbClr val="000000"/>
                        </a:solidFill>
                        <a:latin typeface="Calibri"/>
                        <a:ea typeface="Calibri"/>
                        <a:cs typeface="Calibri"/>
                        <a:sym typeface="Calibri"/>
                      </a:endParaRPr>
                    </a:p>
                  </a:txBody>
                  <a:tcPr marL="6350" marR="6350" marT="6350" marB="0" anchor="ctr"/>
                </a:tc>
                <a:tc>
                  <a:txBody>
                    <a:bodyPr/>
                    <a:lstStyle/>
                    <a:p>
                      <a:pPr marL="0" marR="0" lvl="0" indent="0" algn="ctr" rtl="0">
                        <a:spcBef>
                          <a:spcPts val="0"/>
                        </a:spcBef>
                        <a:spcAft>
                          <a:spcPts val="0"/>
                        </a:spcAft>
                        <a:buNone/>
                      </a:pPr>
                      <a:r>
                        <a:rPr lang="en-US" sz="1600" u="none" strike="noStrike" cap="none" dirty="0"/>
                        <a:t> $ 3,678,612 </a:t>
                      </a:r>
                      <a:endParaRPr sz="1600" b="1" i="0" u="none" strike="noStrike" cap="none" dirty="0">
                        <a:solidFill>
                          <a:srgbClr val="000000"/>
                        </a:solidFill>
                        <a:latin typeface="Roboto"/>
                        <a:ea typeface="Roboto"/>
                        <a:cs typeface="Roboto"/>
                        <a:sym typeface="Roboto"/>
                      </a:endParaRPr>
                    </a:p>
                  </a:txBody>
                  <a:tcPr marL="6350" marR="6350" marT="6350" marB="0" anchor="ctr"/>
                </a:tc>
                <a:tc>
                  <a:txBody>
                    <a:bodyPr/>
                    <a:lstStyle/>
                    <a:p>
                      <a:pPr marL="0" marR="0" lvl="0" indent="0" algn="ctr" rtl="0">
                        <a:spcBef>
                          <a:spcPts val="0"/>
                        </a:spcBef>
                        <a:spcAft>
                          <a:spcPts val="0"/>
                        </a:spcAft>
                        <a:buNone/>
                      </a:pPr>
                      <a:r>
                        <a:rPr lang="en-US" sz="1600" u="none" strike="noStrike" cap="none" dirty="0"/>
                        <a:t> $ 8,461,833 </a:t>
                      </a:r>
                      <a:endParaRPr sz="1600" b="1" i="0" u="none" strike="noStrike" cap="none" dirty="0">
                        <a:solidFill>
                          <a:srgbClr val="000000"/>
                        </a:solidFill>
                        <a:latin typeface="Roboto"/>
                        <a:ea typeface="Roboto"/>
                        <a:cs typeface="Roboto"/>
                        <a:sym typeface="Roboto"/>
                      </a:endParaRPr>
                    </a:p>
                  </a:txBody>
                  <a:tcPr marL="6350" marR="6350" marT="6350" marB="0" anchor="ctr"/>
                </a:tc>
                <a:tc>
                  <a:txBody>
                    <a:bodyPr/>
                    <a:lstStyle/>
                    <a:p>
                      <a:pPr marL="0" marR="0" lvl="0" indent="0" algn="ctr" rtl="0">
                        <a:spcBef>
                          <a:spcPts val="0"/>
                        </a:spcBef>
                        <a:spcAft>
                          <a:spcPts val="0"/>
                        </a:spcAft>
                        <a:buNone/>
                      </a:pPr>
                      <a:r>
                        <a:rPr lang="en-US" sz="1600" u="none" strike="noStrike" cap="none" dirty="0"/>
                        <a:t> $ 12,140,445 </a:t>
                      </a:r>
                      <a:endParaRPr sz="1600" b="1" i="0" u="none" strike="noStrike" cap="none" dirty="0">
                        <a:solidFill>
                          <a:srgbClr val="000000"/>
                        </a:solidFill>
                        <a:latin typeface="Roboto"/>
                        <a:ea typeface="Roboto"/>
                        <a:cs typeface="Roboto"/>
                        <a:sym typeface="Roboto"/>
                      </a:endParaRPr>
                    </a:p>
                  </a:txBody>
                  <a:tcPr marL="6350" marR="6350" marT="6350" marB="0" anchor="ctr"/>
                </a:tc>
                <a:extLst>
                  <a:ext uri="{0D108BD9-81ED-4DB2-BD59-A6C34878D82A}">
                    <a16:rowId xmlns:a16="http://schemas.microsoft.com/office/drawing/2014/main" val="10003"/>
                  </a:ext>
                </a:extLst>
              </a:tr>
              <a:tr h="743290">
                <a:tc>
                  <a:txBody>
                    <a:bodyPr/>
                    <a:lstStyle/>
                    <a:p>
                      <a:pPr marL="0" marR="0" lvl="0" indent="0" algn="ctr" rtl="0">
                        <a:spcBef>
                          <a:spcPts val="0"/>
                        </a:spcBef>
                        <a:spcAft>
                          <a:spcPts val="0"/>
                        </a:spcAft>
                        <a:buNone/>
                      </a:pPr>
                      <a:r>
                        <a:rPr lang="en-US" sz="1600" b="1" u="none" strike="noStrike" cap="none" dirty="0"/>
                        <a:t> Total  </a:t>
                      </a:r>
                      <a:endParaRPr sz="1600" b="1" i="0" u="none" strike="noStrike" cap="none" dirty="0">
                        <a:solidFill>
                          <a:srgbClr val="000000"/>
                        </a:solidFill>
                        <a:latin typeface="Calibri"/>
                        <a:ea typeface="Calibri"/>
                        <a:cs typeface="Calibri"/>
                        <a:sym typeface="Calibri"/>
                      </a:endParaRPr>
                    </a:p>
                  </a:txBody>
                  <a:tcPr marL="6350" marR="6350" marT="6350" marB="0" anchor="ctr">
                    <a:solidFill>
                      <a:schemeClr val="bg2"/>
                    </a:solidFill>
                  </a:tcPr>
                </a:tc>
                <a:tc>
                  <a:txBody>
                    <a:bodyPr/>
                    <a:lstStyle/>
                    <a:p>
                      <a:pPr marL="0" marR="0" lvl="0" indent="0" algn="ctr" rtl="0">
                        <a:spcBef>
                          <a:spcPts val="0"/>
                        </a:spcBef>
                        <a:spcAft>
                          <a:spcPts val="0"/>
                        </a:spcAft>
                        <a:buNone/>
                      </a:pPr>
                      <a:r>
                        <a:rPr lang="en-US" sz="1600" b="1" u="none" strike="noStrike" cap="none" dirty="0"/>
                        <a:t> $  7,284,388 </a:t>
                      </a:r>
                      <a:endParaRPr sz="1600" b="1" i="0" u="none" strike="noStrike" cap="none" dirty="0">
                        <a:solidFill>
                          <a:srgbClr val="000000"/>
                        </a:solidFill>
                        <a:latin typeface="Roboto"/>
                        <a:ea typeface="Roboto"/>
                        <a:cs typeface="Roboto"/>
                        <a:sym typeface="Roboto"/>
                      </a:endParaRPr>
                    </a:p>
                  </a:txBody>
                  <a:tcPr marL="6350" marR="6350" marT="6350" marB="0" anchor="ctr">
                    <a:solidFill>
                      <a:schemeClr val="bg2"/>
                    </a:solidFill>
                  </a:tcPr>
                </a:tc>
                <a:tc>
                  <a:txBody>
                    <a:bodyPr/>
                    <a:lstStyle/>
                    <a:p>
                      <a:pPr marL="0" marR="0" lvl="0" indent="0" algn="ctr" rtl="0">
                        <a:spcBef>
                          <a:spcPts val="0"/>
                        </a:spcBef>
                        <a:spcAft>
                          <a:spcPts val="0"/>
                        </a:spcAft>
                        <a:buNone/>
                      </a:pPr>
                      <a:r>
                        <a:rPr lang="en-US" sz="1600" b="1" u="none" strike="noStrike" cap="none" dirty="0"/>
                        <a:t> $ 16,923,666 </a:t>
                      </a:r>
                      <a:endParaRPr sz="1600" b="1" i="0" u="none" strike="noStrike" cap="none" dirty="0">
                        <a:solidFill>
                          <a:srgbClr val="000000"/>
                        </a:solidFill>
                        <a:latin typeface="Roboto"/>
                        <a:ea typeface="Roboto"/>
                        <a:cs typeface="Roboto"/>
                        <a:sym typeface="Roboto"/>
                      </a:endParaRPr>
                    </a:p>
                  </a:txBody>
                  <a:tcPr marL="6350" marR="6350" marT="6350" marB="0" anchor="ctr">
                    <a:solidFill>
                      <a:schemeClr val="bg2"/>
                    </a:solidFill>
                  </a:tcPr>
                </a:tc>
                <a:tc>
                  <a:txBody>
                    <a:bodyPr/>
                    <a:lstStyle/>
                    <a:p>
                      <a:pPr marL="0" marR="0" lvl="0" indent="0" algn="ctr" rtl="0">
                        <a:spcBef>
                          <a:spcPts val="0"/>
                        </a:spcBef>
                        <a:spcAft>
                          <a:spcPts val="0"/>
                        </a:spcAft>
                        <a:buNone/>
                      </a:pPr>
                      <a:r>
                        <a:rPr lang="en-US" sz="1600" b="1" u="none" strike="noStrike" cap="none" dirty="0"/>
                        <a:t> $ 24,208,054 </a:t>
                      </a:r>
                      <a:endParaRPr sz="1600" b="1" i="0" u="none" strike="noStrike" cap="none" dirty="0">
                        <a:solidFill>
                          <a:srgbClr val="000000"/>
                        </a:solidFill>
                        <a:latin typeface="Roboto"/>
                        <a:ea typeface="Roboto"/>
                        <a:cs typeface="Roboto"/>
                        <a:sym typeface="Roboto"/>
                      </a:endParaRPr>
                    </a:p>
                  </a:txBody>
                  <a:tcPr marL="6350" marR="6350" marT="6350" marB="0" anchor="ctr"/>
                </a:tc>
                <a:extLst>
                  <a:ext uri="{0D108BD9-81ED-4DB2-BD59-A6C34878D82A}">
                    <a16:rowId xmlns:a16="http://schemas.microsoft.com/office/drawing/2014/main" val="10004"/>
                  </a:ext>
                </a:extLst>
              </a:tr>
            </a:tbl>
          </a:graphicData>
        </a:graphic>
      </p:graphicFrame>
      <p:pic>
        <p:nvPicPr>
          <p:cNvPr id="5124" name="Picture 4" descr="Media Resources : Lifeline">
            <a:extLst>
              <a:ext uri="{FF2B5EF4-FFF2-40B4-BE49-F238E27FC236}">
                <a16:creationId xmlns:a16="http://schemas.microsoft.com/office/drawing/2014/main" id="{8B3090FE-AE8B-09A7-87DD-D22A2869C9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0208" y="5429635"/>
            <a:ext cx="4291584" cy="11226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44672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6959394-08FC-4D3B-91DF-C427CC6D5B31}"/>
              </a:ext>
            </a:extLst>
          </p:cNvPr>
          <p:cNvSpPr>
            <a:spLocks noGrp="1"/>
          </p:cNvSpPr>
          <p:nvPr>
            <p:ph type="sldNum" sz="quarter" idx="12"/>
          </p:nvPr>
        </p:nvSpPr>
        <p:spPr/>
        <p:txBody>
          <a:bodyPr/>
          <a:lstStyle/>
          <a:p>
            <a:fld id="{3A98EE3D-8CD1-4C3F-BD1C-C98C9596463C}" type="slidenum">
              <a:rPr lang="en-US" smtClean="0"/>
              <a:t>13</a:t>
            </a:fld>
            <a:endParaRPr lang="en-US" dirty="0"/>
          </a:p>
        </p:txBody>
      </p:sp>
      <p:pic>
        <p:nvPicPr>
          <p:cNvPr id="9" name="Picture Placeholder 8" descr="A picture containing person, outdoor, young&#10;&#10;Description automatically generated">
            <a:extLst>
              <a:ext uri="{FF2B5EF4-FFF2-40B4-BE49-F238E27FC236}">
                <a16:creationId xmlns:a16="http://schemas.microsoft.com/office/drawing/2014/main" id="{D48FC682-1038-75A7-D88B-71C44ED428D8}"/>
              </a:ext>
            </a:extLst>
          </p:cNvPr>
          <p:cNvPicPr>
            <a:picLocks noGrp="1" noChangeAspect="1"/>
          </p:cNvPicPr>
          <p:nvPr>
            <p:ph type="pic" idx="1"/>
          </p:nvPr>
        </p:nvPicPr>
        <p:blipFill>
          <a:blip r:embed="rId2"/>
          <a:srcRect t="25745" b="25745"/>
          <a:stretch>
            <a:fillRect/>
          </a:stretch>
        </p:blipFill>
        <p:spPr>
          <a:xfrm>
            <a:off x="450570" y="687070"/>
            <a:ext cx="11290859" cy="3651249"/>
          </a:xfrm>
        </p:spPr>
      </p:pic>
      <p:pic>
        <p:nvPicPr>
          <p:cNvPr id="4102" name="Picture 6">
            <a:extLst>
              <a:ext uri="{FF2B5EF4-FFF2-40B4-BE49-F238E27FC236}">
                <a16:creationId xmlns:a16="http://schemas.microsoft.com/office/drawing/2014/main" id="{A039D46D-327D-8506-74BD-3BBFE40032A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4910" y="873093"/>
            <a:ext cx="3238500" cy="3238500"/>
          </a:xfrm>
          <a:prstGeom prst="rect">
            <a:avLst/>
          </a:prstGeom>
          <a:noFill/>
          <a:extLst>
            <a:ext uri="{909E8E84-426E-40DD-AFC4-6F175D3DCCD1}">
              <a14:hiddenFill xmlns:a14="http://schemas.microsoft.com/office/drawing/2010/main">
                <a:solidFill>
                  <a:srgbClr val="FFFFFF"/>
                </a:solidFill>
              </a14:hiddenFill>
            </a:ext>
          </a:extLst>
        </p:spPr>
      </p:pic>
      <p:sp>
        <p:nvSpPr>
          <p:cNvPr id="17" name="Title 16">
            <a:extLst>
              <a:ext uri="{FF2B5EF4-FFF2-40B4-BE49-F238E27FC236}">
                <a16:creationId xmlns:a16="http://schemas.microsoft.com/office/drawing/2014/main" id="{2F6C92EB-9868-B06A-1B30-8CAF1A657836}"/>
              </a:ext>
            </a:extLst>
          </p:cNvPr>
          <p:cNvSpPr txBox="1">
            <a:spLocks noGrp="1"/>
          </p:cNvSpPr>
          <p:nvPr>
            <p:ph type="title" idx="4294967295"/>
          </p:nvPr>
        </p:nvSpPr>
        <p:spPr>
          <a:xfrm>
            <a:off x="3442804" y="4453212"/>
            <a:ext cx="5570756" cy="369332"/>
          </a:xfrm>
          <a:prstGeom prst="rect">
            <a:avLst/>
          </a:prstGeom>
          <a:noFill/>
          <a:ln>
            <a:noFill/>
            <a:prstDash/>
          </a:ln>
          <a:effec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schemeClr val="tx1"/>
                </a:solidFill>
                <a:effectLst/>
                <a:uLnTx/>
                <a:uFillTx/>
                <a:latin typeface="+mn-lt"/>
                <a:ea typeface="+mn-ea"/>
                <a:cs typeface="+mn-cs"/>
              </a:rPr>
              <a:t>Florida’s 988 Suicide and Crisis Lifelines:</a:t>
            </a:r>
          </a:p>
        </p:txBody>
      </p:sp>
      <p:sp>
        <p:nvSpPr>
          <p:cNvPr id="18" name="TextBox 17">
            <a:extLst>
              <a:ext uri="{FF2B5EF4-FFF2-40B4-BE49-F238E27FC236}">
                <a16:creationId xmlns:a16="http://schemas.microsoft.com/office/drawing/2014/main" id="{F0E03188-6D3D-6EAD-2CD5-B58E2202FECA}"/>
              </a:ext>
            </a:extLst>
          </p:cNvPr>
          <p:cNvSpPr txBox="1"/>
          <p:nvPr/>
        </p:nvSpPr>
        <p:spPr>
          <a:xfrm>
            <a:off x="1804131" y="4878658"/>
            <a:ext cx="3560718" cy="1384995"/>
          </a:xfrm>
          <a:prstGeom prst="rect">
            <a:avLst/>
          </a:prstGeom>
          <a:noFill/>
        </p:spPr>
        <p:txBody>
          <a:bodyPr wrap="none" rtlCol="0">
            <a:spAutoFit/>
          </a:bodyPr>
          <a:lstStyle/>
          <a:p>
            <a:pPr marL="285750" indent="-285750">
              <a:buFont typeface="Arial" panose="020B0604020202020204" pitchFamily="34" charset="0"/>
              <a:buChar char="•"/>
            </a:pPr>
            <a:r>
              <a:rPr lang="en-US" sz="1400" dirty="0"/>
              <a:t>211 Northwest Florida United Way</a:t>
            </a:r>
          </a:p>
          <a:p>
            <a:pPr marL="285750" indent="-285750">
              <a:buFont typeface="Arial" panose="020B0604020202020204" pitchFamily="34" charset="0"/>
              <a:buChar char="•"/>
            </a:pPr>
            <a:r>
              <a:rPr lang="en-US" sz="1400" dirty="0"/>
              <a:t>211 Big Bend</a:t>
            </a:r>
          </a:p>
          <a:p>
            <a:pPr marL="285750" indent="-285750">
              <a:buFont typeface="Arial" panose="020B0604020202020204" pitchFamily="34" charset="0"/>
              <a:buChar char="•"/>
            </a:pPr>
            <a:r>
              <a:rPr lang="en-US" sz="1400" dirty="0"/>
              <a:t>211 Northeast Florida</a:t>
            </a:r>
          </a:p>
          <a:p>
            <a:pPr marL="285750" indent="-285750">
              <a:buFont typeface="Arial" panose="020B0604020202020204" pitchFamily="34" charset="0"/>
              <a:buChar char="•"/>
            </a:pPr>
            <a:r>
              <a:rPr lang="en-US" sz="1400" dirty="0"/>
              <a:t>Alachua County Crisis Center</a:t>
            </a:r>
          </a:p>
          <a:p>
            <a:pPr marL="285750" indent="-285750">
              <a:buFont typeface="Arial" panose="020B0604020202020204" pitchFamily="34" charset="0"/>
              <a:buChar char="•"/>
            </a:pPr>
            <a:r>
              <a:rPr lang="en-US" sz="1400" dirty="0"/>
              <a:t>211 Brevard</a:t>
            </a:r>
          </a:p>
          <a:p>
            <a:pPr marL="285750" indent="-285750">
              <a:buFont typeface="Arial" panose="020B0604020202020204" pitchFamily="34" charset="0"/>
              <a:buChar char="•"/>
            </a:pPr>
            <a:r>
              <a:rPr lang="en-US" sz="1400" dirty="0"/>
              <a:t>211 Heart of Florida United Way</a:t>
            </a:r>
          </a:p>
        </p:txBody>
      </p:sp>
      <p:sp>
        <p:nvSpPr>
          <p:cNvPr id="19" name="TextBox 18">
            <a:extLst>
              <a:ext uri="{FF2B5EF4-FFF2-40B4-BE49-F238E27FC236}">
                <a16:creationId xmlns:a16="http://schemas.microsoft.com/office/drawing/2014/main" id="{0FE3FEE5-D043-7F8F-9F20-F82441C389C3}"/>
              </a:ext>
            </a:extLst>
          </p:cNvPr>
          <p:cNvSpPr txBox="1"/>
          <p:nvPr/>
        </p:nvSpPr>
        <p:spPr>
          <a:xfrm>
            <a:off x="5556502" y="4878658"/>
            <a:ext cx="4763292" cy="1600438"/>
          </a:xfrm>
          <a:prstGeom prst="rect">
            <a:avLst/>
          </a:prstGeom>
          <a:noFill/>
        </p:spPr>
        <p:txBody>
          <a:bodyPr wrap="none" rtlCol="0">
            <a:spAutoFit/>
          </a:bodyPr>
          <a:lstStyle/>
          <a:p>
            <a:pPr marL="285750" indent="-285750">
              <a:buFont typeface="Arial" panose="020B0604020202020204" pitchFamily="34" charset="0"/>
              <a:buChar char="•"/>
            </a:pPr>
            <a:r>
              <a:rPr lang="en-US" sz="1400" dirty="0"/>
              <a:t>Personal Enrichment for Mental Health Services</a:t>
            </a:r>
          </a:p>
          <a:p>
            <a:pPr marL="285750" indent="-285750">
              <a:buFont typeface="Arial" panose="020B0604020202020204" pitchFamily="34" charset="0"/>
              <a:buChar char="•"/>
            </a:pPr>
            <a:r>
              <a:rPr lang="en-US" sz="1400" dirty="0"/>
              <a:t>211 Tampa Bay Cares</a:t>
            </a:r>
          </a:p>
          <a:p>
            <a:pPr marL="285750" indent="-285750">
              <a:buFont typeface="Arial" panose="020B0604020202020204" pitchFamily="34" charset="0"/>
              <a:buChar char="•"/>
            </a:pPr>
            <a:r>
              <a:rPr lang="en-US" sz="1400" dirty="0"/>
              <a:t>Crisis Center of Tampa Bay/211</a:t>
            </a:r>
          </a:p>
          <a:p>
            <a:pPr marL="285750" indent="-285750">
              <a:buFont typeface="Arial" panose="020B0604020202020204" pitchFamily="34" charset="0"/>
              <a:buChar char="•"/>
            </a:pPr>
            <a:r>
              <a:rPr lang="en-US" sz="1400" dirty="0"/>
              <a:t>David Lawrence Center</a:t>
            </a:r>
          </a:p>
          <a:p>
            <a:pPr marL="285750" indent="-285750">
              <a:buFont typeface="Arial" panose="020B0604020202020204" pitchFamily="34" charset="0"/>
              <a:buChar char="•"/>
            </a:pPr>
            <a:r>
              <a:rPr lang="en-US" sz="1400" dirty="0"/>
              <a:t>211 Palm Beach/Treasure Coast</a:t>
            </a:r>
          </a:p>
          <a:p>
            <a:pPr marL="285750" indent="-285750">
              <a:buFont typeface="Arial" panose="020B0604020202020204" pitchFamily="34" charset="0"/>
              <a:buChar char="•"/>
            </a:pPr>
            <a:r>
              <a:rPr lang="en-US" sz="1400" dirty="0"/>
              <a:t>211 Broward United Way</a:t>
            </a:r>
          </a:p>
          <a:p>
            <a:pPr marL="285750" indent="-285750">
              <a:buFont typeface="Arial" panose="020B0604020202020204" pitchFamily="34" charset="0"/>
              <a:buChar char="•"/>
            </a:pPr>
            <a:r>
              <a:rPr lang="en-US" sz="1400" dirty="0"/>
              <a:t>Jewish Community Services of South Florida</a:t>
            </a:r>
          </a:p>
        </p:txBody>
      </p:sp>
    </p:spTree>
    <p:extLst>
      <p:ext uri="{BB962C8B-B14F-4D97-AF65-F5344CB8AC3E}">
        <p14:creationId xmlns:p14="http://schemas.microsoft.com/office/powerpoint/2010/main" val="42856191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64BB4AA-D25E-4C74-A598-E29A38DCA59A}"/>
              </a:ext>
            </a:extLst>
          </p:cNvPr>
          <p:cNvSpPr>
            <a:spLocks noGrp="1"/>
          </p:cNvSpPr>
          <p:nvPr>
            <p:ph type="sldNum" sz="quarter" idx="12"/>
          </p:nvPr>
        </p:nvSpPr>
        <p:spPr/>
        <p:txBody>
          <a:bodyPr/>
          <a:lstStyle/>
          <a:p>
            <a:fld id="{3A98EE3D-8CD1-4C3F-BD1C-C98C9596463C}" type="slidenum">
              <a:rPr lang="en-US" smtClean="0"/>
              <a:pPr/>
              <a:t>14</a:t>
            </a:fld>
            <a:endParaRPr lang="en-US" dirty="0"/>
          </a:p>
        </p:txBody>
      </p:sp>
      <p:sp>
        <p:nvSpPr>
          <p:cNvPr id="7" name="Title 6">
            <a:extLst>
              <a:ext uri="{FF2B5EF4-FFF2-40B4-BE49-F238E27FC236}">
                <a16:creationId xmlns:a16="http://schemas.microsoft.com/office/drawing/2014/main" id="{8F011A18-3CBC-BB01-2811-5E533E779D69}"/>
              </a:ext>
            </a:extLst>
          </p:cNvPr>
          <p:cNvSpPr txBox="1">
            <a:spLocks noGrp="1"/>
          </p:cNvSpPr>
          <p:nvPr>
            <p:ph type="title" idx="4294967295"/>
          </p:nvPr>
        </p:nvSpPr>
        <p:spPr>
          <a:xfrm>
            <a:off x="3236976" y="1408176"/>
            <a:ext cx="7296912" cy="5232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chemeClr val="tx1"/>
                </a:solidFill>
                <a:effectLst/>
                <a:uLnTx/>
                <a:uFillTx/>
                <a:latin typeface="+mn-lt"/>
                <a:ea typeface="+mn-ea"/>
                <a:cs typeface="+mn-cs"/>
              </a:rPr>
              <a:t>Questions about 988?</a:t>
            </a:r>
          </a:p>
        </p:txBody>
      </p:sp>
      <p:sp>
        <p:nvSpPr>
          <p:cNvPr id="8" name="Rectangle 7">
            <a:extLst>
              <a:ext uri="{FF2B5EF4-FFF2-40B4-BE49-F238E27FC236}">
                <a16:creationId xmlns:a16="http://schemas.microsoft.com/office/drawing/2014/main" id="{56C2424B-C045-0694-B0C2-6A00830AAA3D}"/>
              </a:ext>
            </a:extLst>
          </p:cNvPr>
          <p:cNvSpPr/>
          <p:nvPr/>
        </p:nvSpPr>
        <p:spPr>
          <a:xfrm>
            <a:off x="2761488" y="2540021"/>
            <a:ext cx="3520440" cy="2386584"/>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Nikki Wotherspoon</a:t>
            </a:r>
          </a:p>
          <a:p>
            <a:pPr algn="ctr"/>
            <a:endParaRPr lang="en-US" sz="1400" dirty="0"/>
          </a:p>
          <a:p>
            <a:pPr algn="ctr"/>
            <a:r>
              <a:rPr lang="en-US" sz="1200" dirty="0"/>
              <a:t>Supervisor of Special Projects &amp; Research</a:t>
            </a:r>
          </a:p>
          <a:p>
            <a:pPr algn="ctr"/>
            <a:r>
              <a:rPr lang="en-US" sz="1200" dirty="0"/>
              <a:t>Office of Substance Abuse &amp; Mental Health</a:t>
            </a:r>
          </a:p>
          <a:p>
            <a:pPr algn="ctr"/>
            <a:endParaRPr lang="en-US" sz="1200" dirty="0"/>
          </a:p>
          <a:p>
            <a:pPr algn="ctr"/>
            <a:r>
              <a:rPr lang="en-US" sz="1200" dirty="0"/>
              <a:t>Nikki.Wotherspoon@MyFLFamilies.com</a:t>
            </a:r>
          </a:p>
        </p:txBody>
      </p:sp>
      <p:sp>
        <p:nvSpPr>
          <p:cNvPr id="9" name="Rectangle 8">
            <a:extLst>
              <a:ext uri="{FF2B5EF4-FFF2-40B4-BE49-F238E27FC236}">
                <a16:creationId xmlns:a16="http://schemas.microsoft.com/office/drawing/2014/main" id="{8123A37F-0F64-2921-BC82-D9026DA6CA20}"/>
              </a:ext>
            </a:extLst>
          </p:cNvPr>
          <p:cNvSpPr/>
          <p:nvPr/>
        </p:nvSpPr>
        <p:spPr>
          <a:xfrm>
            <a:off x="6818376" y="2540021"/>
            <a:ext cx="3520440" cy="2386584"/>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08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Jorge “Javy” Passalacqua</a:t>
            </a:r>
          </a:p>
          <a:p>
            <a:pPr algn="ctr"/>
            <a:endParaRPr lang="en-US" sz="1400" dirty="0"/>
          </a:p>
          <a:p>
            <a:pPr algn="ctr"/>
            <a:r>
              <a:rPr lang="en-US" sz="1200" dirty="0"/>
              <a:t>988 Evaluator</a:t>
            </a:r>
          </a:p>
          <a:p>
            <a:pPr algn="ctr"/>
            <a:r>
              <a:rPr lang="en-US" sz="1200" dirty="0"/>
              <a:t>Office of Substance Abuse &amp; Mental Health</a:t>
            </a:r>
          </a:p>
          <a:p>
            <a:pPr algn="ctr"/>
            <a:endParaRPr lang="en-US" sz="1200" dirty="0"/>
          </a:p>
          <a:p>
            <a:pPr algn="ctr"/>
            <a:r>
              <a:rPr lang="en-US" sz="1200" dirty="0"/>
              <a:t>Jorge. Passalacqua@MyFLFamilies.com</a:t>
            </a:r>
          </a:p>
        </p:txBody>
      </p:sp>
      <p:pic>
        <p:nvPicPr>
          <p:cNvPr id="10" name="Picture 4" descr="Media Resources : Lifeline">
            <a:extLst>
              <a:ext uri="{FF2B5EF4-FFF2-40B4-BE49-F238E27FC236}">
                <a16:creationId xmlns:a16="http://schemas.microsoft.com/office/drawing/2014/main" id="{7B42490F-CD7B-2896-F0FD-928CD6FB57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2584" y="5449824"/>
            <a:ext cx="4291584" cy="11226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968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B31287F1-A54B-4155-81DD-FACF0697CA28}"/>
              </a:ext>
            </a:extLst>
          </p:cNvPr>
          <p:cNvSpPr>
            <a:spLocks noGrp="1"/>
          </p:cNvSpPr>
          <p:nvPr>
            <p:ph type="body" idx="1"/>
          </p:nvPr>
        </p:nvSpPr>
        <p:spPr>
          <a:xfrm>
            <a:off x="2511593" y="2282933"/>
            <a:ext cx="5818591" cy="3066307"/>
          </a:xfrm>
        </p:spPr>
        <p:txBody>
          <a:bodyPr>
            <a:normAutofit fontScale="92500" lnSpcReduction="10000"/>
          </a:bodyPr>
          <a:lstStyle/>
          <a:p>
            <a:pPr marL="285750" indent="-285750">
              <a:buFont typeface="Arial" panose="020B0604020202020204" pitchFamily="34" charset="0"/>
              <a:buChar char="•"/>
            </a:pPr>
            <a:r>
              <a:rPr lang="en-US" cap="none" dirty="0"/>
              <a:t>The 988 Suicide &amp; Crisis Lifeline is an easy-to-remember, three-digit number that offers 24/7 access to trained crisis counselors to assist individuals experiencing emotional distress, suicidal thoughts and feelings, or substance use crises.</a:t>
            </a:r>
          </a:p>
          <a:p>
            <a:endParaRPr lang="en-US" cap="none" dirty="0"/>
          </a:p>
          <a:p>
            <a:pPr marL="285750" indent="-285750">
              <a:buFont typeface="Arial" panose="020B0604020202020204" pitchFamily="34" charset="0"/>
              <a:buChar char="•"/>
            </a:pPr>
            <a:r>
              <a:rPr lang="en-US" cap="none" dirty="0"/>
              <a:t>Created by the Federal Communications Commission (FCC) in July 2020 and formally passed by Congress in October 2020.</a:t>
            </a:r>
          </a:p>
        </p:txBody>
      </p:sp>
      <p:sp>
        <p:nvSpPr>
          <p:cNvPr id="4" name="Slide Number Placeholder 3">
            <a:extLst>
              <a:ext uri="{FF2B5EF4-FFF2-40B4-BE49-F238E27FC236}">
                <a16:creationId xmlns:a16="http://schemas.microsoft.com/office/drawing/2014/main" id="{F582FCB2-A54E-4CA7-8B46-F340559D126C}"/>
              </a:ext>
            </a:extLst>
          </p:cNvPr>
          <p:cNvSpPr>
            <a:spLocks noGrp="1"/>
          </p:cNvSpPr>
          <p:nvPr>
            <p:ph type="sldNum" sz="quarter" idx="12"/>
          </p:nvPr>
        </p:nvSpPr>
        <p:spPr/>
        <p:txBody>
          <a:bodyPr/>
          <a:lstStyle/>
          <a:p>
            <a:fld id="{3A98EE3D-8CD1-4C3F-BD1C-C98C9596463C}" type="slidenum">
              <a:rPr lang="en-US" smtClean="0"/>
              <a:pPr/>
              <a:t>2</a:t>
            </a:fld>
            <a:endParaRPr lang="en-US" dirty="0"/>
          </a:p>
        </p:txBody>
      </p:sp>
      <p:sp>
        <p:nvSpPr>
          <p:cNvPr id="9" name="Title 8">
            <a:extLst>
              <a:ext uri="{FF2B5EF4-FFF2-40B4-BE49-F238E27FC236}">
                <a16:creationId xmlns:a16="http://schemas.microsoft.com/office/drawing/2014/main" id="{ADA3681A-EFB9-4650-8224-C8CA5D4B853B}"/>
              </a:ext>
            </a:extLst>
          </p:cNvPr>
          <p:cNvSpPr>
            <a:spLocks noGrp="1"/>
          </p:cNvSpPr>
          <p:nvPr>
            <p:ph type="title"/>
          </p:nvPr>
        </p:nvSpPr>
        <p:spPr>
          <a:xfrm>
            <a:off x="2875369" y="1097548"/>
            <a:ext cx="7976485" cy="822423"/>
          </a:xfrm>
        </p:spPr>
        <p:txBody>
          <a:bodyPr>
            <a:normAutofit fontScale="90000"/>
          </a:bodyPr>
          <a:lstStyle/>
          <a:p>
            <a:r>
              <a:rPr lang="en-US" cap="none" dirty="0"/>
              <a:t>What is the 988 suicide and crisis lifeline?</a:t>
            </a:r>
          </a:p>
        </p:txBody>
      </p:sp>
      <p:pic>
        <p:nvPicPr>
          <p:cNvPr id="5" name="Picture 4" descr="A picture containing shape&#10;&#10;Description automatically generated">
            <a:extLst>
              <a:ext uri="{FF2B5EF4-FFF2-40B4-BE49-F238E27FC236}">
                <a16:creationId xmlns:a16="http://schemas.microsoft.com/office/drawing/2014/main" id="{63C997D4-71C2-DEF1-531D-F571D91092D1}"/>
              </a:ext>
            </a:extLst>
          </p:cNvPr>
          <p:cNvPicPr>
            <a:picLocks noChangeAspect="1"/>
          </p:cNvPicPr>
          <p:nvPr/>
        </p:nvPicPr>
        <p:blipFill>
          <a:blip r:embed="rId2"/>
          <a:stretch>
            <a:fillRect/>
          </a:stretch>
        </p:blipFill>
        <p:spPr>
          <a:xfrm>
            <a:off x="8449056" y="2024999"/>
            <a:ext cx="3227499" cy="3235839"/>
          </a:xfrm>
          <a:prstGeom prst="rect">
            <a:avLst/>
          </a:prstGeom>
        </p:spPr>
      </p:pic>
    </p:spTree>
    <p:extLst>
      <p:ext uri="{BB962C8B-B14F-4D97-AF65-F5344CB8AC3E}">
        <p14:creationId xmlns:p14="http://schemas.microsoft.com/office/powerpoint/2010/main" val="2932153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045D43A-3E98-3285-890B-DE2550FE8289}"/>
              </a:ext>
            </a:extLst>
          </p:cNvPr>
          <p:cNvSpPr>
            <a:spLocks noGrp="1"/>
          </p:cNvSpPr>
          <p:nvPr>
            <p:ph type="sldNum" sz="quarter" idx="12"/>
          </p:nvPr>
        </p:nvSpPr>
        <p:spPr/>
        <p:txBody>
          <a:bodyPr/>
          <a:lstStyle/>
          <a:p>
            <a:fld id="{3A98EE3D-8CD1-4C3F-BD1C-C98C9596463C}" type="slidenum">
              <a:rPr lang="en-US" smtClean="0"/>
              <a:t>3</a:t>
            </a:fld>
            <a:endParaRPr lang="en-US" dirty="0"/>
          </a:p>
        </p:txBody>
      </p:sp>
      <p:sp>
        <p:nvSpPr>
          <p:cNvPr id="4" name="Title 3">
            <a:extLst>
              <a:ext uri="{FF2B5EF4-FFF2-40B4-BE49-F238E27FC236}">
                <a16:creationId xmlns:a16="http://schemas.microsoft.com/office/drawing/2014/main" id="{D74752DE-99ED-4BEE-0DCF-998159331FF4}"/>
              </a:ext>
            </a:extLst>
          </p:cNvPr>
          <p:cNvSpPr>
            <a:spLocks noGrp="1"/>
          </p:cNvSpPr>
          <p:nvPr>
            <p:ph type="title"/>
          </p:nvPr>
        </p:nvSpPr>
        <p:spPr>
          <a:xfrm>
            <a:off x="3022607" y="1266436"/>
            <a:ext cx="7976485" cy="637865"/>
          </a:xfrm>
        </p:spPr>
        <p:txBody>
          <a:bodyPr/>
          <a:lstStyle/>
          <a:p>
            <a:r>
              <a:rPr lang="en-US" cap="none" dirty="0"/>
              <a:t>988 Partnership and Collaboration</a:t>
            </a:r>
          </a:p>
        </p:txBody>
      </p:sp>
      <p:pic>
        <p:nvPicPr>
          <p:cNvPr id="10" name="Picture 9" descr="Diagram&#10;&#10;Description automatically generated">
            <a:extLst>
              <a:ext uri="{FF2B5EF4-FFF2-40B4-BE49-F238E27FC236}">
                <a16:creationId xmlns:a16="http://schemas.microsoft.com/office/drawing/2014/main" id="{4F8F738B-96B0-DAB3-D816-2E4D6D7BD5B5}"/>
              </a:ext>
            </a:extLst>
          </p:cNvPr>
          <p:cNvPicPr>
            <a:picLocks noChangeAspect="1"/>
          </p:cNvPicPr>
          <p:nvPr/>
        </p:nvPicPr>
        <p:blipFill>
          <a:blip r:embed="rId2"/>
          <a:stretch>
            <a:fillRect/>
          </a:stretch>
        </p:blipFill>
        <p:spPr>
          <a:xfrm>
            <a:off x="2780057" y="1904301"/>
            <a:ext cx="5017736" cy="4565870"/>
          </a:xfrm>
          <a:prstGeom prst="rect">
            <a:avLst/>
          </a:prstGeom>
        </p:spPr>
      </p:pic>
      <p:sp>
        <p:nvSpPr>
          <p:cNvPr id="11" name="TextBox 10">
            <a:extLst>
              <a:ext uri="{FF2B5EF4-FFF2-40B4-BE49-F238E27FC236}">
                <a16:creationId xmlns:a16="http://schemas.microsoft.com/office/drawing/2014/main" id="{384F5577-E0B2-A493-E9DD-EC0E51AA30E5}"/>
              </a:ext>
            </a:extLst>
          </p:cNvPr>
          <p:cNvSpPr txBox="1"/>
          <p:nvPr/>
        </p:nvSpPr>
        <p:spPr>
          <a:xfrm>
            <a:off x="7797793" y="2052134"/>
            <a:ext cx="3877056" cy="3539430"/>
          </a:xfrm>
          <a:prstGeom prst="rect">
            <a:avLst/>
          </a:prstGeom>
          <a:noFill/>
        </p:spPr>
        <p:txBody>
          <a:bodyPr wrap="square" rtlCol="0">
            <a:spAutoFit/>
          </a:bodyPr>
          <a:lstStyle/>
          <a:p>
            <a:r>
              <a:rPr lang="en-US" sz="1600" dirty="0"/>
              <a:t>The Substance Abuse and Mental Health Services Administration within the US Department of Health and Human Services is the federal agency charged with national implementation of 988.</a:t>
            </a:r>
          </a:p>
          <a:p>
            <a:endParaRPr lang="en-US" sz="1600" dirty="0"/>
          </a:p>
          <a:p>
            <a:r>
              <a:rPr lang="en-US" sz="1600" dirty="0"/>
              <a:t>Vibrant Emotional Health is the Lifeline Administrator.</a:t>
            </a:r>
          </a:p>
          <a:p>
            <a:endParaRPr lang="en-US" sz="1600" dirty="0"/>
          </a:p>
          <a:p>
            <a:r>
              <a:rPr lang="en-US" sz="1600" dirty="0"/>
              <a:t>The Department of Children and Families is the statutory single state authority on substance abuse and mental health in Florida.</a:t>
            </a:r>
          </a:p>
        </p:txBody>
      </p:sp>
    </p:spTree>
    <p:extLst>
      <p:ext uri="{BB962C8B-B14F-4D97-AF65-F5344CB8AC3E}">
        <p14:creationId xmlns:p14="http://schemas.microsoft.com/office/powerpoint/2010/main" val="278493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9">
            <a:extLst>
              <a:ext uri="{FF2B5EF4-FFF2-40B4-BE49-F238E27FC236}">
                <a16:creationId xmlns:a16="http://schemas.microsoft.com/office/drawing/2014/main" id="{439228B1-15CA-4251-98A9-CA6936BD1AE3}"/>
              </a:ext>
            </a:extLst>
          </p:cNvPr>
          <p:cNvGraphicFramePr>
            <a:graphicFrameLocks noGrp="1"/>
          </p:cNvGraphicFramePr>
          <p:nvPr>
            <p:ph idx="1"/>
            <p:extLst>
              <p:ext uri="{D42A27DB-BD31-4B8C-83A1-F6EECF244321}">
                <p14:modId xmlns:p14="http://schemas.microsoft.com/office/powerpoint/2010/main" val="2441647692"/>
              </p:ext>
            </p:extLst>
          </p:nvPr>
        </p:nvGraphicFramePr>
        <p:xfrm>
          <a:off x="581192" y="1437919"/>
          <a:ext cx="10519791" cy="4000154"/>
        </p:xfrm>
        <a:graphic>
          <a:graphicData uri="http://schemas.openxmlformats.org/drawingml/2006/table">
            <a:tbl>
              <a:tblPr firstRow="1" bandRow="1">
                <a:tableStyleId>{5C22544A-7EE6-4342-B048-85BDC9FD1C3A}</a:tableStyleId>
              </a:tblPr>
              <a:tblGrid>
                <a:gridCol w="3506597">
                  <a:extLst>
                    <a:ext uri="{9D8B030D-6E8A-4147-A177-3AD203B41FA5}">
                      <a16:colId xmlns:a16="http://schemas.microsoft.com/office/drawing/2014/main" val="3309230943"/>
                    </a:ext>
                  </a:extLst>
                </a:gridCol>
                <a:gridCol w="3506597">
                  <a:extLst>
                    <a:ext uri="{9D8B030D-6E8A-4147-A177-3AD203B41FA5}">
                      <a16:colId xmlns:a16="http://schemas.microsoft.com/office/drawing/2014/main" val="763168668"/>
                    </a:ext>
                  </a:extLst>
                </a:gridCol>
                <a:gridCol w="3506597">
                  <a:extLst>
                    <a:ext uri="{9D8B030D-6E8A-4147-A177-3AD203B41FA5}">
                      <a16:colId xmlns:a16="http://schemas.microsoft.com/office/drawing/2014/main" val="581902813"/>
                    </a:ext>
                  </a:extLst>
                </a:gridCol>
              </a:tblGrid>
              <a:tr h="555914">
                <a:tc>
                  <a:txBody>
                    <a:bodyPr/>
                    <a:lstStyle/>
                    <a:p>
                      <a:pPr algn="ctr"/>
                      <a:r>
                        <a:rPr lang="en-US" dirty="0"/>
                        <a:t>SAMHSA</a:t>
                      </a:r>
                    </a:p>
                  </a:txBody>
                  <a:tcPr/>
                </a:tc>
                <a:tc>
                  <a:txBody>
                    <a:bodyPr/>
                    <a:lstStyle/>
                    <a:p>
                      <a:pPr algn="ctr"/>
                      <a:r>
                        <a:rPr lang="en-US" dirty="0"/>
                        <a:t>DCF</a:t>
                      </a:r>
                    </a:p>
                  </a:txBody>
                  <a:tcPr/>
                </a:tc>
                <a:tc>
                  <a:txBody>
                    <a:bodyPr/>
                    <a:lstStyle/>
                    <a:p>
                      <a:pPr algn="ctr"/>
                      <a:r>
                        <a:rPr lang="en-US" dirty="0"/>
                        <a:t>Vibrant</a:t>
                      </a:r>
                    </a:p>
                  </a:txBody>
                  <a:tcPr/>
                </a:tc>
                <a:extLst>
                  <a:ext uri="{0D108BD9-81ED-4DB2-BD59-A6C34878D82A}">
                    <a16:rowId xmlns:a16="http://schemas.microsoft.com/office/drawing/2014/main" val="2403642075"/>
                  </a:ext>
                </a:extLst>
              </a:tr>
              <a:tr h="966511">
                <a:tc>
                  <a:txBody>
                    <a:bodyPr/>
                    <a:lstStyle/>
                    <a:p>
                      <a:r>
                        <a:rPr lang="en-US" sz="1600" dirty="0"/>
                        <a:t>Fund states, territories, and tribal nations for 988 via cooperative agreements.</a:t>
                      </a:r>
                    </a:p>
                  </a:txBody>
                  <a:tcPr/>
                </a:tc>
                <a:tc>
                  <a:txBody>
                    <a:bodyPr/>
                    <a:lstStyle/>
                    <a:p>
                      <a:r>
                        <a:rPr lang="en-US" sz="1600" dirty="0"/>
                        <a:t>Fund 988 Centers via contracts.</a:t>
                      </a:r>
                    </a:p>
                  </a:txBody>
                  <a:tcPr/>
                </a:tc>
                <a:tc>
                  <a:txBody>
                    <a:bodyPr/>
                    <a:lstStyle/>
                    <a:p>
                      <a:r>
                        <a:rPr lang="en-US" sz="1600" dirty="0"/>
                        <a:t>Fund and oversee the national phone, text, and chat backup network, Spanish Language and LGBTQ+ subnetworks.</a:t>
                      </a:r>
                    </a:p>
                  </a:txBody>
                  <a:tcPr/>
                </a:tc>
                <a:extLst>
                  <a:ext uri="{0D108BD9-81ED-4DB2-BD59-A6C34878D82A}">
                    <a16:rowId xmlns:a16="http://schemas.microsoft.com/office/drawing/2014/main" val="3789855197"/>
                  </a:ext>
                </a:extLst>
              </a:tr>
              <a:tr h="996696">
                <a:tc>
                  <a:txBody>
                    <a:bodyPr/>
                    <a:lstStyle/>
                    <a:p>
                      <a:r>
                        <a:rPr lang="en-US" sz="1600" dirty="0"/>
                        <a:t>Fund Vibrant as the Lifeline Administrator via cooperative agreements.</a:t>
                      </a:r>
                    </a:p>
                  </a:txBody>
                  <a:tcPr/>
                </a:tc>
                <a:tc>
                  <a:txBody>
                    <a:bodyPr/>
                    <a:lstStyle/>
                    <a:p>
                      <a:r>
                        <a:rPr lang="en-US" sz="1600" dirty="0"/>
                        <a:t>Collaborate and build partnerships with key stakeholders to coordinate a robust crisis continuum of care.</a:t>
                      </a:r>
                    </a:p>
                  </a:txBody>
                  <a:tcPr/>
                </a:tc>
                <a:tc>
                  <a:txBody>
                    <a:bodyPr/>
                    <a:lstStyle/>
                    <a:p>
                      <a:r>
                        <a:rPr lang="en-US" sz="1600" dirty="0"/>
                        <a:t>Provide technological infrastructure, standards, training, and quality improvement of the network as the Lifeline Administrator.</a:t>
                      </a:r>
                    </a:p>
                  </a:txBody>
                  <a:tcPr/>
                </a:tc>
                <a:extLst>
                  <a:ext uri="{0D108BD9-81ED-4DB2-BD59-A6C34878D82A}">
                    <a16:rowId xmlns:a16="http://schemas.microsoft.com/office/drawing/2014/main" val="2966756567"/>
                  </a:ext>
                </a:extLst>
              </a:tr>
              <a:tr h="884215">
                <a:tc>
                  <a:txBody>
                    <a:bodyPr/>
                    <a:lstStyle/>
                    <a:p>
                      <a:r>
                        <a:rPr lang="en-US" sz="1600" dirty="0"/>
                        <a:t>Work with Vibrant, states, territories, and tribal nations to carry out the requirements of cooperative agreements.</a:t>
                      </a:r>
                    </a:p>
                  </a:txBody>
                  <a:tcPr/>
                </a:tc>
                <a:tc>
                  <a:txBody>
                    <a:bodyPr/>
                    <a:lstStyle/>
                    <a:p>
                      <a:r>
                        <a:rPr lang="en-US" sz="1600" dirty="0"/>
                        <a:t>Oversee the state’s 988 Suicide and Crisis Lifeline, including developing policies and protocols.</a:t>
                      </a:r>
                    </a:p>
                  </a:txBody>
                  <a:tcPr/>
                </a:tc>
                <a:tc>
                  <a:txBody>
                    <a:bodyPr/>
                    <a:lstStyle/>
                    <a:p>
                      <a:r>
                        <a:rPr lang="en-US" sz="1600" dirty="0"/>
                        <a:t>Work with 988 Crisis Centers through Center Engagement Managers.</a:t>
                      </a:r>
                    </a:p>
                  </a:txBody>
                  <a:tcPr/>
                </a:tc>
                <a:extLst>
                  <a:ext uri="{0D108BD9-81ED-4DB2-BD59-A6C34878D82A}">
                    <a16:rowId xmlns:a16="http://schemas.microsoft.com/office/drawing/2014/main" val="3181642493"/>
                  </a:ext>
                </a:extLst>
              </a:tr>
            </a:tbl>
          </a:graphicData>
        </a:graphic>
      </p:graphicFrame>
      <p:sp>
        <p:nvSpPr>
          <p:cNvPr id="15" name="Title 14">
            <a:extLst>
              <a:ext uri="{FF2B5EF4-FFF2-40B4-BE49-F238E27FC236}">
                <a16:creationId xmlns:a16="http://schemas.microsoft.com/office/drawing/2014/main" id="{E07CD0AB-8048-488B-A1C2-D756369C78BA}"/>
              </a:ext>
            </a:extLst>
          </p:cNvPr>
          <p:cNvSpPr>
            <a:spLocks noGrp="1"/>
          </p:cNvSpPr>
          <p:nvPr>
            <p:ph type="title"/>
          </p:nvPr>
        </p:nvSpPr>
        <p:spPr/>
        <p:txBody>
          <a:bodyPr/>
          <a:lstStyle/>
          <a:p>
            <a:r>
              <a:rPr lang="en-US" cap="none" dirty="0"/>
              <a:t>Roles and Responsibilities</a:t>
            </a:r>
          </a:p>
        </p:txBody>
      </p:sp>
      <p:sp>
        <p:nvSpPr>
          <p:cNvPr id="5" name="Slide Number Placeholder 4">
            <a:extLst>
              <a:ext uri="{FF2B5EF4-FFF2-40B4-BE49-F238E27FC236}">
                <a16:creationId xmlns:a16="http://schemas.microsoft.com/office/drawing/2014/main" id="{DB6F70DE-6D0B-4F92-99FB-0635A18AFB2C}"/>
              </a:ext>
            </a:extLst>
          </p:cNvPr>
          <p:cNvSpPr>
            <a:spLocks noGrp="1"/>
          </p:cNvSpPr>
          <p:nvPr>
            <p:ph type="sldNum" sz="quarter" idx="12"/>
          </p:nvPr>
        </p:nvSpPr>
        <p:spPr/>
        <p:txBody>
          <a:bodyPr/>
          <a:lstStyle/>
          <a:p>
            <a:fld id="{3A98EE3D-8CD1-4C3F-BD1C-C98C9596463C}" type="slidenum">
              <a:rPr lang="en-US" smtClean="0"/>
              <a:pPr/>
              <a:t>4</a:t>
            </a:fld>
            <a:endParaRPr lang="en-US" dirty="0"/>
          </a:p>
        </p:txBody>
      </p:sp>
      <p:pic>
        <p:nvPicPr>
          <p:cNvPr id="6" name="Picture 4" descr="Media Resources : Lifeline">
            <a:extLst>
              <a:ext uri="{FF2B5EF4-FFF2-40B4-BE49-F238E27FC236}">
                <a16:creationId xmlns:a16="http://schemas.microsoft.com/office/drawing/2014/main" id="{64B5199A-25AE-075D-608F-39BFB632B2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5295" y="5483847"/>
            <a:ext cx="4291584" cy="11226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4792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BD4851C1-A7E4-C9BA-2006-3B58492C8CDB}"/>
              </a:ext>
            </a:extLst>
          </p:cNvPr>
          <p:cNvSpPr>
            <a:spLocks noGrp="1"/>
          </p:cNvSpPr>
          <p:nvPr>
            <p:ph type="sldNum" sz="quarter" idx="12"/>
          </p:nvPr>
        </p:nvSpPr>
        <p:spPr/>
        <p:txBody>
          <a:bodyPr/>
          <a:lstStyle/>
          <a:p>
            <a:fld id="{3A98EE3D-8CD1-4C3F-BD1C-C98C9596463C}" type="slidenum">
              <a:rPr lang="en-US" smtClean="0"/>
              <a:t>5</a:t>
            </a:fld>
            <a:endParaRPr lang="en-US" dirty="0"/>
          </a:p>
        </p:txBody>
      </p:sp>
      <p:sp>
        <p:nvSpPr>
          <p:cNvPr id="6" name="Title 2">
            <a:extLst>
              <a:ext uri="{FF2B5EF4-FFF2-40B4-BE49-F238E27FC236}">
                <a16:creationId xmlns:a16="http://schemas.microsoft.com/office/drawing/2014/main" id="{AF697CA5-BBD8-8B16-CD5E-67EA4B3B9B54}"/>
              </a:ext>
            </a:extLst>
          </p:cNvPr>
          <p:cNvSpPr>
            <a:spLocks noGrp="1"/>
          </p:cNvSpPr>
          <p:nvPr>
            <p:ph type="title"/>
          </p:nvPr>
        </p:nvSpPr>
        <p:spPr>
          <a:xfrm>
            <a:off x="581192" y="705124"/>
            <a:ext cx="11029616" cy="529316"/>
          </a:xfrm>
        </p:spPr>
        <p:txBody>
          <a:bodyPr/>
          <a:lstStyle/>
          <a:p>
            <a:pPr algn="ctr"/>
            <a:r>
              <a:rPr lang="en-US" cap="none" dirty="0"/>
              <a:t>Planning Grant</a:t>
            </a:r>
          </a:p>
        </p:txBody>
      </p:sp>
      <p:sp>
        <p:nvSpPr>
          <p:cNvPr id="7" name="TextBox 6">
            <a:extLst>
              <a:ext uri="{FF2B5EF4-FFF2-40B4-BE49-F238E27FC236}">
                <a16:creationId xmlns:a16="http://schemas.microsoft.com/office/drawing/2014/main" id="{95F5B617-2356-423B-C7A0-126167DF9E09}"/>
              </a:ext>
            </a:extLst>
          </p:cNvPr>
          <p:cNvSpPr txBox="1"/>
          <p:nvPr/>
        </p:nvSpPr>
        <p:spPr>
          <a:xfrm>
            <a:off x="2155970" y="1234440"/>
            <a:ext cx="5880684" cy="954107"/>
          </a:xfrm>
          <a:prstGeom prst="rect">
            <a:avLst/>
          </a:prstGeom>
          <a:noFill/>
        </p:spPr>
        <p:txBody>
          <a:bodyPr wrap="square" rtlCol="0">
            <a:spAutoFit/>
          </a:bodyPr>
          <a:lstStyle/>
          <a:p>
            <a:pPr marL="285750" indent="-285750">
              <a:buFont typeface="Arial" panose="020B0604020202020204" pitchFamily="34" charset="0"/>
              <a:buChar char="•"/>
            </a:pPr>
            <a:r>
              <a:rPr lang="en-US" sz="1400" dirty="0"/>
              <a:t>February 2021 – March 2022</a:t>
            </a:r>
          </a:p>
          <a:p>
            <a:pPr marL="285750" indent="-285750">
              <a:buFont typeface="Arial" panose="020B0604020202020204" pitchFamily="34" charset="0"/>
              <a:buChar char="•"/>
            </a:pPr>
            <a:r>
              <a:rPr lang="en-US" sz="1400" dirty="0"/>
              <a:t>$325,000 through Vibrant Emotional Health</a:t>
            </a:r>
          </a:p>
          <a:p>
            <a:pPr marL="285750" indent="-285750">
              <a:buFont typeface="Arial" panose="020B0604020202020204" pitchFamily="34" charset="0"/>
              <a:buChar char="•"/>
            </a:pPr>
            <a:r>
              <a:rPr lang="en-US" sz="1400" dirty="0"/>
              <a:t>Landscape Analysis</a:t>
            </a:r>
          </a:p>
          <a:p>
            <a:pPr marL="285750" indent="-285750">
              <a:buFont typeface="Arial" panose="020B0604020202020204" pitchFamily="34" charset="0"/>
              <a:buChar char="•"/>
            </a:pPr>
            <a:r>
              <a:rPr lang="en-US" sz="1400" dirty="0"/>
              <a:t>Established 988 Coalition</a:t>
            </a:r>
          </a:p>
        </p:txBody>
      </p:sp>
      <p:graphicFrame>
        <p:nvGraphicFramePr>
          <p:cNvPr id="8" name="Table 8">
            <a:extLst>
              <a:ext uri="{FF2B5EF4-FFF2-40B4-BE49-F238E27FC236}">
                <a16:creationId xmlns:a16="http://schemas.microsoft.com/office/drawing/2014/main" id="{28CB46AA-283B-03D6-EA8C-7319E953C90C}"/>
              </a:ext>
            </a:extLst>
          </p:cNvPr>
          <p:cNvGraphicFramePr>
            <a:graphicFrameLocks noGrp="1"/>
          </p:cNvGraphicFramePr>
          <p:nvPr>
            <p:extLst>
              <p:ext uri="{D42A27DB-BD31-4B8C-83A1-F6EECF244321}">
                <p14:modId xmlns:p14="http://schemas.microsoft.com/office/powerpoint/2010/main" val="179890421"/>
              </p:ext>
            </p:extLst>
          </p:nvPr>
        </p:nvGraphicFramePr>
        <p:xfrm>
          <a:off x="1982794" y="2252039"/>
          <a:ext cx="8061820" cy="3371521"/>
        </p:xfrm>
        <a:graphic>
          <a:graphicData uri="http://schemas.openxmlformats.org/drawingml/2006/table">
            <a:tbl>
              <a:tblPr firstRow="1" bandRow="1">
                <a:tableStyleId>{21E4AEA4-8DFA-4A89-87EB-49C32662AFE0}</a:tableStyleId>
              </a:tblPr>
              <a:tblGrid>
                <a:gridCol w="8061820">
                  <a:extLst>
                    <a:ext uri="{9D8B030D-6E8A-4147-A177-3AD203B41FA5}">
                      <a16:colId xmlns:a16="http://schemas.microsoft.com/office/drawing/2014/main" val="3664157205"/>
                    </a:ext>
                  </a:extLst>
                </a:gridCol>
              </a:tblGrid>
              <a:tr h="334556">
                <a:tc>
                  <a:txBody>
                    <a:bodyPr/>
                    <a:lstStyle/>
                    <a:p>
                      <a:pPr algn="ctr"/>
                      <a:r>
                        <a:rPr lang="en-US" dirty="0"/>
                        <a:t>8 Core Competencies</a:t>
                      </a:r>
                    </a:p>
                  </a:txBody>
                  <a:tcPr/>
                </a:tc>
                <a:extLst>
                  <a:ext uri="{0D108BD9-81ED-4DB2-BD59-A6C34878D82A}">
                    <a16:rowId xmlns:a16="http://schemas.microsoft.com/office/drawing/2014/main" val="598086457"/>
                  </a:ext>
                </a:extLst>
              </a:tr>
              <a:tr h="334556">
                <a:tc>
                  <a:txBody>
                    <a:bodyPr/>
                    <a:lstStyle/>
                    <a:p>
                      <a:r>
                        <a:rPr lang="en-US" sz="1400" dirty="0"/>
                        <a:t>1. Ensuring statewide coverage for 988 calls, chats, and texts.</a:t>
                      </a:r>
                    </a:p>
                  </a:txBody>
                  <a:tcPr/>
                </a:tc>
                <a:extLst>
                  <a:ext uri="{0D108BD9-81ED-4DB2-BD59-A6C34878D82A}">
                    <a16:rowId xmlns:a16="http://schemas.microsoft.com/office/drawing/2014/main" val="1202025348"/>
                  </a:ext>
                </a:extLst>
              </a:tr>
              <a:tr h="334556">
                <a:tc>
                  <a:txBody>
                    <a:bodyPr/>
                    <a:lstStyle/>
                    <a:p>
                      <a:r>
                        <a:rPr lang="en-US" sz="1400" dirty="0"/>
                        <a:t>2. Funding structure for Lifeline Contact Centers.</a:t>
                      </a:r>
                    </a:p>
                  </a:txBody>
                  <a:tcPr/>
                </a:tc>
                <a:extLst>
                  <a:ext uri="{0D108BD9-81ED-4DB2-BD59-A6C34878D82A}">
                    <a16:rowId xmlns:a16="http://schemas.microsoft.com/office/drawing/2014/main" val="315831202"/>
                  </a:ext>
                </a:extLst>
              </a:tr>
              <a:tr h="334556">
                <a:tc>
                  <a:txBody>
                    <a:bodyPr/>
                    <a:lstStyle/>
                    <a:p>
                      <a:r>
                        <a:rPr lang="en-US" sz="1400" dirty="0"/>
                        <a:t>3. Capacity building for current and projected 988 volume/follow-up.</a:t>
                      </a:r>
                    </a:p>
                  </a:txBody>
                  <a:tcPr/>
                </a:tc>
                <a:extLst>
                  <a:ext uri="{0D108BD9-81ED-4DB2-BD59-A6C34878D82A}">
                    <a16:rowId xmlns:a16="http://schemas.microsoft.com/office/drawing/2014/main" val="2940449239"/>
                  </a:ext>
                </a:extLst>
              </a:tr>
              <a:tr h="375874">
                <a:tc>
                  <a:txBody>
                    <a:bodyPr/>
                    <a:lstStyle/>
                    <a:p>
                      <a:r>
                        <a:rPr lang="en-US" sz="1400" dirty="0"/>
                        <a:t>4. State support of the 988 centers operational, clinical, and performance standards.</a:t>
                      </a:r>
                    </a:p>
                  </a:txBody>
                  <a:tcPr/>
                </a:tc>
                <a:extLst>
                  <a:ext uri="{0D108BD9-81ED-4DB2-BD59-A6C34878D82A}">
                    <a16:rowId xmlns:a16="http://schemas.microsoft.com/office/drawing/2014/main" val="3875817277"/>
                  </a:ext>
                </a:extLst>
              </a:tr>
              <a:tr h="334556">
                <a:tc>
                  <a:txBody>
                    <a:bodyPr/>
                    <a:lstStyle/>
                    <a:p>
                      <a:r>
                        <a:rPr lang="en-US" sz="1400" dirty="0"/>
                        <a:t>5. Identification of key stakeholders.</a:t>
                      </a:r>
                    </a:p>
                  </a:txBody>
                  <a:tcPr/>
                </a:tc>
                <a:extLst>
                  <a:ext uri="{0D108BD9-81ED-4DB2-BD59-A6C34878D82A}">
                    <a16:rowId xmlns:a16="http://schemas.microsoft.com/office/drawing/2014/main" val="2680053158"/>
                  </a:ext>
                </a:extLst>
              </a:tr>
              <a:tr h="577452">
                <a:tc>
                  <a:txBody>
                    <a:bodyPr/>
                    <a:lstStyle/>
                    <a:p>
                      <a:r>
                        <a:rPr lang="en-US" sz="1400" dirty="0"/>
                        <a:t>6. State support of 988 centers having systems in place to maintain local resource and referral listings.</a:t>
                      </a:r>
                    </a:p>
                  </a:txBody>
                  <a:tcPr/>
                </a:tc>
                <a:extLst>
                  <a:ext uri="{0D108BD9-81ED-4DB2-BD59-A6C34878D82A}">
                    <a16:rowId xmlns:a16="http://schemas.microsoft.com/office/drawing/2014/main" val="239941467"/>
                  </a:ext>
                </a:extLst>
              </a:tr>
              <a:tr h="379655">
                <a:tc>
                  <a:txBody>
                    <a:bodyPr/>
                    <a:lstStyle/>
                    <a:p>
                      <a:r>
                        <a:rPr lang="en-US" sz="1400" dirty="0"/>
                        <a:t>7. Ensuring all 988 centers can provide follow-up services according to best practices.</a:t>
                      </a:r>
                    </a:p>
                  </a:txBody>
                  <a:tcPr/>
                </a:tc>
                <a:extLst>
                  <a:ext uri="{0D108BD9-81ED-4DB2-BD59-A6C34878D82A}">
                    <a16:rowId xmlns:a16="http://schemas.microsoft.com/office/drawing/2014/main" val="4079976062"/>
                  </a:ext>
                </a:extLst>
              </a:tr>
              <a:tr h="334556">
                <a:tc>
                  <a:txBody>
                    <a:bodyPr/>
                    <a:lstStyle/>
                    <a:p>
                      <a:r>
                        <a:rPr lang="en-US" sz="1400" dirty="0"/>
                        <a:t>8. Alignment with national initiatives around public messaging for 988.</a:t>
                      </a:r>
                    </a:p>
                  </a:txBody>
                  <a:tcPr/>
                </a:tc>
                <a:extLst>
                  <a:ext uri="{0D108BD9-81ED-4DB2-BD59-A6C34878D82A}">
                    <a16:rowId xmlns:a16="http://schemas.microsoft.com/office/drawing/2014/main" val="3169554997"/>
                  </a:ext>
                </a:extLst>
              </a:tr>
            </a:tbl>
          </a:graphicData>
        </a:graphic>
      </p:graphicFrame>
    </p:spTree>
    <p:extLst>
      <p:ext uri="{BB962C8B-B14F-4D97-AF65-F5344CB8AC3E}">
        <p14:creationId xmlns:p14="http://schemas.microsoft.com/office/powerpoint/2010/main" val="4139087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2D463A-CF79-E181-742D-E1A423FD46BD}"/>
              </a:ext>
            </a:extLst>
          </p:cNvPr>
          <p:cNvSpPr>
            <a:spLocks noGrp="1"/>
          </p:cNvSpPr>
          <p:nvPr>
            <p:ph idx="1"/>
          </p:nvPr>
        </p:nvSpPr>
        <p:spPr>
          <a:xfrm>
            <a:off x="581192" y="1765300"/>
            <a:ext cx="11029615" cy="3507486"/>
          </a:xfrm>
        </p:spPr>
        <p:txBody>
          <a:bodyPr/>
          <a:lstStyle/>
          <a:p>
            <a:pPr marL="342900" lvl="0" indent="-342900" algn="l" rtl="0">
              <a:lnSpc>
                <a:spcPct val="110000"/>
              </a:lnSpc>
              <a:spcBef>
                <a:spcPts val="0"/>
              </a:spcBef>
              <a:spcAft>
                <a:spcPts val="0"/>
              </a:spcAft>
              <a:buSzPts val="1840"/>
              <a:buFont typeface="Arial" panose="020B0604020202020204" pitchFamily="34" charset="0"/>
              <a:buChar char="•"/>
            </a:pPr>
            <a:r>
              <a:rPr lang="en-US" sz="1800" b="1" dirty="0">
                <a:solidFill>
                  <a:schemeClr val="dk1"/>
                </a:solidFill>
                <a:latin typeface="Roboto"/>
                <a:ea typeface="Roboto"/>
                <a:cs typeface="Roboto"/>
                <a:sym typeface="Roboto"/>
              </a:rPr>
              <a:t>Goal 1:</a:t>
            </a:r>
            <a:r>
              <a:rPr lang="en-US" sz="1800" dirty="0">
                <a:solidFill>
                  <a:schemeClr val="dk1"/>
                </a:solidFill>
                <a:latin typeface="Roboto"/>
                <a:ea typeface="Roboto"/>
                <a:cs typeface="Roboto"/>
                <a:sym typeface="Roboto"/>
              </a:rPr>
              <a:t> Recruit and retain qualified behavioral health staff to handle high acuity calls, support increases in call volume, improve in-state answer rates, and statewide coverage without compromising quality of service to constituents. </a:t>
            </a:r>
            <a:endParaRPr lang="en-US" dirty="0"/>
          </a:p>
          <a:p>
            <a:pPr marL="342900" lvl="0" indent="-342900" algn="l" rtl="0">
              <a:lnSpc>
                <a:spcPct val="110000"/>
              </a:lnSpc>
              <a:spcBef>
                <a:spcPts val="1000"/>
              </a:spcBef>
              <a:spcAft>
                <a:spcPts val="0"/>
              </a:spcAft>
              <a:buSzPts val="1840"/>
              <a:buFont typeface="Arial" panose="020B0604020202020204" pitchFamily="34" charset="0"/>
              <a:buChar char="•"/>
            </a:pPr>
            <a:r>
              <a:rPr lang="en-US" sz="1800" b="1" dirty="0">
                <a:solidFill>
                  <a:schemeClr val="dk1"/>
                </a:solidFill>
                <a:latin typeface="Roboto"/>
                <a:ea typeface="Roboto"/>
                <a:cs typeface="Roboto"/>
                <a:sym typeface="Roboto"/>
              </a:rPr>
              <a:t>Goal 2:</a:t>
            </a:r>
            <a:r>
              <a:rPr lang="en-US" sz="1800" dirty="0">
                <a:solidFill>
                  <a:schemeClr val="dk1"/>
                </a:solidFill>
                <a:latin typeface="Roboto"/>
                <a:ea typeface="Roboto"/>
                <a:cs typeface="Roboto"/>
                <a:sym typeface="Roboto"/>
              </a:rPr>
              <a:t> Closely monitor each of Florida’s 13 988 Suicide and Crisis Lifeline centers to improve statewide implementation in both range and depth.</a:t>
            </a:r>
          </a:p>
          <a:p>
            <a:pPr marL="342900" lvl="0" indent="-342900" algn="l" rtl="0">
              <a:lnSpc>
                <a:spcPct val="110000"/>
              </a:lnSpc>
              <a:spcBef>
                <a:spcPts val="1000"/>
              </a:spcBef>
              <a:spcAft>
                <a:spcPts val="0"/>
              </a:spcAft>
              <a:buSzPts val="1840"/>
              <a:buFont typeface="Arial" panose="020B0604020202020204" pitchFamily="34" charset="0"/>
              <a:buChar char="•"/>
            </a:pPr>
            <a:r>
              <a:rPr lang="en-US" sz="1800" b="1" dirty="0">
                <a:solidFill>
                  <a:schemeClr val="dk1"/>
                </a:solidFill>
                <a:latin typeface="Roboto"/>
                <a:ea typeface="Roboto"/>
                <a:cs typeface="Roboto"/>
                <a:sym typeface="Roboto"/>
              </a:rPr>
              <a:t>Goal 3:</a:t>
            </a:r>
            <a:r>
              <a:rPr lang="en-US" sz="1800" dirty="0">
                <a:solidFill>
                  <a:schemeClr val="dk1"/>
                </a:solidFill>
                <a:latin typeface="Roboto"/>
                <a:ea typeface="Roboto"/>
                <a:cs typeface="Roboto"/>
                <a:sym typeface="Roboto"/>
              </a:rPr>
              <a:t>  Identify quality assurance strategies to assure training on intervening with high-risk populations continues at routine intervals throughout center staff employment.</a:t>
            </a:r>
            <a:endParaRPr lang="en-US" dirty="0"/>
          </a:p>
          <a:p>
            <a:pPr marL="342900" lvl="0" indent="-342900" algn="l" rtl="0">
              <a:lnSpc>
                <a:spcPct val="110000"/>
              </a:lnSpc>
              <a:spcBef>
                <a:spcPts val="1000"/>
              </a:spcBef>
              <a:spcAft>
                <a:spcPts val="0"/>
              </a:spcAft>
              <a:buSzPts val="1840"/>
              <a:buFont typeface="Arial" panose="020B0604020202020204" pitchFamily="34" charset="0"/>
              <a:buChar char="•"/>
            </a:pPr>
            <a:r>
              <a:rPr lang="en-US" sz="1800" b="1" dirty="0">
                <a:solidFill>
                  <a:schemeClr val="dk1"/>
                </a:solidFill>
                <a:latin typeface="Roboto"/>
                <a:ea typeface="Roboto"/>
                <a:cs typeface="Roboto"/>
                <a:sym typeface="Roboto"/>
              </a:rPr>
              <a:t>Goal 4: </a:t>
            </a:r>
            <a:r>
              <a:rPr lang="en-US" sz="1800" dirty="0">
                <a:solidFill>
                  <a:schemeClr val="dk1"/>
                </a:solidFill>
                <a:latin typeface="Roboto"/>
                <a:ea typeface="Roboto"/>
                <a:cs typeface="Roboto"/>
                <a:sym typeface="Roboto"/>
              </a:rPr>
              <a:t> Propose a glide path for callers into 988 to dispatch the Mobile Response Team for assessment to determine if CSU level of care is needed or care coordination for individuals who need assistance accessing routine behavioral health services.</a:t>
            </a:r>
            <a:endParaRPr lang="en-US" sz="1800" dirty="0">
              <a:solidFill>
                <a:srgbClr val="000000"/>
              </a:solidFill>
              <a:latin typeface="Roboto"/>
              <a:ea typeface="Roboto"/>
              <a:cs typeface="Roboto"/>
              <a:sym typeface="Roboto"/>
            </a:endParaRPr>
          </a:p>
          <a:p>
            <a:endParaRPr lang="en-US" dirty="0"/>
          </a:p>
        </p:txBody>
      </p:sp>
      <p:sp>
        <p:nvSpPr>
          <p:cNvPr id="3" name="Title 2">
            <a:extLst>
              <a:ext uri="{FF2B5EF4-FFF2-40B4-BE49-F238E27FC236}">
                <a16:creationId xmlns:a16="http://schemas.microsoft.com/office/drawing/2014/main" id="{D9EF5A83-64FB-B091-AE11-1D05B9889931}"/>
              </a:ext>
            </a:extLst>
          </p:cNvPr>
          <p:cNvSpPr>
            <a:spLocks noGrp="1"/>
          </p:cNvSpPr>
          <p:nvPr>
            <p:ph type="title"/>
          </p:nvPr>
        </p:nvSpPr>
        <p:spPr>
          <a:xfrm>
            <a:off x="581192" y="893074"/>
            <a:ext cx="11029616" cy="593324"/>
          </a:xfrm>
        </p:spPr>
        <p:txBody>
          <a:bodyPr/>
          <a:lstStyle/>
          <a:p>
            <a:pPr algn="ctr"/>
            <a:r>
              <a:rPr lang="en-US" dirty="0">
                <a:solidFill>
                  <a:schemeClr val="accent2"/>
                </a:solidFill>
              </a:rPr>
              <a:t>988 Year One Goals (SFY 2022-23)</a:t>
            </a:r>
          </a:p>
        </p:txBody>
      </p:sp>
      <p:sp>
        <p:nvSpPr>
          <p:cNvPr id="4" name="Slide Number Placeholder 3">
            <a:extLst>
              <a:ext uri="{FF2B5EF4-FFF2-40B4-BE49-F238E27FC236}">
                <a16:creationId xmlns:a16="http://schemas.microsoft.com/office/drawing/2014/main" id="{2CB0F57A-B09E-775F-E5A7-03212F6A7C2C}"/>
              </a:ext>
            </a:extLst>
          </p:cNvPr>
          <p:cNvSpPr>
            <a:spLocks noGrp="1"/>
          </p:cNvSpPr>
          <p:nvPr>
            <p:ph type="sldNum" sz="quarter" idx="12"/>
          </p:nvPr>
        </p:nvSpPr>
        <p:spPr/>
        <p:txBody>
          <a:bodyPr/>
          <a:lstStyle/>
          <a:p>
            <a:fld id="{3A98EE3D-8CD1-4C3F-BD1C-C98C9596463C}" type="slidenum">
              <a:rPr lang="en-US" smtClean="0"/>
              <a:pPr/>
              <a:t>6</a:t>
            </a:fld>
            <a:endParaRPr lang="en-US" dirty="0"/>
          </a:p>
        </p:txBody>
      </p:sp>
      <p:pic>
        <p:nvPicPr>
          <p:cNvPr id="6" name="Picture 4" descr="Media Resources : Lifeline">
            <a:extLst>
              <a:ext uri="{FF2B5EF4-FFF2-40B4-BE49-F238E27FC236}">
                <a16:creationId xmlns:a16="http://schemas.microsoft.com/office/drawing/2014/main" id="{46588326-D441-2EBE-46A2-D1A0756CBA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7912" y="5483847"/>
            <a:ext cx="4291584" cy="11226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4657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1FD8E01-4F9B-FB5D-0297-F4216BB2EDC9}"/>
              </a:ext>
            </a:extLst>
          </p:cNvPr>
          <p:cNvSpPr>
            <a:spLocks noGrp="1"/>
          </p:cNvSpPr>
          <p:nvPr>
            <p:ph type="title"/>
          </p:nvPr>
        </p:nvSpPr>
        <p:spPr>
          <a:xfrm>
            <a:off x="581192" y="705124"/>
            <a:ext cx="11029616" cy="565892"/>
          </a:xfrm>
        </p:spPr>
        <p:txBody>
          <a:bodyPr/>
          <a:lstStyle/>
          <a:p>
            <a:pPr algn="ctr"/>
            <a:r>
              <a:rPr lang="en-US" cap="none" dirty="0"/>
              <a:t>What are the differences between 211, 911, and 988?</a:t>
            </a:r>
          </a:p>
        </p:txBody>
      </p:sp>
      <p:sp>
        <p:nvSpPr>
          <p:cNvPr id="4" name="Slide Number Placeholder 3">
            <a:extLst>
              <a:ext uri="{FF2B5EF4-FFF2-40B4-BE49-F238E27FC236}">
                <a16:creationId xmlns:a16="http://schemas.microsoft.com/office/drawing/2014/main" id="{EC3C15B9-A5C2-E430-47A3-54DD234E7A67}"/>
              </a:ext>
            </a:extLst>
          </p:cNvPr>
          <p:cNvSpPr>
            <a:spLocks noGrp="1"/>
          </p:cNvSpPr>
          <p:nvPr>
            <p:ph type="sldNum" sz="quarter" idx="12"/>
          </p:nvPr>
        </p:nvSpPr>
        <p:spPr/>
        <p:txBody>
          <a:bodyPr/>
          <a:lstStyle/>
          <a:p>
            <a:fld id="{3A98EE3D-8CD1-4C3F-BD1C-C98C9596463C}" type="slidenum">
              <a:rPr lang="en-US" smtClean="0"/>
              <a:pPr/>
              <a:t>7</a:t>
            </a:fld>
            <a:endParaRPr lang="en-US" dirty="0"/>
          </a:p>
        </p:txBody>
      </p:sp>
      <p:sp>
        <p:nvSpPr>
          <p:cNvPr id="14" name="Oval 13">
            <a:extLst>
              <a:ext uri="{FF2B5EF4-FFF2-40B4-BE49-F238E27FC236}">
                <a16:creationId xmlns:a16="http://schemas.microsoft.com/office/drawing/2014/main" id="{83C65957-7709-2008-BB6E-A32F883EBC49}"/>
              </a:ext>
            </a:extLst>
          </p:cNvPr>
          <p:cNvSpPr/>
          <p:nvPr/>
        </p:nvSpPr>
        <p:spPr>
          <a:xfrm>
            <a:off x="199185" y="1738018"/>
            <a:ext cx="4512016" cy="2592324"/>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211</a:t>
            </a:r>
            <a:endParaRPr lang="en-US" dirty="0"/>
          </a:p>
          <a:p>
            <a:pPr algn="ctr"/>
            <a:r>
              <a:rPr lang="en-US" dirty="0"/>
              <a:t>Provides information and referrals on local social services resources.</a:t>
            </a:r>
          </a:p>
        </p:txBody>
      </p:sp>
      <p:sp>
        <p:nvSpPr>
          <p:cNvPr id="15" name="Oval 14">
            <a:extLst>
              <a:ext uri="{FF2B5EF4-FFF2-40B4-BE49-F238E27FC236}">
                <a16:creationId xmlns:a16="http://schemas.microsoft.com/office/drawing/2014/main" id="{CE1D7867-47CC-78AA-FAAE-0241A7C41FED}"/>
              </a:ext>
            </a:extLst>
          </p:cNvPr>
          <p:cNvSpPr/>
          <p:nvPr/>
        </p:nvSpPr>
        <p:spPr>
          <a:xfrm>
            <a:off x="3679665" y="4196715"/>
            <a:ext cx="4512016" cy="2592324"/>
          </a:xfrm>
          <a:prstGeom prst="ellipse">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988</a:t>
            </a:r>
            <a:endParaRPr lang="en-US" dirty="0"/>
          </a:p>
          <a:p>
            <a:pPr algn="ctr"/>
            <a:r>
              <a:rPr lang="en-US" dirty="0"/>
              <a:t>Provides crisis counseling for suicide prevention, and mental health or substance use crisis.</a:t>
            </a:r>
          </a:p>
        </p:txBody>
      </p:sp>
      <p:sp>
        <p:nvSpPr>
          <p:cNvPr id="16" name="Oval 15">
            <a:extLst>
              <a:ext uri="{FF2B5EF4-FFF2-40B4-BE49-F238E27FC236}">
                <a16:creationId xmlns:a16="http://schemas.microsoft.com/office/drawing/2014/main" id="{C728EE1D-833E-F3C5-3CE2-DB64961D66B1}"/>
              </a:ext>
            </a:extLst>
          </p:cNvPr>
          <p:cNvSpPr/>
          <p:nvPr/>
        </p:nvSpPr>
        <p:spPr>
          <a:xfrm>
            <a:off x="7160145" y="1738018"/>
            <a:ext cx="4512016" cy="2592324"/>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911</a:t>
            </a:r>
            <a:endParaRPr lang="en-US" dirty="0"/>
          </a:p>
          <a:p>
            <a:pPr algn="ctr"/>
            <a:r>
              <a:rPr lang="en-US" dirty="0"/>
              <a:t>Dispatches Emergency Medical Services, Fire, and Police</a:t>
            </a:r>
          </a:p>
        </p:txBody>
      </p:sp>
      <p:sp>
        <p:nvSpPr>
          <p:cNvPr id="22" name="Rectangle: Rounded Corners 21">
            <a:extLst>
              <a:ext uri="{FF2B5EF4-FFF2-40B4-BE49-F238E27FC236}">
                <a16:creationId xmlns:a16="http://schemas.microsoft.com/office/drawing/2014/main" id="{202ABAE8-781D-6CBC-DCBA-EDA9353B3586}"/>
              </a:ext>
            </a:extLst>
          </p:cNvPr>
          <p:cNvSpPr/>
          <p:nvPr/>
        </p:nvSpPr>
        <p:spPr>
          <a:xfrm>
            <a:off x="4010025" y="1495425"/>
            <a:ext cx="4000500" cy="3248025"/>
          </a:xfrm>
          <a:prstGeom prst="roundRect">
            <a:avLst/>
          </a:pr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descr="A person wearing a headset&#10;&#10;Description automatically generated with medium confidence">
            <a:extLst>
              <a:ext uri="{FF2B5EF4-FFF2-40B4-BE49-F238E27FC236}">
                <a16:creationId xmlns:a16="http://schemas.microsoft.com/office/drawing/2014/main" id="{E18E6CCA-D963-9CBC-2E89-F79102D9AB70}"/>
              </a:ext>
            </a:extLst>
          </p:cNvPr>
          <p:cNvPicPr>
            <a:picLocks noChangeAspect="1"/>
          </p:cNvPicPr>
          <p:nvPr/>
        </p:nvPicPr>
        <p:blipFill>
          <a:blip r:embed="rId2"/>
          <a:stretch>
            <a:fillRect/>
          </a:stretch>
        </p:blipFill>
        <p:spPr>
          <a:xfrm>
            <a:off x="4327982" y="1846156"/>
            <a:ext cx="3364586" cy="2484186"/>
          </a:xfrm>
          <a:prstGeom prst="rect">
            <a:avLst/>
          </a:prstGeom>
        </p:spPr>
      </p:pic>
    </p:spTree>
    <p:extLst>
      <p:ext uri="{BB962C8B-B14F-4D97-AF65-F5344CB8AC3E}">
        <p14:creationId xmlns:p14="http://schemas.microsoft.com/office/powerpoint/2010/main" val="2796565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DEE3D98-2D70-64CB-3859-9BA3EF9B60BB}"/>
              </a:ext>
            </a:extLst>
          </p:cNvPr>
          <p:cNvSpPr>
            <a:spLocks noGrp="1"/>
          </p:cNvSpPr>
          <p:nvPr>
            <p:ph type="title"/>
          </p:nvPr>
        </p:nvSpPr>
        <p:spPr>
          <a:xfrm>
            <a:off x="581192" y="705124"/>
            <a:ext cx="11029616" cy="556748"/>
          </a:xfrm>
        </p:spPr>
        <p:txBody>
          <a:bodyPr/>
          <a:lstStyle/>
          <a:p>
            <a:pPr algn="ctr"/>
            <a:r>
              <a:rPr lang="en-US" cap="none" dirty="0"/>
              <a:t>Call Routing Process</a:t>
            </a:r>
          </a:p>
        </p:txBody>
      </p:sp>
      <p:sp>
        <p:nvSpPr>
          <p:cNvPr id="4" name="Slide Number Placeholder 3">
            <a:extLst>
              <a:ext uri="{FF2B5EF4-FFF2-40B4-BE49-F238E27FC236}">
                <a16:creationId xmlns:a16="http://schemas.microsoft.com/office/drawing/2014/main" id="{B439106C-77F5-EFDE-FE3F-8A7166A0CF36}"/>
              </a:ext>
            </a:extLst>
          </p:cNvPr>
          <p:cNvSpPr>
            <a:spLocks noGrp="1"/>
          </p:cNvSpPr>
          <p:nvPr>
            <p:ph type="sldNum" sz="quarter" idx="12"/>
          </p:nvPr>
        </p:nvSpPr>
        <p:spPr/>
        <p:txBody>
          <a:bodyPr/>
          <a:lstStyle/>
          <a:p>
            <a:fld id="{3A98EE3D-8CD1-4C3F-BD1C-C98C9596463C}" type="slidenum">
              <a:rPr lang="en-US" smtClean="0"/>
              <a:pPr/>
              <a:t>8</a:t>
            </a:fld>
            <a:endParaRPr lang="en-US" dirty="0"/>
          </a:p>
        </p:txBody>
      </p:sp>
      <p:pic>
        <p:nvPicPr>
          <p:cNvPr id="5" name="Content Placeholder 4">
            <a:extLst>
              <a:ext uri="{FF2B5EF4-FFF2-40B4-BE49-F238E27FC236}">
                <a16:creationId xmlns:a16="http://schemas.microsoft.com/office/drawing/2014/main" id="{2E381D51-06B6-4E0A-57B1-CBC3E3BC358E}"/>
              </a:ext>
            </a:extLst>
          </p:cNvPr>
          <p:cNvPicPr>
            <a:picLocks noGrp="1" noChangeAspect="1"/>
          </p:cNvPicPr>
          <p:nvPr>
            <p:ph idx="1"/>
          </p:nvPr>
        </p:nvPicPr>
        <p:blipFill>
          <a:blip r:embed="rId2"/>
          <a:stretch>
            <a:fillRect/>
          </a:stretch>
        </p:blipFill>
        <p:spPr>
          <a:xfrm>
            <a:off x="1283290" y="1586230"/>
            <a:ext cx="9116503" cy="4513326"/>
          </a:xfrm>
          <a:prstGeom prst="rect">
            <a:avLst/>
          </a:prstGeom>
        </p:spPr>
      </p:pic>
    </p:spTree>
    <p:extLst>
      <p:ext uri="{BB962C8B-B14F-4D97-AF65-F5344CB8AC3E}">
        <p14:creationId xmlns:p14="http://schemas.microsoft.com/office/powerpoint/2010/main" val="1416285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35E335F-8D0D-93B4-2F25-ABAA00E04358}"/>
              </a:ext>
            </a:extLst>
          </p:cNvPr>
          <p:cNvSpPr>
            <a:spLocks noGrp="1"/>
          </p:cNvSpPr>
          <p:nvPr>
            <p:ph type="title"/>
          </p:nvPr>
        </p:nvSpPr>
        <p:spPr>
          <a:xfrm>
            <a:off x="581192" y="705124"/>
            <a:ext cx="11029616" cy="584180"/>
          </a:xfrm>
        </p:spPr>
        <p:txBody>
          <a:bodyPr/>
          <a:lstStyle/>
          <a:p>
            <a:pPr algn="ctr"/>
            <a:r>
              <a:rPr lang="en-US" cap="none" dirty="0"/>
              <a:t>988 Initiates the Crisis Continuum of Care</a:t>
            </a:r>
          </a:p>
        </p:txBody>
      </p:sp>
      <p:sp>
        <p:nvSpPr>
          <p:cNvPr id="4" name="Slide Number Placeholder 3">
            <a:extLst>
              <a:ext uri="{FF2B5EF4-FFF2-40B4-BE49-F238E27FC236}">
                <a16:creationId xmlns:a16="http://schemas.microsoft.com/office/drawing/2014/main" id="{22D0CFBD-7DBC-AF09-7694-EFD19D9C3BC6}"/>
              </a:ext>
            </a:extLst>
          </p:cNvPr>
          <p:cNvSpPr>
            <a:spLocks noGrp="1"/>
          </p:cNvSpPr>
          <p:nvPr>
            <p:ph type="sldNum" sz="quarter" idx="12"/>
          </p:nvPr>
        </p:nvSpPr>
        <p:spPr/>
        <p:txBody>
          <a:bodyPr/>
          <a:lstStyle/>
          <a:p>
            <a:fld id="{3A98EE3D-8CD1-4C3F-BD1C-C98C9596463C}" type="slidenum">
              <a:rPr lang="en-US" smtClean="0"/>
              <a:pPr/>
              <a:t>9</a:t>
            </a:fld>
            <a:endParaRPr lang="en-US" dirty="0"/>
          </a:p>
        </p:txBody>
      </p:sp>
      <p:sp>
        <p:nvSpPr>
          <p:cNvPr id="5" name="Arrow: Right 4">
            <a:extLst>
              <a:ext uri="{FF2B5EF4-FFF2-40B4-BE49-F238E27FC236}">
                <a16:creationId xmlns:a16="http://schemas.microsoft.com/office/drawing/2014/main" id="{8440AF9D-A0CF-FC24-9AD5-885E26CCC972}"/>
              </a:ext>
            </a:extLst>
          </p:cNvPr>
          <p:cNvSpPr/>
          <p:nvPr/>
        </p:nvSpPr>
        <p:spPr>
          <a:xfrm>
            <a:off x="2416576" y="1409428"/>
            <a:ext cx="7806416" cy="4894361"/>
          </a:xfrm>
          <a:prstGeom prst="rightArrow">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Rounded Corners 6">
            <a:extLst>
              <a:ext uri="{FF2B5EF4-FFF2-40B4-BE49-F238E27FC236}">
                <a16:creationId xmlns:a16="http://schemas.microsoft.com/office/drawing/2014/main" id="{75324C75-64D2-C6E7-A86F-F3B08CAED797}"/>
              </a:ext>
            </a:extLst>
          </p:cNvPr>
          <p:cNvSpPr/>
          <p:nvPr/>
        </p:nvSpPr>
        <p:spPr>
          <a:xfrm>
            <a:off x="1879653" y="2801829"/>
            <a:ext cx="2447544" cy="2109560"/>
          </a:xfrm>
          <a:prstGeom prst="roundRect">
            <a:avLst/>
          </a:prstGeom>
          <a:solidFill>
            <a:schemeClr val="accent2"/>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988 Suicide and Crisis Lifeline</a:t>
            </a:r>
          </a:p>
          <a:p>
            <a:pPr algn="ctr"/>
            <a:endParaRPr lang="en-US" dirty="0"/>
          </a:p>
          <a:p>
            <a:pPr algn="ctr"/>
            <a:r>
              <a:rPr lang="en-US" dirty="0"/>
              <a:t>“Someone to Talk To”</a:t>
            </a:r>
          </a:p>
        </p:txBody>
      </p:sp>
      <p:sp>
        <p:nvSpPr>
          <p:cNvPr id="8" name="Rectangle: Rounded Corners 7">
            <a:extLst>
              <a:ext uri="{FF2B5EF4-FFF2-40B4-BE49-F238E27FC236}">
                <a16:creationId xmlns:a16="http://schemas.microsoft.com/office/drawing/2014/main" id="{1BED56D6-71E4-CF5A-D8BF-35D9F1DB327E}"/>
              </a:ext>
            </a:extLst>
          </p:cNvPr>
          <p:cNvSpPr/>
          <p:nvPr/>
        </p:nvSpPr>
        <p:spPr>
          <a:xfrm>
            <a:off x="4768682" y="2801829"/>
            <a:ext cx="2447544" cy="2109560"/>
          </a:xfrm>
          <a:prstGeom prst="roundRect">
            <a:avLst/>
          </a:prstGeom>
          <a:solidFill>
            <a:schemeClr val="accent2"/>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Mobile Response Teams</a:t>
            </a:r>
          </a:p>
          <a:p>
            <a:pPr algn="ctr"/>
            <a:endParaRPr lang="en-US" dirty="0"/>
          </a:p>
          <a:p>
            <a:pPr algn="ctr"/>
            <a:r>
              <a:rPr lang="en-US" dirty="0"/>
              <a:t>“Someone to Respond”</a:t>
            </a:r>
          </a:p>
        </p:txBody>
      </p:sp>
      <p:sp>
        <p:nvSpPr>
          <p:cNvPr id="9" name="Rectangle: Rounded Corners 8">
            <a:extLst>
              <a:ext uri="{FF2B5EF4-FFF2-40B4-BE49-F238E27FC236}">
                <a16:creationId xmlns:a16="http://schemas.microsoft.com/office/drawing/2014/main" id="{9B364DEA-A4C4-4E89-9D4F-9CC10C3398BA}"/>
              </a:ext>
            </a:extLst>
          </p:cNvPr>
          <p:cNvSpPr/>
          <p:nvPr/>
        </p:nvSpPr>
        <p:spPr>
          <a:xfrm>
            <a:off x="7657711" y="2801829"/>
            <a:ext cx="2447544" cy="2109560"/>
          </a:xfrm>
          <a:prstGeom prst="roundRect">
            <a:avLst/>
          </a:prstGeom>
          <a:solidFill>
            <a:schemeClr val="accent2"/>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Crisis Stabilization Programs</a:t>
            </a:r>
          </a:p>
          <a:p>
            <a:pPr algn="ctr"/>
            <a:endParaRPr lang="en-US" dirty="0"/>
          </a:p>
          <a:p>
            <a:pPr algn="ctr"/>
            <a:r>
              <a:rPr lang="en-US" dirty="0"/>
              <a:t>“Somewhere to Go”</a:t>
            </a:r>
          </a:p>
        </p:txBody>
      </p:sp>
      <p:pic>
        <p:nvPicPr>
          <p:cNvPr id="12" name="Picture 4" descr="Media Resources : Lifeline">
            <a:extLst>
              <a:ext uri="{FF2B5EF4-FFF2-40B4-BE49-F238E27FC236}">
                <a16:creationId xmlns:a16="http://schemas.microsoft.com/office/drawing/2014/main" id="{27581566-A6AE-CA84-B58A-02860AB32D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24642" y="5448572"/>
            <a:ext cx="4291584" cy="11226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7064769"/>
      </p:ext>
    </p:extLst>
  </p:cSld>
  <p:clrMapOvr>
    <a:masterClrMapping/>
  </p:clrMapOvr>
</p:sld>
</file>

<file path=ppt/theme/theme1.xml><?xml version="1.0" encoding="utf-8"?>
<a:theme xmlns:a="http://schemas.openxmlformats.org/drawingml/2006/main" name="Theme-DCF">
  <a:themeElements>
    <a:clrScheme name="DCF Power point">
      <a:dk1>
        <a:srgbClr val="193441"/>
      </a:dk1>
      <a:lt1>
        <a:srgbClr val="FFFFFF"/>
      </a:lt1>
      <a:dk2>
        <a:srgbClr val="193441"/>
      </a:dk2>
      <a:lt2>
        <a:srgbClr val="E7E6E6"/>
      </a:lt2>
      <a:accent1>
        <a:srgbClr val="115BA4"/>
      </a:accent1>
      <a:accent2>
        <a:srgbClr val="488F4D"/>
      </a:accent2>
      <a:accent3>
        <a:srgbClr val="7CB2E1"/>
      </a:accent3>
      <a:accent4>
        <a:srgbClr val="FAA634"/>
      </a:accent4>
      <a:accent5>
        <a:srgbClr val="FFD537"/>
      </a:accent5>
      <a:accent6>
        <a:srgbClr val="DF462E"/>
      </a:accent6>
      <a:hlink>
        <a:srgbClr val="36708C"/>
      </a:hlink>
      <a:folHlink>
        <a:srgbClr val="C55A11"/>
      </a:folHlink>
    </a:clrScheme>
    <a:fontScheme name="DCF fonts theme">
      <a:majorFont>
        <a:latin typeface="Verdana"/>
        <a:ea typeface=""/>
        <a:cs typeface=""/>
      </a:majorFont>
      <a:minorFont>
        <a:latin typeface="Verdana"/>
        <a:ea typeface=""/>
        <a:cs typeface=""/>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Theme-DCF" id="{0CC2E8E3-3D2F-4D8D-8F65-B598F8B4D10F}" vid="{AFC7F0CF-F8E5-4FB1-B8D9-55FDB44BAC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BD2D995-20F0-4C14-BF62-1248AB4B484D}">
  <ds:schemaRefs>
    <ds:schemaRef ds:uri="http://www.w3.org/XML/1998/namespace"/>
    <ds:schemaRef ds:uri="http://schemas.microsoft.com/office/2006/documentManagement/types"/>
    <ds:schemaRef ds:uri="http://schemas.openxmlformats.org/package/2006/metadata/core-properties"/>
    <ds:schemaRef ds:uri="http://purl.org/dc/elements/1.1/"/>
    <ds:schemaRef ds:uri="http://purl.org/dc/dcmitype/"/>
    <ds:schemaRef ds:uri="http://schemas.microsoft.com/office/2006/metadata/properties"/>
    <ds:schemaRef ds:uri="http://purl.org/dc/terms/"/>
    <ds:schemaRef ds:uri="71af3243-3dd4-4a8d-8c0d-dd76da1f02a5"/>
    <ds:schemaRef ds:uri="http://schemas.microsoft.com/office/infopath/2007/PartnerControls"/>
    <ds:schemaRef ds:uri="16c05727-aa75-4e4a-9b5f-8a80a1165891"/>
  </ds:schemaRefs>
</ds:datastoreItem>
</file>

<file path=customXml/itemProps2.xml><?xml version="1.0" encoding="utf-8"?>
<ds:datastoreItem xmlns:ds="http://schemas.openxmlformats.org/officeDocument/2006/customXml" ds:itemID="{965255AC-12AC-4323-AA35-9BAC798B66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B3242A4-1E6A-4E02-809C-4A24066EC01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Ion</Template>
  <TotalTime>22616</TotalTime>
  <Words>995</Words>
  <Application>Microsoft Office PowerPoint</Application>
  <PresentationFormat>Widescreen</PresentationFormat>
  <Paragraphs>145</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Roboto</vt:lpstr>
      <vt:lpstr>Verdana</vt:lpstr>
      <vt:lpstr>Wingdings 2</vt:lpstr>
      <vt:lpstr>Theme-DCF</vt:lpstr>
      <vt:lpstr>The 988 Suicide and Crisis Lifeline In Florida</vt:lpstr>
      <vt:lpstr>What is the 988 suicide and crisis lifeline?</vt:lpstr>
      <vt:lpstr>988 Partnership and Collaboration</vt:lpstr>
      <vt:lpstr>Roles and Responsibilities</vt:lpstr>
      <vt:lpstr>Planning Grant</vt:lpstr>
      <vt:lpstr>988 Year One Goals (SFY 2022-23)</vt:lpstr>
      <vt:lpstr>What are the differences between 211, 911, and 988?</vt:lpstr>
      <vt:lpstr>Call Routing Process</vt:lpstr>
      <vt:lpstr>988 Initiates the Crisis Continuum of Care</vt:lpstr>
      <vt:lpstr>Monthly Call Metrics</vt:lpstr>
      <vt:lpstr>Data for October 2022 – March 2023</vt:lpstr>
      <vt:lpstr>Funding</vt:lpstr>
      <vt:lpstr>Florida’s 988 Suicide and Crisis Lifelines:</vt:lpstr>
      <vt:lpstr>Questions about 988?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DCF Presentation 988</dc:title>
  <dc:creator>Edwards, Joseph</dc:creator>
  <cp:lastModifiedBy>VanDyke, Misty N</cp:lastModifiedBy>
  <cp:revision>66</cp:revision>
  <cp:lastPrinted>2023-04-13T16:23:47Z</cp:lastPrinted>
  <dcterms:created xsi:type="dcterms:W3CDTF">2022-01-04T16:51:29Z</dcterms:created>
  <dcterms:modified xsi:type="dcterms:W3CDTF">2024-09-17T17:32:06Z</dcterms:modified>
</cp:coreProperties>
</file>