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72" r:id="rId5"/>
  </p:sldMasterIdLst>
  <p:notesMasterIdLst>
    <p:notesMasterId r:id="rId47"/>
  </p:notesMasterIdLst>
  <p:handoutMasterIdLst>
    <p:handoutMasterId r:id="rId48"/>
  </p:handoutMasterIdLst>
  <p:sldIdLst>
    <p:sldId id="370" r:id="rId6"/>
    <p:sldId id="565" r:id="rId7"/>
    <p:sldId id="452" r:id="rId8"/>
    <p:sldId id="566" r:id="rId9"/>
    <p:sldId id="584" r:id="rId10"/>
    <p:sldId id="455" r:id="rId11"/>
    <p:sldId id="596" r:id="rId12"/>
    <p:sldId id="568" r:id="rId13"/>
    <p:sldId id="569" r:id="rId14"/>
    <p:sldId id="585" r:id="rId15"/>
    <p:sldId id="606" r:id="rId16"/>
    <p:sldId id="586" r:id="rId17"/>
    <p:sldId id="597" r:id="rId18"/>
    <p:sldId id="604" r:id="rId19"/>
    <p:sldId id="605" r:id="rId20"/>
    <p:sldId id="587" r:id="rId21"/>
    <p:sldId id="544" r:id="rId22"/>
    <p:sldId id="545" r:id="rId23"/>
    <p:sldId id="547" r:id="rId24"/>
    <p:sldId id="548" r:id="rId25"/>
    <p:sldId id="550" r:id="rId26"/>
    <p:sldId id="552" r:id="rId27"/>
    <p:sldId id="503" r:id="rId28"/>
    <p:sldId id="607" r:id="rId29"/>
    <p:sldId id="598" r:id="rId30"/>
    <p:sldId id="608" r:id="rId31"/>
    <p:sldId id="488" r:id="rId32"/>
    <p:sldId id="574" r:id="rId33"/>
    <p:sldId id="602" r:id="rId34"/>
    <p:sldId id="599" r:id="rId35"/>
    <p:sldId id="611" r:id="rId36"/>
    <p:sldId id="600" r:id="rId37"/>
    <p:sldId id="610" r:id="rId38"/>
    <p:sldId id="578" r:id="rId39"/>
    <p:sldId id="579" r:id="rId40"/>
    <p:sldId id="603" r:id="rId41"/>
    <p:sldId id="470" r:id="rId42"/>
    <p:sldId id="580" r:id="rId43"/>
    <p:sldId id="581" r:id="rId44"/>
    <p:sldId id="601" r:id="rId45"/>
    <p:sldId id="609" r:id="rId46"/>
  </p:sldIdLst>
  <p:sldSz cx="9144000" cy="6858000" type="screen4x3"/>
  <p:notesSz cx="6946900" cy="92075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00" userDrawn="1">
          <p15:clr>
            <a:srgbClr val="A4A3A4"/>
          </p15:clr>
        </p15:guide>
        <p15:guide id="4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44F"/>
    <a:srgbClr val="18579B"/>
    <a:srgbClr val="FFFFFF"/>
    <a:srgbClr val="1B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3" autoAdjust="0"/>
    <p:restoredTop sz="89353" autoAdjust="0"/>
  </p:normalViewPr>
  <p:slideViewPr>
    <p:cSldViewPr snapToGrid="0" snapToObjects="1">
      <p:cViewPr varScale="1">
        <p:scale>
          <a:sx n="108" d="100"/>
          <a:sy n="108" d="100"/>
        </p:scale>
        <p:origin x="1685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64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21"/>
        <p:guide pos="2209"/>
        <p:guide orient="horz" pos="290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B75C5-0461-4513-BFFD-6AFA840F1F15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39F8A-575E-425A-A4CD-DC8F4E728506}">
      <dgm:prSet phldrT="[Text]"/>
      <dgm:spPr/>
      <dgm:t>
        <a:bodyPr/>
        <a:lstStyle/>
        <a:p>
          <a:r>
            <a:rPr lang="en-US" b="1" dirty="0"/>
            <a:t>Types of Referrals</a:t>
          </a:r>
        </a:p>
      </dgm:t>
    </dgm:pt>
    <dgm:pt modelId="{2F599FBA-5FB0-4386-9661-251D6D590CBE}" type="parTrans" cxnId="{5986DF43-CF46-4DA6-8CA7-61439DC98240}">
      <dgm:prSet/>
      <dgm:spPr/>
      <dgm:t>
        <a:bodyPr/>
        <a:lstStyle/>
        <a:p>
          <a:endParaRPr lang="en-US"/>
        </a:p>
      </dgm:t>
    </dgm:pt>
    <dgm:pt modelId="{9AEC6098-9028-474B-A9F0-3F3C1913236C}" type="sibTrans" cxnId="{5986DF43-CF46-4DA6-8CA7-61439DC98240}">
      <dgm:prSet/>
      <dgm:spPr/>
      <dgm:t>
        <a:bodyPr/>
        <a:lstStyle/>
        <a:p>
          <a:endParaRPr lang="en-US"/>
        </a:p>
      </dgm:t>
    </dgm:pt>
    <dgm:pt modelId="{A330B07D-9E8B-4753-A772-DBCE854C4398}">
      <dgm:prSet phldrT="[Text]"/>
      <dgm:spPr/>
      <dgm:t>
        <a:bodyPr/>
        <a:lstStyle/>
        <a:p>
          <a:r>
            <a:rPr lang="en-US" b="1" dirty="0"/>
            <a:t>Child-On-Child Sexual Abuse</a:t>
          </a:r>
        </a:p>
      </dgm:t>
    </dgm:pt>
    <dgm:pt modelId="{93F225A2-4F99-4862-A94A-EA42305FCF3B}" type="parTrans" cxnId="{4C72BC0C-83F1-4790-A713-B9F901A70E5C}">
      <dgm:prSet/>
      <dgm:spPr/>
      <dgm:t>
        <a:bodyPr/>
        <a:lstStyle/>
        <a:p>
          <a:endParaRPr lang="en-US"/>
        </a:p>
      </dgm:t>
    </dgm:pt>
    <dgm:pt modelId="{FB0186BF-1AD9-40E7-9D93-92376795E602}" type="sibTrans" cxnId="{4C72BC0C-83F1-4790-A713-B9F901A70E5C}">
      <dgm:prSet/>
      <dgm:spPr/>
      <dgm:t>
        <a:bodyPr/>
        <a:lstStyle/>
        <a:p>
          <a:endParaRPr lang="en-US"/>
        </a:p>
      </dgm:t>
    </dgm:pt>
    <dgm:pt modelId="{6DC8B9CF-7441-4A18-9E15-B493CECEA317}">
      <dgm:prSet phldrT="[Text]"/>
      <dgm:spPr/>
      <dgm:t>
        <a:bodyPr/>
        <a:lstStyle/>
        <a:p>
          <a:r>
            <a:rPr lang="en-US" b="1" dirty="0"/>
            <a:t>Foster Care Referrals</a:t>
          </a:r>
        </a:p>
      </dgm:t>
    </dgm:pt>
    <dgm:pt modelId="{04C268C0-95E4-415D-9A3E-A1C9927EB1F5}" type="parTrans" cxnId="{4147720A-436E-4F06-8485-522B2C34780A}">
      <dgm:prSet/>
      <dgm:spPr/>
      <dgm:t>
        <a:bodyPr/>
        <a:lstStyle/>
        <a:p>
          <a:endParaRPr lang="en-US"/>
        </a:p>
      </dgm:t>
    </dgm:pt>
    <dgm:pt modelId="{6C0A9E45-74FA-44E9-A7BD-B480A60BB925}" type="sibTrans" cxnId="{4147720A-436E-4F06-8485-522B2C34780A}">
      <dgm:prSet/>
      <dgm:spPr/>
      <dgm:t>
        <a:bodyPr/>
        <a:lstStyle/>
        <a:p>
          <a:endParaRPr lang="en-US"/>
        </a:p>
      </dgm:t>
    </dgm:pt>
    <dgm:pt modelId="{D899C8FD-B6F8-42B8-BE16-A325D99BBE80}">
      <dgm:prSet phldrT="[Text]"/>
      <dgm:spPr/>
      <dgm:t>
        <a:bodyPr/>
        <a:lstStyle/>
        <a:p>
          <a:r>
            <a:rPr lang="en-US" b="1" dirty="0"/>
            <a:t>Caregiver Unavailable</a:t>
          </a:r>
        </a:p>
      </dgm:t>
    </dgm:pt>
    <dgm:pt modelId="{2D61A3E0-A31D-4B13-A60C-64E23913BAEC}" type="parTrans" cxnId="{6ECFBC95-0CBB-4FBC-82FA-1EEB72223F39}">
      <dgm:prSet/>
      <dgm:spPr/>
      <dgm:t>
        <a:bodyPr/>
        <a:lstStyle/>
        <a:p>
          <a:endParaRPr lang="en-US"/>
        </a:p>
      </dgm:t>
    </dgm:pt>
    <dgm:pt modelId="{D29B9125-5DF0-4878-BBA5-D1068863A4C0}" type="sibTrans" cxnId="{6ECFBC95-0CBB-4FBC-82FA-1EEB72223F39}">
      <dgm:prSet/>
      <dgm:spPr/>
      <dgm:t>
        <a:bodyPr/>
        <a:lstStyle/>
        <a:p>
          <a:endParaRPr lang="en-US"/>
        </a:p>
      </dgm:t>
    </dgm:pt>
    <dgm:pt modelId="{FE52FA68-3A57-4680-8DFD-4779502E73DB}">
      <dgm:prSet phldrT="[Text]"/>
      <dgm:spPr/>
      <dgm:t>
        <a:bodyPr/>
        <a:lstStyle/>
        <a:p>
          <a:r>
            <a:rPr lang="en-US" b="1" dirty="0"/>
            <a:t>Parent Needs Assistance</a:t>
          </a:r>
        </a:p>
      </dgm:t>
    </dgm:pt>
    <dgm:pt modelId="{E47875F4-788A-4E73-BB35-AD11E6084F8B}" type="parTrans" cxnId="{8F47B0D0-6441-4D06-8FF1-F80C2E5086FB}">
      <dgm:prSet/>
      <dgm:spPr/>
      <dgm:t>
        <a:bodyPr/>
        <a:lstStyle/>
        <a:p>
          <a:endParaRPr lang="en-US"/>
        </a:p>
      </dgm:t>
    </dgm:pt>
    <dgm:pt modelId="{45A5DD05-BD72-4F21-A5A0-379706A180C7}" type="sibTrans" cxnId="{8F47B0D0-6441-4D06-8FF1-F80C2E5086FB}">
      <dgm:prSet/>
      <dgm:spPr/>
      <dgm:t>
        <a:bodyPr/>
        <a:lstStyle/>
        <a:p>
          <a:endParaRPr lang="en-US"/>
        </a:p>
      </dgm:t>
    </dgm:pt>
    <dgm:pt modelId="{BFFEDF06-C937-4615-9370-830193ABC48E}" type="pres">
      <dgm:prSet presAssocID="{CD5B75C5-0461-4513-BFFD-6AFA840F1F1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B5D706-AE70-4918-9F5E-A269DA0E2D64}" type="pres">
      <dgm:prSet presAssocID="{CD5B75C5-0461-4513-BFFD-6AFA840F1F15}" presName="matrix" presStyleCnt="0"/>
      <dgm:spPr/>
    </dgm:pt>
    <dgm:pt modelId="{D3391AE7-9BA8-4CB2-BFE9-62927021E699}" type="pres">
      <dgm:prSet presAssocID="{CD5B75C5-0461-4513-BFFD-6AFA840F1F15}" presName="tile1" presStyleLbl="node1" presStyleIdx="0" presStyleCnt="4" custLinFactNeighborX="0"/>
      <dgm:spPr/>
    </dgm:pt>
    <dgm:pt modelId="{0EA7F68F-3AAC-4F7F-8562-B80BC80DC0E1}" type="pres">
      <dgm:prSet presAssocID="{CD5B75C5-0461-4513-BFFD-6AFA840F1F1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C6D284-9B91-4524-8401-2FF29455DDD0}" type="pres">
      <dgm:prSet presAssocID="{CD5B75C5-0461-4513-BFFD-6AFA840F1F15}" presName="tile2" presStyleLbl="node1" presStyleIdx="1" presStyleCnt="4"/>
      <dgm:spPr/>
    </dgm:pt>
    <dgm:pt modelId="{C354B8AD-4BDF-44D5-89F4-AC55C5D6123F}" type="pres">
      <dgm:prSet presAssocID="{CD5B75C5-0461-4513-BFFD-6AFA840F1F1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733826-8036-433B-BA7A-E708C8E576ED}" type="pres">
      <dgm:prSet presAssocID="{CD5B75C5-0461-4513-BFFD-6AFA840F1F15}" presName="tile3" presStyleLbl="node1" presStyleIdx="2" presStyleCnt="4"/>
      <dgm:spPr/>
    </dgm:pt>
    <dgm:pt modelId="{2161B9BD-CC8E-4A3F-B070-5327D0780FE2}" type="pres">
      <dgm:prSet presAssocID="{CD5B75C5-0461-4513-BFFD-6AFA840F1F1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853B4AE-AF2A-455F-A8EF-C667A7D62513}" type="pres">
      <dgm:prSet presAssocID="{CD5B75C5-0461-4513-BFFD-6AFA840F1F15}" presName="tile4" presStyleLbl="node1" presStyleIdx="3" presStyleCnt="4"/>
      <dgm:spPr/>
    </dgm:pt>
    <dgm:pt modelId="{00F352A2-62B1-48F5-8AEC-C1094A85CC7D}" type="pres">
      <dgm:prSet presAssocID="{CD5B75C5-0461-4513-BFFD-6AFA840F1F1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15803F6-453C-4351-8588-3847E0A9E728}" type="pres">
      <dgm:prSet presAssocID="{CD5B75C5-0461-4513-BFFD-6AFA840F1F1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147720A-436E-4F06-8485-522B2C34780A}" srcId="{EC339F8A-575E-425A-A4CD-DC8F4E728506}" destId="{6DC8B9CF-7441-4A18-9E15-B493CECEA317}" srcOrd="1" destOrd="0" parTransId="{04C268C0-95E4-415D-9A3E-A1C9927EB1F5}" sibTransId="{6C0A9E45-74FA-44E9-A7BD-B480A60BB925}"/>
    <dgm:cxn modelId="{4C72BC0C-83F1-4790-A713-B9F901A70E5C}" srcId="{EC339F8A-575E-425A-A4CD-DC8F4E728506}" destId="{A330B07D-9E8B-4753-A772-DBCE854C4398}" srcOrd="0" destOrd="0" parTransId="{93F225A2-4F99-4862-A94A-EA42305FCF3B}" sibTransId="{FB0186BF-1AD9-40E7-9D93-92376795E602}"/>
    <dgm:cxn modelId="{0AF0C430-51F9-49C4-BFF3-D2C1E4CAC4D2}" type="presOf" srcId="{FE52FA68-3A57-4680-8DFD-4779502E73DB}" destId="{00F352A2-62B1-48F5-8AEC-C1094A85CC7D}" srcOrd="1" destOrd="0" presId="urn:microsoft.com/office/officeart/2005/8/layout/matrix1"/>
    <dgm:cxn modelId="{9A6EE139-0159-410B-B20C-FA8C6845195A}" type="presOf" srcId="{D899C8FD-B6F8-42B8-BE16-A325D99BBE80}" destId="{2161B9BD-CC8E-4A3F-B070-5327D0780FE2}" srcOrd="1" destOrd="0" presId="urn:microsoft.com/office/officeart/2005/8/layout/matrix1"/>
    <dgm:cxn modelId="{84D16F63-3508-4027-A943-95D87C5BD25A}" type="presOf" srcId="{A330B07D-9E8B-4753-A772-DBCE854C4398}" destId="{D3391AE7-9BA8-4CB2-BFE9-62927021E699}" srcOrd="0" destOrd="0" presId="urn:microsoft.com/office/officeart/2005/8/layout/matrix1"/>
    <dgm:cxn modelId="{5986DF43-CF46-4DA6-8CA7-61439DC98240}" srcId="{CD5B75C5-0461-4513-BFFD-6AFA840F1F15}" destId="{EC339F8A-575E-425A-A4CD-DC8F4E728506}" srcOrd="0" destOrd="0" parTransId="{2F599FBA-5FB0-4386-9661-251D6D590CBE}" sibTransId="{9AEC6098-9028-474B-A9F0-3F3C1913236C}"/>
    <dgm:cxn modelId="{A960A364-014E-461C-A889-65AD5467B04F}" type="presOf" srcId="{FE52FA68-3A57-4680-8DFD-4779502E73DB}" destId="{F853B4AE-AF2A-455F-A8EF-C667A7D62513}" srcOrd="0" destOrd="0" presId="urn:microsoft.com/office/officeart/2005/8/layout/matrix1"/>
    <dgm:cxn modelId="{49C1D154-4655-496D-8797-9188FE4E5D5B}" type="presOf" srcId="{CD5B75C5-0461-4513-BFFD-6AFA840F1F15}" destId="{BFFEDF06-C937-4615-9370-830193ABC48E}" srcOrd="0" destOrd="0" presId="urn:microsoft.com/office/officeart/2005/8/layout/matrix1"/>
    <dgm:cxn modelId="{52FB3D94-BFE0-4E13-9088-73B6CBB552BE}" type="presOf" srcId="{A330B07D-9E8B-4753-A772-DBCE854C4398}" destId="{0EA7F68F-3AAC-4F7F-8562-B80BC80DC0E1}" srcOrd="1" destOrd="0" presId="urn:microsoft.com/office/officeart/2005/8/layout/matrix1"/>
    <dgm:cxn modelId="{F1FC6895-846A-42B9-BEC8-F09726CB04F4}" type="presOf" srcId="{D899C8FD-B6F8-42B8-BE16-A325D99BBE80}" destId="{14733826-8036-433B-BA7A-E708C8E576ED}" srcOrd="0" destOrd="0" presId="urn:microsoft.com/office/officeart/2005/8/layout/matrix1"/>
    <dgm:cxn modelId="{6ECFBC95-0CBB-4FBC-82FA-1EEB72223F39}" srcId="{EC339F8A-575E-425A-A4CD-DC8F4E728506}" destId="{D899C8FD-B6F8-42B8-BE16-A325D99BBE80}" srcOrd="2" destOrd="0" parTransId="{2D61A3E0-A31D-4B13-A60C-64E23913BAEC}" sibTransId="{D29B9125-5DF0-4878-BBA5-D1068863A4C0}"/>
    <dgm:cxn modelId="{8F47B0D0-6441-4D06-8FF1-F80C2E5086FB}" srcId="{EC339F8A-575E-425A-A4CD-DC8F4E728506}" destId="{FE52FA68-3A57-4680-8DFD-4779502E73DB}" srcOrd="3" destOrd="0" parTransId="{E47875F4-788A-4E73-BB35-AD11E6084F8B}" sibTransId="{45A5DD05-BD72-4F21-A5A0-379706A180C7}"/>
    <dgm:cxn modelId="{186AEEDA-20F8-4E7E-A60A-9E34A791E1BE}" type="presOf" srcId="{6DC8B9CF-7441-4A18-9E15-B493CECEA317}" destId="{C354B8AD-4BDF-44D5-89F4-AC55C5D6123F}" srcOrd="1" destOrd="0" presId="urn:microsoft.com/office/officeart/2005/8/layout/matrix1"/>
    <dgm:cxn modelId="{B57FEBDD-E50B-4E0D-B2A6-3572DED59A73}" type="presOf" srcId="{EC339F8A-575E-425A-A4CD-DC8F4E728506}" destId="{015803F6-453C-4351-8588-3847E0A9E728}" srcOrd="0" destOrd="0" presId="urn:microsoft.com/office/officeart/2005/8/layout/matrix1"/>
    <dgm:cxn modelId="{99C7D7FB-E91D-4F6D-BF30-DC754F4360A4}" type="presOf" srcId="{6DC8B9CF-7441-4A18-9E15-B493CECEA317}" destId="{53C6D284-9B91-4524-8401-2FF29455DDD0}" srcOrd="0" destOrd="0" presId="urn:microsoft.com/office/officeart/2005/8/layout/matrix1"/>
    <dgm:cxn modelId="{ACE2C431-A1C8-4061-90CD-DAA2839D83BE}" type="presParOf" srcId="{BFFEDF06-C937-4615-9370-830193ABC48E}" destId="{55B5D706-AE70-4918-9F5E-A269DA0E2D64}" srcOrd="0" destOrd="0" presId="urn:microsoft.com/office/officeart/2005/8/layout/matrix1"/>
    <dgm:cxn modelId="{C0D97628-F415-4E92-83A6-260FB123A6D0}" type="presParOf" srcId="{55B5D706-AE70-4918-9F5E-A269DA0E2D64}" destId="{D3391AE7-9BA8-4CB2-BFE9-62927021E699}" srcOrd="0" destOrd="0" presId="urn:microsoft.com/office/officeart/2005/8/layout/matrix1"/>
    <dgm:cxn modelId="{DF2BDFF5-0CD8-4AF9-8857-0BAC2226408D}" type="presParOf" srcId="{55B5D706-AE70-4918-9F5E-A269DA0E2D64}" destId="{0EA7F68F-3AAC-4F7F-8562-B80BC80DC0E1}" srcOrd="1" destOrd="0" presId="urn:microsoft.com/office/officeart/2005/8/layout/matrix1"/>
    <dgm:cxn modelId="{A8159B94-6D35-4A54-8113-0CCDFC9808EA}" type="presParOf" srcId="{55B5D706-AE70-4918-9F5E-A269DA0E2D64}" destId="{53C6D284-9B91-4524-8401-2FF29455DDD0}" srcOrd="2" destOrd="0" presId="urn:microsoft.com/office/officeart/2005/8/layout/matrix1"/>
    <dgm:cxn modelId="{AF00206E-78C4-447F-A59D-0CFF93B94B5B}" type="presParOf" srcId="{55B5D706-AE70-4918-9F5E-A269DA0E2D64}" destId="{C354B8AD-4BDF-44D5-89F4-AC55C5D6123F}" srcOrd="3" destOrd="0" presId="urn:microsoft.com/office/officeart/2005/8/layout/matrix1"/>
    <dgm:cxn modelId="{B7861561-CD2F-4B81-A768-8D10F765224C}" type="presParOf" srcId="{55B5D706-AE70-4918-9F5E-A269DA0E2D64}" destId="{14733826-8036-433B-BA7A-E708C8E576ED}" srcOrd="4" destOrd="0" presId="urn:microsoft.com/office/officeart/2005/8/layout/matrix1"/>
    <dgm:cxn modelId="{5C32B946-C5C3-4119-97F4-0C82A134C0D8}" type="presParOf" srcId="{55B5D706-AE70-4918-9F5E-A269DA0E2D64}" destId="{2161B9BD-CC8E-4A3F-B070-5327D0780FE2}" srcOrd="5" destOrd="0" presId="urn:microsoft.com/office/officeart/2005/8/layout/matrix1"/>
    <dgm:cxn modelId="{81B19A60-AB33-41F0-B023-E4D628651138}" type="presParOf" srcId="{55B5D706-AE70-4918-9F5E-A269DA0E2D64}" destId="{F853B4AE-AF2A-455F-A8EF-C667A7D62513}" srcOrd="6" destOrd="0" presId="urn:microsoft.com/office/officeart/2005/8/layout/matrix1"/>
    <dgm:cxn modelId="{6519B0A9-5760-4498-B832-1858702052CF}" type="presParOf" srcId="{55B5D706-AE70-4918-9F5E-A269DA0E2D64}" destId="{00F352A2-62B1-48F5-8AEC-C1094A85CC7D}" srcOrd="7" destOrd="0" presId="urn:microsoft.com/office/officeart/2005/8/layout/matrix1"/>
    <dgm:cxn modelId="{E538C3BD-7F79-4ABF-ABC2-123253F5DFBE}" type="presParOf" srcId="{BFFEDF06-C937-4615-9370-830193ABC48E}" destId="{015803F6-453C-4351-8588-3847E0A9E72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91AE7-9BA8-4CB2-BFE9-62927021E699}">
      <dsp:nvSpPr>
        <dsp:cNvPr id="0" name=""/>
        <dsp:cNvSpPr/>
      </dsp:nvSpPr>
      <dsp:spPr>
        <a:xfrm rot="16200000">
          <a:off x="533399" y="-533399"/>
          <a:ext cx="2394857" cy="34616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Child-On-Child Sexual Abuse</a:t>
          </a:r>
        </a:p>
      </dsp:txBody>
      <dsp:txXfrm rot="5400000">
        <a:off x="-1" y="1"/>
        <a:ext cx="3461656" cy="1796142"/>
      </dsp:txXfrm>
    </dsp:sp>
    <dsp:sp modelId="{53C6D284-9B91-4524-8401-2FF29455DDD0}">
      <dsp:nvSpPr>
        <dsp:cNvPr id="0" name=""/>
        <dsp:cNvSpPr/>
      </dsp:nvSpPr>
      <dsp:spPr>
        <a:xfrm>
          <a:off x="3461656" y="0"/>
          <a:ext cx="3461656" cy="239485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Foster Care Referrals</a:t>
          </a:r>
        </a:p>
      </dsp:txBody>
      <dsp:txXfrm>
        <a:off x="3461656" y="0"/>
        <a:ext cx="3461656" cy="1796142"/>
      </dsp:txXfrm>
    </dsp:sp>
    <dsp:sp modelId="{14733826-8036-433B-BA7A-E708C8E576ED}">
      <dsp:nvSpPr>
        <dsp:cNvPr id="0" name=""/>
        <dsp:cNvSpPr/>
      </dsp:nvSpPr>
      <dsp:spPr>
        <a:xfrm rot="10800000">
          <a:off x="0" y="2394857"/>
          <a:ext cx="3461656" cy="239485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Caregiver Unavailable</a:t>
          </a:r>
        </a:p>
      </dsp:txBody>
      <dsp:txXfrm rot="10800000">
        <a:off x="0" y="2993571"/>
        <a:ext cx="3461656" cy="1796142"/>
      </dsp:txXfrm>
    </dsp:sp>
    <dsp:sp modelId="{F853B4AE-AF2A-455F-A8EF-C667A7D62513}">
      <dsp:nvSpPr>
        <dsp:cNvPr id="0" name=""/>
        <dsp:cNvSpPr/>
      </dsp:nvSpPr>
      <dsp:spPr>
        <a:xfrm rot="5400000">
          <a:off x="3995056" y="1861457"/>
          <a:ext cx="2394857" cy="34616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Parent Needs Assistance</a:t>
          </a:r>
        </a:p>
      </dsp:txBody>
      <dsp:txXfrm rot="-5400000">
        <a:off x="3461656" y="2993571"/>
        <a:ext cx="3461656" cy="1796142"/>
      </dsp:txXfrm>
    </dsp:sp>
    <dsp:sp modelId="{015803F6-453C-4351-8588-3847E0A9E728}">
      <dsp:nvSpPr>
        <dsp:cNvPr id="0" name=""/>
        <dsp:cNvSpPr/>
      </dsp:nvSpPr>
      <dsp:spPr>
        <a:xfrm>
          <a:off x="2423159" y="1796142"/>
          <a:ext cx="2076993" cy="119742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Types of Referrals</a:t>
          </a:r>
        </a:p>
      </dsp:txBody>
      <dsp:txXfrm>
        <a:off x="2481613" y="1854596"/>
        <a:ext cx="1960085" cy="108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707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707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843" indent="-283017" defTabSz="9150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2067" indent="-226414" defTabSz="9150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4895" indent="-226414" defTabSz="9150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7722" indent="-226414" defTabSz="9150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0548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3376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6202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9029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6FB4DD-64CE-45BD-BA97-41DE93C8110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10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843" indent="-283017" defTabSz="9150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2067" indent="-226414" defTabSz="9150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4895" indent="-226414" defTabSz="9150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7722" indent="-226414" defTabSz="9150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0548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3376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6202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9029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57AA91-F37B-46BC-91BD-20B06BD80544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70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4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2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5.2.23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66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2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14.1.6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234A8-A3C2-464C-8FFE-86EAF4CF9E4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99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8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95491" y="4374194"/>
            <a:ext cx="5557520" cy="4606895"/>
          </a:xfrm>
          <a:ln/>
        </p:spPr>
        <p:txBody>
          <a:bodyPr/>
          <a:lstStyle/>
          <a:p>
            <a:pPr>
              <a:defRPr/>
            </a:pPr>
            <a:endParaRPr lang="en-US" sz="1100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843" indent="-283017" defTabSz="9150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2067" indent="-226414" defTabSz="9150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4895" indent="-226414" defTabSz="9150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7722" indent="-226414" defTabSz="9150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0548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3376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6202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9029" indent="-226414" defTabSz="91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550E8B3-91A8-4015-8727-19A5ECAA441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1B5FAA"/>
                </a:solidFill>
              </a:rPr>
              <a:t>DCF</a:t>
            </a:r>
            <a:r>
              <a:rPr lang="en-US" dirty="0">
                <a:solidFill>
                  <a:srgbClr val="1B5FAA"/>
                </a:solidFill>
              </a:rPr>
              <a:t> Pre-Service</a:t>
            </a:r>
            <a:r>
              <a:rPr lang="en-US" baseline="0" dirty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>
                <a:latin typeface="Arial Black" pitchFamily="34" charset="0"/>
              </a:rPr>
              <a:t>Core PreService Curriculum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Weeks 1-3</a:t>
            </a:r>
            <a:br>
              <a:rPr lang="en-US" sz="2800" dirty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38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988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7651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Title is Optional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6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52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557" y="623514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374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D3C9AB-2F70-41FE-9753-9E1972B907F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3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730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905000" y="6400800"/>
            <a:ext cx="61817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2007- These materials are owned by the University of South Florida. </a:t>
            </a:r>
          </a:p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Any unauthorized use, copying, or distribution is expressly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27385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Title is Optional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86540" y="6166884"/>
            <a:ext cx="48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32B96B-656D-46EF-8B38-89411AC3BE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557" y="623514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1B5FAA"/>
                </a:solidFill>
              </a:rPr>
              <a:t>DCF</a:t>
            </a:r>
            <a:r>
              <a:rPr lang="en-US" dirty="0">
                <a:solidFill>
                  <a:srgbClr val="1B5FAA"/>
                </a:solidFill>
              </a:rPr>
              <a:t> Pre-Service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>
                <a:latin typeface="Arial Black" pitchFamily="34" charset="0"/>
              </a:rPr>
              <a:t>Core PreService Curriculum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Weeks 1-3</a:t>
            </a:r>
            <a:br>
              <a:rPr lang="en-US" sz="2800" dirty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59" r:id="rId6"/>
    <p:sldLayoutId id="2147483661" r:id="rId7"/>
    <p:sldLayoutId id="2147483660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84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sfn.dcf.state.fl.us/SystemDocs/Forms_and_Templates/Child%20Investigative%20Summary%20(new)%20with%20Mapping%20%2006-21-2014.pdf" TargetMode="External"/><Relationship Id="rId2" Type="http://schemas.openxmlformats.org/officeDocument/2006/relationships/hyperlink" Target="http://www.centerforchildwelfare.org/kb/FSFN/ChildInstitutionalInvestigativeSummary(existing)withMapping.pdf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Management</a:t>
            </a:r>
            <a:br>
              <a:rPr lang="en-US" dirty="0"/>
            </a:br>
            <a:r>
              <a:rPr lang="en-US" dirty="0"/>
              <a:t>Module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314588"/>
            <a:ext cx="7088460" cy="930630"/>
          </a:xfrm>
        </p:spPr>
        <p:txBody>
          <a:bodyPr>
            <a:normAutofit/>
          </a:bodyPr>
          <a:lstStyle/>
          <a:p>
            <a:r>
              <a:rPr lang="en-US" sz="4800" dirty="0"/>
              <a:t>Case Transfer</a:t>
            </a:r>
          </a:p>
        </p:txBody>
      </p:sp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Case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614" y="2429328"/>
            <a:ext cx="2589386" cy="17943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200" i="1" dirty="0"/>
              <a:t>What do you need to know?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32" y="2022928"/>
            <a:ext cx="3258467" cy="24474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2.2.3</a:t>
            </a:r>
          </a:p>
        </p:txBody>
      </p:sp>
    </p:spTree>
    <p:extLst>
      <p:ext uri="{BB962C8B-B14F-4D97-AF65-F5344CB8AC3E}">
        <p14:creationId xmlns:p14="http://schemas.microsoft.com/office/powerpoint/2010/main" val="416475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prior to case transfer…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520890"/>
            <a:ext cx="7082264" cy="469505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Criminal history</a:t>
            </a:r>
          </a:p>
          <a:p>
            <a:pPr lvl="0"/>
            <a:r>
              <a:rPr lang="en-US" dirty="0"/>
              <a:t>Prior Service History (both prior case management cases and services with other organizations)</a:t>
            </a:r>
          </a:p>
          <a:p>
            <a:pPr lvl="0"/>
            <a:r>
              <a:rPr lang="en-US" dirty="0"/>
              <a:t>Prior Abuse/Neglect History in Florida and other states</a:t>
            </a:r>
          </a:p>
          <a:p>
            <a:pPr lvl="0"/>
            <a:r>
              <a:rPr lang="en-US" dirty="0"/>
              <a:t>Current allegations and findings</a:t>
            </a:r>
          </a:p>
          <a:p>
            <a:pPr lvl="0"/>
            <a:r>
              <a:rPr lang="en-US" dirty="0"/>
              <a:t>Current FFA including domain information, Active Impending Danger threats impacting the family, Caregiver Protective Capacities that are enhanced and diminished, and Safety Analysis</a:t>
            </a:r>
          </a:p>
          <a:p>
            <a:r>
              <a:rPr lang="en-US" dirty="0"/>
              <a:t>Current safety plan and any historical safety planning that has been done with family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2.2.4</a:t>
            </a:r>
          </a:p>
        </p:txBody>
      </p:sp>
    </p:spTree>
    <p:extLst>
      <p:ext uri="{BB962C8B-B14F-4D97-AF65-F5344CB8AC3E}">
        <p14:creationId xmlns:p14="http://schemas.microsoft.com/office/powerpoint/2010/main" val="380960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51522"/>
            <a:ext cx="7082263" cy="1143000"/>
          </a:xfrm>
        </p:spPr>
        <p:txBody>
          <a:bodyPr/>
          <a:lstStyle/>
          <a:p>
            <a:r>
              <a:rPr lang="en-US" dirty="0"/>
              <a:t>Prior Investigation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699762"/>
            <a:ext cx="6770207" cy="41441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Investigative Summary Template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Before</a:t>
            </a:r>
            <a:r>
              <a:rPr lang="en-US" dirty="0"/>
              <a:t> Florida Child Welfare Practice</a:t>
            </a:r>
          </a:p>
          <a:p>
            <a:pPr marL="400050" lvl="1" indent="0">
              <a:buNone/>
            </a:pPr>
            <a:r>
              <a:rPr lang="en-US" u="sng" dirty="0">
                <a:hlinkClick r:id="rId2"/>
              </a:rPr>
              <a:t>http://www.centerforchildwelfare.org/kb/FSFN/ChildInstitutionalInvestigativeSummary(existing)withMapping.pdf</a:t>
            </a:r>
            <a:endParaRPr lang="en-US" dirty="0"/>
          </a:p>
          <a:p>
            <a:r>
              <a:rPr lang="en-US" dirty="0"/>
              <a:t>Investigative Summary Template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After</a:t>
            </a:r>
            <a:r>
              <a:rPr lang="en-US" dirty="0"/>
              <a:t> Florida Child Welfare Practice</a:t>
            </a:r>
          </a:p>
          <a:p>
            <a:pPr marL="400050" lvl="1" indent="0">
              <a:buNone/>
            </a:pPr>
            <a:r>
              <a:rPr lang="en-US" u="sng" dirty="0">
                <a:hlinkClick r:id="rId3"/>
              </a:rPr>
              <a:t>http://fsfn.dcf.state.fl.us/SystemDocs/Forms_and_Templates/Child%20Investigative%20Summary%20(new)%20with%20Mapping%20%2006-21-2014.pdf</a:t>
            </a:r>
            <a:endParaRPr lang="en-US" sz="20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2.2.5</a:t>
            </a:r>
          </a:p>
        </p:txBody>
      </p:sp>
    </p:spTree>
    <p:extLst>
      <p:ext uri="{BB962C8B-B14F-4D97-AF65-F5344CB8AC3E}">
        <p14:creationId xmlns:p14="http://schemas.microsoft.com/office/powerpoint/2010/main" val="154324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History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Assessment</a:t>
            </a:r>
          </a:p>
          <a:p>
            <a:r>
              <a:rPr lang="en-US" dirty="0"/>
              <a:t>Case Plan Tasks/Case Plan Worksheet</a:t>
            </a:r>
          </a:p>
          <a:p>
            <a:r>
              <a:rPr lang="en-US" dirty="0"/>
              <a:t>Judicial Reviews</a:t>
            </a:r>
          </a:p>
          <a:p>
            <a:r>
              <a:rPr lang="en-US" dirty="0"/>
              <a:t>Legal Records</a:t>
            </a:r>
          </a:p>
          <a:p>
            <a:r>
              <a:rPr lang="en-US" dirty="0"/>
              <a:t>Case Notes</a:t>
            </a:r>
          </a:p>
          <a:p>
            <a:r>
              <a:rPr lang="en-US" dirty="0"/>
              <a:t>Medical/Mental Health Records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2.2.6</a:t>
            </a:r>
          </a:p>
        </p:txBody>
      </p:sp>
    </p:spTree>
    <p:extLst>
      <p:ext uri="{BB962C8B-B14F-4D97-AF65-F5344CB8AC3E}">
        <p14:creationId xmlns:p14="http://schemas.microsoft.com/office/powerpoint/2010/main" val="26331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Prior History and Prior Service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the records for patterns and its impact on the family conditions and dynamics.</a:t>
            </a:r>
          </a:p>
          <a:p>
            <a:r>
              <a:rPr lang="en-US" dirty="0"/>
              <a:t>Consider what services were tried, worked or did not work.</a:t>
            </a:r>
          </a:p>
          <a:p>
            <a:r>
              <a:rPr lang="en-US" dirty="0"/>
              <a:t>Review for information gaps and information discrepancies.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2.2.7</a:t>
            </a:r>
          </a:p>
        </p:txBody>
      </p:sp>
    </p:spTree>
    <p:extLst>
      <p:ext uri="{BB962C8B-B14F-4D97-AF65-F5344CB8AC3E}">
        <p14:creationId xmlns:p14="http://schemas.microsoft.com/office/powerpoint/2010/main" val="58825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Prior History and Prior Service Records,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Consider:</a:t>
            </a:r>
          </a:p>
          <a:p>
            <a:r>
              <a:rPr lang="en-US" dirty="0"/>
              <a:t>Chronicity of a maltreatment pattern</a:t>
            </a:r>
          </a:p>
          <a:p>
            <a:r>
              <a:rPr lang="en-US" dirty="0"/>
              <a:t>“Cross-type” recurrence pattern</a:t>
            </a:r>
          </a:p>
          <a:p>
            <a:r>
              <a:rPr lang="en-US" dirty="0"/>
              <a:t>Timeframes and severity of past maltreatments</a:t>
            </a:r>
          </a:p>
          <a:p>
            <a:r>
              <a:rPr lang="en-US" dirty="0"/>
              <a:t>Caregivers who themselves may have suffered childhood trauma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2.2.8</a:t>
            </a:r>
          </a:p>
        </p:txBody>
      </p:sp>
    </p:spTree>
    <p:extLst>
      <p:ext uri="{BB962C8B-B14F-4D97-AF65-F5344CB8AC3E}">
        <p14:creationId xmlns:p14="http://schemas.microsoft.com/office/powerpoint/2010/main" val="45610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History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13" y="1916213"/>
            <a:ext cx="5250881" cy="3357009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2.2.9</a:t>
            </a:r>
          </a:p>
        </p:txBody>
      </p:sp>
    </p:spTree>
    <p:extLst>
      <p:ext uri="{BB962C8B-B14F-4D97-AF65-F5344CB8AC3E}">
        <p14:creationId xmlns:p14="http://schemas.microsoft.com/office/powerpoint/2010/main" val="374894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History Information Sources Accessed by Hotline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634778"/>
            <a:ext cx="7082264" cy="4365702"/>
          </a:xfrm>
        </p:spPr>
        <p:txBody>
          <a:bodyPr>
            <a:normAutofit fontScale="92500"/>
          </a:bodyPr>
          <a:lstStyle/>
          <a:p>
            <a:r>
              <a:rPr lang="en-US" dirty="0"/>
              <a:t>National Criminal Information Center (NCIC)</a:t>
            </a:r>
          </a:p>
          <a:p>
            <a:r>
              <a:rPr lang="en-US" dirty="0"/>
              <a:t>Florida Criminal Information Center (FCIC)</a:t>
            </a:r>
          </a:p>
          <a:p>
            <a:r>
              <a:rPr lang="en-US" dirty="0"/>
              <a:t>Florida Department of Highway Safety and Motor Vehicles (DAVID)</a:t>
            </a:r>
          </a:p>
          <a:p>
            <a:r>
              <a:rPr lang="en-US" dirty="0"/>
              <a:t>Department of Corrections (DOC)</a:t>
            </a:r>
          </a:p>
          <a:p>
            <a:r>
              <a:rPr lang="en-US" dirty="0"/>
              <a:t>Department of Juvenile Justice (JJIS)</a:t>
            </a:r>
          </a:p>
          <a:p>
            <a:r>
              <a:rPr lang="en-US" dirty="0"/>
              <a:t>Jail Booking System (APPRISS)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2.2.10</a:t>
            </a:r>
          </a:p>
        </p:txBody>
      </p:sp>
    </p:spTree>
    <p:extLst>
      <p:ext uri="{BB962C8B-B14F-4D97-AF65-F5344CB8AC3E}">
        <p14:creationId xmlns:p14="http://schemas.microsoft.com/office/powerpoint/2010/main" val="3582202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75360" y="479688"/>
            <a:ext cx="816864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Additional information available </a:t>
            </a:r>
            <a:br>
              <a:rPr lang="en-US" altLang="en-US" sz="2800" dirty="0"/>
            </a:br>
            <a:r>
              <a:rPr lang="en-US" altLang="en-US" sz="2800" dirty="0"/>
              <a:t>to the Case Manager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70304" y="1622688"/>
            <a:ext cx="6400800" cy="4365702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Local law enforcement records</a:t>
            </a:r>
          </a:p>
          <a:p>
            <a:r>
              <a:rPr lang="en-US" altLang="en-US" dirty="0"/>
              <a:t>Comprehensive Case Information System (CCIS)</a:t>
            </a:r>
          </a:p>
          <a:p>
            <a:pPr lvl="0"/>
            <a:r>
              <a:rPr lang="en-US" altLang="en-US" dirty="0"/>
              <a:t>FDLE Sexual Offender and Predator Website</a:t>
            </a:r>
          </a:p>
          <a:p>
            <a:pPr lvl="0"/>
            <a:r>
              <a:rPr lang="en-US" dirty="0"/>
              <a:t>Out-of-State Child Welfare Records</a:t>
            </a:r>
          </a:p>
          <a:p>
            <a:pPr lvl="0"/>
            <a:r>
              <a:rPr lang="en-US" dirty="0"/>
              <a:t>Florida Vital Statistics</a:t>
            </a:r>
          </a:p>
          <a:p>
            <a:pPr lvl="0"/>
            <a:r>
              <a:rPr lang="en-US" dirty="0"/>
              <a:t>ACCESS Florida Information</a:t>
            </a:r>
          </a:p>
          <a:p>
            <a:endParaRPr lang="en-US" alt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2.2.11</a:t>
            </a:r>
          </a:p>
        </p:txBody>
      </p:sp>
    </p:spTree>
    <p:extLst>
      <p:ext uri="{BB962C8B-B14F-4D97-AF65-F5344CB8AC3E}">
        <p14:creationId xmlns:p14="http://schemas.microsoft.com/office/powerpoint/2010/main" val="1324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800" dirty="0"/>
              <a:t>Uses of NCIC/FCIC/DAVID Information Obtained for Investigation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/>
              <a:t>For investigative purposes only:</a:t>
            </a:r>
          </a:p>
          <a:p>
            <a:r>
              <a:rPr lang="en-US" altLang="en-US" sz="2800" dirty="0">
                <a:solidFill>
                  <a:srgbClr val="C00000"/>
                </a:solidFill>
              </a:rPr>
              <a:t>“Purpose Code C” Florida Criminal History with Sealed/Expunged</a:t>
            </a:r>
            <a:r>
              <a:rPr lang="en-US" altLang="en-US" sz="2800" dirty="0"/>
              <a:t> (if any) and NCIC National Criminal History Information.</a:t>
            </a:r>
          </a:p>
          <a:p>
            <a:pPr lvl="1"/>
            <a:r>
              <a:rPr lang="en-US" altLang="en-US" dirty="0"/>
              <a:t>May only be disseminated to Department Child Protective Investigation and CLS staff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</a:rPr>
              <a:t>May not be disseminated to case management and/or contract providers</a:t>
            </a:r>
          </a:p>
          <a:p>
            <a:pPr marL="0" indent="0">
              <a:buNone/>
            </a:pPr>
            <a:endParaRPr lang="en-US" alt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2.2.12</a:t>
            </a:r>
          </a:p>
        </p:txBody>
      </p:sp>
    </p:spTree>
    <p:extLst>
      <p:ext uri="{BB962C8B-B14F-4D97-AF65-F5344CB8AC3E}">
        <p14:creationId xmlns:p14="http://schemas.microsoft.com/office/powerpoint/2010/main" val="26980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37">
            <a:off x="7233384" y="445769"/>
            <a:ext cx="2007437" cy="1575435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331666"/>
            <a:ext cx="7082263" cy="114300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2.0.2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4536" y="1956442"/>
            <a:ext cx="6941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18579B"/>
                </a:solidFill>
              </a:rPr>
              <a:t>2.1:  </a:t>
            </a:r>
            <a:r>
              <a:rPr lang="en-US" sz="3200" b="1" dirty="0">
                <a:solidFill>
                  <a:srgbClr val="56944F"/>
                </a:solidFill>
              </a:rPr>
              <a:t>Case Transfer – What is it?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18579B"/>
                </a:solidFill>
              </a:rPr>
              <a:t>2.2:  </a:t>
            </a:r>
            <a:r>
              <a:rPr lang="en-US" sz="3200" b="1" dirty="0">
                <a:solidFill>
                  <a:srgbClr val="56944F"/>
                </a:solidFill>
              </a:rPr>
              <a:t>Preparing for Case Transfer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18579B"/>
                </a:solidFill>
              </a:rPr>
              <a:t>2.3:  </a:t>
            </a:r>
            <a:r>
              <a:rPr lang="en-US" sz="3200" b="1" dirty="0">
                <a:solidFill>
                  <a:srgbClr val="56944F"/>
                </a:solidFill>
              </a:rPr>
              <a:t>Case Types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18579B"/>
                </a:solidFill>
              </a:rPr>
              <a:t>2.4:  </a:t>
            </a:r>
            <a:r>
              <a:rPr lang="en-US" sz="3200" b="1" dirty="0">
                <a:solidFill>
                  <a:srgbClr val="56944F"/>
                </a:solidFill>
              </a:rPr>
              <a:t>Case Transfer Conference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18579B"/>
                </a:solidFill>
              </a:rPr>
              <a:t>2.5:  </a:t>
            </a:r>
            <a:r>
              <a:rPr lang="en-US" sz="3200" b="1" dirty="0">
                <a:solidFill>
                  <a:srgbClr val="56944F"/>
                </a:solidFill>
              </a:rPr>
              <a:t>Out-of-County Service Requests </a:t>
            </a:r>
            <a:endParaRPr lang="en-US" sz="3200" b="1" dirty="0">
              <a:solidFill>
                <a:srgbClr val="56944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65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Uses of NCIC/FCIC/DAVID Information Obtained for Investigation, </a:t>
            </a:r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160" y="1850241"/>
            <a:ext cx="7082264" cy="4365702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C00000"/>
                </a:solidFill>
              </a:rPr>
              <a:t>“Purpose Code Q” </a:t>
            </a:r>
            <a:r>
              <a:rPr lang="en-US" altLang="en-US" sz="2800" dirty="0"/>
              <a:t>Florida Criminal History with no Sealed/Expunged information and NCIC Information.</a:t>
            </a:r>
          </a:p>
          <a:p>
            <a:pPr lvl="1"/>
            <a:r>
              <a:rPr lang="en-US" altLang="en-US" dirty="0"/>
              <a:t>May be disseminated to Department Child Protective Investigation and CLS staff</a:t>
            </a:r>
          </a:p>
          <a:p>
            <a:pPr lvl="1"/>
            <a:r>
              <a:rPr lang="en-US" altLang="en-US" dirty="0"/>
              <a:t>May be shared with approved criminal justice agency 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</a:rPr>
              <a:t>May be disseminated to case management and/or contract providers during case transfer. 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2.2.13</a:t>
            </a:r>
          </a:p>
        </p:txBody>
      </p:sp>
    </p:spTree>
    <p:extLst>
      <p:ext uri="{BB962C8B-B14F-4D97-AF65-F5344CB8AC3E}">
        <p14:creationId xmlns:p14="http://schemas.microsoft.com/office/powerpoint/2010/main" val="116545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Uses of NCIC/FCIC/DAVID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616" y="1668411"/>
            <a:ext cx="7082264" cy="43657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Asking a CPI to submit a request for FCIC/NCIC to the Hotline for unauthorized purposes such as for Adoptions, Foster Care Licensing, Respite, or Judicial Review.  </a:t>
            </a:r>
          </a:p>
          <a:p>
            <a:r>
              <a:rPr lang="en-US" dirty="0"/>
              <a:t>Querying systems for anything other than investigations assigned (e.g. friend or family member, celebrity, etc.)</a:t>
            </a:r>
          </a:p>
          <a:p>
            <a:r>
              <a:rPr lang="en-US" dirty="0"/>
              <a:t>Copying the information to keep in record</a:t>
            </a:r>
          </a:p>
          <a:p>
            <a:r>
              <a:rPr lang="en-US" dirty="0"/>
              <a:t>Sharing information with any person not authorized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2.2.14</a:t>
            </a:r>
          </a:p>
        </p:txBody>
      </p:sp>
    </p:spTree>
    <p:extLst>
      <p:ext uri="{BB962C8B-B14F-4D97-AF65-F5344CB8AC3E}">
        <p14:creationId xmlns:p14="http://schemas.microsoft.com/office/powerpoint/2010/main" val="1085467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History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119" y="1851291"/>
            <a:ext cx="7082264" cy="43657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Analysis includes identification of patterns involving:</a:t>
            </a:r>
          </a:p>
          <a:p>
            <a:r>
              <a:rPr lang="en-US" dirty="0"/>
              <a:t>Aggressive and violent acts towards intimate partners and other Law Enforcement assault/battery charges, etc.</a:t>
            </a:r>
          </a:p>
          <a:p>
            <a:r>
              <a:rPr lang="en-US" dirty="0"/>
              <a:t>Substance use resulting in legal consequences.</a:t>
            </a:r>
          </a:p>
          <a:p>
            <a:r>
              <a:rPr lang="en-US" dirty="0"/>
              <a:t>Criminal behaviors and charges resulting in incarcerations.</a:t>
            </a:r>
          </a:p>
          <a:p>
            <a:r>
              <a:rPr lang="en-US" dirty="0"/>
              <a:t>Behavior that is increasing in frequency and severity.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2.2.15</a:t>
            </a:r>
          </a:p>
        </p:txBody>
      </p:sp>
    </p:spTree>
    <p:extLst>
      <p:ext uri="{BB962C8B-B14F-4D97-AF65-F5344CB8AC3E}">
        <p14:creationId xmlns:p14="http://schemas.microsoft.com/office/powerpoint/2010/main" val="1042229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Facts about Criminal Histories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604536" y="1634778"/>
            <a:ext cx="7082264" cy="4581165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Criminal Histories normally contain: </a:t>
            </a:r>
          </a:p>
          <a:p>
            <a:pPr lvl="1"/>
            <a:r>
              <a:rPr lang="en-US" altLang="en-US" sz="2400" dirty="0"/>
              <a:t>Type of Offense and Date</a:t>
            </a:r>
          </a:p>
          <a:p>
            <a:pPr lvl="1"/>
            <a:r>
              <a:rPr lang="en-US" altLang="en-US" sz="2400" dirty="0"/>
              <a:t>Personally Identifiable Information (PII)</a:t>
            </a:r>
          </a:p>
          <a:p>
            <a:pPr lvl="1"/>
            <a:r>
              <a:rPr lang="en-US" altLang="en-US" sz="2400" dirty="0"/>
              <a:t>Arresting Agency and Court</a:t>
            </a:r>
          </a:p>
          <a:p>
            <a:pPr lvl="1"/>
            <a:r>
              <a:rPr lang="en-US" altLang="en-US" sz="2400" dirty="0"/>
              <a:t>Disposition</a:t>
            </a:r>
          </a:p>
          <a:p>
            <a:r>
              <a:rPr lang="en-US" altLang="en-US" sz="2400" dirty="0"/>
              <a:t>States vary on the type of information provided and dispositions can be missing. </a:t>
            </a:r>
          </a:p>
          <a:p>
            <a:r>
              <a:rPr lang="en-US" altLang="en-US" sz="2400" dirty="0"/>
              <a:t>Contact the arresting agency or appropriate Clerk of the Court for a missing disposition.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2.2.16</a:t>
            </a:r>
          </a:p>
        </p:txBody>
      </p:sp>
    </p:spTree>
    <p:extLst>
      <p:ext uri="{BB962C8B-B14F-4D97-AF65-F5344CB8AC3E}">
        <p14:creationId xmlns:p14="http://schemas.microsoft.com/office/powerpoint/2010/main" val="653249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A:</a:t>
            </a:r>
            <a:br>
              <a:rPr lang="en-US" sz="2800" dirty="0"/>
            </a:br>
            <a:r>
              <a:rPr lang="en-US" sz="2800" dirty="0"/>
              <a:t>Preparing for Case Transfer:  Reviewing Current and Prior Intakes, Criminal History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2.2.17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6" y="2269940"/>
            <a:ext cx="68102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b="1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1B5FAA"/>
                </a:solidFill>
              </a:rPr>
              <a:t>Read the current intake, the two prior investigative summaries and the Criminal History.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1B5FAA"/>
                </a:solidFill>
              </a:rPr>
              <a:t>Develop a list of </a:t>
            </a:r>
            <a:r>
              <a:rPr lang="en-US" sz="2400" b="1" u="sng" dirty="0">
                <a:solidFill>
                  <a:srgbClr val="1B5FAA"/>
                </a:solidFill>
              </a:rPr>
              <a:t>major patterns</a:t>
            </a:r>
            <a:r>
              <a:rPr lang="en-US" sz="2400" b="1" dirty="0">
                <a:solidFill>
                  <a:srgbClr val="1B5FAA"/>
                </a:solidFill>
              </a:rPr>
              <a:t>, </a:t>
            </a:r>
            <a:r>
              <a:rPr lang="en-US" sz="2400" b="1" u="sng" dirty="0">
                <a:solidFill>
                  <a:srgbClr val="1B5FAA"/>
                </a:solidFill>
              </a:rPr>
              <a:t>information discrepancies</a:t>
            </a:r>
            <a:r>
              <a:rPr lang="en-US" sz="2400" b="1" dirty="0">
                <a:solidFill>
                  <a:srgbClr val="1B5FAA"/>
                </a:solidFill>
              </a:rPr>
              <a:t> and </a:t>
            </a:r>
            <a:r>
              <a:rPr lang="en-US" sz="2400" b="1" u="sng" dirty="0">
                <a:solidFill>
                  <a:srgbClr val="1B5FAA"/>
                </a:solidFill>
              </a:rPr>
              <a:t>information gaps</a:t>
            </a:r>
            <a:r>
              <a:rPr lang="en-US" sz="2400" b="1" dirty="0">
                <a:solidFill>
                  <a:srgbClr val="1B5FAA"/>
                </a:solidFill>
              </a:rPr>
              <a:t> that need to be addressed by the CPI as the FFA-Investigation is developed.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1B5FAA"/>
                </a:solidFill>
              </a:rPr>
              <a:t>Be prepared to discuss.</a:t>
            </a:r>
          </a:p>
        </p:txBody>
      </p:sp>
    </p:spTree>
    <p:extLst>
      <p:ext uri="{BB962C8B-B14F-4D97-AF65-F5344CB8AC3E}">
        <p14:creationId xmlns:p14="http://schemas.microsoft.com/office/powerpoint/2010/main" val="3304646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0" y="491778"/>
            <a:ext cx="723537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Preparing for Case Transfer:</a:t>
            </a:r>
            <a:br>
              <a:rPr lang="en-US" dirty="0"/>
            </a:br>
            <a:r>
              <a:rPr lang="en-US" dirty="0"/>
              <a:t>Reviewing the FFA and Safety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gaps and discrepancies in information.</a:t>
            </a:r>
          </a:p>
          <a:p>
            <a:r>
              <a:rPr lang="en-US" dirty="0"/>
              <a:t>Ensure there is sufficient information to support that the children are unsafe and family is in need of case management services.</a:t>
            </a:r>
          </a:p>
          <a:p>
            <a:r>
              <a:rPr lang="en-US" dirty="0"/>
              <a:t>Ensure safety plan is sufficient to manage danger threats.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2.2.18</a:t>
            </a:r>
          </a:p>
        </p:txBody>
      </p:sp>
    </p:spTree>
    <p:extLst>
      <p:ext uri="{BB962C8B-B14F-4D97-AF65-F5344CB8AC3E}">
        <p14:creationId xmlns:p14="http://schemas.microsoft.com/office/powerpoint/2010/main" val="421220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B:</a:t>
            </a:r>
            <a:br>
              <a:rPr lang="en-US" sz="2800" dirty="0"/>
            </a:br>
            <a:r>
              <a:rPr lang="en-US" sz="2800" dirty="0"/>
              <a:t>Preparing for Case Transfer: Reviewing the FFA-Investigation and Safety Plan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2.2.19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6" y="2269940"/>
            <a:ext cx="68102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On your own, read the FFA and Safety Plan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As a small group, using CFOP 170-1, Chapters 2-5, answer the questions on the worksheet.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Be prepared to discuss.</a:t>
            </a:r>
          </a:p>
        </p:txBody>
      </p:sp>
    </p:spTree>
    <p:extLst>
      <p:ext uri="{BB962C8B-B14F-4D97-AF65-F5344CB8AC3E}">
        <p14:creationId xmlns:p14="http://schemas.microsoft.com/office/powerpoint/2010/main" val="793365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2.3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sz="4400" dirty="0"/>
              <a:t>Case Types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2.3.1</a:t>
            </a:r>
          </a:p>
        </p:txBody>
      </p:sp>
    </p:spTree>
    <p:extLst>
      <p:ext uri="{BB962C8B-B14F-4D97-AF65-F5344CB8AC3E}">
        <p14:creationId xmlns:p14="http://schemas.microsoft.com/office/powerpoint/2010/main" val="319737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2.3.2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4865" y="2220405"/>
            <a:ext cx="6466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Florida’s service array, including the different types of case management cases.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Explain the four types of Special Conditions Referrals, including their differences.</a:t>
            </a:r>
          </a:p>
        </p:txBody>
      </p:sp>
    </p:spTree>
    <p:extLst>
      <p:ext uri="{BB962C8B-B14F-4D97-AF65-F5344CB8AC3E}">
        <p14:creationId xmlns:p14="http://schemas.microsoft.com/office/powerpoint/2010/main" val="3314605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Management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Management Services for families with unsafe children are non-negotiable</a:t>
            </a:r>
          </a:p>
          <a:p>
            <a:r>
              <a:rPr lang="en-US" dirty="0"/>
              <a:t>Case Management Services will always include:</a:t>
            </a:r>
          </a:p>
          <a:p>
            <a:pPr lvl="1"/>
            <a:r>
              <a:rPr lang="en-US" dirty="0"/>
              <a:t>Safety Management Services</a:t>
            </a:r>
          </a:p>
          <a:p>
            <a:pPr lvl="1"/>
            <a:r>
              <a:rPr lang="en-US" dirty="0"/>
              <a:t>Treatment Services</a:t>
            </a:r>
          </a:p>
          <a:p>
            <a:pPr lvl="1"/>
            <a:r>
              <a:rPr lang="en-US" dirty="0"/>
              <a:t>Well-Being Services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2.3.3</a:t>
            </a:r>
          </a:p>
        </p:txBody>
      </p:sp>
    </p:spTree>
    <p:extLst>
      <p:ext uri="{BB962C8B-B14F-4D97-AF65-F5344CB8AC3E}">
        <p14:creationId xmlns:p14="http://schemas.microsoft.com/office/powerpoint/2010/main" val="107391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2.1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/>
          </a:bodyPr>
          <a:lstStyle/>
          <a:p>
            <a:r>
              <a:rPr lang="en-US" dirty="0"/>
              <a:t>Case Transfer – What is it?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2.1.1</a:t>
            </a:r>
          </a:p>
        </p:txBody>
      </p:sp>
    </p:spTree>
    <p:extLst>
      <p:ext uri="{BB962C8B-B14F-4D97-AF65-F5344CB8AC3E}">
        <p14:creationId xmlns:p14="http://schemas.microsoft.com/office/powerpoint/2010/main" val="974881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2.3.4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0580" y="439871"/>
            <a:ext cx="61353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Florida’s Service Array</a:t>
            </a:r>
          </a:p>
        </p:txBody>
      </p:sp>
    </p:spTree>
    <p:extLst>
      <p:ext uri="{BB962C8B-B14F-4D97-AF65-F5344CB8AC3E}">
        <p14:creationId xmlns:p14="http://schemas.microsoft.com/office/powerpoint/2010/main" val="397329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4536" y="351101"/>
            <a:ext cx="7082263" cy="1143000"/>
          </a:xfrm>
        </p:spPr>
        <p:txBody>
          <a:bodyPr/>
          <a:lstStyle/>
          <a:p>
            <a:r>
              <a:rPr lang="en-US" dirty="0"/>
              <a:t>Special Conditions Referrals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5582" y="1744733"/>
            <a:ext cx="7082264" cy="43657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Calls made to the Florida Abuse Hotline that do NOT meet the criteria for an abuse, neglect or abandonment investigation, but require a response.  </a:t>
            </a:r>
          </a:p>
          <a:p>
            <a:r>
              <a:rPr lang="en-US" dirty="0"/>
              <a:t>The response can be made by:</a:t>
            </a:r>
          </a:p>
          <a:p>
            <a:pPr lvl="1"/>
            <a:r>
              <a:rPr lang="en-US" dirty="0"/>
              <a:t>The Department’s Investigators or Licensing staff.</a:t>
            </a:r>
          </a:p>
          <a:p>
            <a:pPr lvl="1"/>
            <a:r>
              <a:rPr lang="en-US" dirty="0"/>
              <a:t>The Sheriff’s Office providing Protective Investigations.</a:t>
            </a:r>
          </a:p>
          <a:p>
            <a:pPr lvl="1"/>
            <a:r>
              <a:rPr lang="en-US" dirty="0"/>
              <a:t>Contracted Case Management or Licensing personnel.</a:t>
            </a:r>
          </a:p>
          <a:p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2.3.5</a:t>
            </a:r>
          </a:p>
        </p:txBody>
      </p:sp>
    </p:spTree>
    <p:extLst>
      <p:ext uri="{BB962C8B-B14F-4D97-AF65-F5344CB8AC3E}">
        <p14:creationId xmlns:p14="http://schemas.microsoft.com/office/powerpoint/2010/main" val="576398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94" y="377371"/>
            <a:ext cx="7082263" cy="1143000"/>
          </a:xfrm>
        </p:spPr>
        <p:txBody>
          <a:bodyPr/>
          <a:lstStyle/>
          <a:p>
            <a:r>
              <a:rPr lang="en-US" dirty="0"/>
              <a:t>Special Conditions </a:t>
            </a:r>
            <a:br>
              <a:rPr lang="en-US" dirty="0"/>
            </a:br>
            <a:r>
              <a:rPr lang="en-US" dirty="0"/>
              <a:t>Referrals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7902324"/>
              </p:ext>
            </p:extLst>
          </p:nvPr>
        </p:nvGraphicFramePr>
        <p:xfrm>
          <a:off x="1662594" y="1505857"/>
          <a:ext cx="6923313" cy="478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169" y="377371"/>
            <a:ext cx="754458" cy="837449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2.3.6</a:t>
            </a:r>
          </a:p>
        </p:txBody>
      </p:sp>
    </p:spTree>
    <p:extLst>
      <p:ext uri="{BB962C8B-B14F-4D97-AF65-F5344CB8AC3E}">
        <p14:creationId xmlns:p14="http://schemas.microsoft.com/office/powerpoint/2010/main" val="391995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C:  What is it?  </a:t>
            </a:r>
            <a:br>
              <a:rPr lang="en-US" sz="2800" dirty="0"/>
            </a:br>
            <a:r>
              <a:rPr lang="en-US" sz="2800" dirty="0"/>
              <a:t>Case Scenarios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2.3.7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5" y="1747425"/>
            <a:ext cx="72125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b="1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Read the case scenario.</a:t>
            </a:r>
            <a:endParaRPr lang="en-US" sz="2400" b="1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Answer the following questions for each scenario:</a:t>
            </a:r>
            <a:endParaRPr lang="en-US" sz="2400" b="1" dirty="0">
              <a:solidFill>
                <a:srgbClr val="56944F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6944F"/>
                </a:solidFill>
              </a:rPr>
              <a:t>Determine if the case scenario is describing Case Management Services or a Special Conditions Referral.  </a:t>
            </a:r>
            <a:endParaRPr lang="en-US" sz="2400" b="1" dirty="0">
              <a:solidFill>
                <a:srgbClr val="56944F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6944F"/>
                </a:solidFill>
              </a:rPr>
              <a:t>Based off of your answer from the first question select which type of Case Management Services or Special Conditions Referral the scenario is describing.</a:t>
            </a:r>
            <a:endParaRPr lang="en-US" sz="2400" b="1" dirty="0">
              <a:solidFill>
                <a:srgbClr val="56944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Be prepared to discuss.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rgbClr val="569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75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2.4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sz="2800" dirty="0"/>
              <a:t>Case Transfer Conference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2.4.1</a:t>
            </a:r>
          </a:p>
        </p:txBody>
      </p:sp>
    </p:spTree>
    <p:extLst>
      <p:ext uri="{BB962C8B-B14F-4D97-AF65-F5344CB8AC3E}">
        <p14:creationId xmlns:p14="http://schemas.microsoft.com/office/powerpoint/2010/main" val="2448851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2.4.2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4864" y="2525732"/>
            <a:ext cx="6894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56944F"/>
                </a:solidFill>
              </a:rPr>
              <a:t>Review the requirements for conducting a Case Transfer Conference.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b="1" dirty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56944F"/>
                </a:solidFill>
              </a:rPr>
              <a:t>Describe the local case transfer process.</a:t>
            </a:r>
          </a:p>
        </p:txBody>
      </p:sp>
    </p:spTree>
    <p:extLst>
      <p:ext uri="{BB962C8B-B14F-4D97-AF65-F5344CB8AC3E}">
        <p14:creationId xmlns:p14="http://schemas.microsoft.com/office/powerpoint/2010/main" val="192496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Transfer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Parties from Case Management, Child Protective Investigations, and possibly the family meet and discuss the case details.</a:t>
            </a:r>
          </a:p>
        </p:txBody>
      </p:sp>
      <p:pic>
        <p:nvPicPr>
          <p:cNvPr id="5" name="Picture 4" descr="int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5313" y="3468915"/>
            <a:ext cx="3243944" cy="3243944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2.4.3</a:t>
            </a:r>
          </a:p>
        </p:txBody>
      </p:sp>
    </p:spTree>
    <p:extLst>
      <p:ext uri="{BB962C8B-B14F-4D97-AF65-F5344CB8AC3E}">
        <p14:creationId xmlns:p14="http://schemas.microsoft.com/office/powerpoint/2010/main" val="3404284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Autofit/>
          </a:bodyPr>
          <a:lstStyle/>
          <a:p>
            <a:r>
              <a:rPr lang="en-US" dirty="0"/>
              <a:t>Case Transfer Conference:</a:t>
            </a:r>
            <a:br>
              <a:rPr lang="en-US" dirty="0"/>
            </a:br>
            <a:r>
              <a:rPr lang="en-US" dirty="0"/>
              <a:t>Local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52" y="1945881"/>
            <a:ext cx="5580063" cy="370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2.4.4</a:t>
            </a:r>
          </a:p>
        </p:txBody>
      </p:sp>
    </p:spTree>
    <p:extLst>
      <p:ext uri="{BB962C8B-B14F-4D97-AF65-F5344CB8AC3E}">
        <p14:creationId xmlns:p14="http://schemas.microsoft.com/office/powerpoint/2010/main" val="4016230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2.5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Out-of-County</a:t>
            </a:r>
          </a:p>
          <a:p>
            <a:r>
              <a:rPr lang="en-US" dirty="0"/>
              <a:t>Service Requests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2.5.1</a:t>
            </a:r>
          </a:p>
        </p:txBody>
      </p:sp>
    </p:spTree>
    <p:extLst>
      <p:ext uri="{BB962C8B-B14F-4D97-AF65-F5344CB8AC3E}">
        <p14:creationId xmlns:p14="http://schemas.microsoft.com/office/powerpoint/2010/main" val="2879195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2.5.2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865" y="2164703"/>
            <a:ext cx="6466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Explain the purpose of and process for making out-of-county service requests. </a:t>
            </a:r>
          </a:p>
        </p:txBody>
      </p:sp>
    </p:spTree>
    <p:extLst>
      <p:ext uri="{BB962C8B-B14F-4D97-AF65-F5344CB8AC3E}">
        <p14:creationId xmlns:p14="http://schemas.microsoft.com/office/powerpoint/2010/main" val="166310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2.1.2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865" y="2164703"/>
            <a:ext cx="6466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Explain the primary purpose of an ongoing service case. </a:t>
            </a:r>
          </a:p>
          <a:p>
            <a:endParaRPr lang="en-US" sz="28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the skills needed for case transfer. </a:t>
            </a:r>
          </a:p>
        </p:txBody>
      </p:sp>
    </p:spTree>
    <p:extLst>
      <p:ext uri="{BB962C8B-B14F-4D97-AF65-F5344CB8AC3E}">
        <p14:creationId xmlns:p14="http://schemas.microsoft.com/office/powerpoint/2010/main" val="2943565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58888" y="306535"/>
            <a:ext cx="768985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 Black" pitchFamily="34" charset="0"/>
              </a:rPr>
              <a:t>Out-of-County Services Requirements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46" b="17525"/>
          <a:stretch/>
        </p:blipFill>
        <p:spPr bwMode="auto">
          <a:xfrm>
            <a:off x="2234004" y="1327484"/>
            <a:ext cx="5739617" cy="42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2.5.3</a:t>
            </a:r>
          </a:p>
        </p:txBody>
      </p:sp>
    </p:spTree>
    <p:extLst>
      <p:ext uri="{BB962C8B-B14F-4D97-AF65-F5344CB8AC3E}">
        <p14:creationId xmlns:p14="http://schemas.microsoft.com/office/powerpoint/2010/main" val="795318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88401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D:</a:t>
            </a:r>
            <a:br>
              <a:rPr lang="en-US" sz="2800" dirty="0"/>
            </a:br>
            <a:r>
              <a:rPr lang="en-US" sz="2800" dirty="0"/>
              <a:t>Out-of-County Procedures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2.5.4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6" y="2269940"/>
            <a:ext cx="6810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b="1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1B5FAA"/>
                </a:solidFill>
              </a:rPr>
              <a:t>Review the out-of-county service procedures.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1B5FAA"/>
                </a:solidFill>
              </a:rPr>
              <a:t>Complete the fill in the blank questions.</a:t>
            </a:r>
          </a:p>
        </p:txBody>
      </p:sp>
    </p:spTree>
    <p:extLst>
      <p:ext uri="{BB962C8B-B14F-4D97-AF65-F5344CB8AC3E}">
        <p14:creationId xmlns:p14="http://schemas.microsoft.com/office/powerpoint/2010/main" val="167257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Transfer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Period of time when the primary responsibility for a case involving an unsafe child moves from Child Protective Investigations to Case Management.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21" y="4034291"/>
            <a:ext cx="2857500" cy="189547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2.1.3</a:t>
            </a:r>
          </a:p>
        </p:txBody>
      </p:sp>
    </p:spTree>
    <p:extLst>
      <p:ext uri="{BB962C8B-B14F-4D97-AF65-F5344CB8AC3E}">
        <p14:creationId xmlns:p14="http://schemas.microsoft.com/office/powerpoint/2010/main" val="408895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799796"/>
            <a:ext cx="7082263" cy="1143000"/>
          </a:xfrm>
        </p:spPr>
        <p:txBody>
          <a:bodyPr>
            <a:noAutofit/>
          </a:bodyPr>
          <a:lstStyle/>
          <a:p>
            <a:r>
              <a:rPr lang="en-US" i="1" dirty="0"/>
              <a:t>The primary reason for transferring a case is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1643" y="2492669"/>
            <a:ext cx="5750998" cy="2646878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>
                <a:ln/>
                <a:solidFill>
                  <a:schemeClr val="accent3"/>
                </a:solidFill>
                <a:effectLst/>
              </a:rPr>
              <a:t>Safety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2.1.4</a:t>
            </a:r>
          </a:p>
        </p:txBody>
      </p:sp>
    </p:spTree>
    <p:extLst>
      <p:ext uri="{BB962C8B-B14F-4D97-AF65-F5344CB8AC3E}">
        <p14:creationId xmlns:p14="http://schemas.microsoft.com/office/powerpoint/2010/main" val="3475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4536" y="3046974"/>
            <a:ext cx="7082263" cy="2622305"/>
          </a:xfrm>
        </p:spPr>
        <p:txBody>
          <a:bodyPr>
            <a:noAutofit/>
          </a:bodyPr>
          <a:lstStyle/>
          <a:p>
            <a:r>
              <a:rPr lang="en-US" sz="2400" dirty="0"/>
              <a:t>A child is considered “unsafe” when there is a danger threat to a vulnerable child within a family/home.  This means the caregiver protective capacities are insufficient to manage the threat of danger, thus requiring outside intervention.</a:t>
            </a:r>
          </a:p>
        </p:txBody>
      </p:sp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2.1.5</a:t>
            </a:r>
          </a:p>
        </p:txBody>
      </p:sp>
    </p:spTree>
    <p:extLst>
      <p:ext uri="{BB962C8B-B14F-4D97-AF65-F5344CB8AC3E}">
        <p14:creationId xmlns:p14="http://schemas.microsoft.com/office/powerpoint/2010/main" val="304013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2.2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/>
          </a:bodyPr>
          <a:lstStyle/>
          <a:p>
            <a:r>
              <a:rPr lang="en-US" dirty="0"/>
              <a:t>Preparing for Case Transfer Process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Pre-Service CM Specialty Module 2.2.1</a:t>
            </a:r>
          </a:p>
        </p:txBody>
      </p:sp>
    </p:spTree>
    <p:extLst>
      <p:ext uri="{BB962C8B-B14F-4D97-AF65-F5344CB8AC3E}">
        <p14:creationId xmlns:p14="http://schemas.microsoft.com/office/powerpoint/2010/main" val="79216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2.2.2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865" y="1634778"/>
            <a:ext cx="64661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endParaRPr lang="en-US" sz="28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Review the steps required for preparing to receive a new case.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Explain how to conduct analysis of information already known using a case example. </a:t>
            </a:r>
          </a:p>
        </p:txBody>
      </p:sp>
    </p:spTree>
    <p:extLst>
      <p:ext uri="{BB962C8B-B14F-4D97-AF65-F5344CB8AC3E}">
        <p14:creationId xmlns:p14="http://schemas.microsoft.com/office/powerpoint/2010/main" val="299582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" val="9e189f1a753ee679d1b35c74a851e0b830c82ef3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00E7BD-A8D3-40F9-8F7A-D8C6C3A7C5B4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21A44BF-926A-4CE4-95FA-950325424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2DD3E7-9E72-4E0E-A900-5B75D6106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12572</TotalTime>
  <Words>1548</Words>
  <Application>Microsoft Office PowerPoint</Application>
  <PresentationFormat>On-screen Show (4:3)</PresentationFormat>
  <Paragraphs>240</Paragraphs>
  <Slides>41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Wingdings</vt:lpstr>
      <vt:lpstr>ACP-white</vt:lpstr>
      <vt:lpstr>1_ACP-white</vt:lpstr>
      <vt:lpstr>Case Management Module 2</vt:lpstr>
      <vt:lpstr>Agenda</vt:lpstr>
      <vt:lpstr>Unit 2.1</vt:lpstr>
      <vt:lpstr>Learning Objectives</vt:lpstr>
      <vt:lpstr>Case Transfer Process</vt:lpstr>
      <vt:lpstr>The primary reason for transferring a case is …</vt:lpstr>
      <vt:lpstr>A child is considered “unsafe” when there is a danger threat to a vulnerable child within a family/home.  This means the caregiver protective capacities are insufficient to manage the threat of danger, thus requiring outside intervention.</vt:lpstr>
      <vt:lpstr>Unit 2.2</vt:lpstr>
      <vt:lpstr>Learning Objectives</vt:lpstr>
      <vt:lpstr>Preparing for Case Transfer</vt:lpstr>
      <vt:lpstr>Review prior to case transfer…</vt:lpstr>
      <vt:lpstr>Prior Investigation History </vt:lpstr>
      <vt:lpstr>Service History Records</vt:lpstr>
      <vt:lpstr>Analyzing Prior History and Prior Service Records</vt:lpstr>
      <vt:lpstr>Analyzing Prior History and Prior Service Records, cont.</vt:lpstr>
      <vt:lpstr>Criminal History Information</vt:lpstr>
      <vt:lpstr>Criminal History Information Sources Accessed by Hotline</vt:lpstr>
      <vt:lpstr>Additional information available  to the Case Manager</vt:lpstr>
      <vt:lpstr>Uses of NCIC/FCIC/DAVID Information Obtained for Investigation</vt:lpstr>
      <vt:lpstr>Uses of NCIC/FCIC/DAVID Information Obtained for Investigation, Continued</vt:lpstr>
      <vt:lpstr>Improper Uses of NCIC/FCIC/DAVID</vt:lpstr>
      <vt:lpstr>Criminal History Analysis</vt:lpstr>
      <vt:lpstr>Facts about Criminal Histories</vt:lpstr>
      <vt:lpstr>Activity A: Preparing for Case Transfer:  Reviewing Current and Prior Intakes, Criminal History</vt:lpstr>
      <vt:lpstr>Preparing for Case Transfer: Reviewing the FFA and Safety Plan</vt:lpstr>
      <vt:lpstr>Activity B: Preparing for Case Transfer: Reviewing the FFA-Investigation and Safety Plan</vt:lpstr>
      <vt:lpstr>Unit 2.3</vt:lpstr>
      <vt:lpstr>Learning Objectives</vt:lpstr>
      <vt:lpstr>Case Management Services</vt:lpstr>
      <vt:lpstr>PowerPoint Presentation</vt:lpstr>
      <vt:lpstr>Special Conditions Referrals</vt:lpstr>
      <vt:lpstr>Special Conditions  Referrals</vt:lpstr>
      <vt:lpstr>Activity C:  What is it?   Case Scenarios </vt:lpstr>
      <vt:lpstr>Unit 2.4</vt:lpstr>
      <vt:lpstr>Learning Objectives</vt:lpstr>
      <vt:lpstr>Case Transfer Conference</vt:lpstr>
      <vt:lpstr>Case Transfer Conference: Local Process</vt:lpstr>
      <vt:lpstr>Unit 2.5</vt:lpstr>
      <vt:lpstr>Learning Objectives</vt:lpstr>
      <vt:lpstr>Out-of-County Services Requirements</vt:lpstr>
      <vt:lpstr>Activity D: Out-of-County Procedures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Management Module 2 - Case Transfer PowerPoint</dc:title>
  <dc:creator>Cindy</dc:creator>
  <cp:lastModifiedBy>VanDyke, Misty N</cp:lastModifiedBy>
  <cp:revision>348</cp:revision>
  <cp:lastPrinted>2016-06-23T14:15:09Z</cp:lastPrinted>
  <dcterms:created xsi:type="dcterms:W3CDTF">2013-01-31T01:40:39Z</dcterms:created>
  <dcterms:modified xsi:type="dcterms:W3CDTF">2025-05-07T14:39:03Z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