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4"/>
  </p:sldMasterIdLst>
  <p:notesMasterIdLst>
    <p:notesMasterId r:id="rId35"/>
  </p:notesMasterIdLst>
  <p:sldIdLst>
    <p:sldId id="256" r:id="rId5"/>
    <p:sldId id="257" r:id="rId6"/>
    <p:sldId id="259" r:id="rId7"/>
    <p:sldId id="260" r:id="rId8"/>
    <p:sldId id="261" r:id="rId9"/>
    <p:sldId id="258" r:id="rId10"/>
    <p:sldId id="262" r:id="rId11"/>
    <p:sldId id="263" r:id="rId12"/>
    <p:sldId id="267" r:id="rId13"/>
    <p:sldId id="265" r:id="rId14"/>
    <p:sldId id="282" r:id="rId15"/>
    <p:sldId id="284" r:id="rId16"/>
    <p:sldId id="283" r:id="rId17"/>
    <p:sldId id="285" r:id="rId18"/>
    <p:sldId id="264" r:id="rId19"/>
    <p:sldId id="269" r:id="rId20"/>
    <p:sldId id="286" r:id="rId21"/>
    <p:sldId id="268" r:id="rId22"/>
    <p:sldId id="270" r:id="rId23"/>
    <p:sldId id="271" r:id="rId24"/>
    <p:sldId id="273" r:id="rId25"/>
    <p:sldId id="272" r:id="rId26"/>
    <p:sldId id="274" r:id="rId27"/>
    <p:sldId id="275" r:id="rId28"/>
    <p:sldId id="276" r:id="rId29"/>
    <p:sldId id="277" r:id="rId30"/>
    <p:sldId id="279" r:id="rId31"/>
    <p:sldId id="278" r:id="rId32"/>
    <p:sldId id="280" r:id="rId33"/>
    <p:sldId id="281"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882" autoAdjust="0"/>
    <p:restoredTop sz="96187" autoAdjust="0"/>
  </p:normalViewPr>
  <p:slideViewPr>
    <p:cSldViewPr snapToGrid="0">
      <p:cViewPr varScale="1">
        <p:scale>
          <a:sx n="113" d="100"/>
          <a:sy n="113" d="100"/>
        </p:scale>
        <p:origin x="235"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3ABAD7-C9BE-4CEC-9DBC-E052272F7673}" type="datetimeFigureOut">
              <a:rPr lang="en-US" smtClean="0"/>
              <a:t>5/7/2025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2A2045-8730-4DB3-956C-DD99C38C3466}" type="slidenum">
              <a:rPr lang="en-US" smtClean="0"/>
              <a:t>‹#›</a:t>
            </a:fld>
            <a:endParaRPr lang="en-US"/>
          </a:p>
        </p:txBody>
      </p:sp>
    </p:spTree>
    <p:extLst>
      <p:ext uri="{BB962C8B-B14F-4D97-AF65-F5344CB8AC3E}">
        <p14:creationId xmlns:p14="http://schemas.microsoft.com/office/powerpoint/2010/main" val="94029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2A2045-8730-4DB3-956C-DD99C38C3466}" type="slidenum">
              <a:rPr lang="en-US" smtClean="0"/>
              <a:t>1</a:t>
            </a:fld>
            <a:endParaRPr lang="en-US"/>
          </a:p>
        </p:txBody>
      </p:sp>
    </p:spTree>
    <p:extLst>
      <p:ext uri="{BB962C8B-B14F-4D97-AF65-F5344CB8AC3E}">
        <p14:creationId xmlns:p14="http://schemas.microsoft.com/office/powerpoint/2010/main" val="3519571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0A1E9E6-2D0C-4671-93D6-C415F75534E1}"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3217342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1E9E6-2D0C-4671-93D6-C415F75534E1}"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3727380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1E9E6-2D0C-4671-93D6-C415F75534E1}"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794C1-2131-4756-B204-F9BA4D50859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00397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1E9E6-2D0C-4671-93D6-C415F75534E1}"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2760834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1E9E6-2D0C-4671-93D6-C415F75534E1}"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794C1-2131-4756-B204-F9BA4D50859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96264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1E9E6-2D0C-4671-93D6-C415F75534E1}"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38102109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A1E9E6-2D0C-4671-93D6-C415F75534E1}"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746322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A1E9E6-2D0C-4671-93D6-C415F75534E1}"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3614574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A1E9E6-2D0C-4671-93D6-C415F75534E1}"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4283947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A1E9E6-2D0C-4671-93D6-C415F75534E1}"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1103452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0A1E9E6-2D0C-4671-93D6-C415F75534E1}"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104341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0A1E9E6-2D0C-4671-93D6-C415F75534E1}" type="datetimeFigureOut">
              <a:rPr lang="en-US" smtClean="0"/>
              <a:t>5/7/2025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1782811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A1E9E6-2D0C-4671-93D6-C415F75534E1}" type="datetimeFigureOut">
              <a:rPr lang="en-US" smtClean="0"/>
              <a:t>5/7/2025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3420255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A1E9E6-2D0C-4671-93D6-C415F75534E1}" type="datetimeFigureOut">
              <a:rPr lang="en-US" smtClean="0"/>
              <a:t>5/7/2025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971917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0A1E9E6-2D0C-4671-93D6-C415F75534E1}"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157830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A1E9E6-2D0C-4671-93D6-C415F75534E1}"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3794C1-2131-4756-B204-F9BA4D50859B}" type="slidenum">
              <a:rPr lang="en-US" smtClean="0"/>
              <a:t>‹#›</a:t>
            </a:fld>
            <a:endParaRPr lang="en-US"/>
          </a:p>
        </p:txBody>
      </p:sp>
    </p:spTree>
    <p:extLst>
      <p:ext uri="{BB962C8B-B14F-4D97-AF65-F5344CB8AC3E}">
        <p14:creationId xmlns:p14="http://schemas.microsoft.com/office/powerpoint/2010/main" val="1266242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A1E9E6-2D0C-4671-93D6-C415F75534E1}" type="datetimeFigureOut">
              <a:rPr lang="en-US" smtClean="0"/>
              <a:t>5/7/2025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E3794C1-2131-4756-B204-F9BA4D50859B}" type="slidenum">
              <a:rPr lang="en-US" smtClean="0"/>
              <a:t>‹#›</a:t>
            </a:fld>
            <a:endParaRPr lang="en-US"/>
          </a:p>
        </p:txBody>
      </p:sp>
    </p:spTree>
    <p:extLst>
      <p:ext uri="{BB962C8B-B14F-4D97-AF65-F5344CB8AC3E}">
        <p14:creationId xmlns:p14="http://schemas.microsoft.com/office/powerpoint/2010/main" val="828181354"/>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 id="2147483784" r:id="rId13"/>
    <p:sldLayoutId id="2147483785" r:id="rId14"/>
    <p:sldLayoutId id="2147483786" r:id="rId15"/>
    <p:sldLayoutId id="214748378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http://ucnewsblog.files.wordpress.com/2011/11/copy-of-focusgroup.png" TargetMode="Externa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http://ucnewsblog.files.wordpress.com/2011/11/copy-of-focusgroup.png" TargetMode="External"/><Relationship Id="rId4" Type="http://schemas.openxmlformats.org/officeDocument/2006/relationships/image" Target="../media/image8.png"/></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http://ucnewsblog.files.wordpress.com/2011/11/copy-of-focusgroup.png" TargetMode="External"/><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https://psibrone.files.wordpress.com/2014/10/hindsight.jpg" TargetMode="External"/><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6.xml.rels><?xml version="1.0" encoding="UTF-8" standalone="yes"?>
<Relationships xmlns="http://schemas.openxmlformats.org/package/2006/relationships"><Relationship Id="rId3" Type="http://schemas.openxmlformats.org/officeDocument/2006/relationships/image" Target="http://classroomclipart.com/images/gallery/Animations/Business/TN_agenda_animation_2.jpg" TargetMode="External"/><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media.cmgdigital.com/shared/lt/lt_cache/thumbnail/960/img/photos/2012/07/16/35/4d/DCF_Logo_circ_CMYK.jpg"/>
          <p:cNvPicPr>
            <a:picLocks noChangeAspect="1" noChangeArrowheads="1"/>
          </p:cNvPicPr>
          <p:nvPr/>
        </p:nvPicPr>
        <p:blipFill>
          <a:blip r:embed="rId3"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1" y="5875501"/>
            <a:ext cx="1020180" cy="850150"/>
          </a:xfrm>
          <a:prstGeom prst="rect">
            <a:avLst/>
          </a:prstGeom>
        </p:spPr>
      </p:pic>
      <p:sp>
        <p:nvSpPr>
          <p:cNvPr id="7"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8" name="Picture 7"/>
          <p:cNvPicPr/>
          <p:nvPr/>
        </p:nvPicPr>
        <p:blipFill>
          <a:blip r:embed="rId5">
            <a:extLst>
              <a:ext uri="{28A0092B-C50C-407E-A947-70E740481C1C}">
                <a14:useLocalDpi xmlns:a14="http://schemas.microsoft.com/office/drawing/2010/main" val="0"/>
              </a:ext>
            </a:extLst>
          </a:blip>
          <a:stretch>
            <a:fillRect/>
          </a:stretch>
        </p:blipFill>
        <p:spPr>
          <a:xfrm>
            <a:off x="1180601" y="557937"/>
            <a:ext cx="7167219" cy="4594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49792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19075"/>
            <a:ext cx="8596668" cy="1320800"/>
          </a:xfrm>
        </p:spPr>
        <p:txBody>
          <a:bodyPr>
            <a:normAutofit/>
          </a:bodyPr>
          <a:lstStyle/>
          <a:p>
            <a:r>
              <a:rPr lang="en-US" sz="5400" b="1" dirty="0">
                <a:solidFill>
                  <a:schemeClr val="accent1">
                    <a:lumMod val="50000"/>
                  </a:schemeClr>
                </a:solidFill>
              </a:rPr>
              <a:t>What is Critical thinking?</a:t>
            </a:r>
          </a:p>
        </p:txBody>
      </p:sp>
      <p:sp>
        <p:nvSpPr>
          <p:cNvPr id="3" name="Content Placeholder 2"/>
          <p:cNvSpPr>
            <a:spLocks noGrp="1"/>
          </p:cNvSpPr>
          <p:nvPr>
            <p:ph idx="1"/>
          </p:nvPr>
        </p:nvSpPr>
        <p:spPr/>
        <p:txBody>
          <a:bodyPr>
            <a:normAutofit/>
          </a:bodyPr>
          <a:lstStyle/>
          <a:p>
            <a:r>
              <a:rPr lang="en-US" sz="3600" dirty="0">
                <a:latin typeface="Andalus" panose="02020603050405020304" pitchFamily="18" charset="-78"/>
                <a:cs typeface="Andalus" panose="02020603050405020304" pitchFamily="18" charset="-78"/>
              </a:rPr>
              <a:t>Refer to handouts in Participant Guide.</a:t>
            </a:r>
          </a:p>
          <a:p>
            <a:pPr lvl="1"/>
            <a:r>
              <a:rPr lang="en-US" sz="3400" dirty="0">
                <a:latin typeface="Andalus" panose="02020603050405020304" pitchFamily="18" charset="-78"/>
                <a:cs typeface="Andalus" panose="02020603050405020304" pitchFamily="18" charset="-78"/>
              </a:rPr>
              <a:t> “What is Critical Thinking?”</a:t>
            </a:r>
          </a:p>
          <a:p>
            <a:pPr lvl="1"/>
            <a:r>
              <a:rPr lang="en-US" sz="3400" dirty="0">
                <a:latin typeface="Andalus" panose="02020603050405020304" pitchFamily="18" charset="-78"/>
                <a:cs typeface="Andalus" panose="02020603050405020304" pitchFamily="18" charset="-78"/>
              </a:rPr>
              <a:t> “What Exactly is Critical Thinking?”</a:t>
            </a:r>
          </a:p>
          <a:p>
            <a:pPr lvl="1"/>
            <a:r>
              <a:rPr lang="en-US" sz="3400" dirty="0">
                <a:latin typeface="Andalus" panose="02020603050405020304" pitchFamily="18" charset="-78"/>
                <a:cs typeface="Andalus" panose="02020603050405020304" pitchFamily="18" charset="-78"/>
              </a:rPr>
              <a:t> “6 Stages of Critical Thinking  	Development”</a:t>
            </a:r>
          </a:p>
          <a:p>
            <a:pPr lvl="1"/>
            <a:r>
              <a:rPr lang="en-US" sz="3400" dirty="0">
                <a:latin typeface="Andalus" panose="02020603050405020304" pitchFamily="18" charset="-78"/>
                <a:cs typeface="Andalus" panose="02020603050405020304" pitchFamily="18" charset="-78"/>
              </a:rPr>
              <a:t> “Reasoning”</a:t>
            </a:r>
          </a:p>
          <a:p>
            <a:pPr lvl="1"/>
            <a:endParaRPr lang="en-US" sz="3400" dirty="0">
              <a:latin typeface="Andalus" panose="02020603050405020304" pitchFamily="18" charset="-78"/>
              <a:cs typeface="Andalus" panose="02020603050405020304" pitchFamily="18" charset="-78"/>
            </a:endParaRPr>
          </a:p>
          <a:p>
            <a:pPr lvl="1"/>
            <a:endParaRPr lang="en-US" sz="3400" dirty="0">
              <a:latin typeface="Andalus" panose="02020603050405020304" pitchFamily="18" charset="-78"/>
              <a:cs typeface="Andalus" panose="02020603050405020304" pitchFamily="18" charset="-78"/>
            </a:endParaRP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14835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661652"/>
          </a:xfrm>
        </p:spPr>
        <p:txBody>
          <a:bodyPr>
            <a:noAutofit/>
          </a:bodyPr>
          <a:lstStyle/>
          <a:p>
            <a:r>
              <a:rPr lang="en-US" sz="5400" b="1" dirty="0">
                <a:solidFill>
                  <a:schemeClr val="accent1">
                    <a:lumMod val="50000"/>
                  </a:schemeClr>
                </a:solidFill>
              </a:rPr>
              <a:t>The Ideal Critical Thinker in Child Welfare…</a:t>
            </a:r>
            <a:endParaRPr lang="en-US" sz="5400" dirty="0"/>
          </a:p>
        </p:txBody>
      </p:sp>
      <p:sp>
        <p:nvSpPr>
          <p:cNvPr id="3" name="Content Placeholder 2"/>
          <p:cNvSpPr>
            <a:spLocks noGrp="1"/>
          </p:cNvSpPr>
          <p:nvPr>
            <p:ph idx="1"/>
          </p:nvPr>
        </p:nvSpPr>
        <p:spPr>
          <a:xfrm>
            <a:off x="677334" y="2625212"/>
            <a:ext cx="8938614" cy="3834581"/>
          </a:xfrm>
        </p:spPr>
        <p:txBody>
          <a:bodyPr>
            <a:noAutofit/>
          </a:bodyPr>
          <a:lstStyle/>
          <a:p>
            <a:r>
              <a:rPr lang="en-US" sz="2400" dirty="0">
                <a:latin typeface="Andalus" panose="02020603050405020304" pitchFamily="18" charset="-78"/>
                <a:cs typeface="Andalus" panose="02020603050405020304" pitchFamily="18" charset="-78"/>
              </a:rPr>
              <a:t>Seeks and offers clear reasons, assumptions and conclusions to support justification of safety decision-making.</a:t>
            </a:r>
          </a:p>
          <a:p>
            <a:r>
              <a:rPr lang="en-US" sz="2400" dirty="0">
                <a:latin typeface="Andalus" panose="02020603050405020304" pitchFamily="18" charset="-78"/>
                <a:cs typeface="Andalus" panose="02020603050405020304" pitchFamily="18" charset="-78"/>
              </a:rPr>
              <a:t>Takes into account the “family conditions” within the context of each case.</a:t>
            </a:r>
          </a:p>
          <a:p>
            <a:r>
              <a:rPr lang="en-US" sz="2400" dirty="0">
                <a:latin typeface="Andalus" panose="02020603050405020304" pitchFamily="18" charset="-78"/>
                <a:cs typeface="Andalus" panose="02020603050405020304" pitchFamily="18" charset="-78"/>
              </a:rPr>
              <a:t>Suspends decision-making until information is reconciled, validated and is sufficient.</a:t>
            </a:r>
          </a:p>
          <a:p>
            <a:r>
              <a:rPr lang="en-US" sz="2400" dirty="0">
                <a:latin typeface="Andalus" panose="02020603050405020304" pitchFamily="18" charset="-78"/>
                <a:cs typeface="Andalus" panose="02020603050405020304" pitchFamily="18" charset="-78"/>
              </a:rPr>
              <a:t>Uses critical thinking abilities and skills during case assessments.</a:t>
            </a:r>
          </a:p>
          <a:p>
            <a:r>
              <a:rPr lang="en-US" sz="2400" dirty="0">
                <a:latin typeface="Andalus" panose="02020603050405020304" pitchFamily="18" charset="-78"/>
                <a:cs typeface="Andalus" panose="02020603050405020304" pitchFamily="18" charset="-78"/>
              </a:rPr>
              <a:t>Uses “The Standards,” “The Elements,” and “Intellectual Traits.”</a:t>
            </a:r>
          </a:p>
        </p:txBody>
      </p:sp>
    </p:spTree>
    <p:extLst>
      <p:ext uri="{BB962C8B-B14F-4D97-AF65-F5344CB8AC3E}">
        <p14:creationId xmlns:p14="http://schemas.microsoft.com/office/powerpoint/2010/main" val="1897887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b="1" dirty="0">
                <a:solidFill>
                  <a:schemeClr val="accent1">
                    <a:lumMod val="50000"/>
                  </a:schemeClr>
                </a:solidFill>
              </a:rPr>
              <a:t>What Exactly is Critical Thinking?</a:t>
            </a:r>
          </a:p>
        </p:txBody>
      </p:sp>
      <p:sp>
        <p:nvSpPr>
          <p:cNvPr id="3" name="Content Placeholder 2"/>
          <p:cNvSpPr>
            <a:spLocks noGrp="1"/>
          </p:cNvSpPr>
          <p:nvPr>
            <p:ph idx="1"/>
          </p:nvPr>
        </p:nvSpPr>
        <p:spPr>
          <a:xfrm>
            <a:off x="677334" y="2743200"/>
            <a:ext cx="8596668" cy="3298162"/>
          </a:xfrm>
        </p:spPr>
        <p:txBody>
          <a:bodyPr>
            <a:normAutofit/>
          </a:bodyPr>
          <a:lstStyle/>
          <a:p>
            <a:r>
              <a:rPr lang="en-US" sz="3600" dirty="0">
                <a:latin typeface="Andalus" panose="02020603050405020304" pitchFamily="18" charset="-78"/>
                <a:cs typeface="Andalus" panose="02020603050405020304" pitchFamily="18" charset="-78"/>
              </a:rPr>
              <a:t>Basic Process of Critical Thinking</a:t>
            </a:r>
          </a:p>
          <a:p>
            <a:pPr marL="0" indent="0">
              <a:buNone/>
            </a:pPr>
            <a:endParaRPr lang="en-US" sz="3600" dirty="0">
              <a:latin typeface="Andalus" panose="02020603050405020304" pitchFamily="18" charset="-78"/>
              <a:cs typeface="Andalus" panose="02020603050405020304" pitchFamily="18" charset="-78"/>
            </a:endParaRPr>
          </a:p>
          <a:p>
            <a:r>
              <a:rPr lang="en-US" sz="3600" dirty="0">
                <a:latin typeface="Andalus" panose="02020603050405020304" pitchFamily="18" charset="-78"/>
                <a:cs typeface="Andalus" panose="02020603050405020304" pitchFamily="18" charset="-78"/>
              </a:rPr>
              <a:t>Taking Informed Action</a:t>
            </a:r>
          </a:p>
        </p:txBody>
      </p:sp>
    </p:spTree>
    <p:extLst>
      <p:ext uri="{BB962C8B-B14F-4D97-AF65-F5344CB8AC3E}">
        <p14:creationId xmlns:p14="http://schemas.microsoft.com/office/powerpoint/2010/main" val="816574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691149"/>
          </a:xfrm>
        </p:spPr>
        <p:txBody>
          <a:bodyPr>
            <a:noAutofit/>
          </a:bodyPr>
          <a:lstStyle/>
          <a:p>
            <a:r>
              <a:rPr lang="en-US" sz="5400" b="1" dirty="0">
                <a:solidFill>
                  <a:schemeClr val="accent1">
                    <a:lumMod val="50000"/>
                  </a:schemeClr>
                </a:solidFill>
              </a:rPr>
              <a:t>The 6 Stages of Critical Thinking</a:t>
            </a:r>
          </a:p>
        </p:txBody>
      </p:sp>
      <p:sp>
        <p:nvSpPr>
          <p:cNvPr id="3" name="Content Placeholder 2"/>
          <p:cNvSpPr>
            <a:spLocks noGrp="1"/>
          </p:cNvSpPr>
          <p:nvPr>
            <p:ph idx="1"/>
          </p:nvPr>
        </p:nvSpPr>
        <p:spPr>
          <a:xfrm>
            <a:off x="677334" y="2639960"/>
            <a:ext cx="8596668" cy="3401401"/>
          </a:xfrm>
        </p:spPr>
        <p:txBody>
          <a:bodyPr>
            <a:normAutofit/>
          </a:bodyPr>
          <a:lstStyle/>
          <a:p>
            <a:r>
              <a:rPr lang="en-US" sz="2800" dirty="0">
                <a:latin typeface="Andalus" panose="02020603050405020304" pitchFamily="18" charset="-78"/>
                <a:cs typeface="Andalus" panose="02020603050405020304" pitchFamily="18" charset="-78"/>
              </a:rPr>
              <a:t>1. The Unreflective Thinker</a:t>
            </a:r>
          </a:p>
          <a:p>
            <a:r>
              <a:rPr lang="en-US" sz="2800" dirty="0">
                <a:latin typeface="Andalus" panose="02020603050405020304" pitchFamily="18" charset="-78"/>
                <a:cs typeface="Andalus" panose="02020603050405020304" pitchFamily="18" charset="-78"/>
              </a:rPr>
              <a:t>2. The Challenged Thinker</a:t>
            </a:r>
          </a:p>
          <a:p>
            <a:r>
              <a:rPr lang="en-US" sz="2800" dirty="0">
                <a:latin typeface="Andalus" panose="02020603050405020304" pitchFamily="18" charset="-78"/>
                <a:cs typeface="Andalus" panose="02020603050405020304" pitchFamily="18" charset="-78"/>
              </a:rPr>
              <a:t>3. The Beginning Thinker</a:t>
            </a:r>
          </a:p>
          <a:p>
            <a:r>
              <a:rPr lang="en-US" sz="2800" dirty="0">
                <a:latin typeface="Andalus" panose="02020603050405020304" pitchFamily="18" charset="-78"/>
                <a:cs typeface="Andalus" panose="02020603050405020304" pitchFamily="18" charset="-78"/>
              </a:rPr>
              <a:t>4. The Practicing Thinker</a:t>
            </a:r>
          </a:p>
          <a:p>
            <a:r>
              <a:rPr lang="en-US" sz="2800" dirty="0">
                <a:latin typeface="Andalus" panose="02020603050405020304" pitchFamily="18" charset="-78"/>
                <a:cs typeface="Andalus" panose="02020603050405020304" pitchFamily="18" charset="-78"/>
              </a:rPr>
              <a:t>5. The Advanced Thinker</a:t>
            </a:r>
          </a:p>
          <a:p>
            <a:r>
              <a:rPr lang="en-US" sz="2800" dirty="0">
                <a:latin typeface="Andalus" panose="02020603050405020304" pitchFamily="18" charset="-78"/>
                <a:cs typeface="Andalus" panose="02020603050405020304" pitchFamily="18" charset="-78"/>
              </a:rPr>
              <a:t>6. The Accomplished Thinker</a:t>
            </a:r>
          </a:p>
        </p:txBody>
      </p:sp>
    </p:spTree>
    <p:extLst>
      <p:ext uri="{BB962C8B-B14F-4D97-AF65-F5344CB8AC3E}">
        <p14:creationId xmlns:p14="http://schemas.microsoft.com/office/powerpoint/2010/main" val="2942343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Reasoning:</a:t>
            </a:r>
          </a:p>
        </p:txBody>
      </p:sp>
      <p:sp>
        <p:nvSpPr>
          <p:cNvPr id="3" name="Content Placeholder 2"/>
          <p:cNvSpPr>
            <a:spLocks noGrp="1"/>
          </p:cNvSpPr>
          <p:nvPr>
            <p:ph idx="1"/>
          </p:nvPr>
        </p:nvSpPr>
        <p:spPr/>
        <p:txBody>
          <a:bodyPr>
            <a:normAutofit fontScale="92500" lnSpcReduction="10000"/>
          </a:bodyPr>
          <a:lstStyle/>
          <a:p>
            <a:r>
              <a:rPr lang="en-US" sz="2800" dirty="0">
                <a:latin typeface="Andalus" panose="02020603050405020304" pitchFamily="18" charset="-78"/>
                <a:cs typeface="Andalus" panose="02020603050405020304" pitchFamily="18" charset="-78"/>
              </a:rPr>
              <a:t>Gather sufficient information that supports and opposes your claim.</a:t>
            </a:r>
          </a:p>
          <a:p>
            <a:r>
              <a:rPr lang="en-US" sz="2800" dirty="0">
                <a:latin typeface="Andalus" panose="02020603050405020304" pitchFamily="18" charset="-78"/>
                <a:cs typeface="Andalus" panose="02020603050405020304" pitchFamily="18" charset="-78"/>
              </a:rPr>
              <a:t>Make sure all information is accurate, clear and relevant.</a:t>
            </a:r>
          </a:p>
          <a:p>
            <a:r>
              <a:rPr lang="en-US" sz="2800" dirty="0">
                <a:latin typeface="Andalus" panose="02020603050405020304" pitchFamily="18" charset="-78"/>
                <a:cs typeface="Andalus" panose="02020603050405020304" pitchFamily="18" charset="-78"/>
              </a:rPr>
              <a:t>Infer only what the evidence implies &amp; check for consistency.</a:t>
            </a:r>
          </a:p>
          <a:p>
            <a:r>
              <a:rPr lang="en-US" sz="2800" dirty="0">
                <a:latin typeface="Andalus" panose="02020603050405020304" pitchFamily="18" charset="-78"/>
                <a:cs typeface="Andalus" panose="02020603050405020304" pitchFamily="18" charset="-78"/>
              </a:rPr>
              <a:t>Consider and trace all possible implications and consequences that follow your reasoning.</a:t>
            </a:r>
          </a:p>
          <a:p>
            <a:r>
              <a:rPr lang="en-US" sz="2800" dirty="0">
                <a:latin typeface="Andalus" panose="02020603050405020304" pitchFamily="18" charset="-78"/>
                <a:cs typeface="Andalus" panose="02020603050405020304" pitchFamily="18" charset="-78"/>
              </a:rPr>
              <a:t>Look out for negative and positive implications.</a:t>
            </a:r>
          </a:p>
        </p:txBody>
      </p:sp>
    </p:spTree>
    <p:extLst>
      <p:ext uri="{BB962C8B-B14F-4D97-AF65-F5344CB8AC3E}">
        <p14:creationId xmlns:p14="http://schemas.microsoft.com/office/powerpoint/2010/main" val="3549894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Discussion</a:t>
            </a:r>
          </a:p>
        </p:txBody>
      </p:sp>
      <p:sp>
        <p:nvSpPr>
          <p:cNvPr id="3" name="Content Placeholder 2"/>
          <p:cNvSpPr>
            <a:spLocks noGrp="1"/>
          </p:cNvSpPr>
          <p:nvPr>
            <p:ph idx="1"/>
          </p:nvPr>
        </p:nvSpPr>
        <p:spPr/>
        <p:txBody>
          <a:bodyPr>
            <a:normAutofit/>
          </a:bodyPr>
          <a:lstStyle/>
          <a:p>
            <a:r>
              <a:rPr lang="en-US" sz="2800" dirty="0">
                <a:latin typeface="Andalus" panose="02020603050405020304" pitchFamily="18" charset="-78"/>
                <a:cs typeface="Andalus" panose="02020603050405020304" pitchFamily="18" charset="-78"/>
              </a:rPr>
              <a:t>Individually, take 5 minutes to identify someone in your personal or professional life represented in a particular stage of critical thinking development. Provide an example of how you know they are in that particular stage.</a:t>
            </a:r>
            <a:endParaRPr lang="en-US" sz="2800" dirty="0">
              <a:solidFill>
                <a:schemeClr val="tx1"/>
              </a:solidFill>
              <a:latin typeface="Andalus" panose="02020603050405020304" pitchFamily="18" charset="-78"/>
              <a:cs typeface="Andalus" panose="02020603050405020304" pitchFamily="18" charset="-78"/>
            </a:endParaRP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7" name="Picture 6" descr="http://web-images.chacha.com/images/Gallery/5255/what-can-you-do-with-an-old-flash-drive-206140998-dec-6-2012-1-600x600.jpg"/>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547964" y="488886"/>
            <a:ext cx="1262900" cy="1089228"/>
          </a:xfrm>
          <a:prstGeom prst="rect">
            <a:avLst/>
          </a:prstGeom>
          <a:noFill/>
          <a:ln>
            <a:noFill/>
          </a:ln>
        </p:spPr>
      </p:pic>
    </p:spTree>
    <p:extLst>
      <p:ext uri="{BB962C8B-B14F-4D97-AF65-F5344CB8AC3E}">
        <p14:creationId xmlns:p14="http://schemas.microsoft.com/office/powerpoint/2010/main" val="15093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latin typeface="+mn-lt"/>
                <a:cs typeface="Andalus" panose="02020603050405020304" pitchFamily="18" charset="-78"/>
              </a:rPr>
              <a:t>Learning Objectives</a:t>
            </a:r>
          </a:p>
        </p:txBody>
      </p:sp>
      <p:sp>
        <p:nvSpPr>
          <p:cNvPr id="3" name="Content Placeholder 2"/>
          <p:cNvSpPr>
            <a:spLocks noGrp="1"/>
          </p:cNvSpPr>
          <p:nvPr>
            <p:ph idx="1"/>
          </p:nvPr>
        </p:nvSpPr>
        <p:spPr>
          <a:xfrm>
            <a:off x="677334" y="1930400"/>
            <a:ext cx="8596668" cy="3880773"/>
          </a:xfrm>
        </p:spPr>
        <p:txBody>
          <a:bodyPr>
            <a:noAutofit/>
          </a:bodyPr>
          <a:lstStyle/>
          <a:p>
            <a:r>
              <a:rPr lang="en-US" sz="2800" dirty="0">
                <a:latin typeface="Andalus" panose="02020603050405020304" pitchFamily="18" charset="-78"/>
                <a:cs typeface="Andalus" panose="02020603050405020304" pitchFamily="18" charset="-78"/>
              </a:rPr>
              <a:t>Define and identify the six stages of critical thinking.</a:t>
            </a:r>
          </a:p>
          <a:p>
            <a:r>
              <a:rPr lang="en-US" sz="2800" b="1" dirty="0">
                <a:latin typeface="Andalus" panose="02020603050405020304" pitchFamily="18" charset="-78"/>
                <a:cs typeface="Andalus" panose="02020603050405020304" pitchFamily="18" charset="-78"/>
              </a:rPr>
              <a:t>Analyze how critical thinking is utilized in preparation for information collection with the family.</a:t>
            </a:r>
          </a:p>
          <a:p>
            <a:r>
              <a:rPr lang="en-US" sz="2800" dirty="0">
                <a:latin typeface="Andalus" panose="02020603050405020304" pitchFamily="18" charset="-78"/>
                <a:cs typeface="Andalus" panose="02020603050405020304" pitchFamily="18" charset="-78"/>
              </a:rPr>
              <a:t>Distinguish when conversations are task driven, as opposed to a consultative approach.</a:t>
            </a:r>
          </a:p>
          <a:p>
            <a:r>
              <a:rPr lang="en-US" sz="2800" dirty="0">
                <a:latin typeface="Andalus" panose="02020603050405020304" pitchFamily="18" charset="-78"/>
                <a:cs typeface="Andalus" panose="02020603050405020304" pitchFamily="18" charset="-78"/>
              </a:rPr>
              <a:t>Formulate a plan for a successful conversation with the family and articulate how you would have this conversation. </a:t>
            </a:r>
          </a:p>
        </p:txBody>
      </p:sp>
      <p:pic>
        <p:nvPicPr>
          <p:cNvPr id="6"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8"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8875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36645"/>
            <a:ext cx="8596668" cy="1320800"/>
          </a:xfrm>
        </p:spPr>
        <p:txBody>
          <a:bodyPr>
            <a:noAutofit/>
          </a:bodyPr>
          <a:lstStyle/>
          <a:p>
            <a:r>
              <a:rPr lang="en-US" sz="4400" b="1" dirty="0">
                <a:solidFill>
                  <a:schemeClr val="accent1">
                    <a:lumMod val="50000"/>
                  </a:schemeClr>
                </a:solidFill>
              </a:rPr>
              <a:t>Critical Thinking in </a:t>
            </a:r>
            <a:br>
              <a:rPr lang="en-US" sz="4400" b="1" dirty="0">
                <a:solidFill>
                  <a:schemeClr val="accent1">
                    <a:lumMod val="50000"/>
                  </a:schemeClr>
                </a:solidFill>
              </a:rPr>
            </a:br>
            <a:r>
              <a:rPr lang="en-US" sz="4400" b="1" dirty="0">
                <a:solidFill>
                  <a:schemeClr val="accent1">
                    <a:lumMod val="50000"/>
                  </a:schemeClr>
                </a:solidFill>
              </a:rPr>
              <a:t>Pre-Commencement Activities/ Consultations</a:t>
            </a:r>
          </a:p>
        </p:txBody>
      </p:sp>
      <p:sp>
        <p:nvSpPr>
          <p:cNvPr id="3" name="Content Placeholder 2"/>
          <p:cNvSpPr>
            <a:spLocks noGrp="1"/>
          </p:cNvSpPr>
          <p:nvPr>
            <p:ph idx="1"/>
          </p:nvPr>
        </p:nvSpPr>
        <p:spPr>
          <a:xfrm>
            <a:off x="677334" y="2720147"/>
            <a:ext cx="8596668" cy="3880773"/>
          </a:xfrm>
        </p:spPr>
        <p:txBody>
          <a:bodyPr>
            <a:normAutofit/>
          </a:bodyPr>
          <a:lstStyle/>
          <a:p>
            <a:r>
              <a:rPr lang="en-US" sz="2800" dirty="0">
                <a:latin typeface="Andalus" panose="02020603050405020304" pitchFamily="18" charset="-78"/>
                <a:cs typeface="Andalus" panose="02020603050405020304" pitchFamily="18" charset="-78"/>
              </a:rPr>
              <a:t>Benefits and challenges during pre-commencement activities and consultations.</a:t>
            </a:r>
          </a:p>
          <a:p>
            <a:r>
              <a:rPr lang="en-US" sz="2800" dirty="0">
                <a:latin typeface="Andalus" panose="02020603050405020304" pitchFamily="18" charset="-78"/>
                <a:cs typeface="Andalus" panose="02020603050405020304" pitchFamily="18" charset="-78"/>
              </a:rPr>
              <a:t>Reference </a:t>
            </a:r>
            <a:r>
              <a:rPr lang="en-US" sz="2800">
                <a:latin typeface="Andalus" panose="02020603050405020304" pitchFamily="18" charset="-78"/>
                <a:cs typeface="Andalus" panose="02020603050405020304" pitchFamily="18" charset="-78"/>
              </a:rPr>
              <a:t>pre-commencement handouts.</a:t>
            </a:r>
            <a:endParaRPr lang="en-US" sz="28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3070341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a:solidFill>
                  <a:schemeClr val="accent1">
                    <a:lumMod val="50000"/>
                  </a:schemeClr>
                </a:solidFill>
              </a:rPr>
              <a:t>Activity #1</a:t>
            </a:r>
            <a:br>
              <a:rPr lang="en-US" sz="5400" b="1" dirty="0">
                <a:solidFill>
                  <a:schemeClr val="accent1">
                    <a:lumMod val="50000"/>
                  </a:schemeClr>
                </a:solidFill>
              </a:rPr>
            </a:br>
            <a:r>
              <a:rPr lang="en-US" sz="5400" b="1" dirty="0">
                <a:solidFill>
                  <a:schemeClr val="accent1">
                    <a:lumMod val="50000"/>
                  </a:schemeClr>
                </a:solidFill>
              </a:rPr>
              <a:t>What Do I Ask and Why?</a:t>
            </a:r>
          </a:p>
        </p:txBody>
      </p:sp>
      <p:sp>
        <p:nvSpPr>
          <p:cNvPr id="3" name="Content Placeholder 2"/>
          <p:cNvSpPr>
            <a:spLocks noGrp="1"/>
          </p:cNvSpPr>
          <p:nvPr>
            <p:ph idx="1"/>
          </p:nvPr>
        </p:nvSpPr>
        <p:spPr>
          <a:xfrm>
            <a:off x="811945" y="2279173"/>
            <a:ext cx="8596668" cy="4159902"/>
          </a:xfrm>
        </p:spPr>
        <p:txBody>
          <a:bodyPr>
            <a:normAutofit/>
          </a:bodyPr>
          <a:lstStyle/>
          <a:p>
            <a:r>
              <a:rPr lang="en-US" sz="2800" dirty="0">
                <a:latin typeface="Andalus" panose="02020603050405020304" pitchFamily="18" charset="-78"/>
                <a:cs typeface="Andalus" panose="02020603050405020304" pitchFamily="18" charset="-78"/>
              </a:rPr>
              <a:t>Within your groups, review the domain you have been assigned. Read the provided scenario and develop questions you would ask the family in order to get meaningful information for your assigned domain. Why did you consider these questions? How are these questions a “need” to know for child safety decision making?</a:t>
            </a:r>
          </a:p>
          <a:p>
            <a:pPr lvl="1"/>
            <a:r>
              <a:rPr lang="en-US" sz="2600" dirty="0">
                <a:latin typeface="Andalus" panose="02020603050405020304" pitchFamily="18" charset="-78"/>
                <a:cs typeface="Andalus" panose="02020603050405020304" pitchFamily="18" charset="-78"/>
              </a:rPr>
              <a:t>Identify a scribe and a spokesperson to report out.</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7" name="Picture 6" descr="http://ucnewsblog.files.wordpress.com/2011/11/copy-of-focusgroup.png"/>
          <p:cNvPicPr/>
          <p:nvPr/>
        </p:nvPicPr>
        <p:blipFill>
          <a:blip r:embed="rId4" r:link="rId5" cstate="print">
            <a:extLst>
              <a:ext uri="{28A0092B-C50C-407E-A947-70E740481C1C}">
                <a14:useLocalDpi xmlns:a14="http://schemas.microsoft.com/office/drawing/2010/main" val="0"/>
              </a:ext>
            </a:extLst>
          </a:blip>
          <a:srcRect/>
          <a:stretch>
            <a:fillRect/>
          </a:stretch>
        </p:blipFill>
        <p:spPr bwMode="auto">
          <a:xfrm>
            <a:off x="4352605" y="471100"/>
            <a:ext cx="1246126" cy="1064894"/>
          </a:xfrm>
          <a:prstGeom prst="rect">
            <a:avLst/>
          </a:prstGeom>
          <a:noFill/>
          <a:ln>
            <a:noFill/>
          </a:ln>
        </p:spPr>
      </p:pic>
    </p:spTree>
    <p:extLst>
      <p:ext uri="{BB962C8B-B14F-4D97-AF65-F5344CB8AC3E}">
        <p14:creationId xmlns:p14="http://schemas.microsoft.com/office/powerpoint/2010/main" val="3173043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0091" y="2310064"/>
            <a:ext cx="5242551" cy="1804736"/>
          </a:xfrm>
        </p:spPr>
        <p:txBody>
          <a:bodyPr>
            <a:normAutofit/>
          </a:bodyPr>
          <a:lstStyle/>
          <a:p>
            <a:pPr algn="ctr"/>
            <a:r>
              <a:rPr lang="en-US" sz="5400" b="1" dirty="0">
                <a:solidFill>
                  <a:schemeClr val="accent1">
                    <a:lumMod val="50000"/>
                  </a:schemeClr>
                </a:solidFill>
              </a:rPr>
              <a:t>Case Scenario</a:t>
            </a:r>
            <a:br>
              <a:rPr lang="en-US" sz="5400" b="1" dirty="0">
                <a:solidFill>
                  <a:schemeClr val="accent1">
                    <a:lumMod val="50000"/>
                  </a:schemeClr>
                </a:solidFill>
              </a:rPr>
            </a:br>
            <a:r>
              <a:rPr lang="en-US" sz="5400" b="1" dirty="0">
                <a:solidFill>
                  <a:schemeClr val="accent1">
                    <a:lumMod val="50000"/>
                  </a:schemeClr>
                </a:solidFill>
              </a:rPr>
              <a:t>(PG page 24)</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14302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7966" y="834190"/>
            <a:ext cx="8596668" cy="5009226"/>
          </a:xfrm>
        </p:spPr>
        <p:txBody>
          <a:bodyPr>
            <a:normAutofit/>
          </a:bodyPr>
          <a:lstStyle/>
          <a:p>
            <a:pPr marL="0" indent="0" algn="ctr">
              <a:buNone/>
            </a:pPr>
            <a:r>
              <a:rPr lang="en-US" sz="2800" dirty="0">
                <a:latin typeface="Andalus" panose="02020603050405020304" pitchFamily="18" charset="-78"/>
                <a:cs typeface="Andalus" panose="02020603050405020304" pitchFamily="18" charset="-78"/>
              </a:rPr>
              <a:t>Developed by TACT:</a:t>
            </a:r>
          </a:p>
          <a:p>
            <a:pPr marL="0" indent="0" algn="ctr">
              <a:buNone/>
            </a:pPr>
            <a:r>
              <a:rPr lang="en-US" sz="2800" dirty="0">
                <a:latin typeface="Andalus" panose="02020603050405020304" pitchFamily="18" charset="-78"/>
                <a:cs typeface="Andalus" panose="02020603050405020304" pitchFamily="18" charset="-78"/>
              </a:rPr>
              <a:t>Pamela E. Aeppel, M.A.</a:t>
            </a:r>
          </a:p>
          <a:p>
            <a:pPr marL="0" indent="0" algn="ctr">
              <a:buNone/>
            </a:pPr>
            <a:r>
              <a:rPr lang="en-US" sz="2800" dirty="0">
                <a:latin typeface="Andalus" panose="02020603050405020304" pitchFamily="18" charset="-78"/>
                <a:cs typeface="Andalus" panose="02020603050405020304" pitchFamily="18" charset="-78"/>
              </a:rPr>
              <a:t>Shawna L. Thomas, B.A.</a:t>
            </a:r>
          </a:p>
          <a:p>
            <a:pPr marL="0" indent="0" algn="ctr">
              <a:buNone/>
            </a:pPr>
            <a:endParaRPr lang="en-US" sz="2400" dirty="0">
              <a:latin typeface="Andalus" panose="02020603050405020304" pitchFamily="18" charset="-78"/>
              <a:cs typeface="Andalus" panose="02020603050405020304" pitchFamily="18" charset="-78"/>
            </a:endParaRPr>
          </a:p>
          <a:p>
            <a:pPr marL="0" indent="0" algn="ctr">
              <a:buNone/>
            </a:pPr>
            <a:r>
              <a:rPr lang="en-US" sz="2000" dirty="0">
                <a:latin typeface="Andalus" panose="02020603050405020304" pitchFamily="18" charset="-78"/>
                <a:cs typeface="Andalus" panose="02020603050405020304" pitchFamily="18" charset="-78"/>
              </a:rPr>
              <a:t>Chief Visual Designer: Kayvrie Vega</a:t>
            </a:r>
          </a:p>
          <a:p>
            <a:pPr marL="0" indent="0" algn="ctr">
              <a:buNone/>
            </a:pPr>
            <a:endParaRPr lang="en-US" sz="2000" dirty="0">
              <a:latin typeface="Andalus" panose="02020603050405020304" pitchFamily="18" charset="-78"/>
              <a:cs typeface="Andalus" panose="02020603050405020304" pitchFamily="18" charset="-78"/>
            </a:endParaRPr>
          </a:p>
          <a:p>
            <a:pPr marL="0" indent="0" algn="ctr">
              <a:buNone/>
            </a:pPr>
            <a:endParaRPr lang="en-US" sz="2000" dirty="0">
              <a:latin typeface="Andalus" panose="02020603050405020304" pitchFamily="18" charset="-78"/>
              <a:cs typeface="Andalus" panose="02020603050405020304" pitchFamily="18" charset="-78"/>
            </a:endParaRPr>
          </a:p>
          <a:p>
            <a:pPr marL="0" indent="0" algn="ctr">
              <a:buNone/>
            </a:pPr>
            <a:endParaRPr lang="en-US" sz="2000" dirty="0">
              <a:latin typeface="Andalus" panose="02020603050405020304" pitchFamily="18" charset="-78"/>
              <a:cs typeface="Andalus" panose="02020603050405020304" pitchFamily="18" charset="-78"/>
            </a:endParaRPr>
          </a:p>
          <a:p>
            <a:pPr marL="0" indent="0" algn="ctr">
              <a:buNone/>
            </a:pPr>
            <a:r>
              <a:rPr lang="en-US" sz="2400" dirty="0">
                <a:latin typeface="Andalus" panose="02020603050405020304" pitchFamily="18" charset="-78"/>
                <a:cs typeface="Andalus" panose="02020603050405020304" pitchFamily="18" charset="-78"/>
              </a:rPr>
              <a:t>Child Welfare Training Consortium</a:t>
            </a:r>
          </a:p>
          <a:p>
            <a:pPr marL="0" indent="0" algn="ctr">
              <a:buNone/>
            </a:pPr>
            <a:r>
              <a:rPr lang="en-US" sz="2400" dirty="0">
                <a:latin typeface="Andalus" panose="02020603050405020304" pitchFamily="18" charset="-78"/>
                <a:cs typeface="Andalus" panose="02020603050405020304" pitchFamily="18" charset="-78"/>
              </a:rPr>
              <a:t>University of South Florida</a:t>
            </a:r>
          </a:p>
          <a:p>
            <a:endParaRPr lang="en-US" dirty="0"/>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1026" name="Picture 2" descr="http://intra.cbcs.usf.edu/forms/sri/_assets/image/cbcs150.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3916"/>
            <a:ext cx="1023801" cy="8190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473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913" y="2358189"/>
            <a:ext cx="5498877" cy="1320800"/>
          </a:xfrm>
        </p:spPr>
        <p:txBody>
          <a:bodyPr>
            <a:normAutofit/>
          </a:bodyPr>
          <a:lstStyle/>
          <a:p>
            <a:pPr algn="ctr"/>
            <a:r>
              <a:rPr lang="en-US" sz="5400" b="1" dirty="0">
                <a:solidFill>
                  <a:schemeClr val="accent1">
                    <a:lumMod val="50000"/>
                  </a:schemeClr>
                </a:solidFill>
              </a:rPr>
              <a:t>Activity Debrief</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7" name="Picture 6" descr="http://web-images.chacha.com/images/Gallery/5255/what-can-you-do-with-an-old-flash-drive-206140998-dec-6-2012-1-600x600.jpg"/>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168788" y="3356597"/>
            <a:ext cx="1243126" cy="1153766"/>
          </a:xfrm>
          <a:prstGeom prst="rect">
            <a:avLst/>
          </a:prstGeom>
          <a:noFill/>
          <a:ln>
            <a:noFill/>
          </a:ln>
        </p:spPr>
      </p:pic>
    </p:spTree>
    <p:extLst>
      <p:ext uri="{BB962C8B-B14F-4D97-AF65-F5344CB8AC3E}">
        <p14:creationId xmlns:p14="http://schemas.microsoft.com/office/powerpoint/2010/main" val="492922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latin typeface="+mn-lt"/>
                <a:cs typeface="Andalus" panose="02020603050405020304" pitchFamily="18" charset="-78"/>
              </a:rPr>
              <a:t>Learning Objectives</a:t>
            </a:r>
          </a:p>
        </p:txBody>
      </p:sp>
      <p:sp>
        <p:nvSpPr>
          <p:cNvPr id="3" name="Content Placeholder 2"/>
          <p:cNvSpPr>
            <a:spLocks noGrp="1"/>
          </p:cNvSpPr>
          <p:nvPr>
            <p:ph idx="1"/>
          </p:nvPr>
        </p:nvSpPr>
        <p:spPr>
          <a:xfrm>
            <a:off x="677334" y="1930400"/>
            <a:ext cx="8596668" cy="3880773"/>
          </a:xfrm>
        </p:spPr>
        <p:txBody>
          <a:bodyPr>
            <a:noAutofit/>
          </a:bodyPr>
          <a:lstStyle/>
          <a:p>
            <a:r>
              <a:rPr lang="en-US" sz="2800" dirty="0">
                <a:latin typeface="Andalus" panose="02020603050405020304" pitchFamily="18" charset="-78"/>
                <a:cs typeface="Andalus" panose="02020603050405020304" pitchFamily="18" charset="-78"/>
              </a:rPr>
              <a:t>Define and identify the six stages of critical thinking.</a:t>
            </a:r>
          </a:p>
          <a:p>
            <a:r>
              <a:rPr lang="en-US" sz="2800" dirty="0">
                <a:latin typeface="Andalus" panose="02020603050405020304" pitchFamily="18" charset="-78"/>
                <a:cs typeface="Andalus" panose="02020603050405020304" pitchFamily="18" charset="-78"/>
              </a:rPr>
              <a:t>Analyze how critical thinking is utilized in preparation for information collection with the family.</a:t>
            </a:r>
          </a:p>
          <a:p>
            <a:r>
              <a:rPr lang="en-US" sz="2800" b="1" dirty="0">
                <a:latin typeface="Andalus" panose="02020603050405020304" pitchFamily="18" charset="-78"/>
                <a:cs typeface="Andalus" panose="02020603050405020304" pitchFamily="18" charset="-78"/>
              </a:rPr>
              <a:t>Distinguish when conversations are task driven, as opposed to a consultative approach.</a:t>
            </a:r>
          </a:p>
          <a:p>
            <a:r>
              <a:rPr lang="en-US" sz="2800" dirty="0">
                <a:latin typeface="Andalus" panose="02020603050405020304" pitchFamily="18" charset="-78"/>
                <a:cs typeface="Andalus" panose="02020603050405020304" pitchFamily="18" charset="-78"/>
              </a:rPr>
              <a:t>Formulate a plan for a successful conversation with the family and articulate how you would have this conversation. </a:t>
            </a:r>
          </a:p>
        </p:txBody>
      </p:sp>
      <p:pic>
        <p:nvPicPr>
          <p:cNvPr id="6"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8"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99752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a:solidFill>
                  <a:schemeClr val="accent1">
                    <a:lumMod val="50000"/>
                  </a:schemeClr>
                </a:solidFill>
              </a:rPr>
              <a:t>Activity #2</a:t>
            </a:r>
            <a:br>
              <a:rPr lang="en-US" sz="5400" b="1" dirty="0">
                <a:solidFill>
                  <a:schemeClr val="accent1">
                    <a:lumMod val="50000"/>
                  </a:schemeClr>
                </a:solidFill>
              </a:rPr>
            </a:br>
            <a:r>
              <a:rPr lang="en-US" sz="5400" b="1" dirty="0">
                <a:solidFill>
                  <a:schemeClr val="accent1">
                    <a:lumMod val="50000"/>
                  </a:schemeClr>
                </a:solidFill>
              </a:rPr>
              <a:t>Tasking or Talking?</a:t>
            </a:r>
          </a:p>
        </p:txBody>
      </p:sp>
      <p:sp>
        <p:nvSpPr>
          <p:cNvPr id="3" name="Content Placeholder 2"/>
          <p:cNvSpPr>
            <a:spLocks noGrp="1"/>
          </p:cNvSpPr>
          <p:nvPr>
            <p:ph idx="1"/>
          </p:nvPr>
        </p:nvSpPr>
        <p:spPr>
          <a:xfrm>
            <a:off x="772189" y="2476084"/>
            <a:ext cx="8596668" cy="3880773"/>
          </a:xfrm>
        </p:spPr>
        <p:txBody>
          <a:bodyPr>
            <a:normAutofit lnSpcReduction="10000"/>
          </a:bodyPr>
          <a:lstStyle/>
          <a:p>
            <a:r>
              <a:rPr lang="en-US" sz="3200" dirty="0">
                <a:latin typeface="Andalus" panose="02020603050405020304" pitchFamily="18" charset="-78"/>
                <a:cs typeface="Andalus" panose="02020603050405020304" pitchFamily="18" charset="-78"/>
              </a:rPr>
              <a:t>Review the provided list of directives and questions. Rework as many directives into consultation questions that you can. If any are best suited as directives, provide an explanation. Relate your responses to sufficiency, reconciliation, and validation and/or the impact of not obtaining or discussing the need for the information.</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7" name="Picture 6" descr="http://ucnewsblog.files.wordpress.com/2011/11/copy-of-focusgroup.png"/>
          <p:cNvPicPr/>
          <p:nvPr/>
        </p:nvPicPr>
        <p:blipFill>
          <a:blip r:embed="rId4" r:link="rId5" cstate="print">
            <a:extLst>
              <a:ext uri="{28A0092B-C50C-407E-A947-70E740481C1C}">
                <a14:useLocalDpi xmlns:a14="http://schemas.microsoft.com/office/drawing/2010/main" val="0"/>
              </a:ext>
            </a:extLst>
          </a:blip>
          <a:srcRect/>
          <a:stretch>
            <a:fillRect/>
          </a:stretch>
        </p:blipFill>
        <p:spPr bwMode="auto">
          <a:xfrm>
            <a:off x="4447460" y="449053"/>
            <a:ext cx="1246126" cy="1064894"/>
          </a:xfrm>
          <a:prstGeom prst="rect">
            <a:avLst/>
          </a:prstGeom>
          <a:noFill/>
          <a:ln>
            <a:noFill/>
          </a:ln>
        </p:spPr>
      </p:pic>
    </p:spTree>
    <p:extLst>
      <p:ext uri="{BB962C8B-B14F-4D97-AF65-F5344CB8AC3E}">
        <p14:creationId xmlns:p14="http://schemas.microsoft.com/office/powerpoint/2010/main" val="2318129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
        <p:nvSpPr>
          <p:cNvPr id="7" name="Title 1"/>
          <p:cNvSpPr txBox="1">
            <a:spLocks/>
          </p:cNvSpPr>
          <p:nvPr/>
        </p:nvSpPr>
        <p:spPr>
          <a:xfrm>
            <a:off x="2040913" y="2358189"/>
            <a:ext cx="5498877"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5400" b="1" dirty="0">
                <a:solidFill>
                  <a:schemeClr val="accent1">
                    <a:lumMod val="50000"/>
                  </a:schemeClr>
                </a:solidFill>
              </a:rPr>
              <a:t>Activity Debrief</a:t>
            </a:r>
          </a:p>
        </p:txBody>
      </p:sp>
      <p:pic>
        <p:nvPicPr>
          <p:cNvPr id="8" name="Picture 7" descr="http://web-images.chacha.com/images/Gallery/5255/what-can-you-do-with-an-old-flash-drive-206140998-dec-6-2012-1-600x600.jpg"/>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168788" y="3356597"/>
            <a:ext cx="1243126" cy="1153766"/>
          </a:xfrm>
          <a:prstGeom prst="rect">
            <a:avLst/>
          </a:prstGeom>
          <a:noFill/>
          <a:ln>
            <a:noFill/>
          </a:ln>
        </p:spPr>
      </p:pic>
    </p:spTree>
    <p:extLst>
      <p:ext uri="{BB962C8B-B14F-4D97-AF65-F5344CB8AC3E}">
        <p14:creationId xmlns:p14="http://schemas.microsoft.com/office/powerpoint/2010/main" val="1541044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latin typeface="+mn-lt"/>
                <a:cs typeface="Andalus" panose="02020603050405020304" pitchFamily="18" charset="-78"/>
              </a:rPr>
              <a:t>Learning Objectives</a:t>
            </a:r>
          </a:p>
        </p:txBody>
      </p:sp>
      <p:sp>
        <p:nvSpPr>
          <p:cNvPr id="3" name="Content Placeholder 2"/>
          <p:cNvSpPr>
            <a:spLocks noGrp="1"/>
          </p:cNvSpPr>
          <p:nvPr>
            <p:ph idx="1"/>
          </p:nvPr>
        </p:nvSpPr>
        <p:spPr>
          <a:xfrm>
            <a:off x="677334" y="1930400"/>
            <a:ext cx="8596668" cy="3880773"/>
          </a:xfrm>
        </p:spPr>
        <p:txBody>
          <a:bodyPr>
            <a:noAutofit/>
          </a:bodyPr>
          <a:lstStyle/>
          <a:p>
            <a:r>
              <a:rPr lang="en-US" sz="2800" dirty="0">
                <a:latin typeface="Andalus" panose="02020603050405020304" pitchFamily="18" charset="-78"/>
                <a:cs typeface="Andalus" panose="02020603050405020304" pitchFamily="18" charset="-78"/>
              </a:rPr>
              <a:t>Define and identify the six stages of critical thinking.</a:t>
            </a:r>
          </a:p>
          <a:p>
            <a:r>
              <a:rPr lang="en-US" sz="2800" dirty="0">
                <a:latin typeface="Andalus" panose="02020603050405020304" pitchFamily="18" charset="-78"/>
                <a:cs typeface="Andalus" panose="02020603050405020304" pitchFamily="18" charset="-78"/>
              </a:rPr>
              <a:t>Analyze how critical thinking is utilized in preparation for information collection with the family.</a:t>
            </a:r>
          </a:p>
          <a:p>
            <a:r>
              <a:rPr lang="en-US" sz="2800" dirty="0">
                <a:latin typeface="Andalus" panose="02020603050405020304" pitchFamily="18" charset="-78"/>
                <a:cs typeface="Andalus" panose="02020603050405020304" pitchFamily="18" charset="-78"/>
              </a:rPr>
              <a:t>Distinguish when conversations are task driven, as opposed to a consultative approach.</a:t>
            </a:r>
          </a:p>
          <a:p>
            <a:r>
              <a:rPr lang="en-US" sz="2800" b="1" dirty="0">
                <a:latin typeface="Andalus" panose="02020603050405020304" pitchFamily="18" charset="-78"/>
                <a:cs typeface="Andalus" panose="02020603050405020304" pitchFamily="18" charset="-78"/>
              </a:rPr>
              <a:t>Formulate a plan for a successful conversation with the family and articulate how you would have this conversation. </a:t>
            </a:r>
          </a:p>
        </p:txBody>
      </p:sp>
      <p:pic>
        <p:nvPicPr>
          <p:cNvPr id="6"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8"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50935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a:solidFill>
                  <a:schemeClr val="accent1">
                    <a:lumMod val="50000"/>
                  </a:schemeClr>
                </a:solidFill>
              </a:rPr>
              <a:t>Activity #3</a:t>
            </a:r>
            <a:br>
              <a:rPr lang="en-US" sz="5400" b="1" dirty="0">
                <a:solidFill>
                  <a:schemeClr val="accent1">
                    <a:lumMod val="50000"/>
                  </a:schemeClr>
                </a:solidFill>
              </a:rPr>
            </a:br>
            <a:r>
              <a:rPr lang="en-US" sz="5400" b="1" dirty="0">
                <a:solidFill>
                  <a:schemeClr val="accent1">
                    <a:lumMod val="50000"/>
                  </a:schemeClr>
                </a:solidFill>
              </a:rPr>
              <a:t>Planning with Purpose</a:t>
            </a:r>
          </a:p>
        </p:txBody>
      </p:sp>
      <p:sp>
        <p:nvSpPr>
          <p:cNvPr id="3" name="Content Placeholder 2"/>
          <p:cNvSpPr>
            <a:spLocks noGrp="1"/>
          </p:cNvSpPr>
          <p:nvPr>
            <p:ph idx="1"/>
          </p:nvPr>
        </p:nvSpPr>
        <p:spPr>
          <a:xfrm>
            <a:off x="544618" y="2476084"/>
            <a:ext cx="8596668" cy="3880773"/>
          </a:xfrm>
        </p:spPr>
        <p:txBody>
          <a:bodyPr>
            <a:normAutofit/>
          </a:bodyPr>
          <a:lstStyle/>
          <a:p>
            <a:r>
              <a:rPr lang="en-US" sz="3600" dirty="0">
                <a:latin typeface="Andalus" panose="02020603050405020304" pitchFamily="18" charset="-78"/>
                <a:cs typeface="Andalus" panose="02020603050405020304" pitchFamily="18" charset="-78"/>
              </a:rPr>
              <a:t>Read about the family’s prior DCF history from the provided case scenario from Activity 2. Demonstrate and/or report out group responses based on Trainer’s direction. </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7" name="Picture 6" descr="http://ucnewsblog.files.wordpress.com/2011/11/copy-of-focusgroup.png"/>
          <p:cNvPicPr/>
          <p:nvPr/>
        </p:nvPicPr>
        <p:blipFill>
          <a:blip r:embed="rId4" r:link="rId5" cstate="print">
            <a:extLst>
              <a:ext uri="{28A0092B-C50C-407E-A947-70E740481C1C}">
                <a14:useLocalDpi xmlns:a14="http://schemas.microsoft.com/office/drawing/2010/main" val="0"/>
              </a:ext>
            </a:extLst>
          </a:blip>
          <a:srcRect/>
          <a:stretch>
            <a:fillRect/>
          </a:stretch>
        </p:blipFill>
        <p:spPr bwMode="auto">
          <a:xfrm>
            <a:off x="4491753" y="453456"/>
            <a:ext cx="1246126" cy="1064894"/>
          </a:xfrm>
          <a:prstGeom prst="rect">
            <a:avLst/>
          </a:prstGeom>
          <a:noFill/>
          <a:ln>
            <a:noFill/>
          </a:ln>
        </p:spPr>
      </p:pic>
    </p:spTree>
    <p:extLst>
      <p:ext uri="{BB962C8B-B14F-4D97-AF65-F5344CB8AC3E}">
        <p14:creationId xmlns:p14="http://schemas.microsoft.com/office/powerpoint/2010/main" val="391403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Questions to Consider:</a:t>
            </a:r>
          </a:p>
        </p:txBody>
      </p:sp>
      <p:sp>
        <p:nvSpPr>
          <p:cNvPr id="3" name="Content Placeholder 2"/>
          <p:cNvSpPr>
            <a:spLocks noGrp="1"/>
          </p:cNvSpPr>
          <p:nvPr>
            <p:ph idx="1"/>
          </p:nvPr>
        </p:nvSpPr>
        <p:spPr>
          <a:xfrm>
            <a:off x="677334" y="1851361"/>
            <a:ext cx="8596668" cy="3880773"/>
          </a:xfrm>
        </p:spPr>
        <p:txBody>
          <a:bodyPr>
            <a:normAutofit fontScale="92500" lnSpcReduction="10000"/>
          </a:bodyPr>
          <a:lstStyle/>
          <a:p>
            <a:r>
              <a:rPr lang="en-US" sz="2800" dirty="0">
                <a:latin typeface="Andalus" panose="02020603050405020304" pitchFamily="18" charset="-78"/>
                <a:cs typeface="Andalus" panose="02020603050405020304" pitchFamily="18" charset="-78"/>
              </a:rPr>
              <a:t>What would be your approach? Why?</a:t>
            </a:r>
          </a:p>
          <a:p>
            <a:r>
              <a:rPr lang="en-US" sz="2800" dirty="0">
                <a:latin typeface="Andalus" panose="02020603050405020304" pitchFamily="18" charset="-78"/>
                <a:cs typeface="Andalus" panose="02020603050405020304" pitchFamily="18" charset="-78"/>
              </a:rPr>
              <a:t>Did you tie your strategy/approach to a specific domain? Which one? Why?</a:t>
            </a:r>
          </a:p>
          <a:p>
            <a:r>
              <a:rPr lang="en-US" sz="2800" dirty="0">
                <a:latin typeface="Andalus" panose="02020603050405020304" pitchFamily="18" charset="-78"/>
                <a:cs typeface="Andalus" panose="02020603050405020304" pitchFamily="18" charset="-78"/>
              </a:rPr>
              <a:t>What would be a challenge for you to discuss?</a:t>
            </a:r>
          </a:p>
          <a:p>
            <a:r>
              <a:rPr lang="en-US" sz="2800" dirty="0">
                <a:latin typeface="Andalus" panose="02020603050405020304" pitchFamily="18" charset="-78"/>
                <a:cs typeface="Andalus" panose="02020603050405020304" pitchFamily="18" charset="-78"/>
              </a:rPr>
              <a:t>What would you be cautious about in your approach?</a:t>
            </a:r>
          </a:p>
          <a:p>
            <a:r>
              <a:rPr lang="en-US" sz="2800" dirty="0">
                <a:latin typeface="Andalus" panose="02020603050405020304" pitchFamily="18" charset="-78"/>
                <a:cs typeface="Andalus" panose="02020603050405020304" pitchFamily="18" charset="-78"/>
              </a:rPr>
              <a:t>What would be your fears of this approach?</a:t>
            </a:r>
          </a:p>
          <a:p>
            <a:r>
              <a:rPr lang="en-US" sz="2800" dirty="0">
                <a:latin typeface="Andalus" panose="02020603050405020304" pitchFamily="18" charset="-78"/>
                <a:cs typeface="Andalus" panose="02020603050405020304" pitchFamily="18" charset="-78"/>
              </a:rPr>
              <a:t>What would you have to know?</a:t>
            </a:r>
          </a:p>
          <a:p>
            <a:r>
              <a:rPr lang="en-US" sz="2800" dirty="0">
                <a:latin typeface="Andalus" panose="02020603050405020304" pitchFamily="18" charset="-78"/>
                <a:cs typeface="Andalus" panose="02020603050405020304" pitchFamily="18" charset="-78"/>
              </a:rPr>
              <a:t>What would you like to know?</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05813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
        <p:nvSpPr>
          <p:cNvPr id="7" name="Title 1"/>
          <p:cNvSpPr txBox="1">
            <a:spLocks/>
          </p:cNvSpPr>
          <p:nvPr/>
        </p:nvSpPr>
        <p:spPr>
          <a:xfrm>
            <a:off x="2040913" y="2358189"/>
            <a:ext cx="5498877"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5400" b="1" dirty="0">
                <a:solidFill>
                  <a:schemeClr val="accent1">
                    <a:lumMod val="50000"/>
                  </a:schemeClr>
                </a:solidFill>
              </a:rPr>
              <a:t>Activity Debrief</a:t>
            </a:r>
          </a:p>
        </p:txBody>
      </p:sp>
      <p:pic>
        <p:nvPicPr>
          <p:cNvPr id="8" name="Picture 7" descr="http://web-images.chacha.com/images/Gallery/5255/what-can-you-do-with-an-old-flash-drive-206140998-dec-6-2012-1-600x600.jpg"/>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168788" y="3356597"/>
            <a:ext cx="1243126" cy="1153766"/>
          </a:xfrm>
          <a:prstGeom prst="rect">
            <a:avLst/>
          </a:prstGeom>
          <a:noFill/>
          <a:ln>
            <a:noFill/>
          </a:ln>
        </p:spPr>
      </p:pic>
    </p:spTree>
    <p:extLst>
      <p:ext uri="{BB962C8B-B14F-4D97-AF65-F5344CB8AC3E}">
        <p14:creationId xmlns:p14="http://schemas.microsoft.com/office/powerpoint/2010/main" val="36986883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75069"/>
            <a:ext cx="8596668" cy="834616"/>
          </a:xfrm>
        </p:spPr>
        <p:txBody>
          <a:bodyPr>
            <a:normAutofit/>
          </a:bodyPr>
          <a:lstStyle/>
          <a:p>
            <a:r>
              <a:rPr lang="en-US" sz="4800" b="1" dirty="0">
                <a:solidFill>
                  <a:schemeClr val="accent1">
                    <a:lumMod val="50000"/>
                  </a:schemeClr>
                </a:solidFill>
              </a:rPr>
              <a:t>Compare/Contrast Discussion </a:t>
            </a:r>
          </a:p>
        </p:txBody>
      </p:sp>
      <p:sp>
        <p:nvSpPr>
          <p:cNvPr id="3" name="Content Placeholder 2"/>
          <p:cNvSpPr>
            <a:spLocks noGrp="1"/>
          </p:cNvSpPr>
          <p:nvPr>
            <p:ph idx="1"/>
          </p:nvPr>
        </p:nvSpPr>
        <p:spPr>
          <a:xfrm>
            <a:off x="677334" y="3304681"/>
            <a:ext cx="8596668" cy="2736681"/>
          </a:xfrm>
        </p:spPr>
        <p:txBody>
          <a:bodyPr>
            <a:normAutofit/>
          </a:bodyPr>
          <a:lstStyle/>
          <a:p>
            <a:pPr lvl="1"/>
            <a:endParaRPr lang="en-US" sz="3800" dirty="0">
              <a:solidFill>
                <a:schemeClr val="tx1"/>
              </a:solidFill>
              <a:latin typeface="Andalus" panose="02020603050405020304" pitchFamily="18" charset="-78"/>
              <a:cs typeface="Andalus" panose="02020603050405020304" pitchFamily="18" charset="-78"/>
            </a:endParaRPr>
          </a:p>
          <a:p>
            <a:pPr lvl="2"/>
            <a:r>
              <a:rPr lang="en-US" sz="3600" dirty="0">
                <a:solidFill>
                  <a:schemeClr val="tx1"/>
                </a:solidFill>
                <a:latin typeface="Andalus" panose="02020603050405020304" pitchFamily="18" charset="-78"/>
                <a:cs typeface="Andalus" panose="02020603050405020304" pitchFamily="18" charset="-78"/>
              </a:rPr>
              <a:t>Prior history section within FFA’s. </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7" name="Picture 6" descr="http://web-images.chacha.com/images/Gallery/5255/what-can-you-do-with-an-old-flash-drive-206140998-dec-6-2012-1-600x600.jpg"/>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76015" y="1730399"/>
            <a:ext cx="1454630" cy="1453568"/>
          </a:xfrm>
          <a:prstGeom prst="rect">
            <a:avLst/>
          </a:prstGeom>
          <a:noFill/>
          <a:ln>
            <a:noFill/>
          </a:ln>
        </p:spPr>
      </p:pic>
    </p:spTree>
    <p:extLst>
      <p:ext uri="{BB962C8B-B14F-4D97-AF65-F5344CB8AC3E}">
        <p14:creationId xmlns:p14="http://schemas.microsoft.com/office/powerpoint/2010/main" val="11810908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
        <p:nvSpPr>
          <p:cNvPr id="7" name="Title 1"/>
          <p:cNvSpPr>
            <a:spLocks noGrp="1"/>
          </p:cNvSpPr>
          <p:nvPr>
            <p:ph type="title"/>
          </p:nvPr>
        </p:nvSpPr>
        <p:spPr>
          <a:xfrm>
            <a:off x="677334" y="609600"/>
            <a:ext cx="8596668" cy="1320800"/>
          </a:xfrm>
        </p:spPr>
        <p:txBody>
          <a:bodyPr>
            <a:normAutofit/>
          </a:bodyPr>
          <a:lstStyle/>
          <a:p>
            <a:r>
              <a:rPr lang="en-US" sz="5400" b="1" dirty="0">
                <a:solidFill>
                  <a:schemeClr val="accent1">
                    <a:lumMod val="50000"/>
                  </a:schemeClr>
                </a:solidFill>
              </a:rPr>
              <a:t>Post-Test</a:t>
            </a:r>
          </a:p>
        </p:txBody>
      </p:sp>
      <p:pic>
        <p:nvPicPr>
          <p:cNvPr id="8" name="Picture 4" descr="http://www.paulding.k12.ga.us/userfiles/20/Allgood/Test%20Today%20sign.gif"/>
          <p:cNvPicPr>
            <a:picLocks noChangeAspect="1" noChangeArrowheads="1"/>
          </p:cNvPicPr>
          <p:nvPr/>
        </p:nvPicPr>
        <p:blipFill rotWithShape="1">
          <a:blip r:embed="rId4">
            <a:extLst>
              <a:ext uri="{28A0092B-C50C-407E-A947-70E740481C1C}">
                <a14:useLocalDpi xmlns:a14="http://schemas.microsoft.com/office/drawing/2010/main" val="0"/>
              </a:ext>
            </a:extLst>
          </a:blip>
          <a:srcRect l="19564"/>
          <a:stretch/>
        </p:blipFill>
        <p:spPr bwMode="auto">
          <a:xfrm>
            <a:off x="3401516" y="1747495"/>
            <a:ext cx="3661189" cy="3501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3713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Introductions</a:t>
            </a:r>
          </a:p>
        </p:txBody>
      </p:sp>
      <p:sp>
        <p:nvSpPr>
          <p:cNvPr id="3" name="Content Placeholder 2"/>
          <p:cNvSpPr>
            <a:spLocks noGrp="1"/>
          </p:cNvSpPr>
          <p:nvPr>
            <p:ph idx="1"/>
          </p:nvPr>
        </p:nvSpPr>
        <p:spPr/>
        <p:txBody>
          <a:bodyPr>
            <a:normAutofit/>
          </a:bodyPr>
          <a:lstStyle/>
          <a:p>
            <a:r>
              <a:rPr lang="en-US" sz="4800" dirty="0">
                <a:latin typeface="Andalus" panose="02020603050405020304" pitchFamily="18" charset="-78"/>
                <a:cs typeface="Andalus" panose="02020603050405020304" pitchFamily="18" charset="-78"/>
              </a:rPr>
              <a:t>Name / Role</a:t>
            </a:r>
          </a:p>
          <a:p>
            <a:r>
              <a:rPr lang="en-US" sz="4800" dirty="0">
                <a:latin typeface="Andalus" panose="02020603050405020304" pitchFamily="18" charset="-78"/>
                <a:cs typeface="Andalus" panose="02020603050405020304" pitchFamily="18" charset="-78"/>
              </a:rPr>
              <a:t>How Many Methodology Cases Have You Had Your Hands On?</a:t>
            </a:r>
          </a:p>
        </p:txBody>
      </p:sp>
      <p:pic>
        <p:nvPicPr>
          <p:cNvPr id="5"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7"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384968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“In Hindsight”</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22530" name="Picture 2" descr="https://psibrone.files.wordpress.com/2014/10/hindsigh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2251408" y="1930400"/>
            <a:ext cx="4999624" cy="3367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139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Reflection</a:t>
            </a:r>
          </a:p>
        </p:txBody>
      </p:sp>
      <p:sp>
        <p:nvSpPr>
          <p:cNvPr id="3" name="Content Placeholder 2"/>
          <p:cNvSpPr>
            <a:spLocks noGrp="1"/>
          </p:cNvSpPr>
          <p:nvPr>
            <p:ph idx="1"/>
          </p:nvPr>
        </p:nvSpPr>
        <p:spPr/>
        <p:txBody>
          <a:bodyPr>
            <a:noAutofit/>
          </a:bodyPr>
          <a:lstStyle/>
          <a:p>
            <a:r>
              <a:rPr lang="en-US" sz="4800" dirty="0">
                <a:solidFill>
                  <a:schemeClr val="tx1"/>
                </a:solidFill>
                <a:latin typeface="Andalus" panose="02020603050405020304" pitchFamily="18" charset="-78"/>
                <a:cs typeface="Andalus" panose="02020603050405020304" pitchFamily="18" charset="-78"/>
              </a:rPr>
              <a:t>Share something that has been the most “thought provoking” in your role since implementation and practice of the model.</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24756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Pre-Test</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5124" name="Picture 4" descr="http://www.paulding.k12.ga.us/userfiles/20/Allgood/Test%20Today%20sign.gif"/>
          <p:cNvPicPr>
            <a:picLocks noChangeAspect="1" noChangeArrowheads="1"/>
          </p:cNvPicPr>
          <p:nvPr/>
        </p:nvPicPr>
        <p:blipFill rotWithShape="1">
          <a:blip r:embed="rId4">
            <a:extLst>
              <a:ext uri="{28A0092B-C50C-407E-A947-70E740481C1C}">
                <a14:useLocalDpi xmlns:a14="http://schemas.microsoft.com/office/drawing/2010/main" val="0"/>
              </a:ext>
            </a:extLst>
          </a:blip>
          <a:srcRect l="19564"/>
          <a:stretch/>
        </p:blipFill>
        <p:spPr bwMode="auto">
          <a:xfrm>
            <a:off x="3401516" y="1747495"/>
            <a:ext cx="3661189" cy="3501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6433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02595" y="834190"/>
            <a:ext cx="8596668" cy="1320800"/>
          </a:xfrm>
        </p:spPr>
        <p:txBody>
          <a:bodyPr>
            <a:normAutofit/>
          </a:bodyPr>
          <a:lstStyle/>
          <a:p>
            <a:pPr algn="ctr"/>
            <a:r>
              <a:rPr lang="en-US" sz="5400" b="1" dirty="0">
                <a:solidFill>
                  <a:schemeClr val="accent1">
                    <a:lumMod val="50000"/>
                  </a:schemeClr>
                </a:solidFill>
              </a:rPr>
              <a:t>What Can Be Expected?</a:t>
            </a:r>
          </a:p>
        </p:txBody>
      </p:sp>
      <p:pic>
        <p:nvPicPr>
          <p:cNvPr id="2055" name="Picture 7" descr="http://classroomclipart.com/images/gallery/Animations/Business/TN_agenda_animation_2.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400924" y="1930400"/>
            <a:ext cx="3304674" cy="3392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http://media.cmgdigital.com/shared/lt/lt_cache/thumbnail/960/img/photos/2012/07/16/35/4d/DCF_Logo_circ_CMYK.jpg"/>
          <p:cNvPicPr>
            <a:picLocks noChangeAspect="1" noChangeArrowheads="1"/>
          </p:cNvPicPr>
          <p:nvPr/>
        </p:nvPicPr>
        <p:blipFill>
          <a:blip r:embed="rId4"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13"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64365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a:solidFill>
                  <a:schemeClr val="accent1">
                    <a:lumMod val="50000"/>
                  </a:schemeClr>
                </a:solidFill>
              </a:rPr>
              <a:t>Information Collection Competencies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
        <p:nvSpPr>
          <p:cNvPr id="8" name="Subtitle 2"/>
          <p:cNvSpPr>
            <a:spLocks noGrp="1"/>
          </p:cNvSpPr>
          <p:nvPr>
            <p:ph idx="1"/>
          </p:nvPr>
        </p:nvSpPr>
        <p:spPr>
          <a:xfrm>
            <a:off x="677334" y="2476084"/>
            <a:ext cx="8596668" cy="3565278"/>
          </a:xfrm>
        </p:spPr>
        <p:txBody>
          <a:bodyPr>
            <a:normAutofit/>
          </a:bodyPr>
          <a:lstStyle/>
          <a:p>
            <a:pPr algn="l"/>
            <a:r>
              <a:rPr lang="en-US" sz="2000" b="1" dirty="0">
                <a:solidFill>
                  <a:schemeClr val="tx1"/>
                </a:solidFill>
                <a:latin typeface="Andalus" panose="02020603050405020304" pitchFamily="18" charset="-78"/>
                <a:cs typeface="Andalus" panose="02020603050405020304" pitchFamily="18" charset="-78"/>
              </a:rPr>
              <a:t>1. I know what information I must learn about a family. I know what information I must collect on each case I am assigned.</a:t>
            </a:r>
          </a:p>
          <a:p>
            <a:pPr algn="l"/>
            <a:r>
              <a:rPr lang="en-US" sz="2000" b="1" dirty="0">
                <a:solidFill>
                  <a:schemeClr val="tx1"/>
                </a:solidFill>
                <a:latin typeface="Andalus" panose="02020603050405020304" pitchFamily="18" charset="-78"/>
                <a:cs typeface="Andalus" panose="02020603050405020304" pitchFamily="18" charset="-78"/>
              </a:rPr>
              <a:t>2. I understand the purposes or reasons for needing to know this information.</a:t>
            </a:r>
          </a:p>
          <a:p>
            <a:pPr algn="l"/>
            <a:r>
              <a:rPr lang="en-US" dirty="0">
                <a:solidFill>
                  <a:schemeClr val="tx1"/>
                </a:solidFill>
                <a:latin typeface="Andalus" panose="02020603050405020304" pitchFamily="18" charset="-78"/>
                <a:cs typeface="Andalus" panose="02020603050405020304" pitchFamily="18" charset="-78"/>
              </a:rPr>
              <a:t>3. I demonstrate the ability to gather the information.</a:t>
            </a:r>
          </a:p>
          <a:p>
            <a:pPr algn="l"/>
            <a:r>
              <a:rPr lang="en-US" dirty="0">
                <a:solidFill>
                  <a:schemeClr val="tx1"/>
                </a:solidFill>
                <a:latin typeface="Andalus" panose="02020603050405020304" pitchFamily="18" charset="-78"/>
                <a:cs typeface="Andalus" panose="02020603050405020304" pitchFamily="18" charset="-78"/>
              </a:rPr>
              <a:t>4. I demonstrate awareness that everything I do to reconcile and validate information influences the overall quality of the information.</a:t>
            </a:r>
          </a:p>
          <a:p>
            <a:pPr algn="l"/>
            <a:r>
              <a:rPr lang="en-US" dirty="0">
                <a:solidFill>
                  <a:schemeClr val="tx1"/>
                </a:solidFill>
                <a:latin typeface="Andalus" panose="02020603050405020304" pitchFamily="18" charset="-78"/>
                <a:cs typeface="Andalus" panose="02020603050405020304" pitchFamily="18" charset="-78"/>
              </a:rPr>
              <a:t>5. I can discuss and write about information I collected logically, succinctly, and in a way that justifies my conclusions. </a:t>
            </a:r>
          </a:p>
        </p:txBody>
      </p:sp>
      <p:sp>
        <p:nvSpPr>
          <p:cNvPr id="9" name="Rectangle 8"/>
          <p:cNvSpPr/>
          <p:nvPr/>
        </p:nvSpPr>
        <p:spPr>
          <a:xfrm>
            <a:off x="1002082" y="2476084"/>
            <a:ext cx="8271920" cy="1133756"/>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553160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latin typeface="+mn-lt"/>
                <a:cs typeface="Andalus" panose="02020603050405020304" pitchFamily="18" charset="-78"/>
              </a:rPr>
              <a:t>Learning Objectives</a:t>
            </a:r>
          </a:p>
        </p:txBody>
      </p:sp>
      <p:sp>
        <p:nvSpPr>
          <p:cNvPr id="3" name="Content Placeholder 2"/>
          <p:cNvSpPr>
            <a:spLocks noGrp="1"/>
          </p:cNvSpPr>
          <p:nvPr>
            <p:ph idx="1"/>
          </p:nvPr>
        </p:nvSpPr>
        <p:spPr>
          <a:xfrm>
            <a:off x="677334" y="1930400"/>
            <a:ext cx="8596668" cy="3880773"/>
          </a:xfrm>
        </p:spPr>
        <p:txBody>
          <a:bodyPr>
            <a:noAutofit/>
          </a:bodyPr>
          <a:lstStyle/>
          <a:p>
            <a:r>
              <a:rPr lang="en-US" sz="2800" dirty="0">
                <a:latin typeface="Andalus" panose="02020603050405020304" pitchFamily="18" charset="-78"/>
                <a:cs typeface="Andalus" panose="02020603050405020304" pitchFamily="18" charset="-78"/>
              </a:rPr>
              <a:t>Define and identify the six stages of critical thinking.</a:t>
            </a:r>
          </a:p>
          <a:p>
            <a:r>
              <a:rPr lang="en-US" sz="2800" dirty="0">
                <a:latin typeface="Andalus" panose="02020603050405020304" pitchFamily="18" charset="-78"/>
                <a:cs typeface="Andalus" panose="02020603050405020304" pitchFamily="18" charset="-78"/>
              </a:rPr>
              <a:t>Analyze how critical thinking is utilized in preparation for information collection with the family.</a:t>
            </a:r>
          </a:p>
          <a:p>
            <a:r>
              <a:rPr lang="en-US" sz="2800" dirty="0">
                <a:latin typeface="Andalus" panose="02020603050405020304" pitchFamily="18" charset="-78"/>
                <a:cs typeface="Andalus" panose="02020603050405020304" pitchFamily="18" charset="-78"/>
              </a:rPr>
              <a:t>Distinguish when conversations are task driven, as opposed to a consultative approach.</a:t>
            </a:r>
          </a:p>
          <a:p>
            <a:r>
              <a:rPr lang="en-US" sz="2800" dirty="0">
                <a:latin typeface="Andalus" panose="02020603050405020304" pitchFamily="18" charset="-78"/>
                <a:cs typeface="Andalus" panose="02020603050405020304" pitchFamily="18" charset="-78"/>
              </a:rPr>
              <a:t>Formulate a plan for a successful conversation with the family and articulate how you would have this conversation. </a:t>
            </a:r>
          </a:p>
        </p:txBody>
      </p:sp>
      <p:pic>
        <p:nvPicPr>
          <p:cNvPr id="6"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8"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63833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latin typeface="+mn-lt"/>
                <a:cs typeface="Andalus" panose="02020603050405020304" pitchFamily="18" charset="-78"/>
              </a:rPr>
              <a:t>Learning Objectives</a:t>
            </a:r>
          </a:p>
        </p:txBody>
      </p:sp>
      <p:sp>
        <p:nvSpPr>
          <p:cNvPr id="3" name="Content Placeholder 2"/>
          <p:cNvSpPr>
            <a:spLocks noGrp="1"/>
          </p:cNvSpPr>
          <p:nvPr>
            <p:ph idx="1"/>
          </p:nvPr>
        </p:nvSpPr>
        <p:spPr>
          <a:xfrm>
            <a:off x="677334" y="1930400"/>
            <a:ext cx="8596668" cy="3880773"/>
          </a:xfrm>
        </p:spPr>
        <p:txBody>
          <a:bodyPr>
            <a:noAutofit/>
          </a:bodyPr>
          <a:lstStyle/>
          <a:p>
            <a:r>
              <a:rPr lang="en-US" sz="2800" b="1" dirty="0">
                <a:latin typeface="Andalus" panose="02020603050405020304" pitchFamily="18" charset="-78"/>
                <a:cs typeface="Andalus" panose="02020603050405020304" pitchFamily="18" charset="-78"/>
              </a:rPr>
              <a:t>Define and identify the six stages of critical thinking.</a:t>
            </a:r>
          </a:p>
          <a:p>
            <a:r>
              <a:rPr lang="en-US" sz="2800" dirty="0">
                <a:latin typeface="Andalus" panose="02020603050405020304" pitchFamily="18" charset="-78"/>
                <a:cs typeface="Andalus" panose="02020603050405020304" pitchFamily="18" charset="-78"/>
              </a:rPr>
              <a:t>Analyze how critical thinking is utilized in preparation for information collection with the family.</a:t>
            </a:r>
          </a:p>
          <a:p>
            <a:r>
              <a:rPr lang="en-US" sz="2800" dirty="0">
                <a:latin typeface="Andalus" panose="02020603050405020304" pitchFamily="18" charset="-78"/>
                <a:cs typeface="Andalus" panose="02020603050405020304" pitchFamily="18" charset="-78"/>
              </a:rPr>
              <a:t>Distinguish when conversations are task driven, as opposed to a consultative approach.</a:t>
            </a:r>
          </a:p>
          <a:p>
            <a:r>
              <a:rPr lang="en-US" sz="2800" dirty="0">
                <a:latin typeface="Andalus" panose="02020603050405020304" pitchFamily="18" charset="-78"/>
                <a:cs typeface="Andalus" panose="02020603050405020304" pitchFamily="18" charset="-78"/>
              </a:rPr>
              <a:t>Formulate a plan for a successful conversation with the family and articulate how you would have this conversation. </a:t>
            </a:r>
          </a:p>
        </p:txBody>
      </p:sp>
      <p:pic>
        <p:nvPicPr>
          <p:cNvPr id="6"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8"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1684589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3FA6F372E3F374D8C72B176BF3D73AB" ma:contentTypeVersion="0" ma:contentTypeDescription="Create a new document." ma:contentTypeScope="" ma:versionID="6e91955bbb8bbfd3c326cc6a6fac490e">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F439DF-067B-4C37-91D6-E472A973C33B}">
  <ds:schemaRefs>
    <ds:schemaRef ds:uri="http://schemas.microsoft.com/sharepoint/v3/contenttype/forms"/>
  </ds:schemaRefs>
</ds:datastoreItem>
</file>

<file path=customXml/itemProps2.xml><?xml version="1.0" encoding="utf-8"?>
<ds:datastoreItem xmlns:ds="http://schemas.openxmlformats.org/officeDocument/2006/customXml" ds:itemID="{79D34016-BD19-47F9-AC77-08BBDC3869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D504C42A-B10C-4D8B-8B0E-86D6124289A3}">
  <ds:schemaRefs>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terms/"/>
    <ds:schemaRef ds:uri="http://purl.org/dc/elements/1.1/"/>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Facet</Template>
  <TotalTime>638</TotalTime>
  <Words>1471</Words>
  <Application>Microsoft Office PowerPoint</Application>
  <PresentationFormat>Widescreen</PresentationFormat>
  <Paragraphs>132</Paragraphs>
  <Slides>30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Andalus</vt:lpstr>
      <vt:lpstr>Arial</vt:lpstr>
      <vt:lpstr>Calibri</vt:lpstr>
      <vt:lpstr>Trebuchet MS</vt:lpstr>
      <vt:lpstr>Wingdings 3</vt:lpstr>
      <vt:lpstr>Facet</vt:lpstr>
      <vt:lpstr>PowerPoint Presentation</vt:lpstr>
      <vt:lpstr>PowerPoint Presentation</vt:lpstr>
      <vt:lpstr>Introductions</vt:lpstr>
      <vt:lpstr>Reflection</vt:lpstr>
      <vt:lpstr>Pre-Test</vt:lpstr>
      <vt:lpstr>What Can Be Expected?</vt:lpstr>
      <vt:lpstr>Information Collection Competencies</vt:lpstr>
      <vt:lpstr>Learning Objectives</vt:lpstr>
      <vt:lpstr>Learning Objectives</vt:lpstr>
      <vt:lpstr>What is Critical thinking?</vt:lpstr>
      <vt:lpstr>The Ideal Critical Thinker in Child Welfare…</vt:lpstr>
      <vt:lpstr>What Exactly is Critical Thinking?</vt:lpstr>
      <vt:lpstr>The 6 Stages of Critical Thinking</vt:lpstr>
      <vt:lpstr>Reasoning:</vt:lpstr>
      <vt:lpstr>Discussion</vt:lpstr>
      <vt:lpstr>Learning Objectives</vt:lpstr>
      <vt:lpstr>Critical Thinking in  Pre-Commencement Activities/ Consultations</vt:lpstr>
      <vt:lpstr>Activity #1 What Do I Ask and Why?</vt:lpstr>
      <vt:lpstr>Case Scenario (PG page 24)</vt:lpstr>
      <vt:lpstr>Activity Debrief</vt:lpstr>
      <vt:lpstr>Learning Objectives</vt:lpstr>
      <vt:lpstr>Activity #2 Tasking or Talking?</vt:lpstr>
      <vt:lpstr>PowerPoint Presentation</vt:lpstr>
      <vt:lpstr>Learning Objectives</vt:lpstr>
      <vt:lpstr>Activity #3 Planning with Purpose</vt:lpstr>
      <vt:lpstr>Questions to Consider:</vt:lpstr>
      <vt:lpstr>PowerPoint Presentation</vt:lpstr>
      <vt:lpstr>Compare/Contrast Discussion </vt:lpstr>
      <vt:lpstr>Post-Test</vt:lpstr>
      <vt:lpstr>“In Hindsight”</vt:lpstr>
    </vt:vector>
  </TitlesOfParts>
  <Company>University of South Florida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Thinking PowerPoint</dc:title>
  <dc:creator>Vega, Kayvrie</dc:creator>
  <cp:lastModifiedBy>VanDyke, Misty N</cp:lastModifiedBy>
  <cp:revision>28</cp:revision>
  <dcterms:created xsi:type="dcterms:W3CDTF">2014-12-15T17:04:26Z</dcterms:created>
  <dcterms:modified xsi:type="dcterms:W3CDTF">2025-05-07T13:34:05Z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0x01010093FA6F372E3F374D8C72B176BF3D73AB</vt:lpwstr>
  </property>
</Properties>
</file>