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5"/>
  </p:notesMasterIdLst>
  <p:handoutMasterIdLst>
    <p:handoutMasterId r:id="rId56"/>
  </p:handoutMasterIdLst>
  <p:sldIdLst>
    <p:sldId id="668" r:id="rId2"/>
    <p:sldId id="725" r:id="rId3"/>
    <p:sldId id="726" r:id="rId4"/>
    <p:sldId id="727" r:id="rId5"/>
    <p:sldId id="728" r:id="rId6"/>
    <p:sldId id="891" r:id="rId7"/>
    <p:sldId id="670" r:id="rId8"/>
    <p:sldId id="954" r:id="rId9"/>
    <p:sldId id="895" r:id="rId10"/>
    <p:sldId id="892" r:id="rId11"/>
    <p:sldId id="893" r:id="rId12"/>
    <p:sldId id="897" r:id="rId13"/>
    <p:sldId id="896" r:id="rId14"/>
    <p:sldId id="902" r:id="rId15"/>
    <p:sldId id="898" r:id="rId16"/>
    <p:sldId id="733" r:id="rId17"/>
    <p:sldId id="903" r:id="rId18"/>
    <p:sldId id="678" r:id="rId19"/>
    <p:sldId id="909" r:id="rId20"/>
    <p:sldId id="863" r:id="rId21"/>
    <p:sldId id="864" r:id="rId22"/>
    <p:sldId id="910" r:id="rId23"/>
    <p:sldId id="911" r:id="rId24"/>
    <p:sldId id="912" r:id="rId25"/>
    <p:sldId id="913" r:id="rId26"/>
    <p:sldId id="914" r:id="rId27"/>
    <p:sldId id="918" r:id="rId28"/>
    <p:sldId id="921" r:id="rId29"/>
    <p:sldId id="919" r:id="rId30"/>
    <p:sldId id="925" r:id="rId31"/>
    <p:sldId id="928" r:id="rId32"/>
    <p:sldId id="920" r:id="rId33"/>
    <p:sldId id="932" r:id="rId34"/>
    <p:sldId id="922" r:id="rId35"/>
    <p:sldId id="923" r:id="rId36"/>
    <p:sldId id="926" r:id="rId37"/>
    <p:sldId id="927" r:id="rId38"/>
    <p:sldId id="924" r:id="rId39"/>
    <p:sldId id="933" r:id="rId40"/>
    <p:sldId id="930" r:id="rId41"/>
    <p:sldId id="936" r:id="rId42"/>
    <p:sldId id="938" r:id="rId43"/>
    <p:sldId id="939" r:id="rId44"/>
    <p:sldId id="940" r:id="rId45"/>
    <p:sldId id="953" r:id="rId46"/>
    <p:sldId id="942" r:id="rId47"/>
    <p:sldId id="944" r:id="rId48"/>
    <p:sldId id="945" r:id="rId49"/>
    <p:sldId id="946" r:id="rId50"/>
    <p:sldId id="952" r:id="rId51"/>
    <p:sldId id="948" r:id="rId52"/>
    <p:sldId id="949" r:id="rId53"/>
    <p:sldId id="951" r:id="rId54"/>
  </p:sldIdLst>
  <p:sldSz cx="9144000" cy="6858000" type="screen4x3"/>
  <p:notesSz cx="7010400" cy="9296400"/>
  <p:custDataLst>
    <p:tags r:id="rId5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1" autoAdjust="0"/>
    <p:restoredTop sz="77888" autoAdjust="0"/>
  </p:normalViewPr>
  <p:slideViewPr>
    <p:cSldViewPr snapToGrid="0" snapToObjects="1">
      <p:cViewPr varScale="1">
        <p:scale>
          <a:sx n="94" d="100"/>
          <a:sy n="94" d="100"/>
        </p:scale>
        <p:origin x="282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4BCF3-9298-4959-A353-B91877B881C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22E70B-9CC7-46E7-81E2-94EE95FADD5F}">
      <dgm:prSet phldrT="[Text]"/>
      <dgm:spPr/>
      <dgm:t>
        <a:bodyPr/>
        <a:lstStyle/>
        <a:p>
          <a:r>
            <a:rPr lang="en-US" dirty="0"/>
            <a:t>KNOW THE FAMILY</a:t>
          </a:r>
        </a:p>
      </dgm:t>
    </dgm:pt>
    <dgm:pt modelId="{66786028-DB2C-457F-A870-949EDE6ADB8E}" type="parTrans" cxnId="{02A3186A-C660-4D43-A767-B037DC1DD429}">
      <dgm:prSet/>
      <dgm:spPr/>
      <dgm:t>
        <a:bodyPr/>
        <a:lstStyle/>
        <a:p>
          <a:endParaRPr lang="en-US"/>
        </a:p>
      </dgm:t>
    </dgm:pt>
    <dgm:pt modelId="{2D958570-9C8F-46D8-8F4A-D1BAE5ACECEF}" type="sibTrans" cxnId="{02A3186A-C660-4D43-A767-B037DC1DD429}">
      <dgm:prSet/>
      <dgm:spPr/>
      <dgm:t>
        <a:bodyPr/>
        <a:lstStyle/>
        <a:p>
          <a:endParaRPr lang="en-US"/>
        </a:p>
      </dgm:t>
    </dgm:pt>
    <dgm:pt modelId="{64CFECAC-4754-4F3F-8BCA-E30292FC5640}">
      <dgm:prSet phldrT="[Text]"/>
      <dgm:spPr/>
      <dgm:t>
        <a:bodyPr/>
        <a:lstStyle/>
        <a:p>
          <a:r>
            <a:rPr lang="en-US" dirty="0"/>
            <a:t>Extent of Maltreatment</a:t>
          </a:r>
        </a:p>
      </dgm:t>
    </dgm:pt>
    <dgm:pt modelId="{7B075634-5CFA-4CEC-9002-1561E52892A6}" type="parTrans" cxnId="{EC0DC7D8-4DFF-4ADB-8DB1-00AAEDE6172B}">
      <dgm:prSet/>
      <dgm:spPr/>
      <dgm:t>
        <a:bodyPr/>
        <a:lstStyle/>
        <a:p>
          <a:endParaRPr lang="en-US"/>
        </a:p>
      </dgm:t>
    </dgm:pt>
    <dgm:pt modelId="{CE078814-2300-4FA6-AB07-40C198198011}" type="sibTrans" cxnId="{EC0DC7D8-4DFF-4ADB-8DB1-00AAEDE6172B}">
      <dgm:prSet/>
      <dgm:spPr/>
      <dgm:t>
        <a:bodyPr/>
        <a:lstStyle/>
        <a:p>
          <a:endParaRPr lang="en-US"/>
        </a:p>
      </dgm:t>
    </dgm:pt>
    <dgm:pt modelId="{46894E01-0ADC-4A64-8ABC-A722F1076494}">
      <dgm:prSet phldrT="[Text]"/>
      <dgm:spPr/>
      <dgm:t>
        <a:bodyPr/>
        <a:lstStyle/>
        <a:p>
          <a:r>
            <a:rPr lang="en-US" dirty="0"/>
            <a:t> Surrounding Circumstances</a:t>
          </a:r>
        </a:p>
      </dgm:t>
    </dgm:pt>
    <dgm:pt modelId="{DCF02D1D-B490-45F5-97EC-658281B84A1D}" type="parTrans" cxnId="{586F0693-5E26-45E7-8EA3-AE856F61E129}">
      <dgm:prSet/>
      <dgm:spPr/>
      <dgm:t>
        <a:bodyPr/>
        <a:lstStyle/>
        <a:p>
          <a:endParaRPr lang="en-US"/>
        </a:p>
      </dgm:t>
    </dgm:pt>
    <dgm:pt modelId="{82D17106-A89B-4CEE-A310-68F12F36689A}" type="sibTrans" cxnId="{586F0693-5E26-45E7-8EA3-AE856F61E129}">
      <dgm:prSet/>
      <dgm:spPr/>
      <dgm:t>
        <a:bodyPr/>
        <a:lstStyle/>
        <a:p>
          <a:endParaRPr lang="en-US"/>
        </a:p>
      </dgm:t>
    </dgm:pt>
    <dgm:pt modelId="{95708908-3F34-4E29-85AC-A064A01305F9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 Child Functioning</a:t>
          </a:r>
        </a:p>
      </dgm:t>
    </dgm:pt>
    <dgm:pt modelId="{C00C6378-5295-4B20-87AD-2A68EBBBB336}" type="parTrans" cxnId="{B4D587F9-264C-49C5-A46C-AFB257BAFED8}">
      <dgm:prSet/>
      <dgm:spPr/>
      <dgm:t>
        <a:bodyPr/>
        <a:lstStyle/>
        <a:p>
          <a:endParaRPr lang="en-US"/>
        </a:p>
      </dgm:t>
    </dgm:pt>
    <dgm:pt modelId="{07B3D3EB-6070-44D0-B54D-81098BBC4199}" type="sibTrans" cxnId="{B4D587F9-264C-49C5-A46C-AFB257BAFED8}">
      <dgm:prSet/>
      <dgm:spPr/>
      <dgm:t>
        <a:bodyPr/>
        <a:lstStyle/>
        <a:p>
          <a:endParaRPr lang="en-US"/>
        </a:p>
      </dgm:t>
    </dgm:pt>
    <dgm:pt modelId="{B80E5153-BCBA-4F57-AD19-3996F5EABC05}">
      <dgm:prSet phldrT="[Text]"/>
      <dgm:spPr/>
      <dgm:t>
        <a:bodyPr/>
        <a:lstStyle/>
        <a:p>
          <a:r>
            <a:rPr lang="en-US" dirty="0"/>
            <a:t> Adult Functioning</a:t>
          </a:r>
        </a:p>
      </dgm:t>
    </dgm:pt>
    <dgm:pt modelId="{E675FA7E-FC20-40A0-B0BC-7AA3AEB0CC60}" type="parTrans" cxnId="{0DF41AB5-EE0F-4FAF-8687-054512AE890A}">
      <dgm:prSet/>
      <dgm:spPr/>
      <dgm:t>
        <a:bodyPr/>
        <a:lstStyle/>
        <a:p>
          <a:endParaRPr lang="en-US"/>
        </a:p>
      </dgm:t>
    </dgm:pt>
    <dgm:pt modelId="{0F551D71-6F69-4D37-BC9E-C323B9ECC26F}" type="sibTrans" cxnId="{0DF41AB5-EE0F-4FAF-8687-054512AE890A}">
      <dgm:prSet/>
      <dgm:spPr/>
      <dgm:t>
        <a:bodyPr/>
        <a:lstStyle/>
        <a:p>
          <a:endParaRPr lang="en-US"/>
        </a:p>
      </dgm:t>
    </dgm:pt>
    <dgm:pt modelId="{0678B93A-B5CE-4C9D-A58D-447A15239F7A}">
      <dgm:prSet phldrT="[Text]"/>
      <dgm:spPr/>
      <dgm:t>
        <a:bodyPr/>
        <a:lstStyle/>
        <a:p>
          <a:r>
            <a:rPr lang="en-US" dirty="0"/>
            <a:t>Disciplinary Practices/Behavior Management</a:t>
          </a:r>
        </a:p>
      </dgm:t>
    </dgm:pt>
    <dgm:pt modelId="{73BEC241-FE8F-4270-999D-8BE181B02942}" type="parTrans" cxnId="{30F73E6C-C3EF-473F-8B2E-F7F7250EEBEF}">
      <dgm:prSet/>
      <dgm:spPr/>
      <dgm:t>
        <a:bodyPr/>
        <a:lstStyle/>
        <a:p>
          <a:endParaRPr lang="en-US"/>
        </a:p>
      </dgm:t>
    </dgm:pt>
    <dgm:pt modelId="{8A40B194-1520-40F2-89DE-0270F65C7F85}" type="sibTrans" cxnId="{30F73E6C-C3EF-473F-8B2E-F7F7250EEBEF}">
      <dgm:prSet/>
      <dgm:spPr/>
      <dgm:t>
        <a:bodyPr/>
        <a:lstStyle/>
        <a:p>
          <a:endParaRPr lang="en-US"/>
        </a:p>
      </dgm:t>
    </dgm:pt>
    <dgm:pt modelId="{98E8EE40-7DF6-4154-B9FE-C116C78C28CD}">
      <dgm:prSet phldrT="[Text]"/>
      <dgm:spPr/>
      <dgm:t>
        <a:bodyPr/>
        <a:lstStyle/>
        <a:p>
          <a:r>
            <a:rPr lang="en-US" dirty="0"/>
            <a:t>General Parenting Practices</a:t>
          </a:r>
        </a:p>
      </dgm:t>
    </dgm:pt>
    <dgm:pt modelId="{27A6FEA4-28DA-4759-ABD5-235CD6DAE98D}" type="parTrans" cxnId="{54747702-8A20-4BD3-99B0-43CEE167D002}">
      <dgm:prSet/>
      <dgm:spPr/>
      <dgm:t>
        <a:bodyPr/>
        <a:lstStyle/>
        <a:p>
          <a:endParaRPr lang="en-US"/>
        </a:p>
      </dgm:t>
    </dgm:pt>
    <dgm:pt modelId="{0A29EADE-B99F-430D-B4BC-5F6CB4D93D01}" type="sibTrans" cxnId="{54747702-8A20-4BD3-99B0-43CEE167D002}">
      <dgm:prSet/>
      <dgm:spPr/>
      <dgm:t>
        <a:bodyPr/>
        <a:lstStyle/>
        <a:p>
          <a:endParaRPr lang="en-US"/>
        </a:p>
      </dgm:t>
    </dgm:pt>
    <dgm:pt modelId="{CCB99811-7F66-4AAC-923B-CC421226C948}" type="pres">
      <dgm:prSet presAssocID="{E844BCF3-9298-4959-A353-B91877B881CA}" presName="composite" presStyleCnt="0">
        <dgm:presLayoutVars>
          <dgm:chMax val="1"/>
          <dgm:dir/>
          <dgm:resizeHandles val="exact"/>
        </dgm:presLayoutVars>
      </dgm:prSet>
      <dgm:spPr/>
    </dgm:pt>
    <dgm:pt modelId="{469A9C72-3EEA-4B97-A186-3DEC9C618EBB}" type="pres">
      <dgm:prSet presAssocID="{E844BCF3-9298-4959-A353-B91877B881CA}" presName="radial" presStyleCnt="0">
        <dgm:presLayoutVars>
          <dgm:animLvl val="ctr"/>
        </dgm:presLayoutVars>
      </dgm:prSet>
      <dgm:spPr/>
    </dgm:pt>
    <dgm:pt modelId="{9DBA92B0-68CB-4B79-B3B8-5BBF5F4A00C8}" type="pres">
      <dgm:prSet presAssocID="{DA22E70B-9CC7-46E7-81E2-94EE95FADD5F}" presName="centerShape" presStyleLbl="vennNode1" presStyleIdx="0" presStyleCnt="7"/>
      <dgm:spPr/>
    </dgm:pt>
    <dgm:pt modelId="{347DF2A3-9360-445C-BDDA-62C884118BB8}" type="pres">
      <dgm:prSet presAssocID="{64CFECAC-4754-4F3F-8BCA-E30292FC5640}" presName="node" presStyleLbl="vennNode1" presStyleIdx="1" presStyleCnt="7">
        <dgm:presLayoutVars>
          <dgm:bulletEnabled val="1"/>
        </dgm:presLayoutVars>
      </dgm:prSet>
      <dgm:spPr/>
    </dgm:pt>
    <dgm:pt modelId="{8F1E4744-9CD2-417F-B04F-6150A51F7A61}" type="pres">
      <dgm:prSet presAssocID="{46894E01-0ADC-4A64-8ABC-A722F1076494}" presName="node" presStyleLbl="vennNode1" presStyleIdx="2" presStyleCnt="7">
        <dgm:presLayoutVars>
          <dgm:bulletEnabled val="1"/>
        </dgm:presLayoutVars>
      </dgm:prSet>
      <dgm:spPr/>
    </dgm:pt>
    <dgm:pt modelId="{8B54F891-FE51-427A-B87F-5AC73739559B}" type="pres">
      <dgm:prSet presAssocID="{95708908-3F34-4E29-85AC-A064A01305F9}" presName="node" presStyleLbl="vennNode1" presStyleIdx="3" presStyleCnt="7">
        <dgm:presLayoutVars>
          <dgm:bulletEnabled val="1"/>
        </dgm:presLayoutVars>
      </dgm:prSet>
      <dgm:spPr/>
    </dgm:pt>
    <dgm:pt modelId="{B44128AD-44C6-455C-92EE-B2AEC13A3A11}" type="pres">
      <dgm:prSet presAssocID="{B80E5153-BCBA-4F57-AD19-3996F5EABC05}" presName="node" presStyleLbl="vennNode1" presStyleIdx="4" presStyleCnt="7">
        <dgm:presLayoutVars>
          <dgm:bulletEnabled val="1"/>
        </dgm:presLayoutVars>
      </dgm:prSet>
      <dgm:spPr/>
    </dgm:pt>
    <dgm:pt modelId="{E83A28C4-9967-4D03-9F77-DFD75C144B51}" type="pres">
      <dgm:prSet presAssocID="{98E8EE40-7DF6-4154-B9FE-C116C78C28CD}" presName="node" presStyleLbl="vennNode1" presStyleIdx="5" presStyleCnt="7">
        <dgm:presLayoutVars>
          <dgm:bulletEnabled val="1"/>
        </dgm:presLayoutVars>
      </dgm:prSet>
      <dgm:spPr/>
    </dgm:pt>
    <dgm:pt modelId="{0B6554F4-2290-466A-B071-93F04CF0852C}" type="pres">
      <dgm:prSet presAssocID="{0678B93A-B5CE-4C9D-A58D-447A15239F7A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54747702-8A20-4BD3-99B0-43CEE167D002}" srcId="{DA22E70B-9CC7-46E7-81E2-94EE95FADD5F}" destId="{98E8EE40-7DF6-4154-B9FE-C116C78C28CD}" srcOrd="4" destOrd="0" parTransId="{27A6FEA4-28DA-4759-ABD5-235CD6DAE98D}" sibTransId="{0A29EADE-B99F-430D-B4BC-5F6CB4D93D01}"/>
    <dgm:cxn modelId="{1DC47F0A-B51C-D14B-A47E-FC236A96FDF6}" type="presOf" srcId="{64CFECAC-4754-4F3F-8BCA-E30292FC5640}" destId="{347DF2A3-9360-445C-BDDA-62C884118BB8}" srcOrd="0" destOrd="0" presId="urn:microsoft.com/office/officeart/2005/8/layout/radial3"/>
    <dgm:cxn modelId="{19C8782A-3EE3-DF43-B1EF-FE56C5C82413}" type="presOf" srcId="{0678B93A-B5CE-4C9D-A58D-447A15239F7A}" destId="{0B6554F4-2290-466A-B071-93F04CF0852C}" srcOrd="0" destOrd="0" presId="urn:microsoft.com/office/officeart/2005/8/layout/radial3"/>
    <dgm:cxn modelId="{7EFE7931-13FF-C047-B452-FD7B8C10A88B}" type="presOf" srcId="{95708908-3F34-4E29-85AC-A064A01305F9}" destId="{8B54F891-FE51-427A-B87F-5AC73739559B}" srcOrd="0" destOrd="0" presId="urn:microsoft.com/office/officeart/2005/8/layout/radial3"/>
    <dgm:cxn modelId="{FA94973B-5DF0-4442-B1E9-CC540CA7FE1F}" type="presOf" srcId="{98E8EE40-7DF6-4154-B9FE-C116C78C28CD}" destId="{E83A28C4-9967-4D03-9F77-DFD75C144B51}" srcOrd="0" destOrd="0" presId="urn:microsoft.com/office/officeart/2005/8/layout/radial3"/>
    <dgm:cxn modelId="{88217E65-9371-194F-B103-FB180EC3AF06}" type="presOf" srcId="{46894E01-0ADC-4A64-8ABC-A722F1076494}" destId="{8F1E4744-9CD2-417F-B04F-6150A51F7A61}" srcOrd="0" destOrd="0" presId="urn:microsoft.com/office/officeart/2005/8/layout/radial3"/>
    <dgm:cxn modelId="{02A3186A-C660-4D43-A767-B037DC1DD429}" srcId="{E844BCF3-9298-4959-A353-B91877B881CA}" destId="{DA22E70B-9CC7-46E7-81E2-94EE95FADD5F}" srcOrd="0" destOrd="0" parTransId="{66786028-DB2C-457F-A870-949EDE6ADB8E}" sibTransId="{2D958570-9C8F-46D8-8F4A-D1BAE5ACECEF}"/>
    <dgm:cxn modelId="{30F73E6C-C3EF-473F-8B2E-F7F7250EEBEF}" srcId="{DA22E70B-9CC7-46E7-81E2-94EE95FADD5F}" destId="{0678B93A-B5CE-4C9D-A58D-447A15239F7A}" srcOrd="5" destOrd="0" parTransId="{73BEC241-FE8F-4270-999D-8BE181B02942}" sibTransId="{8A40B194-1520-40F2-89DE-0270F65C7F85}"/>
    <dgm:cxn modelId="{D9878C8B-6967-6B4B-ACBB-86FD90434D7A}" type="presOf" srcId="{E844BCF3-9298-4959-A353-B91877B881CA}" destId="{CCB99811-7F66-4AAC-923B-CC421226C948}" srcOrd="0" destOrd="0" presId="urn:microsoft.com/office/officeart/2005/8/layout/radial3"/>
    <dgm:cxn modelId="{586F0693-5E26-45E7-8EA3-AE856F61E129}" srcId="{DA22E70B-9CC7-46E7-81E2-94EE95FADD5F}" destId="{46894E01-0ADC-4A64-8ABC-A722F1076494}" srcOrd="1" destOrd="0" parTransId="{DCF02D1D-B490-45F5-97EC-658281B84A1D}" sibTransId="{82D17106-A89B-4CEE-A310-68F12F36689A}"/>
    <dgm:cxn modelId="{AEC0FFA6-E553-C248-B269-C691E3172733}" type="presOf" srcId="{DA22E70B-9CC7-46E7-81E2-94EE95FADD5F}" destId="{9DBA92B0-68CB-4B79-B3B8-5BBF5F4A00C8}" srcOrd="0" destOrd="0" presId="urn:microsoft.com/office/officeart/2005/8/layout/radial3"/>
    <dgm:cxn modelId="{0DF41AB5-EE0F-4FAF-8687-054512AE890A}" srcId="{DA22E70B-9CC7-46E7-81E2-94EE95FADD5F}" destId="{B80E5153-BCBA-4F57-AD19-3996F5EABC05}" srcOrd="3" destOrd="0" parTransId="{E675FA7E-FC20-40A0-B0BC-7AA3AEB0CC60}" sibTransId="{0F551D71-6F69-4D37-BC9E-C323B9ECC26F}"/>
    <dgm:cxn modelId="{3E6D53BB-DCA8-8548-9602-BD3960EC46DA}" type="presOf" srcId="{B80E5153-BCBA-4F57-AD19-3996F5EABC05}" destId="{B44128AD-44C6-455C-92EE-B2AEC13A3A11}" srcOrd="0" destOrd="0" presId="urn:microsoft.com/office/officeart/2005/8/layout/radial3"/>
    <dgm:cxn modelId="{EC0DC7D8-4DFF-4ADB-8DB1-00AAEDE6172B}" srcId="{DA22E70B-9CC7-46E7-81E2-94EE95FADD5F}" destId="{64CFECAC-4754-4F3F-8BCA-E30292FC5640}" srcOrd="0" destOrd="0" parTransId="{7B075634-5CFA-4CEC-9002-1561E52892A6}" sibTransId="{CE078814-2300-4FA6-AB07-40C198198011}"/>
    <dgm:cxn modelId="{B4D587F9-264C-49C5-A46C-AFB257BAFED8}" srcId="{DA22E70B-9CC7-46E7-81E2-94EE95FADD5F}" destId="{95708908-3F34-4E29-85AC-A064A01305F9}" srcOrd="2" destOrd="0" parTransId="{C00C6378-5295-4B20-87AD-2A68EBBBB336}" sibTransId="{07B3D3EB-6070-44D0-B54D-81098BBC4199}"/>
    <dgm:cxn modelId="{9D99D162-F19A-F049-976C-C040008EEB2A}" type="presParOf" srcId="{CCB99811-7F66-4AAC-923B-CC421226C948}" destId="{469A9C72-3EEA-4B97-A186-3DEC9C618EBB}" srcOrd="0" destOrd="0" presId="urn:microsoft.com/office/officeart/2005/8/layout/radial3"/>
    <dgm:cxn modelId="{6A1B9C96-D1FA-1C46-988E-092599EC9E53}" type="presParOf" srcId="{469A9C72-3EEA-4B97-A186-3DEC9C618EBB}" destId="{9DBA92B0-68CB-4B79-B3B8-5BBF5F4A00C8}" srcOrd="0" destOrd="0" presId="urn:microsoft.com/office/officeart/2005/8/layout/radial3"/>
    <dgm:cxn modelId="{1C08F8D2-6C76-E647-9A67-37D836906D21}" type="presParOf" srcId="{469A9C72-3EEA-4B97-A186-3DEC9C618EBB}" destId="{347DF2A3-9360-445C-BDDA-62C884118BB8}" srcOrd="1" destOrd="0" presId="urn:microsoft.com/office/officeart/2005/8/layout/radial3"/>
    <dgm:cxn modelId="{54053E96-8389-B542-8D4B-A41AD8B37ED3}" type="presParOf" srcId="{469A9C72-3EEA-4B97-A186-3DEC9C618EBB}" destId="{8F1E4744-9CD2-417F-B04F-6150A51F7A61}" srcOrd="2" destOrd="0" presId="urn:microsoft.com/office/officeart/2005/8/layout/radial3"/>
    <dgm:cxn modelId="{E97C897D-54DA-D743-89AF-82A067098E2F}" type="presParOf" srcId="{469A9C72-3EEA-4B97-A186-3DEC9C618EBB}" destId="{8B54F891-FE51-427A-B87F-5AC73739559B}" srcOrd="3" destOrd="0" presId="urn:microsoft.com/office/officeart/2005/8/layout/radial3"/>
    <dgm:cxn modelId="{98DB0A2C-92C5-A746-96E8-4BDF58AB6D90}" type="presParOf" srcId="{469A9C72-3EEA-4B97-A186-3DEC9C618EBB}" destId="{B44128AD-44C6-455C-92EE-B2AEC13A3A11}" srcOrd="4" destOrd="0" presId="urn:microsoft.com/office/officeart/2005/8/layout/radial3"/>
    <dgm:cxn modelId="{6C2EEFCF-462C-364E-AA9A-31BBF6D100B0}" type="presParOf" srcId="{469A9C72-3EEA-4B97-A186-3DEC9C618EBB}" destId="{E83A28C4-9967-4D03-9F77-DFD75C144B51}" srcOrd="5" destOrd="0" presId="urn:microsoft.com/office/officeart/2005/8/layout/radial3"/>
    <dgm:cxn modelId="{F479BE8C-A307-0A4B-ABE7-F2E9191365BC}" type="presParOf" srcId="{469A9C72-3EEA-4B97-A186-3DEC9C618EBB}" destId="{0B6554F4-2290-466A-B071-93F04CF0852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A92B0-68CB-4B79-B3B8-5BBF5F4A00C8}">
      <dsp:nvSpPr>
        <dsp:cNvPr id="0" name=""/>
        <dsp:cNvSpPr/>
      </dsp:nvSpPr>
      <dsp:spPr>
        <a:xfrm>
          <a:off x="3152054" y="1081694"/>
          <a:ext cx="2694748" cy="26947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KNOW THE FAMILY</a:t>
          </a:r>
        </a:p>
      </dsp:txBody>
      <dsp:txXfrm>
        <a:off x="3546691" y="1476331"/>
        <a:ext cx="1905474" cy="1905474"/>
      </dsp:txXfrm>
    </dsp:sp>
    <dsp:sp modelId="{347DF2A3-9360-445C-BDDA-62C884118BB8}">
      <dsp:nvSpPr>
        <dsp:cNvPr id="0" name=""/>
        <dsp:cNvSpPr/>
      </dsp:nvSpPr>
      <dsp:spPr>
        <a:xfrm>
          <a:off x="3825741" y="480"/>
          <a:ext cx="1347374" cy="1347374"/>
        </a:xfrm>
        <a:prstGeom prst="ellipse">
          <a:avLst/>
        </a:prstGeom>
        <a:solidFill>
          <a:schemeClr val="accent5">
            <a:alpha val="50000"/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Extent of Maltreatment</a:t>
          </a:r>
        </a:p>
      </dsp:txBody>
      <dsp:txXfrm>
        <a:off x="4023059" y="197798"/>
        <a:ext cx="952738" cy="952738"/>
      </dsp:txXfrm>
    </dsp:sp>
    <dsp:sp modelId="{8F1E4744-9CD2-417F-B04F-6150A51F7A61}">
      <dsp:nvSpPr>
        <dsp:cNvPr id="0" name=""/>
        <dsp:cNvSpPr/>
      </dsp:nvSpPr>
      <dsp:spPr>
        <a:xfrm>
          <a:off x="5345530" y="877931"/>
          <a:ext cx="1347374" cy="1347374"/>
        </a:xfrm>
        <a:prstGeom prst="ellipse">
          <a:avLst/>
        </a:prstGeom>
        <a:solidFill>
          <a:schemeClr val="accent5">
            <a:alpha val="50000"/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Surrounding Circumstances</a:t>
          </a:r>
        </a:p>
      </dsp:txBody>
      <dsp:txXfrm>
        <a:off x="5542848" y="1075249"/>
        <a:ext cx="952738" cy="952738"/>
      </dsp:txXfrm>
    </dsp:sp>
    <dsp:sp modelId="{8B54F891-FE51-427A-B87F-5AC73739559B}">
      <dsp:nvSpPr>
        <dsp:cNvPr id="0" name=""/>
        <dsp:cNvSpPr/>
      </dsp:nvSpPr>
      <dsp:spPr>
        <a:xfrm>
          <a:off x="5345530" y="2632832"/>
          <a:ext cx="1347374" cy="1347374"/>
        </a:xfrm>
        <a:prstGeom prst="ellipse">
          <a:avLst/>
        </a:prstGeom>
        <a:solidFill>
          <a:srgbClr val="0070C0">
            <a:alpha val="50000"/>
          </a:srgb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Child Functioning</a:t>
          </a:r>
        </a:p>
      </dsp:txBody>
      <dsp:txXfrm>
        <a:off x="5542848" y="2830150"/>
        <a:ext cx="952738" cy="952738"/>
      </dsp:txXfrm>
    </dsp:sp>
    <dsp:sp modelId="{B44128AD-44C6-455C-92EE-B2AEC13A3A11}">
      <dsp:nvSpPr>
        <dsp:cNvPr id="0" name=""/>
        <dsp:cNvSpPr/>
      </dsp:nvSpPr>
      <dsp:spPr>
        <a:xfrm>
          <a:off x="3825741" y="3510282"/>
          <a:ext cx="1347374" cy="1347374"/>
        </a:xfrm>
        <a:prstGeom prst="ellipse">
          <a:avLst/>
        </a:prstGeom>
        <a:solidFill>
          <a:schemeClr val="accent5">
            <a:alpha val="50000"/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Adult Functioning</a:t>
          </a:r>
        </a:p>
      </dsp:txBody>
      <dsp:txXfrm>
        <a:off x="4023059" y="3707600"/>
        <a:ext cx="952738" cy="952738"/>
      </dsp:txXfrm>
    </dsp:sp>
    <dsp:sp modelId="{E83A28C4-9967-4D03-9F77-DFD75C144B51}">
      <dsp:nvSpPr>
        <dsp:cNvPr id="0" name=""/>
        <dsp:cNvSpPr/>
      </dsp:nvSpPr>
      <dsp:spPr>
        <a:xfrm>
          <a:off x="2305952" y="2632832"/>
          <a:ext cx="1347374" cy="1347374"/>
        </a:xfrm>
        <a:prstGeom prst="ellipse">
          <a:avLst/>
        </a:prstGeom>
        <a:solidFill>
          <a:schemeClr val="accent5">
            <a:alpha val="50000"/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General Parenting Practices</a:t>
          </a:r>
        </a:p>
      </dsp:txBody>
      <dsp:txXfrm>
        <a:off x="2503270" y="2830150"/>
        <a:ext cx="952738" cy="952738"/>
      </dsp:txXfrm>
    </dsp:sp>
    <dsp:sp modelId="{0B6554F4-2290-466A-B071-93F04CF0852C}">
      <dsp:nvSpPr>
        <dsp:cNvPr id="0" name=""/>
        <dsp:cNvSpPr/>
      </dsp:nvSpPr>
      <dsp:spPr>
        <a:xfrm>
          <a:off x="2305952" y="877931"/>
          <a:ext cx="1347374" cy="1347374"/>
        </a:xfrm>
        <a:prstGeom prst="ellipse">
          <a:avLst/>
        </a:prstGeom>
        <a:solidFill>
          <a:schemeClr val="accent5">
            <a:alpha val="50000"/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Disciplinary Practices/Behavior Management</a:t>
          </a:r>
        </a:p>
      </dsp:txBody>
      <dsp:txXfrm>
        <a:off x="2503270" y="1075249"/>
        <a:ext cx="952738" cy="95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36824-B17C-4152-9860-9219254F816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31D186-33D8-402E-BF1B-05AC5BD6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037AF-4889-6242-81ED-F23350BF71D8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46350-DA9E-EE4E-969D-CE97F8A890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8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8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</a:t>
            </a:r>
            <a:r>
              <a:rPr lang="en-US" baseline="0" dirty="0"/>
              <a:t> in the participant 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4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8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3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0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9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8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not in the participant guide and the agenda will be dependent upon the structure of the learning circle:</a:t>
            </a:r>
          </a:p>
          <a:p>
            <a:r>
              <a:rPr lang="en-US" baseline="0" dirty="0"/>
              <a:t>Weekly</a:t>
            </a:r>
          </a:p>
          <a:p>
            <a:r>
              <a:rPr lang="en-US" baseline="0" dirty="0"/>
              <a:t>Daily over four days </a:t>
            </a:r>
          </a:p>
          <a:p>
            <a:r>
              <a:rPr lang="en-US" baseline="0" dirty="0"/>
              <a:t>One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5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3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Reference CFOP 170-1 for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9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2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0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/>
              <a:t>This</a:t>
            </a:r>
            <a:r>
              <a:rPr lang="en-US" baseline="0" dirty="0"/>
              <a:t> slide will be used if the learning circle is four days long versus one day.  If only one day, remove slide from presentation and participant guides.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3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case examples provided during Learning Circle Session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6350-DA9E-EE4E-969D-CE97F8A890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This slide is not in the participant</a:t>
            </a:r>
            <a:r>
              <a:rPr lang="en-US" baseline="0" dirty="0"/>
              <a:t> guide.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255F5-5E0C-490F-85E0-BF1A0E86C8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45138"/>
            <a:ext cx="8382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-3175" y="-12700"/>
            <a:ext cx="9163050" cy="1792288"/>
            <a:chOff x="-3765" y="-12074"/>
            <a:chExt cx="9163216" cy="1792432"/>
          </a:xfrm>
        </p:grpSpPr>
        <p:pic>
          <p:nvPicPr>
            <p:cNvPr id="13" name="Picture 4"/>
            <p:cNvPicPr>
              <a:picLocks noChangeAspect="1"/>
            </p:cNvPicPr>
            <p:nvPr userDrawn="1"/>
          </p:nvPicPr>
          <p:blipFill>
            <a:blip r:embed="rId4"/>
            <a:srcRect l="14166"/>
            <a:stretch>
              <a:fillRect/>
            </a:stretch>
          </p:blipFill>
          <p:spPr bwMode="auto">
            <a:xfrm>
              <a:off x="-3765" y="-2722"/>
              <a:ext cx="2289765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/>
            <p:cNvPicPr>
              <a:picLocks noChangeAspect="1"/>
            </p:cNvPicPr>
            <p:nvPr userDrawn="1"/>
          </p:nvPicPr>
          <p:blipFill>
            <a:blip r:embed="rId5"/>
            <a:srcRect b="7588"/>
            <a:stretch>
              <a:fillRect/>
            </a:stretch>
          </p:blipFill>
          <p:spPr bwMode="auto">
            <a:xfrm>
              <a:off x="6240331" y="141022"/>
              <a:ext cx="1989269" cy="163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7239" y="0"/>
              <a:ext cx="1733405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34000" y="1094558"/>
              <a:ext cx="91288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9"/>
            <p:cNvPicPr>
              <a:picLocks noChangeAspect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6774" y="0"/>
              <a:ext cx="1720466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1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9601" y="-2722"/>
              <a:ext cx="1697492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/>
            </p:cNvPicPr>
            <p:nvPr userDrawn="1"/>
          </p:nvPicPr>
          <p:blipFill>
            <a:blip r:embed="rId10"/>
            <a:srcRect l="11562" t="26707" b="8820"/>
            <a:stretch>
              <a:fillRect/>
            </a:stretch>
          </p:blipFill>
          <p:spPr bwMode="auto">
            <a:xfrm>
              <a:off x="7528141" y="-2722"/>
              <a:ext cx="1631310" cy="17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7"/>
            <p:cNvPicPr>
              <a:picLocks noChangeAspect="1"/>
            </p:cNvPicPr>
            <p:nvPr userDrawn="1"/>
          </p:nvPicPr>
          <p:blipFill>
            <a:blip r:embed="rId11"/>
            <a:srcRect t="18452" b="12440"/>
            <a:stretch>
              <a:fillRect/>
            </a:stretch>
          </p:blipFill>
          <p:spPr bwMode="auto">
            <a:xfrm>
              <a:off x="2133600" y="920822"/>
              <a:ext cx="1649878" cy="8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2"/>
            <p:cNvPicPr>
              <a:picLocks noChangeAspect="1"/>
            </p:cNvPicPr>
            <p:nvPr userDrawn="1"/>
          </p:nvPicPr>
          <p:blipFill>
            <a:blip r:embed="rId12"/>
            <a:srcRect t="16177"/>
            <a:stretch>
              <a:fillRect/>
            </a:stretch>
          </p:blipFill>
          <p:spPr bwMode="auto">
            <a:xfrm>
              <a:off x="3048000" y="0"/>
              <a:ext cx="731663" cy="92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0"/>
            <p:cNvPicPr>
              <a:picLocks noChangeAspect="1"/>
            </p:cNvPicPr>
            <p:nvPr userDrawn="1"/>
          </p:nvPicPr>
          <p:blipFill>
            <a:blip r:embed="rId13"/>
            <a:srcRect r="40089" b="13510"/>
            <a:stretch>
              <a:fillRect/>
            </a:stretch>
          </p:blipFill>
          <p:spPr bwMode="auto">
            <a:xfrm flipH="1">
              <a:off x="2133600" y="-12074"/>
              <a:ext cx="1007786" cy="97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55963" y="6408738"/>
            <a:ext cx="5513387" cy="365125"/>
          </a:xfrm>
        </p:spPr>
        <p:txBody>
          <a:bodyPr/>
          <a:lstStyle>
            <a:lvl1pPr>
              <a:defRPr sz="8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</p:spTree>
  </p:cSld>
  <p:clrMapOvr>
    <a:masterClrMapping/>
  </p:clrMapOvr>
  <p:transition advTm="6103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6103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413-844F-4838-B99E-5D61ECA65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7" y="767079"/>
            <a:ext cx="7474713" cy="1868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EB3B-5261-4978-B532-8041F543B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34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defRPr/>
            </a:lvl1pPr>
            <a:lvl2pPr>
              <a:spcBef>
                <a:spcPts val="400"/>
              </a:spcBef>
              <a:spcAft>
                <a:spcPts val="600"/>
              </a:spcAft>
              <a:defRPr/>
            </a:lvl2pPr>
            <a:lvl3pPr>
              <a:spcBef>
                <a:spcPts val="400"/>
              </a:spcBef>
              <a:spcAft>
                <a:spcPts val="600"/>
              </a:spcAft>
              <a:defRPr/>
            </a:lvl3pPr>
            <a:lvl4pPr>
              <a:spcBef>
                <a:spcPts val="400"/>
              </a:spcBef>
              <a:spcAft>
                <a:spcPts val="600"/>
              </a:spcAft>
              <a:defRPr/>
            </a:lvl4pPr>
            <a:lvl5pPr>
              <a:spcBef>
                <a:spcPts val="400"/>
              </a:spcBef>
              <a:spcAft>
                <a:spcPts val="600"/>
              </a:spcAft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3E5-152D-42F3-A5EA-A9A064430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D10176A-4C7A-4879-B45F-430B18CE6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00FD7B-9979-48C4-9F2B-B27706AAB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933"/>
      </p:ext>
    </p:extLst>
  </p:cSld>
  <p:clrMapOvr>
    <a:masterClrMapping/>
  </p:clrMapOvr>
  <p:transition advTm="6103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06613" y="1657350"/>
            <a:ext cx="5005387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Do not use this layout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F4992556-E2C1-4909-AC84-0C368F5D9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6103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8288AB-486C-4A61-A7DC-E31065DBF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11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5EAB640-CB25-42D7-BA6C-012CCD6AD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983A48B-C002-4AA7-BA2F-9CF83125E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/>
              <a:t>Module 9</a:t>
            </a:r>
          </a:p>
        </p:txBody>
      </p:sp>
      <p:pic>
        <p:nvPicPr>
          <p:cNvPr id="1035" name="Picture 4" descr="http://sphotos-a.xx.fbcdn.net/hphotos-snc6/602554_439438852766954_1217712786_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6172200"/>
            <a:ext cx="533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143000"/>
            <a:ext cx="91440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8903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100FD7B-9979-48C4-9F2B-B27706AAB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4" r:id="rId14"/>
  </p:sldLayoutIdLst>
  <p:transition advTm="61039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0713" indent="-228600" algn="l" rtl="0" eaLnBrk="1" fontAlgn="base" hangingPunct="1">
        <a:spcBef>
          <a:spcPts val="400"/>
        </a:spcBef>
        <a:spcAft>
          <a:spcPts val="60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8838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fontAlgn="base" hangingPunct="1">
        <a:spcBef>
          <a:spcPts val="400"/>
        </a:spcBef>
        <a:spcAft>
          <a:spcPts val="60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Documenting a Sufficient Family Functioning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05441"/>
              </p:ext>
            </p:extLst>
          </p:nvPr>
        </p:nvGraphicFramePr>
        <p:xfrm>
          <a:off x="647205" y="1481137"/>
          <a:ext cx="7938655" cy="4135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49">
                <a:tc>
                  <a:txBody>
                    <a:bodyPr/>
                    <a:lstStyle/>
                    <a:p>
                      <a:r>
                        <a:rPr lang="en-US" u="none" dirty="0"/>
                        <a:t>Purpose</a:t>
                      </a:r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Practice</a:t>
                      </a:r>
                      <a:r>
                        <a:rPr lang="en-US" u="none" baseline="0" dirty="0"/>
                        <a:t> Objectives</a:t>
                      </a:r>
                      <a:endParaRPr lang="en-US" u="none" dirty="0"/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42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Identify families in which </a:t>
                      </a:r>
                      <a:r>
                        <a:rPr lang="en-US" sz="1800" u="sng" dirty="0"/>
                        <a:t>children are unsafe</a:t>
                      </a:r>
                      <a:r>
                        <a:rPr lang="en-US" sz="1800" dirty="0"/>
                        <a:t> and in need of ongoing protective supervision (whether non-judicial</a:t>
                      </a:r>
                      <a:r>
                        <a:rPr lang="en-US" sz="1800" baseline="0" dirty="0"/>
                        <a:t> or judicial i</a:t>
                      </a:r>
                      <a:r>
                        <a:rPr lang="en-US" sz="1800" dirty="0"/>
                        <a:t>n-home or out</a:t>
                      </a:r>
                      <a:r>
                        <a:rPr lang="en-US" sz="1800" baseline="0" dirty="0"/>
                        <a:t> of </a:t>
                      </a:r>
                      <a:r>
                        <a:rPr lang="en-US" sz="1800" dirty="0"/>
                        <a:t>home)</a:t>
                      </a:r>
                    </a:p>
                    <a:p>
                      <a:endParaRPr lang="en-US" dirty="0"/>
                    </a:p>
                  </a:txBody>
                  <a:tcPr marL="106260" marR="106260"/>
                </a:tc>
                <a:tc>
                  <a:txBody>
                    <a:bodyPr/>
                    <a:lstStyle/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Determine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Protect children who are unsafe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Establish and manage safety plans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Verify the occurrence of maltreatment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Identify problems associated with impending danger threats and caregiver protective capacities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Refer families for community -based supports based upon risk assessment determination</a:t>
                      </a:r>
                    </a:p>
                  </a:txBody>
                  <a:tcPr marL="106260" marR="106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</a:t>
            </a:r>
            <a:r>
              <a:rPr lang="en-US" sz="3000" dirty="0"/>
              <a:t> Functioning Assessment (FFA)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0914"/>
      </p:ext>
    </p:extLst>
  </p:cSld>
  <p:clrMapOvr>
    <a:masterClrMapping/>
  </p:clrMapOvr>
  <p:transition advTm="6103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45" y="2322512"/>
            <a:ext cx="3176648" cy="2914507"/>
          </a:xfrm>
        </p:spPr>
        <p:txBody>
          <a:bodyPr/>
          <a:lstStyle/>
          <a:p>
            <a:pPr defTabSz="914400"/>
            <a:r>
              <a:rPr lang="en-US" sz="2800" dirty="0"/>
              <a:t>Focus</a:t>
            </a:r>
          </a:p>
          <a:p>
            <a:pPr lvl="1"/>
            <a:r>
              <a:rPr lang="en-US" sz="2800" dirty="0"/>
              <a:t>Whom are we assessing?</a:t>
            </a:r>
          </a:p>
          <a:p>
            <a:pPr lvl="1"/>
            <a:r>
              <a:rPr lang="en-US" sz="2800" dirty="0"/>
              <a:t>What Household are we focusing 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“Focus” of the Family Functioning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708" y="1835625"/>
            <a:ext cx="5026691" cy="34013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06589"/>
      </p:ext>
    </p:extLst>
  </p:cSld>
  <p:clrMapOvr>
    <a:masterClrMapping/>
  </p:clrMapOvr>
  <p:transition advTm="6103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NOT:</a:t>
            </a:r>
          </a:p>
          <a:p>
            <a:pPr lvl="1"/>
            <a:r>
              <a:rPr lang="en-US" dirty="0"/>
              <a:t>A one time occurrence</a:t>
            </a:r>
          </a:p>
          <a:p>
            <a:pPr lvl="1"/>
            <a:r>
              <a:rPr lang="en-US" dirty="0"/>
              <a:t>Myopic</a:t>
            </a:r>
          </a:p>
          <a:p>
            <a:pPr lvl="1"/>
            <a:r>
              <a:rPr lang="en-US" dirty="0"/>
              <a:t>Deficit driven</a:t>
            </a:r>
          </a:p>
          <a:p>
            <a:pPr lvl="1"/>
            <a:r>
              <a:rPr lang="en-US" dirty="0"/>
              <a:t>Legally driven</a:t>
            </a:r>
          </a:p>
          <a:p>
            <a:pPr lvl="1"/>
            <a:r>
              <a:rPr lang="en-US" dirty="0"/>
              <a:t>One dimensional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Is:</a:t>
            </a:r>
          </a:p>
          <a:p>
            <a:pPr lvl="1"/>
            <a:r>
              <a:rPr lang="en-US" dirty="0"/>
              <a:t>Process, not a destination</a:t>
            </a:r>
          </a:p>
          <a:p>
            <a:pPr lvl="1"/>
            <a:r>
              <a:rPr lang="en-US" dirty="0"/>
              <a:t>Multi-dimensional</a:t>
            </a:r>
          </a:p>
          <a:p>
            <a:pPr lvl="1"/>
            <a:r>
              <a:rPr lang="en-US" dirty="0"/>
              <a:t>Strength and child focused</a:t>
            </a:r>
          </a:p>
          <a:p>
            <a:pPr lvl="1"/>
            <a:r>
              <a:rPr lang="en-US" dirty="0"/>
              <a:t>Drives decision making for child safety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Assessment: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4563"/>
      </p:ext>
    </p:extLst>
  </p:cSld>
  <p:clrMapOvr>
    <a:masterClrMapping/>
  </p:clrMapOvr>
  <p:transition advTm="6103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45143" y="1346719"/>
          <a:ext cx="8998857" cy="485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714983"/>
      </p:ext>
    </p:extLst>
  </p:cSld>
  <p:clrMapOvr>
    <a:masterClrMapping/>
  </p:clrMapOvr>
  <p:transition advTm="6103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-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3512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Definition of Sufficient:</a:t>
            </a:r>
          </a:p>
          <a:p>
            <a:pPr lvl="1"/>
            <a:r>
              <a:rPr lang="en-US" dirty="0"/>
              <a:t>Enough to meet the needs of a situation or a proposed end</a:t>
            </a:r>
          </a:p>
          <a:p>
            <a:pPr lvl="2"/>
            <a:r>
              <a:rPr lang="en-US" dirty="0"/>
              <a:t>What is our proposed end?</a:t>
            </a:r>
          </a:p>
          <a:p>
            <a:pPr lvl="2"/>
            <a:r>
              <a:rPr lang="en-US" dirty="0"/>
              <a:t>What are we trying to answer?</a:t>
            </a:r>
          </a:p>
          <a:p>
            <a:pPr lvl="3"/>
            <a:r>
              <a:rPr lang="en-US" dirty="0"/>
              <a:t>Safety</a:t>
            </a:r>
          </a:p>
          <a:p>
            <a:pPr lvl="3"/>
            <a:r>
              <a:rPr lang="en-US" dirty="0"/>
              <a:t>Impending Danger</a:t>
            </a:r>
          </a:p>
          <a:p>
            <a:pPr lvl="3"/>
            <a:r>
              <a:rPr lang="en-US" dirty="0"/>
              <a:t>Planning for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Information: How Much is Enough?</a:t>
            </a:r>
          </a:p>
        </p:txBody>
      </p:sp>
    </p:spTree>
    <p:extLst>
      <p:ext uri="{BB962C8B-B14F-4D97-AF65-F5344CB8AC3E}">
        <p14:creationId xmlns:p14="http://schemas.microsoft.com/office/powerpoint/2010/main" val="1997962395"/>
      </p:ext>
    </p:extLst>
  </p:cSld>
  <p:clrMapOvr>
    <a:masterClrMapping/>
  </p:clrMapOvr>
  <p:transition advTm="6103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l">
              <a:buSzPct val="100000"/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know what I must learn about a family. I know what information I must collect on each case I am assigned.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understand the purposes or reason for needing to know this information.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demonstrate the ability to gather the information.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demonstrate the awareness that everything I do before and during information collection influences the quantity and quality of the information I will collect. </a:t>
            </a:r>
          </a:p>
          <a:p>
            <a:pPr marL="514350" lvl="1" indent="-514350" algn="l">
              <a:buFont typeface="Wingdings" charset="2"/>
              <a:buChar char="ü"/>
            </a:pPr>
            <a:r>
              <a:rPr lang="en-US" sz="3300" dirty="0">
                <a:solidFill>
                  <a:schemeClr val="tx1"/>
                </a:solidFill>
              </a:rPr>
              <a:t>I can discuss and write about the information I collected logically, succinctly, and in a way that justifies my conclusions.</a:t>
            </a:r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lvl="1" indent="-457200" algn="l">
              <a:buFont typeface="Wingdings" charset="2"/>
              <a:buChar char="ü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Assessment: Information Collection as Competency</a:t>
            </a:r>
          </a:p>
        </p:txBody>
      </p:sp>
    </p:spTree>
    <p:extLst>
      <p:ext uri="{BB962C8B-B14F-4D97-AF65-F5344CB8AC3E}">
        <p14:creationId xmlns:p14="http://schemas.microsoft.com/office/powerpoint/2010/main" val="452910563"/>
      </p:ext>
    </p:extLst>
  </p:cSld>
  <p:clrMapOvr>
    <a:masterClrMapping/>
  </p:clrMapOvr>
  <p:transition advTm="6103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67565"/>
              </p:ext>
            </p:extLst>
          </p:nvPr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7416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small groups of 4:</a:t>
            </a:r>
          </a:p>
          <a:p>
            <a:pPr lvl="1"/>
            <a:r>
              <a:rPr lang="en-US" dirty="0"/>
              <a:t>Review written case information: FFA;</a:t>
            </a:r>
          </a:p>
          <a:p>
            <a:pPr lvl="1"/>
            <a:r>
              <a:rPr lang="en-US" dirty="0"/>
              <a:t>Determine if each domain is sufficient;</a:t>
            </a:r>
          </a:p>
          <a:p>
            <a:pPr lvl="1"/>
            <a:r>
              <a:rPr lang="en-US" dirty="0"/>
              <a:t>Provide justification for decision and if determined not sufficient - what information is needed.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Sufficient Information Analysis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2585"/>
      </p:ext>
    </p:extLst>
  </p:cSld>
  <p:clrMapOvr>
    <a:masterClrMapping/>
  </p:clrMapOvr>
  <p:transition advTm="6103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Maltreatment and the Nature of Maltreatment?</a:t>
            </a:r>
          </a:p>
        </p:txBody>
      </p:sp>
    </p:spTree>
    <p:extLst>
      <p:ext uri="{BB962C8B-B14F-4D97-AF65-F5344CB8AC3E}">
        <p14:creationId xmlns:p14="http://schemas.microsoft.com/office/powerpoint/2010/main" val="6631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Florida definition of Maltreatment?</a:t>
            </a:r>
          </a:p>
          <a:p>
            <a:pPr lvl="1"/>
            <a:r>
              <a:rPr lang="en-US" dirty="0"/>
              <a:t>Behavior that is harmful and destructive to a child’s cognitive, social, emotional or physical development (Rule 65C-30.001 (72), F.A.C).  </a:t>
            </a:r>
            <a:r>
              <a:rPr lang="en-US" b="1" u="sng" dirty="0"/>
              <a:t>Maltreatment is harm that occurred as a result of the maltreating behavior.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Functioning Assessment: Maltreatment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1328"/>
            <a:ext cx="3733800" cy="4389120"/>
          </a:xfrm>
        </p:spPr>
      </p:pic>
    </p:spTree>
    <p:extLst>
      <p:ext uri="{BB962C8B-B14F-4D97-AF65-F5344CB8AC3E}">
        <p14:creationId xmlns:p14="http://schemas.microsoft.com/office/powerpoint/2010/main" val="1080881222"/>
      </p:ext>
    </p:extLst>
  </p:cSld>
  <p:clrMapOvr>
    <a:masterClrMapping/>
  </p:clrMapOvr>
  <p:transition advTm="610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20713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58838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1430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fontAlgn="base" hangingPunct="1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Context for the Learning Circle</a:t>
            </a:r>
          </a:p>
          <a:p>
            <a:r>
              <a:rPr lang="en-US" dirty="0"/>
              <a:t>Fidelity of the Family Functioning Assessment</a:t>
            </a:r>
          </a:p>
          <a:p>
            <a:pPr lvl="1"/>
            <a:r>
              <a:rPr lang="en-US" dirty="0"/>
              <a:t>Philosophy of practice</a:t>
            </a:r>
          </a:p>
          <a:p>
            <a:pPr lvl="1"/>
            <a:r>
              <a:rPr lang="en-US" dirty="0"/>
              <a:t>Intervention purpose and framework</a:t>
            </a:r>
          </a:p>
          <a:p>
            <a:pPr lvl="1"/>
            <a:r>
              <a:rPr lang="en-US" dirty="0"/>
              <a:t>Conceptual and criteria basis for practice and decision making</a:t>
            </a:r>
          </a:p>
          <a:p>
            <a:pPr lvl="1"/>
            <a:r>
              <a:rPr lang="en-US" dirty="0"/>
              <a:t>Process, practice and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What</a:t>
            </a:r>
            <a:r>
              <a:rPr lang="en-US" dirty="0"/>
              <a:t> is the maltreatment that is alleged and/or occurring?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Type AND Finding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Child Maltreatment Index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responsible for the maltreating behavior (alleged or confirmed)?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Who</a:t>
            </a:r>
            <a:r>
              <a:rPr lang="en-US" dirty="0"/>
              <a:t> is alleged to have been harmed or who has been harmed?</a:t>
            </a:r>
          </a:p>
          <a:p>
            <a:pPr lvl="1">
              <a:buFont typeface="Arial" charset="0"/>
              <a:buChar char="•"/>
            </a:pPr>
            <a:r>
              <a:rPr lang="en-US" b="1" u="sng" dirty="0"/>
              <a:t>How</a:t>
            </a:r>
            <a:r>
              <a:rPr lang="en-US" dirty="0"/>
              <a:t> were they NOT harmed or </a:t>
            </a:r>
            <a:r>
              <a:rPr lang="en-US" b="1" u="sng" dirty="0"/>
              <a:t>how</a:t>
            </a:r>
            <a:r>
              <a:rPr lang="en-US" dirty="0"/>
              <a:t> WERE they harmed?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Condition of the child(</a:t>
            </a:r>
            <a:r>
              <a:rPr lang="en-US" dirty="0" err="1"/>
              <a:t>ren</a:t>
            </a:r>
            <a:r>
              <a:rPr lang="en-US" dirty="0"/>
              <a:t>)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Emotionally and physically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Description of the events - either supporting OR negating the maltreatment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WHO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bad is bad?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what is alleged is NOT occurring.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Maltreatment Domains</a:t>
            </a:r>
          </a:p>
        </p:txBody>
      </p:sp>
    </p:spTree>
    <p:extLst>
      <p:ext uri="{BB962C8B-B14F-4D97-AF65-F5344CB8AC3E}">
        <p14:creationId xmlns:p14="http://schemas.microsoft.com/office/powerpoint/2010/main" val="4180330141"/>
      </p:ext>
    </p:extLst>
  </p:cSld>
  <p:clrMapOvr>
    <a:masterClrMapping/>
  </p:clrMapOvr>
  <p:transition advTm="6103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9718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Maltreatment Domain Informs</a:t>
            </a:r>
            <a:r>
              <a:rPr lang="mr-IN" dirty="0"/>
              <a:t>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0160"/>
            <a:ext cx="8631936" cy="4901184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How long (DURATION and HISTORY)</a:t>
            </a:r>
            <a:r>
              <a:rPr lang="en-US" dirty="0"/>
              <a:t> the maltreatment that is alleged has been occurring;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has been occurring in the home that has lead to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EXPLANATION</a:t>
            </a:r>
            <a:r>
              <a:rPr lang="en-US" dirty="0"/>
              <a:t>-What does the family, friends, collaterals say about  the maltreating behavior (alleged or confirmed);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What was occurring during the alleged/confirmed maltreatment?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u="sng" dirty="0"/>
              <a:t>OTHER FACTORS </a:t>
            </a:r>
            <a:r>
              <a:rPr lang="en-US" dirty="0"/>
              <a:t> what is going on in the family that may assist in explaining either the occurrence of maltreatment or the reason for maltreatment being alleged.	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9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HOW and WHAT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HISTORY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Incidents of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Prior maltreatment;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Negative conditions in the home.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Nature of Maltreatment Domain</a:t>
            </a:r>
          </a:p>
        </p:txBody>
      </p:sp>
    </p:spTree>
    <p:extLst>
      <p:ext uri="{BB962C8B-B14F-4D97-AF65-F5344CB8AC3E}">
        <p14:creationId xmlns:p14="http://schemas.microsoft.com/office/powerpoint/2010/main" val="694848584"/>
      </p:ext>
    </p:extLst>
  </p:cSld>
  <p:clrMapOvr>
    <a:masterClrMapping/>
  </p:clrMapOvr>
  <p:transition advTm="610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5612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maltreatment and nature of maltreatment domain;</a:t>
            </a:r>
          </a:p>
          <a:p>
            <a:pPr lvl="1"/>
            <a:r>
              <a:rPr lang="en-US" dirty="0"/>
              <a:t>Share your domain with your group for feedback and analysis;</a:t>
            </a:r>
          </a:p>
          <a:p>
            <a:pPr lvl="1"/>
            <a:r>
              <a:rPr lang="en-US" dirty="0"/>
              <a:t>Refine domain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486657"/>
      </p:ext>
    </p:extLst>
  </p:cSld>
  <p:clrMapOvr>
    <a:masterClrMapping/>
  </p:clrMapOvr>
  <p:transition advTm="6103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Child Functioning?</a:t>
            </a:r>
          </a:p>
          <a:p>
            <a:pPr algn="r"/>
            <a:r>
              <a:rPr lang="en-US" dirty="0"/>
              <a:t>What is Adult Functioning?</a:t>
            </a:r>
          </a:p>
        </p:txBody>
      </p:sp>
    </p:spTree>
    <p:extLst>
      <p:ext uri="{BB962C8B-B14F-4D97-AF65-F5344CB8AC3E}">
        <p14:creationId xmlns:p14="http://schemas.microsoft.com/office/powerpoint/2010/main" val="12972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09410"/>
            <a:ext cx="7022592" cy="44073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4867"/>
      </p:ext>
    </p:extLst>
  </p:cSld>
  <p:clrMapOvr>
    <a:masterClrMapping/>
  </p:clrMapOvr>
  <p:transition advTm="6103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is this Child?</a:t>
            </a:r>
          </a:p>
          <a:p>
            <a:r>
              <a:rPr lang="en-US" dirty="0"/>
              <a:t>What do we know about the child?</a:t>
            </a:r>
          </a:p>
          <a:p>
            <a:r>
              <a:rPr lang="en-US" dirty="0"/>
              <a:t>What do others know about this child?</a:t>
            </a:r>
          </a:p>
          <a:p>
            <a:r>
              <a:rPr lang="en-US" dirty="0"/>
              <a:t>What do we see?</a:t>
            </a:r>
          </a:p>
          <a:p>
            <a:r>
              <a:rPr lang="en-US" dirty="0"/>
              <a:t>What do others see?</a:t>
            </a:r>
          </a:p>
          <a:p>
            <a:r>
              <a:rPr lang="en-US" dirty="0"/>
              <a:t>OVERALL functioning-day to day - not just the one time we see them!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/>
              <a:t>HABITS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GOALS-Older youth</a:t>
            </a:r>
          </a:p>
          <a:p>
            <a:pPr lvl="1"/>
            <a:r>
              <a:rPr lang="en-US" dirty="0"/>
              <a:t>SCHOOL/SOCIAL EXPERIENCES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0062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Introductions</a:t>
            </a:r>
          </a:p>
        </p:txBody>
      </p:sp>
      <p:pic>
        <p:nvPicPr>
          <p:cNvPr id="4" name="Picture 3" descr="MP900439522.JPG"/>
          <p:cNvPicPr>
            <a:picLocks noChangeAspect="1"/>
          </p:cNvPicPr>
          <p:nvPr/>
        </p:nvPicPr>
        <p:blipFill>
          <a:blip r:embed="rId3"/>
          <a:srcRect b="10131"/>
          <a:stretch>
            <a:fillRect/>
          </a:stretch>
        </p:blipFill>
        <p:spPr>
          <a:xfrm rot="21273768">
            <a:off x="2371750" y="1981420"/>
            <a:ext cx="4230120" cy="380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Child functioning answers:</a:t>
            </a:r>
          </a:p>
          <a:p>
            <a:pPr lvl="1"/>
            <a:r>
              <a:rPr lang="en-US" sz="2000" dirty="0"/>
              <a:t>Whether or not children are developing on target or if they have needs related to maltreatment that may need to be addressed;</a:t>
            </a:r>
          </a:p>
          <a:p>
            <a:pPr lvl="1"/>
            <a:r>
              <a:rPr lang="en-US" sz="2000" dirty="0"/>
              <a:t>Gives us an understanding of how the child is developing in regards to family and social relationships;</a:t>
            </a:r>
          </a:p>
          <a:p>
            <a:pPr lvl="1"/>
            <a:r>
              <a:rPr lang="en-US" sz="2000" dirty="0"/>
              <a:t>Gives us an understanding of how others view the child.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their needs addressed (Well-Being):</a:t>
            </a:r>
          </a:p>
          <a:p>
            <a:pPr lvl="2"/>
            <a:r>
              <a:rPr lang="en-US" dirty="0"/>
              <a:t>Mental Health</a:t>
            </a:r>
          </a:p>
          <a:p>
            <a:pPr lvl="2"/>
            <a:r>
              <a:rPr lang="en-US" dirty="0"/>
              <a:t>Physical Health</a:t>
            </a:r>
          </a:p>
          <a:p>
            <a:pPr lvl="2"/>
            <a:r>
              <a:rPr lang="en-US" dirty="0"/>
              <a:t>Social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77670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is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this child?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strengths of this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Child Functioning</a:t>
            </a:r>
          </a:p>
        </p:txBody>
      </p:sp>
    </p:spTree>
    <p:extLst>
      <p:ext uri="{BB962C8B-B14F-4D97-AF65-F5344CB8AC3E}">
        <p14:creationId xmlns:p14="http://schemas.microsoft.com/office/powerpoint/2010/main" val="264336826"/>
      </p:ext>
    </p:extLst>
  </p:cSld>
  <p:clrMapOvr>
    <a:masterClrMapping/>
  </p:clrMapOvr>
  <p:transition advTm="6103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06594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”How do you Function?”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572768"/>
            <a:ext cx="6827520" cy="4005072"/>
          </a:xfrm>
        </p:spPr>
      </p:pic>
    </p:spTree>
    <p:extLst>
      <p:ext uri="{BB962C8B-B14F-4D97-AF65-F5344CB8AC3E}">
        <p14:creationId xmlns:p14="http://schemas.microsoft.com/office/powerpoint/2010/main" val="824058780"/>
      </p:ext>
    </p:extLst>
  </p:cSld>
  <p:clrMapOvr>
    <a:masterClrMapping/>
  </p:clrMapOvr>
  <p:transition advTm="6103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Who are the parents/caregivers as PEOPLE?</a:t>
            </a:r>
          </a:p>
          <a:p>
            <a:r>
              <a:rPr lang="en-US" sz="2200" dirty="0"/>
              <a:t>What do we know about parent/caregiver?</a:t>
            </a:r>
          </a:p>
          <a:p>
            <a:r>
              <a:rPr lang="en-US" sz="2200" dirty="0"/>
              <a:t>What do others know about the parent/caregiver?</a:t>
            </a:r>
          </a:p>
          <a:p>
            <a:r>
              <a:rPr lang="en-US" sz="2200" dirty="0"/>
              <a:t>What do we see?</a:t>
            </a:r>
          </a:p>
          <a:p>
            <a:r>
              <a:rPr lang="en-US" sz="2200" dirty="0"/>
              <a:t>What do others see?</a:t>
            </a:r>
          </a:p>
          <a:p>
            <a:r>
              <a:rPr lang="en-US" sz="2200" dirty="0"/>
              <a:t>OVERALL functioning - day to day-not just when we see them.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4882896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LIFE EXPERIENCES</a:t>
            </a:r>
          </a:p>
          <a:p>
            <a:pPr lvl="1"/>
            <a:r>
              <a:rPr lang="en-US" dirty="0"/>
              <a:t>HABITS-Good and Negative</a:t>
            </a:r>
          </a:p>
          <a:p>
            <a:pPr lvl="1"/>
            <a:r>
              <a:rPr lang="en-US" dirty="0"/>
              <a:t>LIKES/DISLIKES</a:t>
            </a:r>
          </a:p>
          <a:p>
            <a:pPr lvl="1"/>
            <a:r>
              <a:rPr lang="en-US" dirty="0"/>
              <a:t>DAILY ABILITIES</a:t>
            </a:r>
          </a:p>
          <a:p>
            <a:pPr lvl="1"/>
            <a:r>
              <a:rPr lang="en-US" dirty="0"/>
              <a:t>NEEDS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SOCIAL EXPERIENCES</a:t>
            </a:r>
          </a:p>
          <a:p>
            <a:pPr lvl="2"/>
            <a:r>
              <a:rPr lang="en-US" dirty="0"/>
              <a:t>Relationships with others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833875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0896" y="1481328"/>
            <a:ext cx="4337304" cy="4525963"/>
          </a:xfrm>
        </p:spPr>
        <p:txBody>
          <a:bodyPr/>
          <a:lstStyle/>
          <a:p>
            <a:r>
              <a:rPr lang="en-US" dirty="0"/>
              <a:t>Adult functioning answers:</a:t>
            </a:r>
          </a:p>
          <a:p>
            <a:pPr lvl="1"/>
            <a:r>
              <a:rPr lang="en-US" sz="1800" dirty="0"/>
              <a:t>Whether or not parents/caregivers are able to manage their lives -currently and historically;</a:t>
            </a:r>
          </a:p>
          <a:p>
            <a:pPr lvl="1"/>
            <a:r>
              <a:rPr lang="en-US" sz="1800" dirty="0"/>
              <a:t>Gives us an understanding of how the parents/caregivers are managing negative family conditions-currently and historically;</a:t>
            </a:r>
          </a:p>
          <a:p>
            <a:pPr lvl="1"/>
            <a:r>
              <a:rPr lang="en-US" sz="1800" dirty="0"/>
              <a:t>Gives us an understanding of how others view the parents/caregivers;</a:t>
            </a:r>
          </a:p>
          <a:p>
            <a:pPr lvl="1"/>
            <a:r>
              <a:rPr lang="en-US" sz="1800" dirty="0"/>
              <a:t>Informs how parents/caregivers actions/behaviors/emotions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37089" y="1481328"/>
            <a:ext cx="4249711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safe</a:t>
            </a:r>
            <a:r>
              <a:rPr lang="en-US" sz="2000" dirty="0"/>
              <a:t> - we need to confirm that their parents/caregivers are able manage their own lives in order to provide safety for their children. </a:t>
            </a:r>
          </a:p>
          <a:p>
            <a:pPr lvl="1"/>
            <a:r>
              <a:rPr lang="en-US" sz="2000" dirty="0"/>
              <a:t>Children that are </a:t>
            </a:r>
            <a:r>
              <a:rPr lang="en-US" sz="2000" b="1" dirty="0"/>
              <a:t>unsafe</a:t>
            </a:r>
            <a:r>
              <a:rPr lang="en-US" sz="2000" dirty="0"/>
              <a:t> - we need to understand how the parents/caregivers actions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0478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872" y="1481328"/>
            <a:ext cx="4453328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parents/caregivers as PEOPLE?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has shaped how they manage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are they managing their lives?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their strengths and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parents/caregivers’ actions/behaviors/emotions that are resulting in danger?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Adult Functioning</a:t>
            </a:r>
          </a:p>
        </p:txBody>
      </p:sp>
    </p:spTree>
    <p:extLst>
      <p:ext uri="{BB962C8B-B14F-4D97-AF65-F5344CB8AC3E}">
        <p14:creationId xmlns:p14="http://schemas.microsoft.com/office/powerpoint/2010/main" val="2082084187"/>
      </p:ext>
    </p:extLst>
  </p:cSld>
  <p:clrMapOvr>
    <a:masterClrMapping/>
  </p:clrMapOvr>
  <p:transition advTm="61039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643743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this training, participants will be able to:</a:t>
            </a:r>
          </a:p>
          <a:p>
            <a:pPr lvl="1"/>
            <a:r>
              <a:rPr lang="en-US" dirty="0"/>
              <a:t>Identify and explain the purpose and focus of the family functioning assessment;</a:t>
            </a:r>
          </a:p>
          <a:p>
            <a:pPr lvl="1"/>
            <a:r>
              <a:rPr lang="en-US" dirty="0"/>
              <a:t>Identify the structure of the family functioning assessment;</a:t>
            </a:r>
          </a:p>
          <a:p>
            <a:pPr lvl="1"/>
            <a:r>
              <a:rPr lang="en-US" dirty="0"/>
              <a:t>Identify and explain sufficient information collection;</a:t>
            </a:r>
          </a:p>
          <a:p>
            <a:pPr lvl="1"/>
            <a:r>
              <a:rPr lang="en-US" dirty="0"/>
              <a:t>Identify a sufficient family functioning assessment;</a:t>
            </a:r>
          </a:p>
          <a:p>
            <a:pPr lvl="1"/>
            <a:r>
              <a:rPr lang="en-US" dirty="0"/>
              <a:t>Complete the documentation for a sufficient family functioning assessment.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9755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child functioning and adult functioning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663401"/>
      </p:ext>
    </p:extLst>
  </p:cSld>
  <p:clrMapOvr>
    <a:masterClrMapping/>
  </p:clrMapOvr>
  <p:transition advTm="61039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Learning Circle Session #4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339" y="4105471"/>
            <a:ext cx="7088460" cy="180348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Parenting General?</a:t>
            </a:r>
          </a:p>
          <a:p>
            <a:pPr algn="r"/>
            <a:r>
              <a:rPr lang="en-US" dirty="0"/>
              <a:t>What is Parenting Discipline/Behavior Management?</a:t>
            </a:r>
          </a:p>
        </p:txBody>
      </p:sp>
    </p:spTree>
    <p:extLst>
      <p:ext uri="{BB962C8B-B14F-4D97-AF65-F5344CB8AC3E}">
        <p14:creationId xmlns:p14="http://schemas.microsoft.com/office/powerpoint/2010/main" val="7548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practices;</a:t>
            </a:r>
          </a:p>
          <a:p>
            <a:r>
              <a:rPr lang="en-US" dirty="0"/>
              <a:t>Belief about being a parent;</a:t>
            </a:r>
          </a:p>
          <a:p>
            <a:r>
              <a:rPr lang="en-US" dirty="0"/>
              <a:t>Reasons for being a parent;</a:t>
            </a:r>
          </a:p>
          <a:p>
            <a:r>
              <a:rPr lang="en-US" dirty="0"/>
              <a:t>Plan and approach to parenting;</a:t>
            </a:r>
          </a:p>
          <a:p>
            <a:r>
              <a:rPr lang="en-US" dirty="0"/>
              <a:t>Daily parenting practices;</a:t>
            </a:r>
          </a:p>
          <a:p>
            <a:r>
              <a:rPr lang="en-US" dirty="0"/>
              <a:t>Struggles and Challenges with parenting.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KIDS</a:t>
            </a:r>
          </a:p>
          <a:p>
            <a:pPr lvl="1"/>
            <a:r>
              <a:rPr lang="en-US" dirty="0"/>
              <a:t>STRUCTURE/ROUTINE</a:t>
            </a:r>
          </a:p>
          <a:p>
            <a:pPr lvl="1"/>
            <a:r>
              <a:rPr lang="en-US" dirty="0"/>
              <a:t>INVOLVEMENT WITH CHIDLREN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r>
              <a:rPr lang="en-US" dirty="0"/>
              <a:t>Activities</a:t>
            </a:r>
          </a:p>
          <a:p>
            <a:pPr lvl="1"/>
            <a:r>
              <a:rPr lang="en-US" dirty="0"/>
              <a:t>NEEDS OF KIDS</a:t>
            </a:r>
          </a:p>
          <a:p>
            <a:pPr lvl="1"/>
            <a:r>
              <a:rPr lang="en-US" dirty="0"/>
              <a:t>FAMILY INTERACTION</a:t>
            </a:r>
          </a:p>
          <a:p>
            <a:pPr lvl="2"/>
            <a:r>
              <a:rPr lang="en-US" dirty="0"/>
              <a:t>Co-parenting</a:t>
            </a:r>
          </a:p>
          <a:p>
            <a:pPr lvl="2"/>
            <a:r>
              <a:rPr lang="en-US" dirty="0"/>
              <a:t>Blended families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543639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Parenting General answers:</a:t>
            </a:r>
          </a:p>
          <a:p>
            <a:pPr lvl="1"/>
            <a:r>
              <a:rPr lang="en-US" sz="2000" dirty="0"/>
              <a:t>Whether or not parents/caregivers are providing for the care, structure, and development of their children to meet their children’s needs;</a:t>
            </a:r>
          </a:p>
          <a:p>
            <a:pPr lvl="1"/>
            <a:r>
              <a:rPr lang="en-US" sz="2000" dirty="0"/>
              <a:t>Gives us an understanding of how the parents/caregivers view their role and responsibilities as  caregivers;</a:t>
            </a:r>
          </a:p>
          <a:p>
            <a:pPr lvl="1"/>
            <a:r>
              <a:rPr lang="en-US" sz="2000" dirty="0"/>
              <a:t>Gives us an understanding of how others view the parenting.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68488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safe</a:t>
            </a:r>
            <a:r>
              <a:rPr lang="en-US" dirty="0"/>
              <a:t> - we need to confirm that their needs are being met by their parents/caregivers.</a:t>
            </a:r>
          </a:p>
          <a:p>
            <a:pPr lvl="1"/>
            <a:r>
              <a:rPr lang="en-US" dirty="0"/>
              <a:t>Children that are </a:t>
            </a:r>
            <a:r>
              <a:rPr lang="en-US" b="1" dirty="0"/>
              <a:t>unsafe</a:t>
            </a:r>
            <a:r>
              <a:rPr lang="en-US" dirty="0"/>
              <a:t> need to have someone that is providing for their  well-being:</a:t>
            </a:r>
          </a:p>
          <a:p>
            <a:pPr lvl="2"/>
            <a:r>
              <a:rPr lang="en-US" dirty="0"/>
              <a:t>Food, shelter, supervision;</a:t>
            </a:r>
          </a:p>
          <a:p>
            <a:pPr lvl="2"/>
            <a:r>
              <a:rPr lang="en-US" dirty="0"/>
              <a:t>Emotional and physical needs;</a:t>
            </a:r>
          </a:p>
          <a:p>
            <a:pPr lvl="2"/>
            <a:r>
              <a:rPr lang="en-US" dirty="0"/>
              <a:t>Alignment and bonding.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3968496" cy="3639312"/>
          </a:xfrm>
        </p:spPr>
      </p:pic>
    </p:spTree>
    <p:extLst>
      <p:ext uri="{BB962C8B-B14F-4D97-AF65-F5344CB8AC3E}">
        <p14:creationId xmlns:p14="http://schemas.microsoft.com/office/powerpoint/2010/main" val="1860261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318" y="1481328"/>
            <a:ext cx="4218482" cy="4525963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Sufficient Domains Answer: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parents/</a:t>
            </a:r>
            <a:r>
              <a:rPr lang="en-US" dirty="0" err="1"/>
              <a:t>caregives</a:t>
            </a:r>
            <a:r>
              <a:rPr lang="en-US" dirty="0"/>
              <a:t> the children and HOW they parent their children?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needs of the children and how are the parents/caregivers meeting those needs?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parents/caregivers understand the role of parenting and are they demonstrating parenting practices that are supporting and guiding their children?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Examples of Sufficient Parenting General</a:t>
            </a:r>
          </a:p>
        </p:txBody>
      </p:sp>
    </p:spTree>
    <p:extLst>
      <p:ext uri="{BB962C8B-B14F-4D97-AF65-F5344CB8AC3E}">
        <p14:creationId xmlns:p14="http://schemas.microsoft.com/office/powerpoint/2010/main" val="1627081115"/>
      </p:ext>
    </p:extLst>
  </p:cSld>
  <p:clrMapOvr>
    <a:masterClrMapping/>
  </p:clrMapOvr>
  <p:transition advTm="61039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4096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35024"/>
            <a:ext cx="4191000" cy="4672267"/>
          </a:xfrm>
        </p:spPr>
        <p:txBody>
          <a:bodyPr/>
          <a:lstStyle/>
          <a:p>
            <a:r>
              <a:rPr lang="en-US" sz="2200" dirty="0"/>
              <a:t>What expectations do parents/caregivers have for their children?</a:t>
            </a:r>
          </a:p>
          <a:p>
            <a:r>
              <a:rPr lang="en-US" sz="2200" dirty="0"/>
              <a:t>How do they communicate those expectations?</a:t>
            </a:r>
          </a:p>
          <a:p>
            <a:r>
              <a:rPr lang="en-US" sz="2200" dirty="0"/>
              <a:t>What are the rewards and consequences for the child when expectations are or are not met?</a:t>
            </a:r>
          </a:p>
          <a:p>
            <a:r>
              <a:rPr lang="en-US" sz="2200" dirty="0"/>
              <a:t>What are the roles within the household for discipline and management of behavior?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5175504"/>
          </a:xfrm>
        </p:spPr>
        <p:txBody>
          <a:bodyPr/>
          <a:lstStyle/>
          <a:p>
            <a:r>
              <a:rPr lang="en-US" b="1" u="sng" dirty="0"/>
              <a:t>Things to Consider:</a:t>
            </a:r>
          </a:p>
          <a:p>
            <a:pPr lvl="1"/>
            <a:r>
              <a:rPr lang="en-US" dirty="0"/>
              <a:t>AGE OF THE CHILDREN</a:t>
            </a:r>
          </a:p>
          <a:p>
            <a:pPr lvl="1"/>
            <a:r>
              <a:rPr lang="en-US" dirty="0"/>
              <a:t>RULES</a:t>
            </a:r>
          </a:p>
          <a:p>
            <a:pPr lvl="2"/>
            <a:r>
              <a:rPr lang="en-US" sz="1600" dirty="0"/>
              <a:t>Established or not</a:t>
            </a:r>
          </a:p>
          <a:p>
            <a:pPr lvl="2"/>
            <a:r>
              <a:rPr lang="en-US" sz="1600" dirty="0"/>
              <a:t>Understood by the household</a:t>
            </a:r>
          </a:p>
          <a:p>
            <a:pPr lvl="1"/>
            <a:r>
              <a:rPr lang="en-US" dirty="0"/>
              <a:t>CONSQUENCES</a:t>
            </a:r>
          </a:p>
          <a:p>
            <a:pPr lvl="2"/>
            <a:r>
              <a:rPr lang="en-US" sz="1600" dirty="0"/>
              <a:t>What are they and are they known?</a:t>
            </a:r>
          </a:p>
          <a:p>
            <a:pPr lvl="2"/>
            <a:r>
              <a:rPr lang="en-US" sz="1600" dirty="0"/>
              <a:t>Are they reasonable?</a:t>
            </a:r>
          </a:p>
          <a:p>
            <a:pPr lvl="1"/>
            <a:r>
              <a:rPr lang="en-US" dirty="0"/>
              <a:t>RATIONALE FOR RULES/EXPECTATIONS</a:t>
            </a:r>
          </a:p>
          <a:p>
            <a:pPr lvl="1"/>
            <a:r>
              <a:rPr lang="en-US" dirty="0"/>
              <a:t>ROLES OF CAREGIVERS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923034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921" y="1136558"/>
            <a:ext cx="4528279" cy="4525963"/>
          </a:xfrm>
        </p:spPr>
        <p:txBody>
          <a:bodyPr/>
          <a:lstStyle/>
          <a:p>
            <a:r>
              <a:rPr lang="en-US" dirty="0"/>
              <a:t>Parenting Discipline answers:</a:t>
            </a:r>
          </a:p>
          <a:p>
            <a:pPr lvl="1"/>
            <a:r>
              <a:rPr lang="en-US" sz="1800" dirty="0"/>
              <a:t>Whether or not parents/caregivers are able to manage children;</a:t>
            </a:r>
          </a:p>
          <a:p>
            <a:pPr lvl="1"/>
            <a:r>
              <a:rPr lang="en-US" sz="1800" dirty="0"/>
              <a:t>Gives us an understanding of how the parents/caregivers are managing children’s emotional and social development around norms;</a:t>
            </a:r>
          </a:p>
          <a:p>
            <a:pPr lvl="1"/>
            <a:r>
              <a:rPr lang="en-US" sz="1800" dirty="0"/>
              <a:t>Gives us an understanding of how others view the parents/caregivers expectations and consequences;</a:t>
            </a:r>
          </a:p>
          <a:p>
            <a:pPr lvl="1"/>
            <a:r>
              <a:rPr lang="en-US" sz="1800" dirty="0"/>
              <a:t>Informs how parents/caregivers actions/behaviors/emotions when managing children’s behaviors are or are not resulting in threats to child safety.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36592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Answering?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39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37360"/>
            <a:ext cx="3547872" cy="39684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992624"/>
          </a:xfrm>
        </p:spPr>
        <p:txBody>
          <a:bodyPr/>
          <a:lstStyle/>
          <a:p>
            <a:r>
              <a:rPr lang="en-US" b="1" u="sng" dirty="0"/>
              <a:t>Why do we need to know?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safe</a:t>
            </a:r>
            <a:r>
              <a:rPr lang="en-US" sz="1800" dirty="0"/>
              <a:t> - we need to confirm that their parents/caregivers are able to manage the development of children in regards to norms and structure. </a:t>
            </a:r>
          </a:p>
          <a:p>
            <a:pPr lvl="1"/>
            <a:r>
              <a:rPr lang="en-US" sz="1800" dirty="0"/>
              <a:t>Children that are </a:t>
            </a:r>
            <a:r>
              <a:rPr lang="en-US" sz="1800" b="1" dirty="0"/>
              <a:t>unsafe</a:t>
            </a:r>
            <a:r>
              <a:rPr lang="en-US" sz="1800" dirty="0"/>
              <a:t> - we need to understand how the parent/caregivers inability to manage discipline and behaviors of children have resulted in the unsafe family condition in order to sufficiently plan for safety and to guide further case management actions.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need to KNOW</a:t>
            </a:r>
          </a:p>
        </p:txBody>
      </p:sp>
    </p:spTree>
    <p:extLst>
      <p:ext uri="{BB962C8B-B14F-4D97-AF65-F5344CB8AC3E}">
        <p14:creationId xmlns:p14="http://schemas.microsoft.com/office/powerpoint/2010/main" val="178931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10176A-4C7A-4879-B45F-430B18CE6C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6" descr="Click to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1" y="1309565"/>
            <a:ext cx="8082639" cy="46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Sufficient Domains Answer: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Rules/Expectations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Consequences of Actions - Both Positive and Negative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the rules/expectations within the household?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Are the rules/expectations reasonable and appropriate for the children in the home?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Is the family aligned with the rules/expectations?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Is there variation in the rules and expectations based upon the parent/caregiver or the child?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9152"/>
            <a:ext cx="4038600" cy="1670997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Examples of Sufficient Parenting Discipline/Behavior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690819819"/>
      </p:ext>
    </p:extLst>
  </p:cSld>
  <p:clrMapOvr>
    <a:masterClrMapping/>
  </p:clrMapOvr>
  <p:transition advTm="61039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48574"/>
      </p:ext>
    </p:extLst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within your small groups:</a:t>
            </a:r>
          </a:p>
          <a:p>
            <a:pPr lvl="1"/>
            <a:r>
              <a:rPr lang="en-US" dirty="0"/>
              <a:t>Review your case information;</a:t>
            </a:r>
          </a:p>
          <a:p>
            <a:pPr lvl="1"/>
            <a:r>
              <a:rPr lang="en-US" dirty="0"/>
              <a:t>Document YOUR parenting general and parenting discipline/behavior management domains;</a:t>
            </a:r>
          </a:p>
          <a:p>
            <a:pPr lvl="1"/>
            <a:r>
              <a:rPr lang="en-US" dirty="0"/>
              <a:t>Share your domains with your group for feedback and analysis;</a:t>
            </a:r>
          </a:p>
          <a:p>
            <a:pPr lvl="1"/>
            <a:r>
              <a:rPr lang="en-US" dirty="0"/>
              <a:t>Refine domains if applicable for sufficiency.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Documenting YOUR Domains</a:t>
            </a:r>
          </a:p>
        </p:txBody>
      </p:sp>
      <p:pic>
        <p:nvPicPr>
          <p:cNvPr id="5" name="Content Placeholder 6" descr="pair-work-ic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Content Placeholder 6" descr="images-19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r="11859"/>
          <a:stretch/>
        </p:blipFill>
        <p:spPr bwMode="auto">
          <a:xfrm>
            <a:off x="4648200" y="1481328"/>
            <a:ext cx="4394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269610"/>
      </p:ext>
    </p:extLst>
  </p:cSld>
  <p:clrMapOvr>
    <a:masterClrMapping/>
  </p:clrMapOvr>
  <p:transition advTm="61039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39768" cy="4927410"/>
          </a:xfrm>
        </p:spPr>
        <p:txBody>
          <a:bodyPr/>
          <a:lstStyle/>
          <a:p>
            <a:r>
              <a:rPr lang="en-US" sz="2000" dirty="0"/>
              <a:t>Take Away from the Learning Circle Sessions:</a:t>
            </a:r>
          </a:p>
          <a:p>
            <a:pPr lvl="1"/>
            <a:r>
              <a:rPr lang="en-US" sz="2000" dirty="0"/>
              <a:t>What did you find helpful?</a:t>
            </a:r>
          </a:p>
          <a:p>
            <a:pPr lvl="1"/>
            <a:r>
              <a:rPr lang="en-US" sz="2000" dirty="0"/>
              <a:t>Questions still needing to be answered?</a:t>
            </a:r>
          </a:p>
          <a:p>
            <a:pPr lvl="1"/>
            <a:r>
              <a:rPr lang="en-US" sz="2000" dirty="0"/>
              <a:t>More time on….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Circle Session #4: Take Away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" name="Content Placeholder 8" descr="Ends-Compressed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b="7445"/>
          <a:stretch>
            <a:fillRect/>
          </a:stretch>
        </p:blipFill>
        <p:spPr>
          <a:xfrm>
            <a:off x="457200" y="1645920"/>
            <a:ext cx="4038600" cy="3968495"/>
          </a:xfrm>
        </p:spPr>
      </p:pic>
    </p:spTree>
    <p:extLst>
      <p:ext uri="{BB962C8B-B14F-4D97-AF65-F5344CB8AC3E}">
        <p14:creationId xmlns:p14="http://schemas.microsoft.com/office/powerpoint/2010/main" val="1126138680"/>
      </p:ext>
    </p:extLst>
  </p:cSld>
  <p:clrMapOvr>
    <a:masterClrMapping/>
  </p:clrMapOvr>
  <p:transition advTm="6103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Questions?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19400" y="609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1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graphicFrame>
        <p:nvGraphicFramePr>
          <p:cNvPr id="1026" name="Object 6" descr="Pink tissue paper"/>
          <p:cNvGraphicFramePr>
            <a:graphicFrameLocks noChangeAspect="1"/>
          </p:cNvGraphicFramePr>
          <p:nvPr/>
        </p:nvGraphicFramePr>
        <p:xfrm>
          <a:off x="3601980" y="1599293"/>
          <a:ext cx="2230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42988" imgH="2300288" progId="">
                  <p:embed/>
                </p:oleObj>
              </mc:Choice>
              <mc:Fallback>
                <p:oleObj name="Clip" r:id="rId3" imgW="1042988" imgH="23002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980" y="1599293"/>
                        <a:ext cx="2230325" cy="426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11453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891134"/>
            <a:ext cx="7082263" cy="7835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Learning Circle Session #1</a:t>
            </a:r>
            <a:br>
              <a:rPr lang="en-US" dirty="0"/>
            </a:br>
            <a:r>
              <a:rPr lang="en-US" dirty="0"/>
              <a:t>What is a Family Functioning Assessment?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2001" y="3823322"/>
            <a:ext cx="7524798" cy="2823585"/>
          </a:xfrm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1328"/>
            <a:ext cx="4038600" cy="431596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Danger: Present Danger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BA94E-4A70-45A5-BB33-776DD341F6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PRESENT DANGER</a:t>
            </a:r>
          </a:p>
          <a:p>
            <a:r>
              <a:rPr lang="en-US" dirty="0"/>
              <a:t>Immediate</a:t>
            </a:r>
          </a:p>
          <a:p>
            <a:r>
              <a:rPr lang="en-US" dirty="0"/>
              <a:t>Significant</a:t>
            </a:r>
          </a:p>
          <a:p>
            <a:r>
              <a:rPr lang="en-US" dirty="0"/>
              <a:t>Clearly Observable</a:t>
            </a:r>
          </a:p>
          <a:p>
            <a:r>
              <a:rPr lang="en-US" dirty="0"/>
              <a:t>Family condition that is occurring in the present tense</a:t>
            </a:r>
          </a:p>
        </p:txBody>
      </p:sp>
    </p:spTree>
    <p:extLst>
      <p:ext uri="{BB962C8B-B14F-4D97-AF65-F5344CB8AC3E}">
        <p14:creationId xmlns:p14="http://schemas.microsoft.com/office/powerpoint/2010/main" val="1125632112"/>
      </p:ext>
    </p:extLst>
  </p:cSld>
  <p:clrMapOvr>
    <a:masterClrMapping/>
  </p:clrMapOvr>
  <p:transition advTm="6103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Child living or being in a position of continual or pervasive danger.</a:t>
            </a:r>
          </a:p>
          <a:p>
            <a:pPr lvl="0"/>
            <a:r>
              <a:rPr lang="en-US" dirty="0"/>
              <a:t>Threats are not immediate, obvious or active at the onset of investigation.</a:t>
            </a:r>
          </a:p>
          <a:p>
            <a:pPr lvl="0"/>
            <a:r>
              <a:rPr lang="en-US" dirty="0"/>
              <a:t>Are identified and understood upon </a:t>
            </a:r>
            <a:r>
              <a:rPr lang="en-US" b="1" u="sng" dirty="0"/>
              <a:t>gathering sufficient family functioning information.</a:t>
            </a:r>
          </a:p>
        </p:txBody>
      </p:sp>
      <p:pic>
        <p:nvPicPr>
          <p:cNvPr id="7" name="Content Placeholder 6" descr="images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258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effectLst/>
              </a:rPr>
              <a:t>Impending Danger 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B83E5-152D-42F3-A5EA-A9A0644300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83845"/>
      </p:ext>
    </p:extLst>
  </p:cSld>
  <p:clrMapOvr>
    <a:masterClrMapping/>
  </p:clrMapOvr>
  <p:transition advTm="6103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transform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Theme_transformation</Template>
  <TotalTime>27516</TotalTime>
  <Words>2483</Words>
  <Application>Microsoft Office PowerPoint</Application>
  <PresentationFormat>On-screen Show (4:3)</PresentationFormat>
  <Paragraphs>391</Paragraphs>
  <Slides>53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Theme_transformation</vt:lpstr>
      <vt:lpstr>Clip</vt:lpstr>
      <vt:lpstr>Documenting a Sufficient Family Functioning Assessment</vt:lpstr>
      <vt:lpstr>Workshop Introduction</vt:lpstr>
      <vt:lpstr>Participant Introductions</vt:lpstr>
      <vt:lpstr>Workshop Training Objectives</vt:lpstr>
      <vt:lpstr>Workshop Agenda</vt:lpstr>
      <vt:lpstr>Questions? </vt:lpstr>
      <vt:lpstr>Learning Circle Session #1 What is a Family Functioning Assessment?</vt:lpstr>
      <vt:lpstr>Two Types of Danger: Present Danger</vt:lpstr>
      <vt:lpstr>Impending Danger </vt:lpstr>
      <vt:lpstr>Family Functioning Assessment (FFA)</vt:lpstr>
      <vt:lpstr>“Focus” of the Family Functioning Assessment</vt:lpstr>
      <vt:lpstr>An Assessment:</vt:lpstr>
      <vt:lpstr>Information Collection</vt:lpstr>
      <vt:lpstr>Sufficient Information: How Much is Enough?</vt:lpstr>
      <vt:lpstr>Assessment: Information Collection as Competency</vt:lpstr>
      <vt:lpstr>Questions? </vt:lpstr>
      <vt:lpstr>Practice: Sufficient Information Analysis</vt:lpstr>
      <vt:lpstr>Learning Circle Session #2</vt:lpstr>
      <vt:lpstr>Family Functioning Assessment: Maltreatment</vt:lpstr>
      <vt:lpstr>Maltreatment Domain Informs…..</vt:lpstr>
      <vt:lpstr>Examples of Sufficient Maltreatment Domains</vt:lpstr>
      <vt:lpstr>Questions? </vt:lpstr>
      <vt:lpstr>Nature of Maltreatment Domain Informs…..</vt:lpstr>
      <vt:lpstr>Examples of Sufficient Nature of Maltreatment Domain</vt:lpstr>
      <vt:lpstr>Questions? </vt:lpstr>
      <vt:lpstr>Practice: Documenting YOUR Domains</vt:lpstr>
      <vt:lpstr>Learning Circle Session #3</vt:lpstr>
      <vt:lpstr>”How do you Function?” </vt:lpstr>
      <vt:lpstr>Child Functioning</vt:lpstr>
      <vt:lpstr>What are we answering?</vt:lpstr>
      <vt:lpstr>Why we NEED to KNOW</vt:lpstr>
      <vt:lpstr>Examples of Sufficient Child Functioning</vt:lpstr>
      <vt:lpstr>Questions? </vt:lpstr>
      <vt:lpstr>”How do you Function?” </vt:lpstr>
      <vt:lpstr>Adult Functioning</vt:lpstr>
      <vt:lpstr>What are we Answering? </vt:lpstr>
      <vt:lpstr>Why WE need to KNOW</vt:lpstr>
      <vt:lpstr>Examples of Sufficient Adult Functioning</vt:lpstr>
      <vt:lpstr>Questions? </vt:lpstr>
      <vt:lpstr>Practice: Documenting YOUR Domains</vt:lpstr>
      <vt:lpstr>Learning Circle Session #4</vt:lpstr>
      <vt:lpstr>Parenting General</vt:lpstr>
      <vt:lpstr>What are we answering?</vt:lpstr>
      <vt:lpstr>Why we NEED to KNOW</vt:lpstr>
      <vt:lpstr>Examples of Sufficient Parenting General</vt:lpstr>
      <vt:lpstr>Questions? </vt:lpstr>
      <vt:lpstr>Parenting Discipline/Behavior Management</vt:lpstr>
      <vt:lpstr>What are we Answering? </vt:lpstr>
      <vt:lpstr>Why WE need to KNOW</vt:lpstr>
      <vt:lpstr>Examples of Sufficient Parenting Discipline/Behavior Management</vt:lpstr>
      <vt:lpstr>Questions? </vt:lpstr>
      <vt:lpstr>Practice: Documenting YOUR Domains</vt:lpstr>
      <vt:lpstr>Learning Circle Session #4: Take Away </vt:lpstr>
    </vt:vector>
  </TitlesOfParts>
  <Company>Frontera Interactive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a Sufficient Family Functioning Assessment Powerpoint - Learning Circle</dc:title>
  <dc:creator>Cindy</dc:creator>
  <cp:lastModifiedBy>VanDyke, Misty N</cp:lastModifiedBy>
  <cp:revision>529</cp:revision>
  <cp:lastPrinted>2017-01-25T17:52:33Z</cp:lastPrinted>
  <dcterms:created xsi:type="dcterms:W3CDTF">2013-01-31T01:40:39Z</dcterms:created>
  <dcterms:modified xsi:type="dcterms:W3CDTF">2025-05-07T12:32:30Z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C:\Users\YYY\Desktop\Qingfu\DCF\ToT FSDMM Super SPE PPT.ppta</vt:lpwstr>
  </property>
  <property fmtid="{D5CDD505-2E9C-101B-9397-08002B2CF9AE}" pid="4" name="ArticulateGUID">
    <vt:lpwstr>D457790E-B31C-4961-A1B2-FAD02822CA83</vt:lpwstr>
  </property>
  <property fmtid="{D5CDD505-2E9C-101B-9397-08002B2CF9AE}" pid="5" name="ArticulatePath">
    <vt:lpwstr>ToT FSDMM Super SPE PPT</vt:lpwstr>
  </property>
</Properties>
</file>