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78"/>
  </p:notesMasterIdLst>
  <p:sldIdLst>
    <p:sldId id="893" r:id="rId5"/>
    <p:sldId id="725" r:id="rId6"/>
    <p:sldId id="726" r:id="rId7"/>
    <p:sldId id="727" r:id="rId8"/>
    <p:sldId id="728" r:id="rId9"/>
    <p:sldId id="729" r:id="rId10"/>
    <p:sldId id="670" r:id="rId11"/>
    <p:sldId id="892" r:id="rId12"/>
    <p:sldId id="672" r:id="rId13"/>
    <p:sldId id="890" r:id="rId14"/>
    <p:sldId id="894" r:id="rId15"/>
    <p:sldId id="891" r:id="rId16"/>
    <p:sldId id="897" r:id="rId17"/>
    <p:sldId id="899" r:id="rId18"/>
    <p:sldId id="737" r:id="rId19"/>
    <p:sldId id="911" r:id="rId20"/>
    <p:sldId id="964" r:id="rId21"/>
    <p:sldId id="913" r:id="rId22"/>
    <p:sldId id="845" r:id="rId23"/>
    <p:sldId id="914" r:id="rId24"/>
    <p:sldId id="915" r:id="rId25"/>
    <p:sldId id="916" r:id="rId26"/>
    <p:sldId id="917" r:id="rId27"/>
    <p:sldId id="918" r:id="rId28"/>
    <p:sldId id="935" r:id="rId29"/>
    <p:sldId id="930" r:id="rId30"/>
    <p:sldId id="931" r:id="rId31"/>
    <p:sldId id="932" r:id="rId32"/>
    <p:sldId id="933" r:id="rId33"/>
    <p:sldId id="934" r:id="rId34"/>
    <p:sldId id="920" r:id="rId35"/>
    <p:sldId id="936" r:id="rId36"/>
    <p:sldId id="937" r:id="rId37"/>
    <p:sldId id="965" r:id="rId38"/>
    <p:sldId id="966" r:id="rId39"/>
    <p:sldId id="938" r:id="rId40"/>
    <p:sldId id="939" r:id="rId41"/>
    <p:sldId id="940" r:id="rId42"/>
    <p:sldId id="941" r:id="rId43"/>
    <p:sldId id="967" r:id="rId44"/>
    <p:sldId id="968" r:id="rId45"/>
    <p:sldId id="969" r:id="rId46"/>
    <p:sldId id="970" r:id="rId47"/>
    <p:sldId id="921" r:id="rId48"/>
    <p:sldId id="942" r:id="rId49"/>
    <p:sldId id="972" r:id="rId50"/>
    <p:sldId id="943" r:id="rId51"/>
    <p:sldId id="946" r:id="rId52"/>
    <p:sldId id="947" r:id="rId53"/>
    <p:sldId id="927" r:id="rId54"/>
    <p:sldId id="949" r:id="rId55"/>
    <p:sldId id="971" r:id="rId56"/>
    <p:sldId id="950" r:id="rId57"/>
    <p:sldId id="953" r:id="rId58"/>
    <p:sldId id="960" r:id="rId59"/>
    <p:sldId id="973" r:id="rId60"/>
    <p:sldId id="974" r:id="rId61"/>
    <p:sldId id="975" r:id="rId62"/>
    <p:sldId id="976" r:id="rId63"/>
    <p:sldId id="928" r:id="rId64"/>
    <p:sldId id="954" r:id="rId65"/>
    <p:sldId id="955" r:id="rId66"/>
    <p:sldId id="958" r:id="rId67"/>
    <p:sldId id="959" r:id="rId68"/>
    <p:sldId id="977" r:id="rId69"/>
    <p:sldId id="978" r:id="rId70"/>
    <p:sldId id="962" r:id="rId71"/>
    <p:sldId id="963" r:id="rId72"/>
    <p:sldId id="876" r:id="rId73"/>
    <p:sldId id="901" r:id="rId74"/>
    <p:sldId id="784" r:id="rId75"/>
    <p:sldId id="785" r:id="rId76"/>
    <p:sldId id="786" r:id="rId77"/>
  </p:sldIdLst>
  <p:sldSz cx="9144000" cy="6858000" type="screen4x3"/>
  <p:notesSz cx="6858000" cy="9144000"/>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6781" autoAdjust="0"/>
  </p:normalViewPr>
  <p:slideViewPr>
    <p:cSldViewPr snapToGrid="0" snapToObjects="1">
      <p:cViewPr varScale="1">
        <p:scale>
          <a:sx n="81" d="100"/>
          <a:sy n="81" d="100"/>
        </p:scale>
        <p:origin x="2803"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913F1-E034-D44D-888E-0EC63E047ABC}"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3FB1B439-59A5-6D42-8084-7D9F878AB98E}">
      <dgm:prSet phldrT="[Text]"/>
      <dgm:spPr/>
      <dgm:t>
        <a:bodyPr/>
        <a:lstStyle/>
        <a:p>
          <a:r>
            <a:rPr lang="en-US" dirty="0"/>
            <a:t>Relationship</a:t>
          </a:r>
        </a:p>
      </dgm:t>
    </dgm:pt>
    <dgm:pt modelId="{42DAD52F-3356-FE4A-82B2-91AC2B196FD8}" type="parTrans" cxnId="{1D212DFD-CB2A-B04D-A0A3-E0E030B06C35}">
      <dgm:prSet/>
      <dgm:spPr/>
      <dgm:t>
        <a:bodyPr/>
        <a:lstStyle/>
        <a:p>
          <a:endParaRPr lang="en-US"/>
        </a:p>
      </dgm:t>
    </dgm:pt>
    <dgm:pt modelId="{E1C3E84B-0977-CC4B-9721-0E7DB9E85FDA}" type="sibTrans" cxnId="{1D212DFD-CB2A-B04D-A0A3-E0E030B06C35}">
      <dgm:prSet/>
      <dgm:spPr/>
      <dgm:t>
        <a:bodyPr/>
        <a:lstStyle/>
        <a:p>
          <a:endParaRPr lang="en-US"/>
        </a:p>
      </dgm:t>
    </dgm:pt>
    <dgm:pt modelId="{5D0E60B4-89D0-F544-BDCB-B3A13DB6314E}">
      <dgm:prSet phldrT="[Text]"/>
      <dgm:spPr/>
      <dgm:t>
        <a:bodyPr/>
        <a:lstStyle/>
        <a:p>
          <a:r>
            <a:rPr lang="en-US" dirty="0"/>
            <a:t>Individualization</a:t>
          </a:r>
        </a:p>
      </dgm:t>
    </dgm:pt>
    <dgm:pt modelId="{3183273B-172B-A948-BDDC-ABE6931E897C}" type="parTrans" cxnId="{BBBB10FE-0ED2-0D47-93E1-EBFAAC4A6BCC}">
      <dgm:prSet/>
      <dgm:spPr/>
      <dgm:t>
        <a:bodyPr/>
        <a:lstStyle/>
        <a:p>
          <a:endParaRPr lang="en-US"/>
        </a:p>
      </dgm:t>
    </dgm:pt>
    <dgm:pt modelId="{0230EE12-3B12-3D45-8385-B9E893164B1D}" type="sibTrans" cxnId="{BBBB10FE-0ED2-0D47-93E1-EBFAAC4A6BCC}">
      <dgm:prSet/>
      <dgm:spPr/>
      <dgm:t>
        <a:bodyPr/>
        <a:lstStyle/>
        <a:p>
          <a:endParaRPr lang="en-US"/>
        </a:p>
      </dgm:t>
    </dgm:pt>
    <dgm:pt modelId="{1618A0A5-E112-194C-861F-286B16141483}">
      <dgm:prSet phldrT="[Text]"/>
      <dgm:spPr/>
      <dgm:t>
        <a:bodyPr/>
        <a:lstStyle/>
        <a:p>
          <a:r>
            <a:rPr lang="en-US" dirty="0"/>
            <a:t>Personal/Professional Motivation</a:t>
          </a:r>
        </a:p>
      </dgm:t>
    </dgm:pt>
    <dgm:pt modelId="{8548A51B-8D46-8743-994B-2DB8C2F9D553}" type="parTrans" cxnId="{C8D9DA17-3B84-9C44-855F-862E3697A45A}">
      <dgm:prSet/>
      <dgm:spPr/>
      <dgm:t>
        <a:bodyPr/>
        <a:lstStyle/>
        <a:p>
          <a:endParaRPr lang="en-US"/>
        </a:p>
      </dgm:t>
    </dgm:pt>
    <dgm:pt modelId="{8E73C706-5A60-F748-87D6-EA52C81C6447}" type="sibTrans" cxnId="{C8D9DA17-3B84-9C44-855F-862E3697A45A}">
      <dgm:prSet/>
      <dgm:spPr/>
      <dgm:t>
        <a:bodyPr/>
        <a:lstStyle/>
        <a:p>
          <a:endParaRPr lang="en-US"/>
        </a:p>
      </dgm:t>
    </dgm:pt>
    <dgm:pt modelId="{A02A80CA-D937-5948-81AB-6338093AB1BA}">
      <dgm:prSet phldrT="[Text]"/>
      <dgm:spPr/>
      <dgm:t>
        <a:bodyPr/>
        <a:lstStyle/>
        <a:p>
          <a:r>
            <a:rPr lang="en-US" dirty="0"/>
            <a:t>Equalitarianism</a:t>
          </a:r>
        </a:p>
      </dgm:t>
    </dgm:pt>
    <dgm:pt modelId="{B4835267-0E11-2A48-9D3E-17C085936991}" type="parTrans" cxnId="{0EE03B93-F0BB-F74A-A935-41B4EED5EAE5}">
      <dgm:prSet/>
      <dgm:spPr/>
      <dgm:t>
        <a:bodyPr/>
        <a:lstStyle/>
        <a:p>
          <a:endParaRPr lang="en-US"/>
        </a:p>
      </dgm:t>
    </dgm:pt>
    <dgm:pt modelId="{42851B6E-6D44-BD4F-8803-97B5CB2F58F7}" type="sibTrans" cxnId="{0EE03B93-F0BB-F74A-A935-41B4EED5EAE5}">
      <dgm:prSet/>
      <dgm:spPr/>
      <dgm:t>
        <a:bodyPr/>
        <a:lstStyle/>
        <a:p>
          <a:endParaRPr lang="en-US"/>
        </a:p>
      </dgm:t>
    </dgm:pt>
    <dgm:pt modelId="{1D065214-94D3-BB48-B791-45563DED63E1}" type="pres">
      <dgm:prSet presAssocID="{26D913F1-E034-D44D-888E-0EC63E047ABC}" presName="matrix" presStyleCnt="0">
        <dgm:presLayoutVars>
          <dgm:chMax val="1"/>
          <dgm:dir/>
          <dgm:resizeHandles val="exact"/>
        </dgm:presLayoutVars>
      </dgm:prSet>
      <dgm:spPr/>
    </dgm:pt>
    <dgm:pt modelId="{1F56FAF4-8873-8244-917E-1415A6A8676F}" type="pres">
      <dgm:prSet presAssocID="{26D913F1-E034-D44D-888E-0EC63E047ABC}" presName="diamond" presStyleLbl="bgShp" presStyleIdx="0" presStyleCnt="1"/>
      <dgm:spPr/>
    </dgm:pt>
    <dgm:pt modelId="{1CD3B019-9F1C-3743-8F82-68447A1D238D}" type="pres">
      <dgm:prSet presAssocID="{26D913F1-E034-D44D-888E-0EC63E047ABC}" presName="quad1" presStyleLbl="node1" presStyleIdx="0" presStyleCnt="4">
        <dgm:presLayoutVars>
          <dgm:chMax val="0"/>
          <dgm:chPref val="0"/>
          <dgm:bulletEnabled val="1"/>
        </dgm:presLayoutVars>
      </dgm:prSet>
      <dgm:spPr/>
    </dgm:pt>
    <dgm:pt modelId="{2B83E1A0-5E93-1744-9BE8-90C48C76ACA4}" type="pres">
      <dgm:prSet presAssocID="{26D913F1-E034-D44D-888E-0EC63E047ABC}" presName="quad2" presStyleLbl="node1" presStyleIdx="1" presStyleCnt="4">
        <dgm:presLayoutVars>
          <dgm:chMax val="0"/>
          <dgm:chPref val="0"/>
          <dgm:bulletEnabled val="1"/>
        </dgm:presLayoutVars>
      </dgm:prSet>
      <dgm:spPr/>
    </dgm:pt>
    <dgm:pt modelId="{71BCF7EB-50C1-7A44-97F6-8040CF86E9B8}" type="pres">
      <dgm:prSet presAssocID="{26D913F1-E034-D44D-888E-0EC63E047ABC}" presName="quad3" presStyleLbl="node1" presStyleIdx="2" presStyleCnt="4">
        <dgm:presLayoutVars>
          <dgm:chMax val="0"/>
          <dgm:chPref val="0"/>
          <dgm:bulletEnabled val="1"/>
        </dgm:presLayoutVars>
      </dgm:prSet>
      <dgm:spPr/>
    </dgm:pt>
    <dgm:pt modelId="{1A37D555-1F9C-0E47-B4F1-C5E3CC4BA672}" type="pres">
      <dgm:prSet presAssocID="{26D913F1-E034-D44D-888E-0EC63E047ABC}" presName="quad4" presStyleLbl="node1" presStyleIdx="3" presStyleCnt="4">
        <dgm:presLayoutVars>
          <dgm:chMax val="0"/>
          <dgm:chPref val="0"/>
          <dgm:bulletEnabled val="1"/>
        </dgm:presLayoutVars>
      </dgm:prSet>
      <dgm:spPr/>
    </dgm:pt>
  </dgm:ptLst>
  <dgm:cxnLst>
    <dgm:cxn modelId="{C8D9DA17-3B84-9C44-855F-862E3697A45A}" srcId="{26D913F1-E034-D44D-888E-0EC63E047ABC}" destId="{1618A0A5-E112-194C-861F-286B16141483}" srcOrd="2" destOrd="0" parTransId="{8548A51B-8D46-8743-994B-2DB8C2F9D553}" sibTransId="{8E73C706-5A60-F748-87D6-EA52C81C6447}"/>
    <dgm:cxn modelId="{523CC834-45A2-5E45-91F2-C038ECBDBCB6}" type="presOf" srcId="{A02A80CA-D937-5948-81AB-6338093AB1BA}" destId="{1A37D555-1F9C-0E47-B4F1-C5E3CC4BA672}" srcOrd="0" destOrd="0" presId="urn:microsoft.com/office/officeart/2005/8/layout/matrix3"/>
    <dgm:cxn modelId="{59016162-2048-0643-99C5-1A530EEDFEAB}" type="presOf" srcId="{26D913F1-E034-D44D-888E-0EC63E047ABC}" destId="{1D065214-94D3-BB48-B791-45563DED63E1}" srcOrd="0" destOrd="0" presId="urn:microsoft.com/office/officeart/2005/8/layout/matrix3"/>
    <dgm:cxn modelId="{C3FAAC6B-3F11-F94A-87FB-3EDBF2FE8E30}" type="presOf" srcId="{3FB1B439-59A5-6D42-8084-7D9F878AB98E}" destId="{1CD3B019-9F1C-3743-8F82-68447A1D238D}" srcOrd="0" destOrd="0" presId="urn:microsoft.com/office/officeart/2005/8/layout/matrix3"/>
    <dgm:cxn modelId="{0EE03B93-F0BB-F74A-A935-41B4EED5EAE5}" srcId="{26D913F1-E034-D44D-888E-0EC63E047ABC}" destId="{A02A80CA-D937-5948-81AB-6338093AB1BA}" srcOrd="3" destOrd="0" parTransId="{B4835267-0E11-2A48-9D3E-17C085936991}" sibTransId="{42851B6E-6D44-BD4F-8803-97B5CB2F58F7}"/>
    <dgm:cxn modelId="{0764039A-162E-F346-A01D-3137258F2120}" type="presOf" srcId="{5D0E60B4-89D0-F544-BDCB-B3A13DB6314E}" destId="{2B83E1A0-5E93-1744-9BE8-90C48C76ACA4}" srcOrd="0" destOrd="0" presId="urn:microsoft.com/office/officeart/2005/8/layout/matrix3"/>
    <dgm:cxn modelId="{93748DC5-8833-DE49-9EC5-24B831A0640C}" type="presOf" srcId="{1618A0A5-E112-194C-861F-286B16141483}" destId="{71BCF7EB-50C1-7A44-97F6-8040CF86E9B8}" srcOrd="0" destOrd="0" presId="urn:microsoft.com/office/officeart/2005/8/layout/matrix3"/>
    <dgm:cxn modelId="{1D212DFD-CB2A-B04D-A0A3-E0E030B06C35}" srcId="{26D913F1-E034-D44D-888E-0EC63E047ABC}" destId="{3FB1B439-59A5-6D42-8084-7D9F878AB98E}" srcOrd="0" destOrd="0" parTransId="{42DAD52F-3356-FE4A-82B2-91AC2B196FD8}" sibTransId="{E1C3E84B-0977-CC4B-9721-0E7DB9E85FDA}"/>
    <dgm:cxn modelId="{BBBB10FE-0ED2-0D47-93E1-EBFAAC4A6BCC}" srcId="{26D913F1-E034-D44D-888E-0EC63E047ABC}" destId="{5D0E60B4-89D0-F544-BDCB-B3A13DB6314E}" srcOrd="1" destOrd="0" parTransId="{3183273B-172B-A948-BDDC-ABE6931E897C}" sibTransId="{0230EE12-3B12-3D45-8385-B9E893164B1D}"/>
    <dgm:cxn modelId="{F82CED00-01DD-DB4D-B66D-AF8C2B933CF9}" type="presParOf" srcId="{1D065214-94D3-BB48-B791-45563DED63E1}" destId="{1F56FAF4-8873-8244-917E-1415A6A8676F}" srcOrd="0" destOrd="0" presId="urn:microsoft.com/office/officeart/2005/8/layout/matrix3"/>
    <dgm:cxn modelId="{6BFEC12D-6D1C-9E40-A1CD-CA1A5D7F208A}" type="presParOf" srcId="{1D065214-94D3-BB48-B791-45563DED63E1}" destId="{1CD3B019-9F1C-3743-8F82-68447A1D238D}" srcOrd="1" destOrd="0" presId="urn:microsoft.com/office/officeart/2005/8/layout/matrix3"/>
    <dgm:cxn modelId="{BE2FD164-91A1-6B4F-B6A9-6FED35B80E48}" type="presParOf" srcId="{1D065214-94D3-BB48-B791-45563DED63E1}" destId="{2B83E1A0-5E93-1744-9BE8-90C48C76ACA4}" srcOrd="2" destOrd="0" presId="urn:microsoft.com/office/officeart/2005/8/layout/matrix3"/>
    <dgm:cxn modelId="{A55127CF-4600-674C-AF58-E741F0321123}" type="presParOf" srcId="{1D065214-94D3-BB48-B791-45563DED63E1}" destId="{71BCF7EB-50C1-7A44-97F6-8040CF86E9B8}" srcOrd="3" destOrd="0" presId="urn:microsoft.com/office/officeart/2005/8/layout/matrix3"/>
    <dgm:cxn modelId="{8B61919A-B940-F74C-9BF8-F36264520D47}" type="presParOf" srcId="{1D065214-94D3-BB48-B791-45563DED63E1}" destId="{1A37D555-1F9C-0E47-B4F1-C5E3CC4BA67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6FAF4-8873-8244-917E-1415A6A8676F}">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D3B019-9F1C-3743-8F82-68447A1D238D}">
      <dsp:nvSpPr>
        <dsp:cNvPr id="0" name=""/>
        <dsp:cNvSpPr/>
      </dsp:nvSpPr>
      <dsp:spPr>
        <a:xfrm>
          <a:off x="1402080" y="386080"/>
          <a:ext cx="1584960" cy="158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Relationship</a:t>
          </a:r>
        </a:p>
      </dsp:txBody>
      <dsp:txXfrm>
        <a:off x="1479451" y="463451"/>
        <a:ext cx="1430218" cy="1430218"/>
      </dsp:txXfrm>
    </dsp:sp>
    <dsp:sp modelId="{2B83E1A0-5E93-1744-9BE8-90C48C76ACA4}">
      <dsp:nvSpPr>
        <dsp:cNvPr id="0" name=""/>
        <dsp:cNvSpPr/>
      </dsp:nvSpPr>
      <dsp:spPr>
        <a:xfrm>
          <a:off x="3108960" y="386080"/>
          <a:ext cx="1584960" cy="158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Individualization</a:t>
          </a:r>
        </a:p>
      </dsp:txBody>
      <dsp:txXfrm>
        <a:off x="3186331" y="463451"/>
        <a:ext cx="1430218" cy="1430218"/>
      </dsp:txXfrm>
    </dsp:sp>
    <dsp:sp modelId="{71BCF7EB-50C1-7A44-97F6-8040CF86E9B8}">
      <dsp:nvSpPr>
        <dsp:cNvPr id="0" name=""/>
        <dsp:cNvSpPr/>
      </dsp:nvSpPr>
      <dsp:spPr>
        <a:xfrm>
          <a:off x="1402080" y="2092960"/>
          <a:ext cx="1584960" cy="158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Personal/Professional Motivation</a:t>
          </a:r>
        </a:p>
      </dsp:txBody>
      <dsp:txXfrm>
        <a:off x="1479451" y="2170331"/>
        <a:ext cx="1430218" cy="1430218"/>
      </dsp:txXfrm>
    </dsp:sp>
    <dsp:sp modelId="{1A37D555-1F9C-0E47-B4F1-C5E3CC4BA672}">
      <dsp:nvSpPr>
        <dsp:cNvPr id="0" name=""/>
        <dsp:cNvSpPr/>
      </dsp:nvSpPr>
      <dsp:spPr>
        <a:xfrm>
          <a:off x="3108960" y="2092960"/>
          <a:ext cx="1584960" cy="158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Equalitarianism</a:t>
          </a:r>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037AF-4889-6242-81ED-F23350BF71D8}" type="datetimeFigureOut">
              <a:rPr lang="en-US" smtClean="0"/>
              <a:t>5/5/2025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46350-DA9E-EE4E-969D-CE97F8A89072}" type="slidenum">
              <a:rPr lang="en-US" smtClean="0"/>
              <a:t>‹#›</a:t>
            </a:fld>
            <a:endParaRPr lang="en-US" dirty="0"/>
          </a:p>
        </p:txBody>
      </p:sp>
    </p:spTree>
    <p:extLst>
      <p:ext uri="{BB962C8B-B14F-4D97-AF65-F5344CB8AC3E}">
        <p14:creationId xmlns:p14="http://schemas.microsoft.com/office/powerpoint/2010/main" val="477439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a:t>
            </a:fld>
            <a:endParaRPr lang="en-US" dirty="0"/>
          </a:p>
        </p:txBody>
      </p:sp>
    </p:spTree>
    <p:extLst>
      <p:ext uri="{BB962C8B-B14F-4D97-AF65-F5344CB8AC3E}">
        <p14:creationId xmlns:p14="http://schemas.microsoft.com/office/powerpoint/2010/main" val="8120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FA044-F2B0-42D9-9C08-79A6E3802FFC}" type="slidenum">
              <a:rPr lang="en-US" smtClean="0"/>
              <a:pPr/>
              <a:t>16</a:t>
            </a:fld>
            <a:endParaRPr lang="en-US"/>
          </a:p>
        </p:txBody>
      </p:sp>
    </p:spTree>
    <p:extLst>
      <p:ext uri="{BB962C8B-B14F-4D97-AF65-F5344CB8AC3E}">
        <p14:creationId xmlns:p14="http://schemas.microsoft.com/office/powerpoint/2010/main" val="74792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C61A4-D46F-4569-A50D-F149564B28BA}" type="slidenum">
              <a:rPr lang="en-US" smtClean="0"/>
              <a:pPr/>
              <a:t>17</a:t>
            </a:fld>
            <a:endParaRPr lang="en-US"/>
          </a:p>
        </p:txBody>
      </p:sp>
    </p:spTree>
    <p:extLst>
      <p:ext uri="{BB962C8B-B14F-4D97-AF65-F5344CB8AC3E}">
        <p14:creationId xmlns:p14="http://schemas.microsoft.com/office/powerpoint/2010/main" val="155462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35A9F-97EA-4359-83D7-A0B07CF0D028}" type="slidenum">
              <a:rPr lang="en-US" smtClean="0"/>
              <a:pPr/>
              <a:t>18</a:t>
            </a:fld>
            <a:endParaRPr lang="en-US"/>
          </a:p>
        </p:txBody>
      </p:sp>
    </p:spTree>
    <p:extLst>
      <p:ext uri="{BB962C8B-B14F-4D97-AF65-F5344CB8AC3E}">
        <p14:creationId xmlns:p14="http://schemas.microsoft.com/office/powerpoint/2010/main" val="42039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is not in the participant</a:t>
            </a:r>
            <a:r>
              <a:rPr lang="en-US" baseline="0" dirty="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19</a:t>
            </a:fld>
            <a:endParaRPr lang="en-US" dirty="0"/>
          </a:p>
        </p:txBody>
      </p:sp>
    </p:spTree>
    <p:extLst>
      <p:ext uri="{BB962C8B-B14F-4D97-AF65-F5344CB8AC3E}">
        <p14:creationId xmlns:p14="http://schemas.microsoft.com/office/powerpoint/2010/main" val="162781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is not in the participant</a:t>
            </a:r>
            <a:r>
              <a:rPr lang="en-US" baseline="0" dirty="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23</a:t>
            </a:fld>
            <a:endParaRPr lang="en-US" dirty="0"/>
          </a:p>
        </p:txBody>
      </p:sp>
    </p:spTree>
    <p:extLst>
      <p:ext uri="{BB962C8B-B14F-4D97-AF65-F5344CB8AC3E}">
        <p14:creationId xmlns:p14="http://schemas.microsoft.com/office/powerpoint/2010/main" val="94138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25</a:t>
            </a:fld>
            <a:endParaRPr lang="en-US"/>
          </a:p>
        </p:txBody>
      </p:sp>
    </p:spTree>
    <p:extLst>
      <p:ext uri="{BB962C8B-B14F-4D97-AF65-F5344CB8AC3E}">
        <p14:creationId xmlns:p14="http://schemas.microsoft.com/office/powerpoint/2010/main" val="47906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32</a:t>
            </a:fld>
            <a:endParaRPr lang="en-US"/>
          </a:p>
        </p:txBody>
      </p:sp>
    </p:spTree>
    <p:extLst>
      <p:ext uri="{BB962C8B-B14F-4D97-AF65-F5344CB8AC3E}">
        <p14:creationId xmlns:p14="http://schemas.microsoft.com/office/powerpoint/2010/main" val="187594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a:t>
            </a:r>
            <a:r>
              <a:rPr lang="en-US" baseline="0" dirty="0"/>
              <a:t> in the participant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3</a:t>
            </a:fld>
            <a:endParaRPr lang="en-US" dirty="0"/>
          </a:p>
        </p:txBody>
      </p:sp>
    </p:spTree>
    <p:extLst>
      <p:ext uri="{BB962C8B-B14F-4D97-AF65-F5344CB8AC3E}">
        <p14:creationId xmlns:p14="http://schemas.microsoft.com/office/powerpoint/2010/main" val="340414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45</a:t>
            </a:fld>
            <a:endParaRPr lang="en-US"/>
          </a:p>
        </p:txBody>
      </p:sp>
    </p:spTree>
    <p:extLst>
      <p:ext uri="{BB962C8B-B14F-4D97-AF65-F5344CB8AC3E}">
        <p14:creationId xmlns:p14="http://schemas.microsoft.com/office/powerpoint/2010/main" val="213161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51</a:t>
            </a:fld>
            <a:endParaRPr lang="en-US"/>
          </a:p>
        </p:txBody>
      </p:sp>
    </p:spTree>
    <p:extLst>
      <p:ext uri="{BB962C8B-B14F-4D97-AF65-F5344CB8AC3E}">
        <p14:creationId xmlns:p14="http://schemas.microsoft.com/office/powerpoint/2010/main" val="280223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54</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5</a:t>
            </a:fld>
            <a:endParaRPr lang="en-US" dirty="0"/>
          </a:p>
        </p:txBody>
      </p:sp>
    </p:spTree>
    <p:extLst>
      <p:ext uri="{BB962C8B-B14F-4D97-AF65-F5344CB8AC3E}">
        <p14:creationId xmlns:p14="http://schemas.microsoft.com/office/powerpoint/2010/main" val="354540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56</a:t>
            </a:fld>
            <a:endParaRPr lang="en-US"/>
          </a:p>
        </p:txBody>
      </p:sp>
    </p:spTree>
    <p:extLst>
      <p:ext uri="{BB962C8B-B14F-4D97-AF65-F5344CB8AC3E}">
        <p14:creationId xmlns:p14="http://schemas.microsoft.com/office/powerpoint/2010/main" val="308310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57</a:t>
            </a:fld>
            <a:endParaRPr lang="en-US"/>
          </a:p>
        </p:txBody>
      </p:sp>
    </p:spTree>
    <p:extLst>
      <p:ext uri="{BB962C8B-B14F-4D97-AF65-F5344CB8AC3E}">
        <p14:creationId xmlns:p14="http://schemas.microsoft.com/office/powerpoint/2010/main" val="2042942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61</a:t>
            </a:fld>
            <a:endParaRPr lang="en-US"/>
          </a:p>
        </p:txBody>
      </p:sp>
    </p:spTree>
    <p:extLst>
      <p:ext uri="{BB962C8B-B14F-4D97-AF65-F5344CB8AC3E}">
        <p14:creationId xmlns:p14="http://schemas.microsoft.com/office/powerpoint/2010/main" val="36367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63</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is not in the participant</a:t>
            </a:r>
            <a:r>
              <a:rPr lang="en-US" baseline="0" dirty="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69</a:t>
            </a:fld>
            <a:endParaRPr lang="en-US" dirty="0"/>
          </a:p>
        </p:txBody>
      </p:sp>
    </p:spTree>
    <p:extLst>
      <p:ext uri="{BB962C8B-B14F-4D97-AF65-F5344CB8AC3E}">
        <p14:creationId xmlns:p14="http://schemas.microsoft.com/office/powerpoint/2010/main" val="388675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is not in the participant</a:t>
            </a:r>
            <a:r>
              <a:rPr lang="en-US" baseline="0" dirty="0"/>
              <a:t> guide.</a:t>
            </a:r>
            <a:endParaRPr lang="en-US" dirty="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6</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71</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72</a:t>
            </a:fld>
            <a:endParaRPr lang="en-US" dirty="0"/>
          </a:p>
        </p:txBody>
      </p:sp>
    </p:spTree>
    <p:extLst>
      <p:ext uri="{BB962C8B-B14F-4D97-AF65-F5344CB8AC3E}">
        <p14:creationId xmlns:p14="http://schemas.microsoft.com/office/powerpoint/2010/main" val="725915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is not in the participant</a:t>
            </a:r>
            <a:r>
              <a:rPr lang="en-US" baseline="0" dirty="0"/>
              <a:t> guide.</a:t>
            </a:r>
            <a:endParaRPr lang="en-US" dirty="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73</a:t>
            </a:fld>
            <a:endParaRPr lang="en-US" dirty="0"/>
          </a:p>
        </p:txBody>
      </p:sp>
    </p:spTree>
    <p:extLst>
      <p:ext uri="{BB962C8B-B14F-4D97-AF65-F5344CB8AC3E}">
        <p14:creationId xmlns:p14="http://schemas.microsoft.com/office/powerpoint/2010/main" val="412148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B816D-706B-43CE-9E76-E81718B2F05C}" type="slidenum">
              <a:rPr lang="en-US" smtClean="0"/>
              <a:pPr/>
              <a:t>8</a:t>
            </a:fld>
            <a:endParaRPr lang="en-US"/>
          </a:p>
        </p:txBody>
      </p:sp>
    </p:spTree>
    <p:extLst>
      <p:ext uri="{BB962C8B-B14F-4D97-AF65-F5344CB8AC3E}">
        <p14:creationId xmlns:p14="http://schemas.microsoft.com/office/powerpoint/2010/main" val="260833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8EA76-C161-4995-AA44-AE5BC8AF3495}" type="slidenum">
              <a:rPr lang="en-US" smtClean="0"/>
              <a:pPr/>
              <a:t>12</a:t>
            </a:fld>
            <a:endParaRPr lang="en-US"/>
          </a:p>
        </p:txBody>
      </p:sp>
    </p:spTree>
    <p:extLst>
      <p:ext uri="{BB962C8B-B14F-4D97-AF65-F5344CB8AC3E}">
        <p14:creationId xmlns:p14="http://schemas.microsoft.com/office/powerpoint/2010/main" val="405445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is not in the participant</a:t>
            </a:r>
            <a:r>
              <a:rPr lang="en-US" baseline="0" dirty="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14</a:t>
            </a:fld>
            <a:endParaRPr lang="en-US" dirty="0"/>
          </a:p>
        </p:txBody>
      </p:sp>
    </p:spTree>
    <p:extLst>
      <p:ext uri="{BB962C8B-B14F-4D97-AF65-F5344CB8AC3E}">
        <p14:creationId xmlns:p14="http://schemas.microsoft.com/office/powerpoint/2010/main" val="1233523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http://sphotos-a.xx.fbcdn.net/hphotos-snc6/602554_439438852766954_1217712786_n.jpg"/>
          <p:cNvPicPr>
            <a:picLocks noChangeAspect="1" noChangeArrowheads="1"/>
          </p:cNvPicPr>
          <p:nvPr/>
        </p:nvPicPr>
        <p:blipFill>
          <a:blip r:embed="rId3"/>
          <a:srcRect/>
          <a:stretch>
            <a:fillRect/>
          </a:stretch>
        </p:blipFill>
        <p:spPr bwMode="auto">
          <a:xfrm>
            <a:off x="304800" y="5545138"/>
            <a:ext cx="838200" cy="931862"/>
          </a:xfrm>
          <a:prstGeom prst="rect">
            <a:avLst/>
          </a:prstGeom>
          <a:noFill/>
          <a:ln w="9525">
            <a:noFill/>
            <a:miter lim="800000"/>
            <a:headEnd/>
            <a:tailEnd/>
          </a:ln>
        </p:spPr>
      </p:pic>
      <p:grpSp>
        <p:nvGrpSpPr>
          <p:cNvPr id="12" name="Group 33"/>
          <p:cNvGrpSpPr>
            <a:grpSpLocks/>
          </p:cNvGrpSpPr>
          <p:nvPr/>
        </p:nvGrpSpPr>
        <p:grpSpPr bwMode="auto">
          <a:xfrm>
            <a:off x="-3175" y="-12700"/>
            <a:ext cx="9163050" cy="1792288"/>
            <a:chOff x="-3765" y="-12074"/>
            <a:chExt cx="9163216" cy="1792432"/>
          </a:xfrm>
        </p:grpSpPr>
        <p:pic>
          <p:nvPicPr>
            <p:cNvPr id="13" name="Picture 4"/>
            <p:cNvPicPr>
              <a:picLocks noChangeAspect="1"/>
            </p:cNvPicPr>
            <p:nvPr userDrawn="1"/>
          </p:nvPicPr>
          <p:blipFill>
            <a:blip r:embed="rId4"/>
            <a:srcRect l="14166"/>
            <a:stretch>
              <a:fillRect/>
            </a:stretch>
          </p:blipFill>
          <p:spPr bwMode="auto">
            <a:xfrm>
              <a:off x="-3765" y="-2722"/>
              <a:ext cx="2289765" cy="1783080"/>
            </a:xfrm>
            <a:prstGeom prst="rect">
              <a:avLst/>
            </a:prstGeom>
            <a:noFill/>
            <a:ln w="9525">
              <a:noFill/>
              <a:miter lim="800000"/>
              <a:headEnd/>
              <a:tailEnd/>
            </a:ln>
          </p:spPr>
        </p:pic>
        <p:pic>
          <p:nvPicPr>
            <p:cNvPr id="14" name="Picture 26"/>
            <p:cNvPicPr>
              <a:picLocks noChangeAspect="1"/>
            </p:cNvPicPr>
            <p:nvPr userDrawn="1"/>
          </p:nvPicPr>
          <p:blipFill>
            <a:blip r:embed="rId5"/>
            <a:srcRect b="7588"/>
            <a:stretch>
              <a:fillRect/>
            </a:stretch>
          </p:blipFill>
          <p:spPr bwMode="auto">
            <a:xfrm>
              <a:off x="6240331" y="141022"/>
              <a:ext cx="1989269" cy="1639336"/>
            </a:xfrm>
            <a:prstGeom prst="rect">
              <a:avLst/>
            </a:prstGeom>
            <a:noFill/>
            <a:ln w="9525">
              <a:noFill/>
              <a:miter lim="800000"/>
              <a:headEnd/>
              <a:tailEnd/>
            </a:ln>
          </p:spPr>
        </p:pic>
        <p:pic>
          <p:nvPicPr>
            <p:cNvPr id="15" name="Picture 28"/>
            <p:cNvPicPr>
              <a:picLocks noChangeAspect="1"/>
            </p:cNvPicPr>
            <p:nvPr userDrawn="1"/>
          </p:nvPicPr>
          <p:blipFill>
            <a:blip r:embed="rId6"/>
            <a:srcRect/>
            <a:stretch>
              <a:fillRect/>
            </a:stretch>
          </p:blipFill>
          <p:spPr bwMode="auto">
            <a:xfrm>
              <a:off x="6497239" y="0"/>
              <a:ext cx="1733405" cy="1152144"/>
            </a:xfrm>
            <a:prstGeom prst="rect">
              <a:avLst/>
            </a:prstGeom>
            <a:noFill/>
            <a:ln w="9525">
              <a:noFill/>
              <a:miter lim="800000"/>
              <a:headEnd/>
              <a:tailEnd/>
            </a:ln>
          </p:spPr>
        </p:pic>
        <p:pic>
          <p:nvPicPr>
            <p:cNvPr id="16" name="Picture 24"/>
            <p:cNvPicPr>
              <a:picLocks noChangeAspect="1"/>
            </p:cNvPicPr>
            <p:nvPr userDrawn="1"/>
          </p:nvPicPr>
          <p:blipFill>
            <a:blip r:embed="rId7"/>
            <a:srcRect/>
            <a:stretch>
              <a:fillRect/>
            </a:stretch>
          </p:blipFill>
          <p:spPr bwMode="auto">
            <a:xfrm>
              <a:off x="5334000" y="1094558"/>
              <a:ext cx="912886" cy="685800"/>
            </a:xfrm>
            <a:prstGeom prst="rect">
              <a:avLst/>
            </a:prstGeom>
            <a:noFill/>
            <a:ln w="9525">
              <a:noFill/>
              <a:miter lim="800000"/>
              <a:headEnd/>
              <a:tailEnd/>
            </a:ln>
          </p:spPr>
        </p:pic>
        <p:pic>
          <p:nvPicPr>
            <p:cNvPr id="18" name="Picture 29"/>
            <p:cNvPicPr>
              <a:picLocks noChangeAspect="1"/>
            </p:cNvPicPr>
            <p:nvPr userDrawn="1"/>
          </p:nvPicPr>
          <p:blipFill>
            <a:blip r:embed="rId8"/>
            <a:srcRect/>
            <a:stretch>
              <a:fillRect/>
            </a:stretch>
          </p:blipFill>
          <p:spPr bwMode="auto">
            <a:xfrm>
              <a:off x="4776774" y="0"/>
              <a:ext cx="1720466" cy="1152144"/>
            </a:xfrm>
            <a:prstGeom prst="rect">
              <a:avLst/>
            </a:prstGeom>
            <a:noFill/>
            <a:ln w="9525">
              <a:noFill/>
              <a:miter lim="800000"/>
              <a:headEnd/>
              <a:tailEnd/>
            </a:ln>
          </p:spPr>
        </p:pic>
        <p:pic>
          <p:nvPicPr>
            <p:cNvPr id="19" name="Picture 31"/>
            <p:cNvPicPr>
              <a:picLocks noChangeAspect="1"/>
            </p:cNvPicPr>
            <p:nvPr userDrawn="1"/>
          </p:nvPicPr>
          <p:blipFill>
            <a:blip r:embed="rId9"/>
            <a:srcRect/>
            <a:stretch>
              <a:fillRect/>
            </a:stretch>
          </p:blipFill>
          <p:spPr bwMode="auto">
            <a:xfrm>
              <a:off x="3699601" y="-2722"/>
              <a:ext cx="1697492" cy="1783080"/>
            </a:xfrm>
            <a:prstGeom prst="rect">
              <a:avLst/>
            </a:prstGeom>
            <a:noFill/>
            <a:ln w="9525">
              <a:noFill/>
              <a:miter lim="800000"/>
              <a:headEnd/>
              <a:tailEnd/>
            </a:ln>
          </p:spPr>
        </p:pic>
        <p:pic>
          <p:nvPicPr>
            <p:cNvPr id="20" name="Picture 2"/>
            <p:cNvPicPr>
              <a:picLocks noChangeAspect="1"/>
            </p:cNvPicPr>
            <p:nvPr userDrawn="1"/>
          </p:nvPicPr>
          <p:blipFill>
            <a:blip r:embed="rId10"/>
            <a:srcRect l="11562" t="26707" b="8820"/>
            <a:stretch>
              <a:fillRect/>
            </a:stretch>
          </p:blipFill>
          <p:spPr bwMode="auto">
            <a:xfrm>
              <a:off x="7528141" y="-2722"/>
              <a:ext cx="1631310" cy="1783080"/>
            </a:xfrm>
            <a:prstGeom prst="rect">
              <a:avLst/>
            </a:prstGeom>
            <a:noFill/>
            <a:ln w="9525">
              <a:noFill/>
              <a:miter lim="800000"/>
              <a:headEnd/>
              <a:tailEnd/>
            </a:ln>
          </p:spPr>
        </p:pic>
        <p:pic>
          <p:nvPicPr>
            <p:cNvPr id="21" name="Picture 27"/>
            <p:cNvPicPr>
              <a:picLocks noChangeAspect="1"/>
            </p:cNvPicPr>
            <p:nvPr userDrawn="1"/>
          </p:nvPicPr>
          <p:blipFill>
            <a:blip r:embed="rId11"/>
            <a:srcRect t="18452" b="12440"/>
            <a:stretch>
              <a:fillRect/>
            </a:stretch>
          </p:blipFill>
          <p:spPr bwMode="auto">
            <a:xfrm>
              <a:off x="2133600" y="920822"/>
              <a:ext cx="1649878" cy="859536"/>
            </a:xfrm>
            <a:prstGeom prst="rect">
              <a:avLst/>
            </a:prstGeom>
            <a:noFill/>
            <a:ln w="9525">
              <a:noFill/>
              <a:miter lim="800000"/>
              <a:headEnd/>
              <a:tailEnd/>
            </a:ln>
          </p:spPr>
        </p:pic>
        <p:pic>
          <p:nvPicPr>
            <p:cNvPr id="22" name="Picture 32"/>
            <p:cNvPicPr>
              <a:picLocks noChangeAspect="1"/>
            </p:cNvPicPr>
            <p:nvPr userDrawn="1"/>
          </p:nvPicPr>
          <p:blipFill>
            <a:blip r:embed="rId12"/>
            <a:srcRect t="16177"/>
            <a:stretch>
              <a:fillRect/>
            </a:stretch>
          </p:blipFill>
          <p:spPr bwMode="auto">
            <a:xfrm>
              <a:off x="3048000" y="0"/>
              <a:ext cx="731663" cy="923544"/>
            </a:xfrm>
            <a:prstGeom prst="rect">
              <a:avLst/>
            </a:prstGeom>
            <a:noFill/>
            <a:ln w="9525">
              <a:noFill/>
              <a:miter lim="800000"/>
              <a:headEnd/>
              <a:tailEnd/>
            </a:ln>
          </p:spPr>
        </p:pic>
        <p:pic>
          <p:nvPicPr>
            <p:cNvPr id="23" name="Picture 30"/>
            <p:cNvPicPr>
              <a:picLocks noChangeAspect="1"/>
            </p:cNvPicPr>
            <p:nvPr userDrawn="1"/>
          </p:nvPicPr>
          <p:blipFill>
            <a:blip r:embed="rId13"/>
            <a:srcRect r="40089" b="13510"/>
            <a:stretch>
              <a:fillRect/>
            </a:stretch>
          </p:blipFill>
          <p:spPr bwMode="auto">
            <a:xfrm flipH="1">
              <a:off x="2133600" y="-12074"/>
              <a:ext cx="1007786" cy="972764"/>
            </a:xfrm>
            <a:prstGeom prst="rect">
              <a:avLst/>
            </a:prstGeom>
            <a:noFill/>
            <a:ln w="9525">
              <a:noFill/>
              <a:miter lim="800000"/>
              <a:headEnd/>
              <a:tailEnd/>
            </a:ln>
          </p:spPr>
        </p:pic>
      </p:grpSp>
      <p:sp>
        <p:nvSpPr>
          <p:cNvPr id="9" name="Title 8"/>
          <p:cNvSpPr>
            <a:spLocks noGrp="1"/>
          </p:cNvSpPr>
          <p:nvPr>
            <p:ph type="ctrTitle"/>
          </p:nvPr>
        </p:nvSpPr>
        <p:spPr>
          <a:xfrm>
            <a:off x="685800" y="1752601"/>
            <a:ext cx="7772400" cy="1829761"/>
          </a:xfrm>
        </p:spPr>
        <p:txBody>
          <a:bodyPr anchor="b"/>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24" name="Footer Placeholder 3"/>
          <p:cNvSpPr>
            <a:spLocks noGrp="1"/>
          </p:cNvSpPr>
          <p:nvPr>
            <p:ph type="ftr" sz="quarter" idx="10"/>
          </p:nvPr>
        </p:nvSpPr>
        <p:spPr>
          <a:xfrm>
            <a:off x="3255963" y="6408738"/>
            <a:ext cx="5513387" cy="365125"/>
          </a:xfrm>
        </p:spPr>
        <p:txBody>
          <a:bodyPr/>
          <a:lstStyle>
            <a:lvl1pPr>
              <a:defRPr sz="800">
                <a:latin typeface="Calibri" pitchFamily="34" charset="0"/>
                <a:cs typeface="Calibri" pitchFamily="34" charset="0"/>
              </a:defRPr>
            </a:lvl1pPr>
          </a:lstStyle>
          <a:p>
            <a:pPr>
              <a:defRPr/>
            </a:pPr>
            <a:r>
              <a:rPr lang="en-US" dirty="0"/>
              <a:t>Module 9</a:t>
            </a:r>
          </a:p>
        </p:txBody>
      </p:sp>
    </p:spTree>
  </p:cSld>
  <p:clrMapOvr>
    <a:masterClrMapping/>
  </p:clrMapOvr>
  <p:transition advTm="61039"/>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transition advTm="61039"/>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r>
              <a:rPr lang="en-US" dirty="0"/>
              <a:t>Module 9</a:t>
            </a:r>
          </a:p>
        </p:txBody>
      </p:sp>
      <p:sp>
        <p:nvSpPr>
          <p:cNvPr id="3" name="Slide Number Placeholder 1"/>
          <p:cNvSpPr>
            <a:spLocks noGrp="1"/>
          </p:cNvSpPr>
          <p:nvPr>
            <p:ph type="sldNum" sz="quarter" idx="11"/>
          </p:nvPr>
        </p:nvSpPr>
        <p:spPr/>
        <p:txBody>
          <a:bodyPr/>
          <a:lstStyle>
            <a:lvl1pPr>
              <a:defRPr/>
            </a:lvl1pPr>
          </a:lstStyle>
          <a:p>
            <a:pPr>
              <a:defRPr/>
            </a:pPr>
            <a:fld id="{AA14F413-844F-4838-B99E-5D61ECA652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000"/>
            </a:lvl1pPr>
          </a:lstStyle>
          <a:p>
            <a:r>
              <a:rPr lang="en-US" dirty="0"/>
              <a:t>Click to edit Master title style</a:t>
            </a:r>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ession_banner_1.jpg"/>
          <p:cNvPicPr>
            <a:picLocks noChangeAspect="1"/>
          </p:cNvPicPr>
          <p:nvPr userDrawn="1"/>
        </p:nvPicPr>
        <p:blipFill>
          <a:blip r:embed="rId2"/>
          <a:stretch>
            <a:fillRect/>
          </a:stretch>
        </p:blipFill>
        <p:spPr>
          <a:xfrm>
            <a:off x="1344167" y="767079"/>
            <a:ext cx="7474713" cy="18686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module_banner_1_r.jpg"/>
          <p:cNvPicPr>
            <a:picLocks noChangeAspect="1"/>
          </p:cNvPicPr>
          <p:nvPr userDrawn="1"/>
        </p:nvPicPr>
        <p:blipFill>
          <a:blip r:embed="rId2"/>
          <a:stretch>
            <a:fillRect/>
          </a:stretch>
        </p:blipFill>
        <p:spPr>
          <a:xfrm>
            <a:off x="1344338" y="636167"/>
            <a:ext cx="7545661" cy="1886415"/>
          </a:xfrm>
          <a:prstGeom prst="rect">
            <a:avLst/>
          </a:prstGeom>
        </p:spPr>
      </p:pic>
    </p:spTree>
    <p:extLst>
      <p:ext uri="{BB962C8B-B14F-4D97-AF65-F5344CB8AC3E}">
        <p14:creationId xmlns:p14="http://schemas.microsoft.com/office/powerpoint/2010/main" val="48801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74EB3B-5261-4978-B532-8041F543B6B9}" type="slidenum">
              <a:rPr lang="en-US"/>
              <a:pPr>
                <a:defRPr/>
              </a:pPr>
              <a:t>‹#›</a:t>
            </a:fld>
            <a:endParaRPr lang="en-US" dirty="0"/>
          </a:p>
        </p:txBody>
      </p:sp>
    </p:spTree>
    <p:extLst>
      <p:ext uri="{BB962C8B-B14F-4D97-AF65-F5344CB8AC3E}">
        <p14:creationId xmlns:p14="http://schemas.microsoft.com/office/powerpoint/2010/main" val="24792734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4" name="Footer Placeholder 21"/>
          <p:cNvSpPr>
            <a:spLocks noGrp="1"/>
          </p:cNvSpPr>
          <p:nvPr>
            <p:ph type="ftr" sz="quarter" idx="10"/>
          </p:nvPr>
        </p:nvSpPr>
        <p:spPr/>
        <p:txBody>
          <a:bodyPr/>
          <a:lstStyle>
            <a:lvl1pPr>
              <a:defRPr/>
            </a:lvl1pPr>
          </a:lstStyle>
          <a:p>
            <a:pPr>
              <a:defRPr/>
            </a:pPr>
            <a:r>
              <a:rPr lang="en-US" dirty="0"/>
              <a:t>Module 9</a:t>
            </a:r>
          </a:p>
        </p:txBody>
      </p:sp>
      <p:sp>
        <p:nvSpPr>
          <p:cNvPr id="5" name="Slide Number Placeholder 1"/>
          <p:cNvSpPr>
            <a:spLocks noGrp="1"/>
          </p:cNvSpPr>
          <p:nvPr>
            <p:ph type="sldNum" sz="quarter" idx="11"/>
          </p:nvPr>
        </p:nvSpPr>
        <p:spPr/>
        <p:txBody>
          <a:bodyPr/>
          <a:lstStyle>
            <a:lvl1pPr>
              <a:defRPr/>
            </a:lvl1pPr>
          </a:lstStyle>
          <a:p>
            <a:pPr>
              <a:defRPr/>
            </a:pPr>
            <a:fld id="{328B83E5-152D-42F3-A5EA-A9A064430095}" type="slidenum">
              <a:rPr lang="en-US"/>
              <a:pPr>
                <a:defRPr/>
              </a:pPr>
              <a:t>‹#›</a:t>
            </a:fld>
            <a:endParaRPr lang="en-US" dirty="0"/>
          </a:p>
        </p:txBody>
      </p:sp>
    </p:spTree>
  </p:cSld>
  <p:clrMapOvr>
    <a:masterClrMapping/>
  </p:clrMapOvr>
  <p:transition advTm="61039"/>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6"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D10176A-4C7A-4879-B45F-430B18CE6C1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dirty="0"/>
              <a:t>Module 9</a:t>
            </a:r>
          </a:p>
        </p:txBody>
      </p:sp>
      <p:sp>
        <p:nvSpPr>
          <p:cNvPr id="4" name="Slide Number Placeholder 3"/>
          <p:cNvSpPr>
            <a:spLocks noGrp="1"/>
          </p:cNvSpPr>
          <p:nvPr>
            <p:ph type="sldNum" sz="quarter" idx="11"/>
          </p:nvPr>
        </p:nvSpPr>
        <p:spPr/>
        <p:txBody>
          <a:bodyPr/>
          <a:lstStyle/>
          <a:p>
            <a:pPr>
              <a:defRPr/>
            </a:pPr>
            <a:fld id="{B100FD7B-9979-48C4-9F2B-B27706AABEF0}" type="slidenum">
              <a:rPr lang="en-US" smtClean="0"/>
              <a:pPr>
                <a:defRPr/>
              </a:pPr>
              <a:t>‹#›</a:t>
            </a:fld>
            <a:endParaRPr lang="en-US" dirty="0"/>
          </a:p>
        </p:txBody>
      </p:sp>
    </p:spTree>
    <p:extLst>
      <p:ext uri="{BB962C8B-B14F-4D97-AF65-F5344CB8AC3E}">
        <p14:creationId xmlns:p14="http://schemas.microsoft.com/office/powerpoint/2010/main" val="1667262933"/>
      </p:ext>
    </p:extLst>
  </p:cSld>
  <p:clrMapOvr>
    <a:masterClrMapping/>
  </p:clrMapOvr>
  <p:transition advTm="61039"/>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106613" y="1657350"/>
            <a:ext cx="5005387" cy="647700"/>
          </a:xfrm>
          <a:prstGeom prst="rect">
            <a:avLst/>
          </a:prstGeom>
          <a:noFill/>
        </p:spPr>
        <p:txBody>
          <a:bodyPr wrap="none">
            <a:spAutoFit/>
          </a:bodyPr>
          <a:lstStyle/>
          <a:p>
            <a:pPr fontAlgn="auto">
              <a:spcBef>
                <a:spcPts val="0"/>
              </a:spcBef>
              <a:spcAft>
                <a:spcPts val="0"/>
              </a:spcAft>
              <a:defRPr/>
            </a:pPr>
            <a:r>
              <a:rPr lang="en-US" sz="3600" b="1" dirty="0">
                <a:solidFill>
                  <a:srgbClr val="FF0000"/>
                </a:solidFill>
                <a:latin typeface="+mn-lt"/>
                <a:cs typeface="+mn-cs"/>
              </a:rPr>
              <a:t>Do not use this layout</a:t>
            </a:r>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4992556-E2C1-4909-AC84-0C368F5D9FC2}" type="slidenum">
              <a:rPr lang="en-US"/>
              <a:pPr>
                <a:defRPr/>
              </a:pPr>
              <a:t>‹#›</a:t>
            </a:fld>
            <a:endParaRPr lang="en-US" dirty="0"/>
          </a:p>
        </p:txBody>
      </p:sp>
    </p:spTree>
  </p:cSld>
  <p:clrMapOvr>
    <a:masterClrMapping/>
  </p:clrMapOvr>
  <p:transition advTm="61039"/>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3"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4"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7"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8"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6D8288AB-486C-4A61-A7DC-E31065DBFF0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endParaRPr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25EAB640-CB25-42D7-BA6C-012CCD6AD7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3983A48B-C002-4AA7-BA2F-9CF83125EBE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792162"/>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5080000" y="6408738"/>
            <a:ext cx="2768600" cy="365125"/>
          </a:xfrm>
          <a:prstGeom prst="rect">
            <a:avLst/>
          </a:prstGeom>
        </p:spPr>
        <p:txBody>
          <a:bodyPr vert="horz" anchor="ctr"/>
          <a:lstStyle>
            <a:lvl1pPr algn="r" eaLnBrk="1" fontAlgn="auto" latinLnBrk="0" hangingPunct="1">
              <a:spcBef>
                <a:spcPts val="0"/>
              </a:spcBef>
              <a:spcAft>
                <a:spcPts val="0"/>
              </a:spcAft>
              <a:defRPr kumimoji="0" sz="800">
                <a:solidFill>
                  <a:schemeClr val="tx1"/>
                </a:solidFill>
                <a:latin typeface="Calibri" pitchFamily="34" charset="0"/>
                <a:cs typeface="Calibri" pitchFamily="34" charset="0"/>
              </a:defRPr>
            </a:lvl1pPr>
            <a:extLst/>
          </a:lstStyle>
          <a:p>
            <a:pPr>
              <a:defRPr/>
            </a:pPr>
            <a:r>
              <a:rPr lang="en-US" dirty="0"/>
              <a:t>Module 9</a:t>
            </a:r>
          </a:p>
        </p:txBody>
      </p:sp>
      <p:pic>
        <p:nvPicPr>
          <p:cNvPr id="1035" name="Picture 4" descr="http://sphotos-a.xx.fbcdn.net/hphotos-snc6/602554_439438852766954_1217712786_n.jpg"/>
          <p:cNvPicPr>
            <a:picLocks noChangeAspect="1" noChangeArrowheads="1"/>
          </p:cNvPicPr>
          <p:nvPr/>
        </p:nvPicPr>
        <p:blipFill>
          <a:blip r:embed="rId17"/>
          <a:srcRect/>
          <a:stretch>
            <a:fillRect/>
          </a:stretch>
        </p:blipFill>
        <p:spPr bwMode="auto">
          <a:xfrm>
            <a:off x="155575" y="6172200"/>
            <a:ext cx="533400" cy="593725"/>
          </a:xfrm>
          <a:prstGeom prst="rect">
            <a:avLst/>
          </a:prstGeom>
          <a:noFill/>
          <a:ln w="9525">
            <a:noFill/>
            <a:miter lim="800000"/>
            <a:headEnd/>
            <a:tailEnd/>
          </a:ln>
        </p:spPr>
      </p:pic>
      <p:sp>
        <p:nvSpPr>
          <p:cNvPr id="4" name="Rectangle 3"/>
          <p:cNvSpPr/>
          <p:nvPr/>
        </p:nvSpPr>
        <p:spPr>
          <a:xfrm>
            <a:off x="0" y="1143000"/>
            <a:ext cx="9144000"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p:nvCxnSpPr>
        <p:spPr>
          <a:xfrm>
            <a:off x="0" y="1189038"/>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1430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7924800" y="6408738"/>
            <a:ext cx="7620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Calibri" pitchFamily="34" charset="0"/>
                <a:cs typeface="Calibri" pitchFamily="34" charset="0"/>
              </a:defRPr>
            </a:lvl1pPr>
          </a:lstStyle>
          <a:p>
            <a:pPr>
              <a:defRPr/>
            </a:pPr>
            <a:fld id="{B100FD7B-9979-48C4-9F2B-B27706AABE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4" r:id="rId14"/>
  </p:sldLayoutIdLst>
  <p:transition advTm="61039"/>
  <p:hf hdr="0" dt="0"/>
  <p:txStyles>
    <p:title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lvl2pPr algn="l" rtl="0" eaLnBrk="1" fontAlgn="base" hangingPunct="1">
        <a:spcBef>
          <a:spcPct val="0"/>
        </a:spcBef>
        <a:spcAft>
          <a:spcPct val="0"/>
        </a:spcAft>
        <a:defRPr sz="3200" b="1">
          <a:solidFill>
            <a:schemeClr val="tx2"/>
          </a:solidFill>
          <a:latin typeface="Calibri" pitchFamily="34" charset="0"/>
          <a:cs typeface="Calibri" pitchFamily="34" charset="0"/>
        </a:defRPr>
      </a:lvl2pPr>
      <a:lvl3pPr algn="l" rtl="0" eaLnBrk="1" fontAlgn="base" hangingPunct="1">
        <a:spcBef>
          <a:spcPct val="0"/>
        </a:spcBef>
        <a:spcAft>
          <a:spcPct val="0"/>
        </a:spcAft>
        <a:defRPr sz="3200" b="1">
          <a:solidFill>
            <a:schemeClr val="tx2"/>
          </a:solidFill>
          <a:latin typeface="Calibri" pitchFamily="34" charset="0"/>
          <a:cs typeface="Calibri" pitchFamily="34" charset="0"/>
        </a:defRPr>
      </a:lvl3pPr>
      <a:lvl4pPr algn="l" rtl="0" eaLnBrk="1" fontAlgn="base" hangingPunct="1">
        <a:spcBef>
          <a:spcPct val="0"/>
        </a:spcBef>
        <a:spcAft>
          <a:spcPct val="0"/>
        </a:spcAft>
        <a:defRPr sz="3200" b="1">
          <a:solidFill>
            <a:schemeClr val="tx2"/>
          </a:solidFill>
          <a:latin typeface="Calibri" pitchFamily="34" charset="0"/>
          <a:cs typeface="Calibri" pitchFamily="34" charset="0"/>
        </a:defRPr>
      </a:lvl4pPr>
      <a:lvl5pPr algn="l" rtl="0" eaLnBrk="1" fontAlgn="base" hangingPunct="1">
        <a:spcBef>
          <a:spcPct val="0"/>
        </a:spcBef>
        <a:spcAft>
          <a:spcPct val="0"/>
        </a:spcAft>
        <a:defRPr sz="3200" b="1">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3200" b="1">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3200" b="1">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3200" b="1">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3200" b="1">
          <a:solidFill>
            <a:schemeClr val="tx2"/>
          </a:solidFill>
          <a:latin typeface="Calibri" pitchFamily="34" charset="0"/>
          <a:cs typeface="Calibri" pitchFamily="34" charset="0"/>
        </a:defRPr>
      </a:lvl9pPr>
      <a:extLst/>
    </p:titleStyle>
    <p:body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Case Consultation and Skill Building: CPI</a:t>
            </a:r>
          </a:p>
        </p:txBody>
      </p:sp>
      <p:sp>
        <p:nvSpPr>
          <p:cNvPr id="5" name="Subtitle 4"/>
          <p:cNvSpPr>
            <a:spLocks noGrp="1"/>
          </p:cNvSpPr>
          <p:nvPr>
            <p:ph type="subTitle" idx="1"/>
          </p:nvPr>
        </p:nvSpPr>
        <p:spPr/>
        <p:txBody>
          <a:bodyPr/>
          <a:lstStyle/>
          <a:p>
            <a:r>
              <a:rPr lang="en-US" dirty="0"/>
              <a:t>SSPE, SPE, and Supervisor </a:t>
            </a:r>
          </a:p>
        </p:txBody>
      </p:sp>
    </p:spTree>
    <p:extLst>
      <p:ext uri="{BB962C8B-B14F-4D97-AF65-F5344CB8AC3E}">
        <p14:creationId xmlns:p14="http://schemas.microsoft.com/office/powerpoint/2010/main" val="7352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a:t>Reflection:  </a:t>
            </a:r>
            <a:r>
              <a:rPr lang="en-US" dirty="0"/>
              <a:t>My Supervisor Experiences</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a:solidFill>
                  <a:srgbClr val="000000"/>
                </a:solidFill>
              </a:rPr>
              <a:t>Individual Activity</a:t>
            </a:r>
          </a:p>
          <a:p>
            <a:r>
              <a:rPr lang="en-US" sz="2600" dirty="0">
                <a:solidFill>
                  <a:srgbClr val="000000"/>
                </a:solidFill>
              </a:rPr>
              <a:t>Consider Previous Supervisor(s):</a:t>
            </a:r>
          </a:p>
          <a:p>
            <a:pPr lvl="1"/>
            <a:r>
              <a:rPr lang="en-US" dirty="0">
                <a:solidFill>
                  <a:srgbClr val="000000"/>
                </a:solidFill>
              </a:rPr>
              <a:t>Where would you rate them?</a:t>
            </a:r>
          </a:p>
          <a:p>
            <a:pPr lvl="1"/>
            <a:r>
              <a:rPr lang="en-US" dirty="0">
                <a:solidFill>
                  <a:srgbClr val="000000"/>
                </a:solidFill>
              </a:rPr>
              <a:t>What were they like? </a:t>
            </a:r>
          </a:p>
          <a:p>
            <a:pPr lvl="1"/>
            <a:r>
              <a:rPr lang="en-US" dirty="0">
                <a:solidFill>
                  <a:srgbClr val="000000"/>
                </a:solidFill>
              </a:rPr>
              <a:t>How did it make you feel?</a:t>
            </a:r>
          </a:p>
          <a:p>
            <a:pPr marL="109537" indent="0">
              <a:buNone/>
            </a:pPr>
            <a:endParaRPr lang="en-US" sz="2600" dirty="0">
              <a:solidFill>
                <a:srgbClr val="000000"/>
              </a:solidFill>
            </a:endParaRPr>
          </a:p>
          <a:p>
            <a:pPr marL="0" indent="0">
              <a:buNone/>
            </a:pPr>
            <a:r>
              <a:rPr lang="en-US" sz="2600" dirty="0">
                <a:solidFill>
                  <a:srgbClr val="000000"/>
                </a:solidFill>
              </a:rPr>
              <a:t>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107922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5746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3232" y="381000"/>
            <a:ext cx="8950768" cy="762000"/>
          </a:xfrm>
        </p:spPr>
        <p:txBody>
          <a:bodyPr>
            <a:normAutofit fontScale="90000"/>
          </a:bodyPr>
          <a:lstStyle/>
          <a:p>
            <a:pPr algn="ctr" eaLnBrk="1" fontAlgn="auto" hangingPunct="1">
              <a:spcAft>
                <a:spcPts val="0"/>
              </a:spcAft>
              <a:defRPr/>
            </a:pPr>
            <a:r>
              <a:rPr lang="en-US" sz="4800" i="1" dirty="0">
                <a:solidFill>
                  <a:schemeClr val="accent1">
                    <a:satMod val="150000"/>
                  </a:schemeClr>
                </a:solidFill>
              </a:rPr>
              <a:t>Considering Your Supervisor Style  </a:t>
            </a:r>
          </a:p>
        </p:txBody>
      </p:sp>
      <p:sp>
        <p:nvSpPr>
          <p:cNvPr id="14339" name="Rectangle 3"/>
          <p:cNvSpPr>
            <a:spLocks noGrp="1" noChangeArrowheads="1"/>
          </p:cNvSpPr>
          <p:nvPr>
            <p:ph idx="4294967295"/>
          </p:nvPr>
        </p:nvSpPr>
        <p:spPr>
          <a:xfrm>
            <a:off x="0" y="1295400"/>
            <a:ext cx="7772400" cy="4267200"/>
          </a:xfrm>
        </p:spPr>
        <p:txBody>
          <a:bodyPr/>
          <a:lstStyle/>
          <a:p>
            <a:pPr eaLnBrk="1" hangingPunct="1"/>
            <a:endParaRPr lang="en-US" dirty="0"/>
          </a:p>
          <a:p>
            <a:pPr eaLnBrk="1" hangingPunct="1">
              <a:buFont typeface="Wingdings 2" pitchFamily="18" charset="2"/>
              <a:buNone/>
            </a:pPr>
            <a:r>
              <a:rPr lang="en-US" i="1" dirty="0"/>
              <a:t>“Maybe even the discovery of identity of self is helped along more by being given feedback from a group of other people of how I affect them, what influence I have on them, how they see me and so on.”</a:t>
            </a:r>
          </a:p>
          <a:p>
            <a:pPr eaLnBrk="1" hangingPunct="1">
              <a:buFont typeface="Wingdings 2" pitchFamily="18" charset="2"/>
              <a:buNone/>
            </a:pPr>
            <a:r>
              <a:rPr lang="en-US" i="1" dirty="0"/>
              <a:t>-</a:t>
            </a:r>
            <a:r>
              <a:rPr lang="en-US" sz="2800" i="1" dirty="0"/>
              <a:t>Abraham Maslow</a:t>
            </a:r>
            <a:endParaRPr lang="en-US" i="1" dirty="0"/>
          </a:p>
        </p:txBody>
      </p:sp>
      <p:pic>
        <p:nvPicPr>
          <p:cNvPr id="14340" name="Picture 4" descr="C:\Users\Todd\Pictures\Microsoft Clip Organizer\j0078751.wmf"/>
          <p:cNvPicPr>
            <a:picLocks noChangeAspect="1" noChangeArrowheads="1"/>
          </p:cNvPicPr>
          <p:nvPr/>
        </p:nvPicPr>
        <p:blipFill>
          <a:blip r:embed="rId3" cstate="print"/>
          <a:srcRect/>
          <a:stretch>
            <a:fillRect/>
          </a:stretch>
        </p:blipFill>
        <p:spPr bwMode="auto">
          <a:xfrm>
            <a:off x="6477000" y="3886200"/>
            <a:ext cx="2490788" cy="2590800"/>
          </a:xfrm>
          <a:prstGeom prst="rect">
            <a:avLst/>
          </a:prstGeom>
          <a:noFill/>
          <a:ln w="9525">
            <a:noFill/>
            <a:miter lim="800000"/>
            <a:headEnd/>
            <a:tailEnd/>
          </a:ln>
        </p:spPr>
      </p:pic>
    </p:spTree>
    <p:extLst>
      <p:ext uri="{BB962C8B-B14F-4D97-AF65-F5344CB8AC3E}">
        <p14:creationId xmlns:p14="http://schemas.microsoft.com/office/powerpoint/2010/main" val="3388887347"/>
      </p:ext>
    </p:extLst>
  </p:cSld>
  <p:clrMapOvr>
    <a:masterClrMapping/>
  </p:clrMapOvr>
  <p:transition advTm="6103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953000" y="1270000"/>
            <a:ext cx="3733800" cy="4737291"/>
          </a:xfrm>
        </p:spPr>
        <p:txBody>
          <a:bodyPr/>
          <a:lstStyle/>
          <a:p>
            <a:pPr>
              <a:defRPr/>
            </a:pPr>
            <a:r>
              <a:rPr lang="en-US" sz="2000" dirty="0"/>
              <a:t>Expertise</a:t>
            </a:r>
          </a:p>
          <a:p>
            <a:pPr>
              <a:defRPr/>
            </a:pPr>
            <a:r>
              <a:rPr lang="en-US" sz="2000" dirty="0"/>
              <a:t>Knowledge and Skill</a:t>
            </a:r>
          </a:p>
          <a:p>
            <a:pPr>
              <a:defRPr/>
            </a:pPr>
            <a:r>
              <a:rPr lang="en-US" sz="2000" dirty="0"/>
              <a:t>Performance Expectations</a:t>
            </a:r>
          </a:p>
          <a:p>
            <a:pPr>
              <a:defRPr/>
            </a:pPr>
            <a:r>
              <a:rPr lang="en-US" sz="2000" dirty="0"/>
              <a:t>Accountability</a:t>
            </a:r>
          </a:p>
          <a:p>
            <a:pPr>
              <a:defRPr/>
            </a:pPr>
            <a:r>
              <a:rPr lang="en-US" sz="2000" dirty="0"/>
              <a:t>Process Orientated</a:t>
            </a:r>
          </a:p>
          <a:p>
            <a:pPr>
              <a:defRPr/>
            </a:pPr>
            <a:r>
              <a:rPr lang="en-US" sz="2000" dirty="0"/>
              <a:t>Mentor</a:t>
            </a:r>
          </a:p>
          <a:p>
            <a:pPr>
              <a:defRPr/>
            </a:pPr>
            <a:r>
              <a:rPr lang="en-US" sz="2000" dirty="0"/>
              <a:t>Analytical</a:t>
            </a:r>
          </a:p>
          <a:p>
            <a:pPr>
              <a:defRPr/>
            </a:pPr>
            <a:r>
              <a:rPr lang="en-US" sz="2000" dirty="0"/>
              <a:t>Collaborator</a:t>
            </a:r>
          </a:p>
          <a:p>
            <a:pPr>
              <a:defRPr/>
            </a:pPr>
            <a:r>
              <a:rPr lang="en-US" sz="2000" dirty="0"/>
              <a:t>Accessible</a:t>
            </a:r>
          </a:p>
          <a:p>
            <a:pPr>
              <a:defRPr/>
            </a:pPr>
            <a:r>
              <a:rPr lang="en-US" sz="2000" dirty="0"/>
              <a:t>Approachable</a:t>
            </a:r>
          </a:p>
          <a:p>
            <a:pPr>
              <a:defRPr/>
            </a:pPr>
            <a:r>
              <a:rPr lang="en-US" sz="2000" dirty="0"/>
              <a:t>Empathetic</a:t>
            </a:r>
          </a:p>
          <a:p>
            <a:pPr>
              <a:defRPr/>
            </a:pPr>
            <a:r>
              <a:rPr lang="en-US" sz="2000" dirty="0"/>
              <a:t>Respectful</a:t>
            </a:r>
          </a:p>
          <a:p>
            <a:pPr marL="0" indent="0">
              <a:buFont typeface="Arial" charset="0"/>
              <a:buNone/>
              <a:defRPr/>
            </a:pPr>
            <a:endParaRPr lang="en-US" sz="2000" dirty="0"/>
          </a:p>
        </p:txBody>
      </p:sp>
      <p:sp>
        <p:nvSpPr>
          <p:cNvPr id="22529" name="Title 3"/>
          <p:cNvSpPr>
            <a:spLocks noGrp="1"/>
          </p:cNvSpPr>
          <p:nvPr>
            <p:ph type="title"/>
          </p:nvPr>
        </p:nvSpPr>
        <p:spPr/>
        <p:txBody>
          <a:bodyPr/>
          <a:lstStyle/>
          <a:p>
            <a:r>
              <a:rPr lang="en-US">
                <a:latin typeface="Arial Black" charset="0"/>
              </a:rPr>
              <a:t>What We Know….</a:t>
            </a:r>
          </a:p>
        </p:txBody>
      </p:sp>
      <p:pic>
        <p:nvPicPr>
          <p:cNvPr id="6" name="Content Placeholder 23" descr="images-4.jpeg"/>
          <p:cNvPicPr>
            <a:picLocks noGrp="1" noChangeAspect="1"/>
          </p:cNvPicPr>
          <p:nvPr>
            <p:ph sz="half" idx="2"/>
          </p:nvPr>
        </p:nvPicPr>
        <p:blipFill>
          <a:blip r:embed="rId2">
            <a:extLst>
              <a:ext uri="{28A0092B-C50C-407E-A947-70E740481C1C}">
                <a14:useLocalDpi xmlns:a14="http://schemas.microsoft.com/office/drawing/2010/main" val="0"/>
              </a:ext>
            </a:extLst>
          </a:blip>
          <a:srcRect l="16581" r="16581"/>
          <a:stretch>
            <a:fillRect/>
          </a:stretch>
        </p:blipFill>
        <p:spPr>
          <a:xfrm>
            <a:off x="482600" y="1481138"/>
            <a:ext cx="4038600" cy="4525962"/>
          </a:xfrm>
        </p:spPr>
      </p:pic>
    </p:spTree>
    <p:extLst>
      <p:ext uri="{BB962C8B-B14F-4D97-AF65-F5344CB8AC3E}">
        <p14:creationId xmlns:p14="http://schemas.microsoft.com/office/powerpoint/2010/main" val="4244894489"/>
      </p:ext>
    </p:extLst>
  </p:cSld>
  <p:clrMapOvr>
    <a:masterClrMapping/>
  </p:clrMapOvr>
  <p:transition advTm="6103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a:solidFill>
                  <a:schemeClr val="tx1"/>
                </a:solidFill>
                <a:latin typeface="Tahoma" pitchFamily="34" charset="0"/>
                <a:cs typeface="Tahoma" pitchFamily="34" charset="0"/>
              </a:rPr>
              <a:t>Questions?</a:t>
            </a:r>
            <a:br>
              <a:rPr lang="en-US" sz="3200" dirty="0">
                <a:solidFill>
                  <a:schemeClr val="tx1"/>
                </a:solidFill>
              </a:rPr>
            </a:br>
            <a:endParaRPr lang="en-US" sz="3200" dirty="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14</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889687266"/>
              </p:ext>
            </p:extLst>
          </p:nvPr>
        </p:nvGraphicFramePr>
        <p:xfrm>
          <a:off x="3601980" y="1599293"/>
          <a:ext cx="2230325" cy="4267200"/>
        </p:xfrm>
        <a:graphic>
          <a:graphicData uri="http://schemas.openxmlformats.org/presentationml/2006/ole">
            <mc:AlternateContent xmlns:mc="http://schemas.openxmlformats.org/markup-compatibility/2006">
              <mc:Choice xmlns:v="urn:schemas-microsoft-com:vml" Requires="v">
                <p:oleObj name="Clip" r:id="rId3" imgW="1042988" imgH="2300288" progId="">
                  <p:embed/>
                </p:oleObj>
              </mc:Choice>
              <mc:Fallback>
                <p:oleObj name="Clip" r:id="rId3" imgW="1042988" imgH="23002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980" y="1599293"/>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55136579"/>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2</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Supervisor Consultation: Focus and Influence</a:t>
            </a:r>
          </a:p>
        </p:txBody>
      </p:sp>
    </p:spTree>
    <p:extLst>
      <p:ext uri="{BB962C8B-B14F-4D97-AF65-F5344CB8AC3E}">
        <p14:creationId xmlns:p14="http://schemas.microsoft.com/office/powerpoint/2010/main" val="32277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lnSpc>
                <a:spcPct val="90000"/>
              </a:lnSpc>
            </a:pPr>
            <a:r>
              <a:rPr lang="en-US" dirty="0"/>
              <a:t>“Tenured employees do not always perform better than novices in unstructured problem areas such as psychology, psychiatry and (social work).”- E.J. Johnson, 1988</a:t>
            </a:r>
          </a:p>
          <a:p>
            <a:pPr marL="109537" indent="0" eaLnBrk="1" hangingPunct="1">
              <a:lnSpc>
                <a:spcPct val="90000"/>
              </a:lnSpc>
              <a:buNone/>
            </a:pPr>
            <a:endParaRPr lang="en-US" dirty="0"/>
          </a:p>
          <a:p>
            <a:pPr eaLnBrk="1" hangingPunct="1">
              <a:lnSpc>
                <a:spcPct val="90000"/>
              </a:lnSpc>
            </a:pPr>
            <a:r>
              <a:rPr lang="en-US" dirty="0"/>
              <a:t>“Depends on the nature of the judgmental task…People, whether familiar with a domain or not, have difficulty integrating diverse sources of information in clinical judgments and tend to make certain kinds of errors…”  (</a:t>
            </a:r>
            <a:r>
              <a:rPr lang="en-US" dirty="0" err="1"/>
              <a:t>Gambrill</a:t>
            </a:r>
            <a:r>
              <a:rPr lang="en-US" dirty="0"/>
              <a:t>, 1990)</a:t>
            </a:r>
          </a:p>
          <a:p>
            <a:endParaRPr lang="en-US" dirty="0"/>
          </a:p>
        </p:txBody>
      </p:sp>
      <p:sp>
        <p:nvSpPr>
          <p:cNvPr id="2" name="Title 1"/>
          <p:cNvSpPr>
            <a:spLocks noGrp="1"/>
          </p:cNvSpPr>
          <p:nvPr>
            <p:ph type="title"/>
          </p:nvPr>
        </p:nvSpPr>
        <p:spPr/>
        <p:txBody>
          <a:bodyPr>
            <a:normAutofit fontScale="90000"/>
          </a:bodyPr>
          <a:lstStyle/>
          <a:p>
            <a:pPr>
              <a:defRPr/>
            </a:pPr>
            <a:r>
              <a:rPr lang="en-US" sz="4800" i="1" dirty="0">
                <a:solidFill>
                  <a:schemeClr val="accent1">
                    <a:satMod val="150000"/>
                  </a:schemeClr>
                </a:solidFill>
              </a:rPr>
              <a:t>Why Consultation is Important</a:t>
            </a:r>
            <a:endParaRPr lang="en-US" dirty="0"/>
          </a:p>
        </p:txBody>
      </p:sp>
    </p:spTree>
    <p:extLst>
      <p:ext uri="{BB962C8B-B14F-4D97-AF65-F5344CB8AC3E}">
        <p14:creationId xmlns:p14="http://schemas.microsoft.com/office/powerpoint/2010/main" val="3953355125"/>
      </p:ext>
    </p:extLst>
  </p:cSld>
  <p:clrMapOvr>
    <a:masterClrMapping/>
  </p:clrMapOvr>
  <p:transition advTm="610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p:txBody>
          <a:bodyPr/>
          <a:lstStyle/>
          <a:p>
            <a:pPr eaLnBrk="1" hangingPunct="1"/>
            <a:r>
              <a:rPr lang="en-US" sz="2000" dirty="0"/>
              <a:t>Initial Impressions</a:t>
            </a:r>
          </a:p>
          <a:p>
            <a:pPr eaLnBrk="1" hangingPunct="1"/>
            <a:r>
              <a:rPr lang="en-US" sz="2000" dirty="0"/>
              <a:t>Drawing premature conclusions</a:t>
            </a:r>
          </a:p>
          <a:p>
            <a:pPr eaLnBrk="1" hangingPunct="1"/>
            <a:r>
              <a:rPr lang="en-US" sz="2000" dirty="0"/>
              <a:t>Overconfidence in judgment</a:t>
            </a:r>
          </a:p>
          <a:p>
            <a:pPr eaLnBrk="1" hangingPunct="1"/>
            <a:r>
              <a:rPr lang="en-US" sz="2000" dirty="0"/>
              <a:t>Selective information gathering</a:t>
            </a:r>
          </a:p>
          <a:p>
            <a:pPr eaLnBrk="1" hangingPunct="1"/>
            <a:r>
              <a:rPr lang="en-US" sz="2000" dirty="0"/>
              <a:t>Not adhering to systematic processes</a:t>
            </a:r>
          </a:p>
          <a:p>
            <a:pPr eaLnBrk="1" hangingPunct="1"/>
            <a:r>
              <a:rPr lang="en-US" sz="2000" dirty="0"/>
              <a:t>The phenomenon of “The Need to Not Know”</a:t>
            </a:r>
          </a:p>
          <a:p>
            <a:endParaRPr lang="en-US" sz="2000" dirty="0"/>
          </a:p>
        </p:txBody>
      </p:sp>
      <p:pic>
        <p:nvPicPr>
          <p:cNvPr id="4" name="Content Placeholder 3"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t="-34204" b="-34204"/>
          <a:stretch>
            <a:fillRect/>
          </a:stretch>
        </p:blipFill>
        <p:spPr/>
      </p:pic>
      <p:sp>
        <p:nvSpPr>
          <p:cNvPr id="2" name="Title 1"/>
          <p:cNvSpPr>
            <a:spLocks noGrp="1"/>
          </p:cNvSpPr>
          <p:nvPr>
            <p:ph type="title"/>
          </p:nvPr>
        </p:nvSpPr>
        <p:spPr/>
        <p:txBody>
          <a:bodyPr>
            <a:normAutofit fontScale="90000"/>
          </a:bodyPr>
          <a:lstStyle/>
          <a:p>
            <a:pPr>
              <a:defRPr/>
            </a:pPr>
            <a:r>
              <a:rPr lang="en-US" dirty="0">
                <a:solidFill>
                  <a:schemeClr val="accent1">
                    <a:satMod val="150000"/>
                  </a:schemeClr>
                </a:solidFill>
              </a:rPr>
              <a:t>Common Decision-Making Errors that occur during the FFA</a:t>
            </a:r>
            <a:endParaRPr lang="en-US" dirty="0"/>
          </a:p>
        </p:txBody>
      </p:sp>
    </p:spTree>
    <p:extLst>
      <p:ext uri="{BB962C8B-B14F-4D97-AF65-F5344CB8AC3E}">
        <p14:creationId xmlns:p14="http://schemas.microsoft.com/office/powerpoint/2010/main" val="1244321927"/>
      </p:ext>
    </p:extLst>
  </p:cSld>
  <p:clrMapOvr>
    <a:masterClrMapping/>
  </p:clrMapOvr>
  <p:transition advTm="6103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half" idx="1"/>
          </p:nvPr>
        </p:nvSpPr>
        <p:spPr/>
        <p:txBody>
          <a:bodyPr/>
          <a:lstStyle/>
          <a:p>
            <a:pPr eaLnBrk="1" hangingPunct="1">
              <a:buFont typeface="Wingdings 2" pitchFamily="18" charset="2"/>
              <a:buNone/>
            </a:pPr>
            <a:r>
              <a:rPr lang="en-US" sz="2400" i="1" dirty="0"/>
              <a:t>	</a:t>
            </a:r>
            <a:endParaRPr lang="en-US" dirty="0"/>
          </a:p>
        </p:txBody>
      </p:sp>
      <p:sp>
        <p:nvSpPr>
          <p:cNvPr id="3" name="Content Placeholder 2"/>
          <p:cNvSpPr>
            <a:spLocks noGrp="1"/>
          </p:cNvSpPr>
          <p:nvPr>
            <p:ph sz="half" idx="2"/>
          </p:nvPr>
        </p:nvSpPr>
        <p:spPr/>
        <p:txBody>
          <a:bodyPr/>
          <a:lstStyle/>
          <a:p>
            <a:pPr>
              <a:buNone/>
            </a:pPr>
            <a:r>
              <a:rPr lang="en-US" i="1" dirty="0"/>
              <a:t>“It is the responsibility of the supervisor as a case consultant to the worker to prevent the premature commitment to a position, point of view, judgment and prevent staff from becoming unwilling to consider alternative interpretations based on further information.”</a:t>
            </a:r>
          </a:p>
          <a:p>
            <a:pPr>
              <a:buNone/>
            </a:pPr>
            <a:r>
              <a:rPr lang="en-US" dirty="0"/>
              <a:t>	</a:t>
            </a:r>
            <a:r>
              <a:rPr lang="en-US" sz="2000" dirty="0" err="1"/>
              <a:t>Gambrill</a:t>
            </a:r>
            <a:r>
              <a:rPr lang="en-US" sz="2000" dirty="0"/>
              <a:t>, 1990</a:t>
            </a:r>
          </a:p>
          <a:p>
            <a:pPr>
              <a:buNone/>
            </a:pPr>
            <a:r>
              <a:rPr lang="en-US" sz="2000" dirty="0"/>
              <a:t>	Critical Thinking in Clinical Practice</a:t>
            </a:r>
          </a:p>
          <a:p>
            <a:endParaRPr lang="en-US" dirty="0"/>
          </a:p>
        </p:txBody>
      </p:sp>
      <p:sp>
        <p:nvSpPr>
          <p:cNvPr id="4" name="Title 3"/>
          <p:cNvSpPr>
            <a:spLocks noGrp="1"/>
          </p:cNvSpPr>
          <p:nvPr>
            <p:ph type="title"/>
          </p:nvPr>
        </p:nvSpPr>
        <p:spPr/>
        <p:txBody>
          <a:bodyPr>
            <a:normAutofit/>
          </a:bodyPr>
          <a:lstStyle/>
          <a:p>
            <a:r>
              <a:rPr lang="en-US" dirty="0"/>
              <a:t>Enhancing Worker Skills and Competencies </a:t>
            </a:r>
          </a:p>
        </p:txBody>
      </p:sp>
      <p:pic>
        <p:nvPicPr>
          <p:cNvPr id="2" name="Picture 1"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6136"/>
            <a:ext cx="4038600" cy="3665682"/>
          </a:xfrm>
          <a:prstGeom prst="rect">
            <a:avLst/>
          </a:prstGeom>
        </p:spPr>
      </p:pic>
    </p:spTree>
    <p:extLst>
      <p:ext uri="{BB962C8B-B14F-4D97-AF65-F5344CB8AC3E}">
        <p14:creationId xmlns:p14="http://schemas.microsoft.com/office/powerpoint/2010/main" val="98633750"/>
      </p:ext>
    </p:extLst>
  </p:cSld>
  <p:clrMapOvr>
    <a:masterClrMapping/>
  </p:clrMapOvr>
  <p:transition advTm="6103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a:solidFill>
                  <a:schemeClr val="tx1"/>
                </a:solidFill>
                <a:latin typeface="Tahoma" pitchFamily="34" charset="0"/>
                <a:cs typeface="Tahoma" pitchFamily="34" charset="0"/>
              </a:rPr>
              <a:t>Questions?</a:t>
            </a:r>
            <a:br>
              <a:rPr lang="en-US" sz="3200" dirty="0">
                <a:solidFill>
                  <a:schemeClr val="tx1"/>
                </a:solidFill>
              </a:rPr>
            </a:br>
            <a:endParaRPr lang="en-US" sz="3200" dirty="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19</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384019221"/>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name="Clip" r:id="rId3" imgW="1042988" imgH="2300288" progId="">
                  <p:embed/>
                </p:oleObj>
              </mc:Choice>
              <mc:Fallback>
                <p:oleObj name="Clip" r:id="rId3" imgW="1042988" imgH="23002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8765010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Workshop Introduction</a:t>
            </a:r>
          </a:p>
        </p:txBody>
      </p:sp>
      <p:sp>
        <p:nvSpPr>
          <p:cNvPr id="6" name="Content Placeholder 2"/>
          <p:cNvSpPr txBox="1">
            <a:spLocks/>
          </p:cNvSpPr>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Context for the Training</a:t>
            </a:r>
          </a:p>
          <a:p>
            <a:r>
              <a:rPr lang="en-US" dirty="0"/>
              <a:t>Training Related to Implementation of Safety Decision Making Methodology</a:t>
            </a:r>
          </a:p>
          <a:p>
            <a:r>
              <a:rPr lang="en-US" dirty="0"/>
              <a:t>Fidelity of the Ongoing Family Functioning Assessment</a:t>
            </a:r>
          </a:p>
          <a:p>
            <a:pPr lvl="1"/>
            <a:r>
              <a:rPr lang="en-US" dirty="0"/>
              <a:t>Philosophy of practice</a:t>
            </a:r>
          </a:p>
          <a:p>
            <a:pPr lvl="1"/>
            <a:r>
              <a:rPr lang="en-US" dirty="0"/>
              <a:t>Intervention purpose and framework</a:t>
            </a:r>
          </a:p>
          <a:p>
            <a:pPr lvl="1"/>
            <a:r>
              <a:rPr lang="en-US" dirty="0"/>
              <a:t>Conceptual and criteria basis for practice and decision making</a:t>
            </a:r>
          </a:p>
          <a:p>
            <a:pPr lvl="1"/>
            <a:r>
              <a:rPr lang="en-US" dirty="0"/>
              <a:t>Process, practice and outcomes</a:t>
            </a:r>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2</a:t>
            </a:fld>
            <a:endParaRPr lang="en-US" dirty="0"/>
          </a:p>
        </p:txBody>
      </p:sp>
    </p:spTree>
    <p:extLst>
      <p:ext uri="{BB962C8B-B14F-4D97-AF65-F5344CB8AC3E}">
        <p14:creationId xmlns:p14="http://schemas.microsoft.com/office/powerpoint/2010/main" val="4132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3</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Framework</a:t>
            </a:r>
          </a:p>
        </p:txBody>
      </p:sp>
    </p:spTree>
    <p:extLst>
      <p:ext uri="{BB962C8B-B14F-4D97-AF65-F5344CB8AC3E}">
        <p14:creationId xmlns:p14="http://schemas.microsoft.com/office/powerpoint/2010/main" val="20095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Expert, guided discussion at specific points/critical junctures in the FFA process that apply safety intervention criteria focused on promoting effective practice and decision making related to safety assessment, safety management, and determining the need to serve a family. </a:t>
            </a:r>
          </a:p>
        </p:txBody>
      </p:sp>
      <p:pic>
        <p:nvPicPr>
          <p:cNvPr id="2" name="Content Placeholder 1" descr="images-1.jpeg"/>
          <p:cNvPicPr>
            <a:picLocks noGrp="1" noChangeAspect="1"/>
          </p:cNvPicPr>
          <p:nvPr>
            <p:ph sz="half" idx="2"/>
          </p:nvPr>
        </p:nvPicPr>
        <p:blipFill>
          <a:blip r:embed="rId2">
            <a:extLst>
              <a:ext uri="{28A0092B-C50C-407E-A947-70E740481C1C}">
                <a14:useLocalDpi xmlns:a14="http://schemas.microsoft.com/office/drawing/2010/main" val="0"/>
              </a:ext>
            </a:extLst>
          </a:blip>
          <a:srcRect l="20310" r="20310"/>
          <a:stretch>
            <a:fillRect/>
          </a:stretch>
        </p:blipFill>
        <p:spPr/>
      </p:pic>
      <p:sp>
        <p:nvSpPr>
          <p:cNvPr id="4" name="Title 3"/>
          <p:cNvSpPr>
            <a:spLocks noGrp="1"/>
          </p:cNvSpPr>
          <p:nvPr>
            <p:ph type="title"/>
          </p:nvPr>
        </p:nvSpPr>
        <p:spPr/>
        <p:txBody>
          <a:bodyPr/>
          <a:lstStyle/>
          <a:p>
            <a:r>
              <a:rPr lang="en-US" dirty="0"/>
              <a:t>Defining Supervisor Consultation</a:t>
            </a:r>
          </a:p>
        </p:txBody>
      </p:sp>
    </p:spTree>
    <p:extLst>
      <p:ext uri="{BB962C8B-B14F-4D97-AF65-F5344CB8AC3E}">
        <p14:creationId xmlns:p14="http://schemas.microsoft.com/office/powerpoint/2010/main" val="624794517"/>
      </p:ext>
    </p:extLst>
  </p:cSld>
  <p:clrMapOvr>
    <a:masterClrMapping/>
  </p:clrMapOvr>
  <p:transition advTm="6103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a:xfrm>
            <a:off x="457200" y="1504419"/>
            <a:ext cx="4038600" cy="4525963"/>
          </a:xfrm>
        </p:spPr>
      </p:pic>
      <p:sp>
        <p:nvSpPr>
          <p:cNvPr id="6" name="Content Placeholder 5"/>
          <p:cNvSpPr>
            <a:spLocks noGrp="1"/>
          </p:cNvSpPr>
          <p:nvPr>
            <p:ph sz="half" idx="2"/>
          </p:nvPr>
        </p:nvSpPr>
        <p:spPr/>
        <p:txBody>
          <a:bodyPr/>
          <a:lstStyle/>
          <a:p>
            <a:r>
              <a:rPr lang="en-US" sz="2200" dirty="0"/>
              <a:t>Five Supervisor Consultation Reference Points:</a:t>
            </a:r>
          </a:p>
          <a:p>
            <a:pPr lvl="1"/>
            <a:r>
              <a:rPr lang="en-US" sz="2200" dirty="0"/>
              <a:t>Preparation in Completing the FFA</a:t>
            </a:r>
          </a:p>
          <a:p>
            <a:pPr lvl="1"/>
            <a:r>
              <a:rPr lang="en-US" sz="2200" dirty="0"/>
              <a:t>Initial Family Contact</a:t>
            </a:r>
          </a:p>
          <a:p>
            <a:pPr lvl="1"/>
            <a:r>
              <a:rPr lang="en-US" sz="2200" dirty="0"/>
              <a:t>FFA Information Collection</a:t>
            </a:r>
          </a:p>
          <a:p>
            <a:pPr lvl="1"/>
            <a:r>
              <a:rPr lang="en-US" sz="2200" dirty="0"/>
              <a:t>FFA Safety and Risk Determination</a:t>
            </a:r>
          </a:p>
          <a:p>
            <a:pPr lvl="1"/>
            <a:r>
              <a:rPr lang="en-US" sz="2200" dirty="0"/>
              <a:t>Safety Planning Analysis and Safety Plan Development </a:t>
            </a:r>
          </a:p>
        </p:txBody>
      </p:sp>
      <p:sp>
        <p:nvSpPr>
          <p:cNvPr id="4" name="Title 3"/>
          <p:cNvSpPr>
            <a:spLocks noGrp="1"/>
          </p:cNvSpPr>
          <p:nvPr>
            <p:ph type="title"/>
          </p:nvPr>
        </p:nvSpPr>
        <p:spPr/>
        <p:txBody>
          <a:bodyPr/>
          <a:lstStyle/>
          <a:p>
            <a:r>
              <a:rPr lang="en-US" dirty="0"/>
              <a:t>Consultation Process</a:t>
            </a:r>
          </a:p>
        </p:txBody>
      </p:sp>
    </p:spTree>
    <p:extLst>
      <p:ext uri="{BB962C8B-B14F-4D97-AF65-F5344CB8AC3E}">
        <p14:creationId xmlns:p14="http://schemas.microsoft.com/office/powerpoint/2010/main" val="3308438751"/>
      </p:ext>
    </p:extLst>
  </p:cSld>
  <p:clrMapOvr>
    <a:masterClrMapping/>
  </p:clrMapOvr>
  <p:transition advTm="6103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a:solidFill>
                  <a:schemeClr val="tx1"/>
                </a:solidFill>
                <a:latin typeface="Tahoma" pitchFamily="34" charset="0"/>
                <a:cs typeface="Tahoma" pitchFamily="34" charset="0"/>
              </a:rPr>
              <a:t>Questions?</a:t>
            </a:r>
            <a:br>
              <a:rPr lang="en-US" sz="3200" dirty="0">
                <a:solidFill>
                  <a:schemeClr val="tx1"/>
                </a:solidFill>
              </a:rPr>
            </a:br>
            <a:endParaRPr lang="en-US" sz="3200" dirty="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23</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438395584"/>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name="Clip" r:id="rId3" imgW="1042988" imgH="2300288" progId="">
                  <p:embed/>
                </p:oleObj>
              </mc:Choice>
              <mc:Fallback>
                <p:oleObj name="Clip" r:id="rId3" imgW="1042988" imgH="23002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733756927"/>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4</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Process: Preparation for Completing the Family Functioning Assessment</a:t>
            </a:r>
          </a:p>
        </p:txBody>
      </p:sp>
    </p:spTree>
    <p:extLst>
      <p:ext uri="{BB962C8B-B14F-4D97-AF65-F5344CB8AC3E}">
        <p14:creationId xmlns:p14="http://schemas.microsoft.com/office/powerpoint/2010/main" val="24038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eaLnBrk="1" hangingPunct="1">
              <a:lnSpc>
                <a:spcPct val="90000"/>
              </a:lnSpc>
              <a:buFont typeface="Wingdings 2" pitchFamily="18" charset="2"/>
              <a:buNone/>
            </a:pPr>
            <a:r>
              <a:rPr lang="en-US" dirty="0"/>
              <a:t>	</a:t>
            </a:r>
            <a:r>
              <a:rPr lang="en-US" i="1" dirty="0"/>
              <a:t>Assist CPI in preparing to complete the FFA and anticipate any safety intervention issues at the point of initial contact with family members.</a:t>
            </a:r>
          </a:p>
        </p:txBody>
      </p:sp>
      <p:pic>
        <p:nvPicPr>
          <p:cNvPr id="3" name="Content Placeholder 2" descr="images-3.jpeg"/>
          <p:cNvPicPr>
            <a:picLocks noGrp="1" noChangeAspect="1"/>
          </p:cNvPicPr>
          <p:nvPr>
            <p:ph sz="half" idx="2"/>
          </p:nvPr>
        </p:nvPicPr>
        <p:blipFill>
          <a:blip r:embed="rId3">
            <a:extLst>
              <a:ext uri="{28A0092B-C50C-407E-A947-70E740481C1C}">
                <a14:useLocalDpi xmlns:a14="http://schemas.microsoft.com/office/drawing/2010/main" val="0"/>
              </a:ext>
            </a:extLst>
          </a:blip>
          <a:srcRect t="5173" b="5173"/>
          <a:stretch>
            <a:fillRect/>
          </a:stretch>
        </p:blipFill>
        <p:spPr/>
      </p:pic>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Consultation Focus</a:t>
            </a:r>
          </a:p>
        </p:txBody>
      </p:sp>
    </p:spTree>
    <p:extLst>
      <p:ext uri="{BB962C8B-B14F-4D97-AF65-F5344CB8AC3E}">
        <p14:creationId xmlns:p14="http://schemas.microsoft.com/office/powerpoint/2010/main" val="2062788011"/>
      </p:ext>
    </p:extLst>
  </p:cSld>
  <p:clrMapOvr>
    <a:masterClrMapping/>
  </p:clrMapOvr>
  <p:transition advTm="6103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Know the Case</a:t>
            </a:r>
          </a:p>
          <a:p>
            <a:pPr lvl="1"/>
            <a:r>
              <a:rPr lang="en-US" dirty="0"/>
              <a:t>Review of information from Hotline;</a:t>
            </a:r>
          </a:p>
          <a:p>
            <a:pPr lvl="1"/>
            <a:r>
              <a:rPr lang="en-US" dirty="0"/>
              <a:t>Reconcile information from Hotline in preparing for initial contact and preparing the worker.</a:t>
            </a:r>
          </a:p>
        </p:txBody>
      </p:sp>
      <p:pic>
        <p:nvPicPr>
          <p:cNvPr id="2" name="Content Placeholder 1"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20339" r="20339"/>
          <a:stretch>
            <a:fillRect/>
          </a:stretch>
        </p:blipFill>
        <p:spPr/>
      </p:pic>
      <p:sp>
        <p:nvSpPr>
          <p:cNvPr id="4" name="Title 3"/>
          <p:cNvSpPr>
            <a:spLocks noGrp="1"/>
          </p:cNvSpPr>
          <p:nvPr>
            <p:ph type="title"/>
          </p:nvPr>
        </p:nvSpPr>
        <p:spPr/>
        <p:txBody>
          <a:bodyPr/>
          <a:lstStyle/>
          <a:p>
            <a:r>
              <a:rPr lang="en-US" dirty="0"/>
              <a:t>Preparation in Completing the FFA: Step 1</a:t>
            </a:r>
          </a:p>
        </p:txBody>
      </p:sp>
    </p:spTree>
    <p:extLst>
      <p:ext uri="{BB962C8B-B14F-4D97-AF65-F5344CB8AC3E}">
        <p14:creationId xmlns:p14="http://schemas.microsoft.com/office/powerpoint/2010/main" val="845963034"/>
      </p:ext>
    </p:extLst>
  </p:cSld>
  <p:clrMapOvr>
    <a:masterClrMapping/>
  </p:clrMapOvr>
  <p:transition advTm="6103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4.jpe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6" name="Content Placeholder 5"/>
          <p:cNvSpPr>
            <a:spLocks noGrp="1"/>
          </p:cNvSpPr>
          <p:nvPr>
            <p:ph sz="half" idx="2"/>
          </p:nvPr>
        </p:nvSpPr>
        <p:spPr/>
        <p:txBody>
          <a:bodyPr/>
          <a:lstStyle/>
          <a:p>
            <a:r>
              <a:rPr lang="en-US" dirty="0"/>
              <a:t>Know your CPI:</a:t>
            </a:r>
          </a:p>
          <a:p>
            <a:pPr lvl="1"/>
            <a:r>
              <a:rPr lang="en-US" dirty="0"/>
              <a:t>Strengths</a:t>
            </a:r>
          </a:p>
          <a:p>
            <a:pPr lvl="1"/>
            <a:r>
              <a:rPr lang="en-US" dirty="0"/>
              <a:t>Challenges</a:t>
            </a:r>
          </a:p>
          <a:p>
            <a:pPr lvl="1"/>
            <a:r>
              <a:rPr lang="en-US" dirty="0"/>
              <a:t>Bias</a:t>
            </a:r>
          </a:p>
          <a:p>
            <a:pPr lvl="1"/>
            <a:r>
              <a:rPr lang="en-US" dirty="0"/>
              <a:t>Over or Under Confidence</a:t>
            </a:r>
          </a:p>
          <a:p>
            <a:pPr lvl="1"/>
            <a:r>
              <a:rPr lang="en-US" dirty="0"/>
              <a:t>Communication Style and Ability</a:t>
            </a:r>
          </a:p>
          <a:p>
            <a:pPr lvl="1"/>
            <a:r>
              <a:rPr lang="en-US" dirty="0"/>
              <a:t>Engagement Strategies</a:t>
            </a:r>
          </a:p>
        </p:txBody>
      </p:sp>
      <p:sp>
        <p:nvSpPr>
          <p:cNvPr id="4" name="Title 3"/>
          <p:cNvSpPr>
            <a:spLocks noGrp="1"/>
          </p:cNvSpPr>
          <p:nvPr>
            <p:ph type="title"/>
          </p:nvPr>
        </p:nvSpPr>
        <p:spPr/>
        <p:txBody>
          <a:bodyPr/>
          <a:lstStyle/>
          <a:p>
            <a:r>
              <a:rPr lang="en-US" dirty="0"/>
              <a:t>Preparation in Completing the FFA: Step 2</a:t>
            </a:r>
          </a:p>
        </p:txBody>
      </p:sp>
    </p:spTree>
    <p:extLst>
      <p:ext uri="{BB962C8B-B14F-4D97-AF65-F5344CB8AC3E}">
        <p14:creationId xmlns:p14="http://schemas.microsoft.com/office/powerpoint/2010/main" val="2552885035"/>
      </p:ext>
    </p:extLst>
  </p:cSld>
  <p:clrMapOvr>
    <a:masterClrMapping/>
  </p:clrMapOvr>
  <p:transition advTm="61039"/>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Analysis of Hotline Report and Plan </a:t>
            </a:r>
          </a:p>
          <a:p>
            <a:pPr lvl="1"/>
            <a:r>
              <a:rPr lang="en-US" dirty="0"/>
              <a:t>Gaps in information</a:t>
            </a:r>
          </a:p>
          <a:p>
            <a:pPr lvl="1"/>
            <a:r>
              <a:rPr lang="en-US" dirty="0"/>
              <a:t>Relevant information for engagement</a:t>
            </a:r>
          </a:p>
          <a:p>
            <a:pPr lvl="1"/>
            <a:r>
              <a:rPr lang="en-US" dirty="0"/>
              <a:t>Engagement of collateral/partner agencies (CPT, LE, DV Advocate)</a:t>
            </a:r>
          </a:p>
          <a:p>
            <a:pPr lvl="1"/>
            <a:r>
              <a:rPr lang="en-US" dirty="0"/>
              <a:t>Consideration of present danger</a:t>
            </a:r>
          </a:p>
        </p:txBody>
      </p:sp>
      <p:pic>
        <p:nvPicPr>
          <p:cNvPr id="2" name="Content Placeholder 1" descr="images-5.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4138" r="6698"/>
          <a:stretch/>
        </p:blipFill>
        <p:spPr>
          <a:xfrm>
            <a:off x="4648200" y="1481138"/>
            <a:ext cx="4038600" cy="4525962"/>
          </a:xfrm>
        </p:spPr>
      </p:pic>
      <p:sp>
        <p:nvSpPr>
          <p:cNvPr id="4" name="Title 3"/>
          <p:cNvSpPr>
            <a:spLocks noGrp="1"/>
          </p:cNvSpPr>
          <p:nvPr>
            <p:ph type="title"/>
          </p:nvPr>
        </p:nvSpPr>
        <p:spPr/>
        <p:txBody>
          <a:bodyPr/>
          <a:lstStyle/>
          <a:p>
            <a:r>
              <a:rPr lang="en-US" dirty="0"/>
              <a:t>Preparation in Completing the FFA: Step 3</a:t>
            </a:r>
          </a:p>
        </p:txBody>
      </p:sp>
    </p:spTree>
    <p:extLst>
      <p:ext uri="{BB962C8B-B14F-4D97-AF65-F5344CB8AC3E}">
        <p14:creationId xmlns:p14="http://schemas.microsoft.com/office/powerpoint/2010/main" val="2552885035"/>
      </p:ext>
    </p:extLst>
  </p:cSld>
  <p:clrMapOvr>
    <a:masterClrMapping/>
  </p:clrMapOvr>
  <p:transition advTm="61039"/>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half" idx="1"/>
          </p:nvPr>
        </p:nvSpPr>
        <p:spPr/>
        <p:txBody>
          <a:bodyPr>
            <a:noAutofit/>
          </a:bodyPr>
          <a:lstStyle/>
          <a:p>
            <a:r>
              <a:rPr lang="en-US" sz="2600" dirty="0">
                <a:solidFill>
                  <a:srgbClr val="000000"/>
                </a:solidFill>
              </a:rPr>
              <a:t>Two Person Groups</a:t>
            </a:r>
          </a:p>
          <a:p>
            <a:r>
              <a:rPr lang="en-US" sz="2600" dirty="0">
                <a:solidFill>
                  <a:srgbClr val="000000"/>
                </a:solidFill>
              </a:rPr>
              <a:t>Each person will be have an opportunity to practice:</a:t>
            </a:r>
          </a:p>
          <a:p>
            <a:pPr lvl="1"/>
            <a:r>
              <a:rPr lang="en-US" sz="2500" dirty="0">
                <a:solidFill>
                  <a:srgbClr val="000000"/>
                </a:solidFill>
              </a:rPr>
              <a:t>Know the Case</a:t>
            </a:r>
          </a:p>
          <a:p>
            <a:pPr lvl="1"/>
            <a:r>
              <a:rPr lang="en-US" sz="2500" dirty="0">
                <a:solidFill>
                  <a:srgbClr val="000000"/>
                </a:solidFill>
              </a:rPr>
              <a:t>Know the CPI</a:t>
            </a:r>
          </a:p>
          <a:p>
            <a:pPr lvl="1"/>
            <a:r>
              <a:rPr lang="en-US" sz="2500" dirty="0">
                <a:solidFill>
                  <a:srgbClr val="000000"/>
                </a:solidFill>
              </a:rPr>
              <a:t>Consultation</a:t>
            </a:r>
          </a:p>
          <a:p>
            <a:pPr marL="0" indent="0">
              <a:buNone/>
            </a:pP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9" name="Title 8"/>
          <p:cNvSpPr>
            <a:spLocks noGrp="1"/>
          </p:cNvSpPr>
          <p:nvPr>
            <p:ph type="title"/>
          </p:nvPr>
        </p:nvSpPr>
        <p:spPr/>
        <p:txBody>
          <a:bodyPr>
            <a:normAutofit/>
          </a:bodyPr>
          <a:lstStyle/>
          <a:p>
            <a:r>
              <a:rPr lang="en-US" sz="3200" dirty="0"/>
              <a:t>Practice: Preparation for Completing the FFA</a:t>
            </a:r>
          </a:p>
        </p:txBody>
      </p:sp>
    </p:spTree>
    <p:extLst>
      <p:ext uri="{BB962C8B-B14F-4D97-AF65-F5344CB8AC3E}">
        <p14:creationId xmlns:p14="http://schemas.microsoft.com/office/powerpoint/2010/main" val="246303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Introductions</a:t>
            </a:r>
          </a:p>
        </p:txBody>
      </p:sp>
      <p:pic>
        <p:nvPicPr>
          <p:cNvPr id="4" name="Picture 3" descr="MP900439522.JPG"/>
          <p:cNvPicPr>
            <a:picLocks noChangeAspect="1"/>
          </p:cNvPicPr>
          <p:nvPr/>
        </p:nvPicPr>
        <p:blipFill>
          <a:blip r:embed="rId3"/>
          <a:srcRect b="10131"/>
          <a:stretch>
            <a:fillRect/>
          </a:stretch>
        </p:blipFill>
        <p:spPr>
          <a:xfrm rot="21273768">
            <a:off x="2371750" y="1981420"/>
            <a:ext cx="4230120" cy="380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1"/>
          </p:nvPr>
        </p:nvSpPr>
        <p:spPr/>
        <p:txBody>
          <a:bodyPr/>
          <a:lstStyle/>
          <a:p>
            <a:pPr>
              <a:defRPr/>
            </a:pPr>
            <a:fld id="{FD10176A-4C7A-4879-B45F-430B18CE6C19}" type="slidenum">
              <a:rPr lang="en-US" smtClean="0"/>
              <a:pPr>
                <a:defRPr/>
              </a:pPr>
              <a:t>3</a:t>
            </a:fld>
            <a:endParaRPr lang="en-US" dirty="0"/>
          </a:p>
        </p:txBody>
      </p:sp>
    </p:spTree>
    <p:extLst>
      <p:ext uri="{BB962C8B-B14F-4D97-AF65-F5344CB8AC3E}">
        <p14:creationId xmlns:p14="http://schemas.microsoft.com/office/powerpoint/2010/main" val="16245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368226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5</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Process: Initial Contact</a:t>
            </a:r>
          </a:p>
          <a:p>
            <a:pPr algn="r"/>
            <a:r>
              <a:rPr lang="en-US" dirty="0"/>
              <a:t>Present Danger Assessment and Present Danger Safety Planning</a:t>
            </a:r>
          </a:p>
        </p:txBody>
      </p:sp>
    </p:spTree>
    <p:extLst>
      <p:ext uri="{BB962C8B-B14F-4D97-AF65-F5344CB8AC3E}">
        <p14:creationId xmlns:p14="http://schemas.microsoft.com/office/powerpoint/2010/main" val="30909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eaLnBrk="1" hangingPunct="1">
              <a:lnSpc>
                <a:spcPct val="90000"/>
              </a:lnSpc>
              <a:buFont typeface="Wingdings 2" pitchFamily="18" charset="2"/>
              <a:buNone/>
            </a:pPr>
            <a:r>
              <a:rPr lang="en-US" dirty="0"/>
              <a:t>	</a:t>
            </a:r>
            <a:endParaRPr lang="en-US" i="1" dirty="0"/>
          </a:p>
        </p:txBody>
      </p:sp>
      <p:sp>
        <p:nvSpPr>
          <p:cNvPr id="2" name="Content Placeholder 1"/>
          <p:cNvSpPr>
            <a:spLocks noGrp="1"/>
          </p:cNvSpPr>
          <p:nvPr>
            <p:ph sz="half" idx="2"/>
          </p:nvPr>
        </p:nvSpPr>
        <p:spPr/>
        <p:txBody>
          <a:bodyPr/>
          <a:lstStyle/>
          <a:p>
            <a:r>
              <a:rPr lang="en-US" i="1" dirty="0"/>
              <a:t>Assist CPI in assessing Present Danger and determining the need to develop  Present Danger Safety  Plans.</a:t>
            </a:r>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Consultation Focus</a:t>
            </a: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1" y="1801090"/>
            <a:ext cx="3255818" cy="3440545"/>
          </a:xfrm>
          <a:prstGeom prst="rect">
            <a:avLst/>
          </a:prstGeom>
        </p:spPr>
      </p:pic>
    </p:spTree>
    <p:extLst>
      <p:ext uri="{BB962C8B-B14F-4D97-AF65-F5344CB8AC3E}">
        <p14:creationId xmlns:p14="http://schemas.microsoft.com/office/powerpoint/2010/main" val="2744448970"/>
      </p:ext>
    </p:extLst>
  </p:cSld>
  <p:clrMapOvr>
    <a:masterClrMapping/>
  </p:clrMapOvr>
  <p:transition advTm="6103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Confirming Present Danger</a:t>
            </a:r>
          </a:p>
          <a:p>
            <a:pPr lvl="1"/>
            <a:r>
              <a:rPr lang="en-US" dirty="0"/>
              <a:t>Clear description of the child, caregivers, and home conditions observed during the contact with the family;</a:t>
            </a:r>
          </a:p>
          <a:p>
            <a:pPr lvl="1"/>
            <a:r>
              <a:rPr lang="en-US" dirty="0"/>
              <a:t>Danger is described to be immediate, significant, and clearly observable;</a:t>
            </a:r>
          </a:p>
          <a:p>
            <a:pPr lvl="1"/>
            <a:r>
              <a:rPr lang="en-US" dirty="0"/>
              <a:t>CPI’s plan to take action if present danger is confirmed.</a:t>
            </a:r>
          </a:p>
        </p:txBody>
      </p:sp>
      <p:pic>
        <p:nvPicPr>
          <p:cNvPr id="2" name="Content Placeholder 1" descr="250px-Achtung.svg.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916" r="5603"/>
          <a:stretch/>
        </p:blipFill>
        <p:spPr>
          <a:xfrm>
            <a:off x="4648200" y="1481138"/>
            <a:ext cx="4313100" cy="4525962"/>
          </a:xfrm>
        </p:spPr>
      </p:pic>
      <p:sp>
        <p:nvSpPr>
          <p:cNvPr id="4" name="Title 3"/>
          <p:cNvSpPr>
            <a:spLocks noGrp="1"/>
          </p:cNvSpPr>
          <p:nvPr>
            <p:ph type="title"/>
          </p:nvPr>
        </p:nvSpPr>
        <p:spPr/>
        <p:txBody>
          <a:bodyPr/>
          <a:lstStyle/>
          <a:p>
            <a:r>
              <a:rPr lang="en-US" dirty="0"/>
              <a:t>Initial Family Contact: Step 4</a:t>
            </a:r>
          </a:p>
        </p:txBody>
      </p:sp>
    </p:spTree>
    <p:extLst>
      <p:ext uri="{BB962C8B-B14F-4D97-AF65-F5344CB8AC3E}">
        <p14:creationId xmlns:p14="http://schemas.microsoft.com/office/powerpoint/2010/main" val="3621064472"/>
      </p:ext>
    </p:extLst>
  </p:cSld>
  <p:clrMapOvr>
    <a:masterClrMapping/>
  </p:clrMapOvr>
  <p:transition advTm="6103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a:t>Practice: Initial Contact </a:t>
            </a:r>
          </a:p>
        </p:txBody>
      </p:sp>
      <p:sp>
        <p:nvSpPr>
          <p:cNvPr id="10" name="Text Placeholder 9"/>
          <p:cNvSpPr>
            <a:spLocks noGrp="1"/>
          </p:cNvSpPr>
          <p:nvPr>
            <p:ph sz="half" idx="1"/>
          </p:nvPr>
        </p:nvSpPr>
        <p:spPr>
          <a:xfrm>
            <a:off x="457200" y="1219200"/>
            <a:ext cx="4038600" cy="5029200"/>
          </a:xfrm>
        </p:spPr>
        <p:txBody>
          <a:bodyPr>
            <a:noAutofit/>
          </a:bodyPr>
          <a:lstStyle/>
          <a:p>
            <a:pPr marL="109537" indent="0">
              <a:buNone/>
            </a:pPr>
            <a:endParaRPr lang="en-US" sz="2600" dirty="0">
              <a:solidFill>
                <a:srgbClr val="000000"/>
              </a:solidFill>
            </a:endParaRPr>
          </a:p>
          <a:p>
            <a:pPr marL="0" indent="0">
              <a:buNone/>
            </a:pPr>
            <a:r>
              <a:rPr lang="en-US" sz="2600" dirty="0">
                <a:solidFill>
                  <a:srgbClr val="000000"/>
                </a:solidFill>
              </a:rPr>
              <a:t>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2" name="TextBox 1"/>
          <p:cNvSpPr txBox="1"/>
          <p:nvPr/>
        </p:nvSpPr>
        <p:spPr>
          <a:xfrm>
            <a:off x="199571" y="1629149"/>
            <a:ext cx="4448629" cy="4493538"/>
          </a:xfrm>
          <a:prstGeom prst="rect">
            <a:avLst/>
          </a:prstGeom>
          <a:noFill/>
        </p:spPr>
        <p:txBody>
          <a:bodyPr wrap="square" rtlCol="0">
            <a:spAutoFit/>
          </a:bodyPr>
          <a:lstStyle/>
          <a:p>
            <a:endParaRPr lang="en-US" sz="2600" dirty="0">
              <a:solidFill>
                <a:srgbClr val="000000"/>
              </a:solidFill>
            </a:endParaRPr>
          </a:p>
          <a:p>
            <a:pPr marL="457200" indent="-457200">
              <a:buFont typeface="Arial"/>
              <a:buChar char="•"/>
            </a:pPr>
            <a:r>
              <a:rPr lang="en-US" sz="2600" dirty="0">
                <a:solidFill>
                  <a:srgbClr val="000000"/>
                </a:solidFill>
              </a:rPr>
              <a:t>Consultation Associated with Initial Contact</a:t>
            </a:r>
          </a:p>
          <a:p>
            <a:pPr marL="457200" indent="-457200">
              <a:buFont typeface="Arial"/>
              <a:buChar char="•"/>
            </a:pPr>
            <a:r>
              <a:rPr lang="en-US" sz="2600" dirty="0">
                <a:solidFill>
                  <a:srgbClr val="000000"/>
                </a:solidFill>
              </a:rPr>
              <a:t>Verification of present danger.</a:t>
            </a:r>
          </a:p>
          <a:p>
            <a:pPr marL="457200" indent="-457200">
              <a:buFont typeface="Arial"/>
              <a:buChar char="•"/>
            </a:pPr>
            <a:r>
              <a:rPr lang="en-US" sz="2600" dirty="0">
                <a:solidFill>
                  <a:srgbClr val="000000"/>
                </a:solidFill>
              </a:rPr>
              <a:t>Working in pairs-will provide consultation regarding the verification of present danger.  </a:t>
            </a:r>
          </a:p>
        </p:txBody>
      </p:sp>
    </p:spTree>
    <p:extLst>
      <p:ext uri="{BB962C8B-B14F-4D97-AF65-F5344CB8AC3E}">
        <p14:creationId xmlns:p14="http://schemas.microsoft.com/office/powerpoint/2010/main" val="562818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4117815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lan_logo.jpg"/>
          <p:cNvPicPr>
            <a:picLocks noGrp="1" noChangeAspect="1"/>
          </p:cNvPicPr>
          <p:nvPr>
            <p:ph sz="half" idx="1"/>
          </p:nvPr>
        </p:nvPicPr>
        <p:blipFill>
          <a:blip r:embed="rId2">
            <a:extLst>
              <a:ext uri="{28A0092B-C50C-407E-A947-70E740481C1C}">
                <a14:useLocalDpi xmlns:a14="http://schemas.microsoft.com/office/drawing/2010/main" val="0"/>
              </a:ext>
            </a:extLst>
          </a:blip>
          <a:srcRect t="-57968" b="-57968"/>
          <a:stretch>
            <a:fillRect/>
          </a:stretch>
        </p:blipFill>
        <p:spPr/>
      </p:pic>
      <p:sp>
        <p:nvSpPr>
          <p:cNvPr id="6" name="Content Placeholder 5"/>
          <p:cNvSpPr>
            <a:spLocks noGrp="1"/>
          </p:cNvSpPr>
          <p:nvPr>
            <p:ph sz="half" idx="2"/>
          </p:nvPr>
        </p:nvSpPr>
        <p:spPr/>
        <p:txBody>
          <a:bodyPr/>
          <a:lstStyle/>
          <a:p>
            <a:r>
              <a:rPr lang="en-US" dirty="0"/>
              <a:t>Developing and Implementing Present Danger Safety Plans</a:t>
            </a:r>
          </a:p>
          <a:p>
            <a:pPr lvl="1"/>
            <a:r>
              <a:rPr lang="en-US" dirty="0"/>
              <a:t>Confirm the danger threat identified;</a:t>
            </a:r>
          </a:p>
          <a:p>
            <a:pPr lvl="1"/>
            <a:r>
              <a:rPr lang="en-US" dirty="0"/>
              <a:t>What resources are available immediately to control for present danger?</a:t>
            </a:r>
          </a:p>
        </p:txBody>
      </p:sp>
      <p:sp>
        <p:nvSpPr>
          <p:cNvPr id="4" name="Title 3"/>
          <p:cNvSpPr>
            <a:spLocks noGrp="1"/>
          </p:cNvSpPr>
          <p:nvPr>
            <p:ph type="title"/>
          </p:nvPr>
        </p:nvSpPr>
        <p:spPr/>
        <p:txBody>
          <a:bodyPr/>
          <a:lstStyle/>
          <a:p>
            <a:r>
              <a:rPr lang="en-US" dirty="0"/>
              <a:t>Initial Contact: Step 5</a:t>
            </a:r>
          </a:p>
        </p:txBody>
      </p:sp>
    </p:spTree>
    <p:extLst>
      <p:ext uri="{BB962C8B-B14F-4D97-AF65-F5344CB8AC3E}">
        <p14:creationId xmlns:p14="http://schemas.microsoft.com/office/powerpoint/2010/main" val="152227861"/>
      </p:ext>
    </p:extLst>
  </p:cSld>
  <p:clrMapOvr>
    <a:masterClrMapping/>
  </p:clrMapOvr>
  <p:transition advTm="61039"/>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Approving the Present Danger Safety Plan:</a:t>
            </a:r>
          </a:p>
          <a:p>
            <a:pPr lvl="1"/>
            <a:r>
              <a:rPr lang="en-US"/>
              <a:t>Required within </a:t>
            </a:r>
            <a:r>
              <a:rPr lang="en-US" dirty="0"/>
              <a:t>24 hours after the development of the plan;</a:t>
            </a:r>
          </a:p>
          <a:p>
            <a:pPr lvl="1"/>
            <a:r>
              <a:rPr lang="en-US" dirty="0"/>
              <a:t>Best practice: before plan is put in place and confirmed with family;</a:t>
            </a:r>
          </a:p>
          <a:p>
            <a:pPr lvl="1"/>
            <a:r>
              <a:rPr lang="en-US" dirty="0"/>
              <a:t>Confirmation of actions to control for danger. </a:t>
            </a:r>
          </a:p>
        </p:txBody>
      </p:sp>
      <p:pic>
        <p:nvPicPr>
          <p:cNvPr id="2" name="Content Placeholder 1"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t="-36063" b="-36063"/>
          <a:stretch>
            <a:fillRect/>
          </a:stretch>
        </p:blipFill>
        <p:spPr/>
      </p:pic>
      <p:sp>
        <p:nvSpPr>
          <p:cNvPr id="4" name="Title 3"/>
          <p:cNvSpPr>
            <a:spLocks noGrp="1"/>
          </p:cNvSpPr>
          <p:nvPr>
            <p:ph type="title"/>
          </p:nvPr>
        </p:nvSpPr>
        <p:spPr/>
        <p:txBody>
          <a:bodyPr/>
          <a:lstStyle/>
          <a:p>
            <a:r>
              <a:rPr lang="en-US" dirty="0"/>
              <a:t>Initial Contact: Step 6</a:t>
            </a:r>
          </a:p>
        </p:txBody>
      </p:sp>
    </p:spTree>
    <p:extLst>
      <p:ext uri="{BB962C8B-B14F-4D97-AF65-F5344CB8AC3E}">
        <p14:creationId xmlns:p14="http://schemas.microsoft.com/office/powerpoint/2010/main" val="2572016247"/>
      </p:ext>
    </p:extLst>
  </p:cSld>
  <p:clrMapOvr>
    <a:masterClrMapping/>
  </p:clrMapOvr>
  <p:transition advTm="61039"/>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sz="3200" dirty="0"/>
              <a:t>Practice: Confirming the Present Danger Safety Plan</a:t>
            </a:r>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a:solidFill>
                  <a:srgbClr val="000000"/>
                </a:solidFill>
              </a:rPr>
              <a:t>Working in groups;</a:t>
            </a:r>
          </a:p>
          <a:p>
            <a:r>
              <a:rPr lang="en-US" sz="2600" dirty="0">
                <a:solidFill>
                  <a:srgbClr val="000000"/>
                </a:solidFill>
              </a:rPr>
              <a:t>Review present danger plans for sufficiency;</a:t>
            </a:r>
          </a:p>
          <a:p>
            <a:r>
              <a:rPr lang="en-US" sz="2600" dirty="0">
                <a:solidFill>
                  <a:srgbClr val="000000"/>
                </a:solidFill>
              </a:rPr>
              <a:t>Develop questions that may arise based upon the review of the present danger safety plan. </a:t>
            </a:r>
          </a:p>
          <a:p>
            <a:pPr marL="109537" indent="0">
              <a:buNone/>
            </a:pPr>
            <a:endParaRPr lang="en-US" sz="2600" dirty="0">
              <a:solidFill>
                <a:srgbClr val="000000"/>
              </a:solidFill>
            </a:endParaRPr>
          </a:p>
          <a:p>
            <a:pPr marL="0" indent="0">
              <a:buNone/>
            </a:pPr>
            <a:r>
              <a:rPr lang="en-US" sz="2600" dirty="0">
                <a:solidFill>
                  <a:srgbClr val="000000"/>
                </a:solidFill>
              </a:rPr>
              <a:t>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059193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173489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09537" indent="0">
              <a:buNone/>
            </a:pPr>
            <a:r>
              <a:rPr lang="en-US" sz="2800" dirty="0">
                <a:latin typeface="Calibri"/>
                <a:cs typeface="Calibri"/>
              </a:rPr>
              <a:t>As a result of this training, participants will be able to:</a:t>
            </a:r>
          </a:p>
          <a:p>
            <a:pPr marL="438912" indent="-320040" fontAlgn="auto">
              <a:spcBef>
                <a:spcPts val="0"/>
              </a:spcBef>
              <a:spcAft>
                <a:spcPts val="0"/>
              </a:spcAft>
              <a:buFont typeface="Wingdings 2"/>
              <a:buChar char=""/>
              <a:defRPr/>
            </a:pPr>
            <a:r>
              <a:rPr lang="en-US" sz="2800" dirty="0"/>
              <a:t>Identify an approach for supervisor consultation that effectively supports safety decision making during the Family Functioning Assessment;</a:t>
            </a:r>
          </a:p>
          <a:p>
            <a:pPr marL="438912" indent="-320040" fontAlgn="auto">
              <a:spcBef>
                <a:spcPts val="0"/>
              </a:spcBef>
              <a:spcAft>
                <a:spcPts val="0"/>
              </a:spcAft>
              <a:buFont typeface="Wingdings 2"/>
              <a:buChar char=""/>
              <a:defRPr/>
            </a:pPr>
            <a:r>
              <a:rPr lang="en-US" sz="2800" dirty="0"/>
              <a:t>Identify the process for supervisor consultation that targets key safety decision making points during the Family Functioning Assessment;</a:t>
            </a:r>
          </a:p>
          <a:p>
            <a:pPr marL="438912" indent="-320040" fontAlgn="auto">
              <a:spcBef>
                <a:spcPts val="0"/>
              </a:spcBef>
              <a:spcAft>
                <a:spcPts val="0"/>
              </a:spcAft>
              <a:buFont typeface="Wingdings 2"/>
              <a:buChar char=""/>
              <a:defRPr/>
            </a:pPr>
            <a:r>
              <a:rPr lang="en-US" sz="2800" dirty="0"/>
              <a:t>Identify areas of competencies that influence supervisor consultation;</a:t>
            </a:r>
          </a:p>
          <a:p>
            <a:pPr marL="438912" indent="-320040" fontAlgn="auto">
              <a:spcBef>
                <a:spcPts val="0"/>
              </a:spcBef>
              <a:spcAft>
                <a:spcPts val="0"/>
              </a:spcAft>
              <a:buFont typeface="Wingdings 2"/>
              <a:buChar char=""/>
              <a:defRPr/>
            </a:pPr>
            <a:r>
              <a:rPr lang="en-US" sz="2800" dirty="0"/>
              <a:t>Identify the focus and steps for supervisor consultation during the Family Functioning Assessment;</a:t>
            </a:r>
          </a:p>
          <a:p>
            <a:pPr marL="438912" indent="-320040" fontAlgn="auto">
              <a:spcBef>
                <a:spcPts val="0"/>
              </a:spcBef>
              <a:spcAft>
                <a:spcPts val="0"/>
              </a:spcAft>
              <a:buFont typeface="Wingdings 2"/>
              <a:buChar char=""/>
              <a:defRPr/>
            </a:pPr>
            <a:r>
              <a:rPr lang="en-US" sz="2800" dirty="0"/>
              <a:t>Practice consultation process for the Family Functioning Assessment.</a:t>
            </a:r>
          </a:p>
          <a:p>
            <a:endParaRPr lang="en-US" sz="2800" dirty="0">
              <a:latin typeface="Calibri"/>
              <a:cs typeface="Calibri"/>
            </a:endParaRP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4</a:t>
            </a:fld>
            <a:endParaRPr lang="en-US" dirty="0"/>
          </a:p>
        </p:txBody>
      </p:sp>
      <p:sp>
        <p:nvSpPr>
          <p:cNvPr id="6" name="Title 5"/>
          <p:cNvSpPr>
            <a:spLocks noGrp="1"/>
          </p:cNvSpPr>
          <p:nvPr>
            <p:ph type="title"/>
          </p:nvPr>
        </p:nvSpPr>
        <p:spPr/>
        <p:txBody>
          <a:bodyPr/>
          <a:lstStyle/>
          <a:p>
            <a:r>
              <a:rPr lang="en-US" dirty="0"/>
              <a:t>Workshop Training Objectives</a:t>
            </a:r>
          </a:p>
        </p:txBody>
      </p:sp>
    </p:spTree>
    <p:extLst>
      <p:ext uri="{BB962C8B-B14F-4D97-AF65-F5344CB8AC3E}">
        <p14:creationId xmlns:p14="http://schemas.microsoft.com/office/powerpoint/2010/main" val="9755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a:t>Take Away from today:</a:t>
            </a:r>
          </a:p>
          <a:p>
            <a:pPr lvl="1"/>
            <a:r>
              <a:rPr lang="en-US" dirty="0"/>
              <a:t>What did you find helpful?</a:t>
            </a:r>
          </a:p>
          <a:p>
            <a:pPr lvl="1"/>
            <a:r>
              <a:rPr lang="en-US" dirty="0"/>
              <a:t>Questions that still need to be answered?</a:t>
            </a:r>
          </a:p>
          <a:p>
            <a:pPr lvl="1"/>
            <a:r>
              <a:rPr lang="en-US" dirty="0"/>
              <a:t>More time spent on…?</a:t>
            </a:r>
          </a:p>
        </p:txBody>
      </p:sp>
      <p:sp>
        <p:nvSpPr>
          <p:cNvPr id="4" name="Title 3"/>
          <p:cNvSpPr>
            <a:spLocks noGrp="1"/>
          </p:cNvSpPr>
          <p:nvPr>
            <p:ph type="title"/>
          </p:nvPr>
        </p:nvSpPr>
        <p:spPr/>
        <p:txBody>
          <a:bodyPr/>
          <a:lstStyle/>
          <a:p>
            <a:r>
              <a:rPr lang="en-US" dirty="0"/>
              <a:t>Day 1: Take Away from the Day</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40</a:t>
            </a:fld>
            <a:endParaRPr lang="en-US" dirty="0"/>
          </a:p>
        </p:txBody>
      </p:sp>
    </p:spTree>
    <p:extLst>
      <p:ext uri="{BB962C8B-B14F-4D97-AF65-F5344CB8AC3E}">
        <p14:creationId xmlns:p14="http://schemas.microsoft.com/office/powerpoint/2010/main" val="480179817"/>
      </p:ext>
    </p:extLst>
  </p:cSld>
  <p:clrMapOvr>
    <a:masterClrMapping/>
  </p:clrMapOvr>
  <p:transition advTm="61039"/>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br>
              <a:rPr lang="en-US" dirty="0"/>
            </a:br>
            <a:endParaRPr lang="en-US" dirty="0"/>
          </a:p>
        </p:txBody>
      </p:sp>
      <p:sp>
        <p:nvSpPr>
          <p:cNvPr id="5" name="Subtitle 2"/>
          <p:cNvSpPr txBox="1">
            <a:spLocks/>
          </p:cNvSpPr>
          <p:nvPr/>
        </p:nvSpPr>
        <p:spPr bwMode="auto">
          <a:xfrm>
            <a:off x="1750739" y="2752631"/>
            <a:ext cx="7088460" cy="1314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ts val="400"/>
              </a:spcBef>
              <a:spcAft>
                <a:spcPts val="600"/>
              </a:spcAft>
              <a:buClr>
                <a:schemeClr val="accent1"/>
              </a:buClr>
              <a:buSzPct val="68000"/>
              <a:buFont typeface="Wingdings 3" pitchFamily="18" charset="2"/>
              <a:buNone/>
              <a:defRPr sz="3000" kern="1200">
                <a:solidFill>
                  <a:schemeClr val="accent5">
                    <a:lumMod val="75000"/>
                  </a:schemeClr>
                </a:solidFill>
                <a:latin typeface="Calibri" pitchFamily="34" charset="0"/>
                <a:ea typeface="+mn-ea"/>
                <a:cs typeface="Calibri" pitchFamily="34" charset="0"/>
              </a:defRPr>
            </a:lvl1pPr>
            <a:lvl2pPr marL="457200" indent="0" algn="ctr" rtl="0" eaLnBrk="1" fontAlgn="base" hangingPunct="1">
              <a:spcBef>
                <a:spcPts val="400"/>
              </a:spcBef>
              <a:spcAft>
                <a:spcPts val="600"/>
              </a:spcAft>
              <a:buClr>
                <a:schemeClr val="accent1"/>
              </a:buClr>
              <a:buFont typeface="Verdana" pitchFamily="34" charset="0"/>
              <a:buNone/>
              <a:defRPr sz="2300" kern="1200">
                <a:solidFill>
                  <a:schemeClr val="tx1">
                    <a:tint val="75000"/>
                  </a:schemeClr>
                </a:solidFill>
                <a:latin typeface="Calibri" pitchFamily="34" charset="0"/>
                <a:ea typeface="+mn-ea"/>
                <a:cs typeface="Calibri" pitchFamily="34" charset="0"/>
              </a:defRPr>
            </a:lvl2pPr>
            <a:lvl3pPr marL="914400" indent="0" algn="ctr" rtl="0" eaLnBrk="1" fontAlgn="base" hangingPunct="1">
              <a:spcBef>
                <a:spcPts val="400"/>
              </a:spcBef>
              <a:spcAft>
                <a:spcPts val="600"/>
              </a:spcAft>
              <a:buClr>
                <a:schemeClr val="accent2"/>
              </a:buClr>
              <a:buSzPct val="100000"/>
              <a:buFont typeface="Wingdings 2" pitchFamily="18" charset="2"/>
              <a:buNone/>
              <a:defRPr sz="2100" kern="1200">
                <a:solidFill>
                  <a:schemeClr val="tx1">
                    <a:tint val="75000"/>
                  </a:schemeClr>
                </a:solidFill>
                <a:latin typeface="Calibri" pitchFamily="34" charset="0"/>
                <a:ea typeface="+mn-ea"/>
                <a:cs typeface="Calibri" pitchFamily="34" charset="0"/>
              </a:defRPr>
            </a:lvl3pPr>
            <a:lvl4pPr marL="1371600" indent="0" algn="ctr" rtl="0" eaLnBrk="1" fontAlgn="base" hangingPunct="1">
              <a:spcBef>
                <a:spcPts val="400"/>
              </a:spcBef>
              <a:spcAft>
                <a:spcPts val="600"/>
              </a:spcAft>
              <a:buClr>
                <a:schemeClr val="accent2"/>
              </a:buClr>
              <a:buFont typeface="Wingdings 2" pitchFamily="18" charset="2"/>
              <a:buNone/>
              <a:defRPr sz="1900" kern="1200">
                <a:solidFill>
                  <a:schemeClr val="tx1">
                    <a:tint val="75000"/>
                  </a:schemeClr>
                </a:solidFill>
                <a:latin typeface="Calibri" pitchFamily="34" charset="0"/>
                <a:ea typeface="+mn-ea"/>
                <a:cs typeface="Calibri" pitchFamily="34" charset="0"/>
              </a:defRPr>
            </a:lvl4pPr>
            <a:lvl5pPr marL="1828800" indent="0" algn="ctr" rtl="0" eaLnBrk="1" fontAlgn="base" hangingPunct="1">
              <a:spcBef>
                <a:spcPts val="400"/>
              </a:spcBef>
              <a:spcAft>
                <a:spcPts val="600"/>
              </a:spcAft>
              <a:buClr>
                <a:schemeClr val="accent2"/>
              </a:buClr>
              <a:buFont typeface="Wingdings 2" pitchFamily="18" charset="2"/>
              <a:buNone/>
              <a:defRPr kern="1200">
                <a:solidFill>
                  <a:schemeClr val="tx1">
                    <a:tint val="75000"/>
                  </a:schemeClr>
                </a:solidFill>
                <a:latin typeface="Calibri" pitchFamily="34" charset="0"/>
                <a:ea typeface="+mn-ea"/>
                <a:cs typeface="Calibri" pitchFamily="34" charset="0"/>
              </a:defRPr>
            </a:lvl5pPr>
            <a:lvl6pPr marL="2286000" indent="0" algn="ctr" rtl="0" eaLnBrk="1" latinLnBrk="0" hangingPunct="1">
              <a:spcBef>
                <a:spcPts val="350"/>
              </a:spcBef>
              <a:buClr>
                <a:schemeClr val="accent3"/>
              </a:buClr>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tint val="75000"/>
                  </a:schemeClr>
                </a:solidFill>
                <a:latin typeface="+mn-lt"/>
                <a:ea typeface="+mn-ea"/>
                <a:cs typeface="+mn-cs"/>
              </a:defRPr>
            </a:lvl9pPr>
            <a:extLst/>
          </a:lstStyle>
          <a:p>
            <a:pPr algn="r"/>
            <a:r>
              <a:rPr lang="en-US" sz="4000" dirty="0"/>
              <a:t>Day 2: Case Consultation and Skill Building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43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34858" y="1481328"/>
            <a:ext cx="3751942" cy="4525963"/>
          </a:xfrm>
        </p:spPr>
        <p:txBody>
          <a:bodyPr/>
          <a:lstStyle/>
          <a:p>
            <a:r>
              <a:rPr lang="en-US" dirty="0"/>
              <a:t>Overnight Thoughts?</a:t>
            </a:r>
          </a:p>
          <a:p>
            <a:pPr lvl="1"/>
            <a:r>
              <a:rPr lang="en-US" dirty="0"/>
              <a:t>Questions from yesterday?</a:t>
            </a:r>
          </a:p>
          <a:p>
            <a:pPr lvl="1"/>
            <a:r>
              <a:rPr lang="en-US" dirty="0"/>
              <a:t>Feedback from yesterday?</a:t>
            </a:r>
          </a:p>
          <a:p>
            <a:pPr lvl="1"/>
            <a:r>
              <a:rPr lang="en-US" dirty="0"/>
              <a:t>Reflections from yesterday?</a:t>
            </a:r>
          </a:p>
        </p:txBody>
      </p:sp>
      <p:sp>
        <p:nvSpPr>
          <p:cNvPr id="4" name="Title 3"/>
          <p:cNvSpPr>
            <a:spLocks noGrp="1"/>
          </p:cNvSpPr>
          <p:nvPr>
            <p:ph type="title"/>
          </p:nvPr>
        </p:nvSpPr>
        <p:spPr/>
        <p:txBody>
          <a:bodyPr/>
          <a:lstStyle/>
          <a:p>
            <a:r>
              <a:rPr lang="en-US" dirty="0"/>
              <a:t>Day 2: Welcome Back</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42</a:t>
            </a:fld>
            <a:endParaRPr lang="en-US" dirty="0"/>
          </a:p>
        </p:txBody>
      </p:sp>
      <p:pic>
        <p:nvPicPr>
          <p:cNvPr id="5" name="Content Placeholder 4" descr="images-18.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791" r="3329"/>
          <a:stretch/>
        </p:blipFill>
        <p:spPr>
          <a:xfrm>
            <a:off x="689429" y="1481329"/>
            <a:ext cx="3918857" cy="4345488"/>
          </a:xfrm>
        </p:spPr>
      </p:pic>
    </p:spTree>
    <p:extLst>
      <p:ext uri="{BB962C8B-B14F-4D97-AF65-F5344CB8AC3E}">
        <p14:creationId xmlns:p14="http://schemas.microsoft.com/office/powerpoint/2010/main" val="3715261242"/>
      </p:ext>
    </p:extLst>
  </p:cSld>
  <p:clrMapOvr>
    <a:masterClrMapping/>
  </p:clrMapOvr>
  <p:transition advTm="61039"/>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19.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442" r="11859"/>
          <a:stretch/>
        </p:blipFill>
        <p:spPr>
          <a:xfrm>
            <a:off x="4648200" y="1481328"/>
            <a:ext cx="4394200" cy="4525963"/>
          </a:xfrm>
        </p:spPr>
      </p:pic>
      <p:sp>
        <p:nvSpPr>
          <p:cNvPr id="3" name="Content Placeholder 2"/>
          <p:cNvSpPr>
            <a:spLocks noGrp="1"/>
          </p:cNvSpPr>
          <p:nvPr>
            <p:ph sz="half" idx="2"/>
          </p:nvPr>
        </p:nvSpPr>
        <p:spPr>
          <a:xfrm>
            <a:off x="460829" y="1481328"/>
            <a:ext cx="4038600" cy="4525963"/>
          </a:xfrm>
        </p:spPr>
        <p:txBody>
          <a:bodyPr/>
          <a:lstStyle/>
          <a:p>
            <a:r>
              <a:rPr lang="en-US" dirty="0"/>
              <a:t>Consultation Process:</a:t>
            </a:r>
          </a:p>
          <a:p>
            <a:pPr lvl="1"/>
            <a:r>
              <a:rPr lang="en-US" dirty="0"/>
              <a:t>Information Collection</a:t>
            </a:r>
          </a:p>
          <a:p>
            <a:pPr lvl="1"/>
            <a:r>
              <a:rPr lang="en-US" dirty="0"/>
              <a:t>Safety and Risk Determination</a:t>
            </a:r>
          </a:p>
          <a:p>
            <a:pPr lvl="1"/>
            <a:r>
              <a:rPr lang="en-US" dirty="0"/>
              <a:t>Safety Planning Analysis and Impending Danger Safety Plans</a:t>
            </a:r>
          </a:p>
          <a:p>
            <a:r>
              <a:rPr lang="en-US" dirty="0"/>
              <a:t>Small Group Exercise:</a:t>
            </a:r>
          </a:p>
          <a:p>
            <a:pPr lvl="1"/>
            <a:r>
              <a:rPr lang="en-US" dirty="0"/>
              <a:t>Case Application</a:t>
            </a:r>
          </a:p>
        </p:txBody>
      </p:sp>
      <p:sp>
        <p:nvSpPr>
          <p:cNvPr id="4" name="Title 3"/>
          <p:cNvSpPr>
            <a:spLocks noGrp="1"/>
          </p:cNvSpPr>
          <p:nvPr>
            <p:ph type="title"/>
          </p:nvPr>
        </p:nvSpPr>
        <p:spPr/>
        <p:txBody>
          <a:bodyPr/>
          <a:lstStyle/>
          <a:p>
            <a:r>
              <a:rPr lang="en-US" dirty="0"/>
              <a:t>Agenda: Day 2</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43</a:t>
            </a:fld>
            <a:endParaRPr lang="en-US" dirty="0"/>
          </a:p>
        </p:txBody>
      </p:sp>
    </p:spTree>
    <p:extLst>
      <p:ext uri="{BB962C8B-B14F-4D97-AF65-F5344CB8AC3E}">
        <p14:creationId xmlns:p14="http://schemas.microsoft.com/office/powerpoint/2010/main" val="2220686470"/>
      </p:ext>
    </p:extLst>
  </p:cSld>
  <p:clrMapOvr>
    <a:masterClrMapping/>
  </p:clrMapOvr>
  <p:transition advTm="61039"/>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6</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Process: Family Functioning Assessment </a:t>
            </a:r>
          </a:p>
          <a:p>
            <a:pPr algn="r"/>
            <a:r>
              <a:rPr lang="en-US" dirty="0"/>
              <a:t> Information Collection</a:t>
            </a:r>
          </a:p>
        </p:txBody>
      </p:sp>
    </p:spTree>
    <p:extLst>
      <p:ext uri="{BB962C8B-B14F-4D97-AF65-F5344CB8AC3E}">
        <p14:creationId xmlns:p14="http://schemas.microsoft.com/office/powerpoint/2010/main" val="30909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a:t>	</a:t>
            </a:r>
            <a:r>
              <a:rPr lang="en-US" i="1" dirty="0"/>
              <a:t>The supervisor consults with the CPI throughout the FFA to remain informed regarding the status of the FFA and to provide guidance related to effective information collection.</a:t>
            </a:r>
          </a:p>
          <a:p>
            <a:pPr eaLnBrk="1" hangingPunct="1">
              <a:lnSpc>
                <a:spcPct val="90000"/>
              </a:lnSpc>
              <a:buFont typeface="Wingdings 2" pitchFamily="18" charset="2"/>
              <a:buNone/>
            </a:pPr>
            <a:endParaRPr lang="en-US" i="1" dirty="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Consultation Focus</a:t>
            </a: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198373609"/>
      </p:ext>
    </p:extLst>
  </p:cSld>
  <p:clrMapOvr>
    <a:masterClrMapping/>
  </p:clrMapOvr>
  <p:transition advTm="61039"/>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sz="3200" dirty="0"/>
              <a:t>Observation: Supervisor Consultation for Information Collection</a:t>
            </a:r>
          </a:p>
        </p:txBody>
      </p:sp>
      <p:sp>
        <p:nvSpPr>
          <p:cNvPr id="10" name="Text Placeholder 9"/>
          <p:cNvSpPr>
            <a:spLocks noGrp="1"/>
          </p:cNvSpPr>
          <p:nvPr>
            <p:ph sz="half" idx="1"/>
          </p:nvPr>
        </p:nvSpPr>
        <p:spPr>
          <a:xfrm>
            <a:off x="457200" y="1219200"/>
            <a:ext cx="4038600" cy="5029200"/>
          </a:xfrm>
        </p:spPr>
        <p:txBody>
          <a:bodyPr>
            <a:noAutofit/>
          </a:bodyPr>
          <a:lstStyle/>
          <a:p>
            <a:pPr marL="457200" indent="-457200"/>
            <a:r>
              <a:rPr lang="en-US" sz="2600" dirty="0">
                <a:solidFill>
                  <a:srgbClr val="000000"/>
                </a:solidFill>
              </a:rPr>
              <a:t>Observation of Consultation between Cindy and her Supervisor. </a:t>
            </a:r>
          </a:p>
          <a:p>
            <a:pPr marL="457200" indent="-457200"/>
            <a:r>
              <a:rPr lang="en-US" sz="2600" dirty="0">
                <a:solidFill>
                  <a:srgbClr val="000000"/>
                </a:solidFill>
              </a:rPr>
              <a:t>Consider:</a:t>
            </a:r>
          </a:p>
          <a:p>
            <a:pPr marL="712788" lvl="1" indent="-457200"/>
            <a:r>
              <a:rPr lang="en-US" sz="2500" dirty="0">
                <a:solidFill>
                  <a:srgbClr val="000000"/>
                </a:solidFill>
              </a:rPr>
              <a:t>Diligence;</a:t>
            </a:r>
          </a:p>
          <a:p>
            <a:pPr marL="712788" lvl="1" indent="-457200"/>
            <a:r>
              <a:rPr lang="en-US" sz="2500" dirty="0">
                <a:solidFill>
                  <a:srgbClr val="000000"/>
                </a:solidFill>
              </a:rPr>
              <a:t>Questions you may have for Cindy?</a:t>
            </a:r>
          </a:p>
          <a:p>
            <a:pPr marL="712788" lvl="1" indent="-457200"/>
            <a:r>
              <a:rPr lang="en-US" sz="2500" dirty="0">
                <a:solidFill>
                  <a:srgbClr val="000000"/>
                </a:solidFill>
              </a:rPr>
              <a:t>Next Steps for Cindy.</a:t>
            </a:r>
          </a:p>
          <a:p>
            <a:pPr marL="0" indent="0">
              <a:buNone/>
            </a:pPr>
            <a:endParaRPr lang="en-US" sz="2600" dirty="0">
              <a:solidFill>
                <a:srgbClr val="000000"/>
              </a:solidFill>
            </a:endParaRPr>
          </a:p>
          <a:p>
            <a:pPr marL="0" indent="0">
              <a:buNone/>
            </a:pP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866601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191000" cy="4525963"/>
          </a:xfrm>
        </p:spPr>
        <p:txBody>
          <a:bodyPr/>
          <a:lstStyle/>
          <a:p>
            <a:r>
              <a:rPr lang="en-US" sz="2000" dirty="0"/>
              <a:t>Conducting FFA Interviews and Assessing the Significance of Information</a:t>
            </a:r>
          </a:p>
          <a:p>
            <a:pPr lvl="1"/>
            <a:r>
              <a:rPr lang="en-US" sz="2000" dirty="0"/>
              <a:t>Oversee FFA Interview Protocol;</a:t>
            </a:r>
          </a:p>
          <a:p>
            <a:pPr lvl="1"/>
            <a:r>
              <a:rPr lang="en-US" sz="2000" dirty="0"/>
              <a:t>Assist in conducting interviews;</a:t>
            </a:r>
          </a:p>
          <a:p>
            <a:pPr lvl="1"/>
            <a:r>
              <a:rPr lang="en-US" sz="2000" dirty="0"/>
              <a:t>Discuss sufficiency of information collection;</a:t>
            </a:r>
          </a:p>
          <a:p>
            <a:pPr lvl="1"/>
            <a:r>
              <a:rPr lang="en-US" sz="2000" dirty="0"/>
              <a:t>Assure FFA is proceeding in a timely manner;</a:t>
            </a:r>
          </a:p>
          <a:p>
            <a:pPr lvl="1"/>
            <a:r>
              <a:rPr lang="en-US" sz="2000" dirty="0"/>
              <a:t>Oversee safety management;</a:t>
            </a:r>
          </a:p>
          <a:p>
            <a:pPr lvl="1"/>
            <a:r>
              <a:rPr lang="en-US" sz="2000" dirty="0"/>
              <a:t>Assure due diligence.</a:t>
            </a:r>
          </a:p>
          <a:p>
            <a:pPr lvl="1"/>
            <a:endParaRPr lang="en-US" sz="2000" dirty="0"/>
          </a:p>
        </p:txBody>
      </p:sp>
      <p:sp>
        <p:nvSpPr>
          <p:cNvPr id="4" name="Title 3"/>
          <p:cNvSpPr>
            <a:spLocks noGrp="1"/>
          </p:cNvSpPr>
          <p:nvPr>
            <p:ph type="title"/>
          </p:nvPr>
        </p:nvSpPr>
        <p:spPr/>
        <p:txBody>
          <a:bodyPr/>
          <a:lstStyle/>
          <a:p>
            <a:r>
              <a:rPr lang="en-US" dirty="0"/>
              <a:t>Information Collection: Step 7</a:t>
            </a:r>
          </a:p>
        </p:txBody>
      </p:sp>
      <p:pic>
        <p:nvPicPr>
          <p:cNvPr id="6" name="Content Placeholder 5" descr="informationsschild.jpg"/>
          <p:cNvPicPr>
            <a:picLocks noGrp="1" noChangeAspect="1"/>
          </p:cNvPicPr>
          <p:nvPr>
            <p:ph sz="half" idx="2"/>
          </p:nvPr>
        </p:nvPicPr>
        <p:blipFill>
          <a:blip r:embed="rId2">
            <a:extLst>
              <a:ext uri="{28A0092B-C50C-407E-A947-70E740481C1C}">
                <a14:useLocalDpi xmlns:a14="http://schemas.microsoft.com/office/drawing/2010/main" val="0"/>
              </a:ext>
            </a:extLst>
          </a:blip>
          <a:srcRect l="12151" r="12151"/>
          <a:stretch>
            <a:fillRect/>
          </a:stretch>
        </p:blipFill>
        <p:spPr/>
      </p:pic>
    </p:spTree>
    <p:extLst>
      <p:ext uri="{BB962C8B-B14F-4D97-AF65-F5344CB8AC3E}">
        <p14:creationId xmlns:p14="http://schemas.microsoft.com/office/powerpoint/2010/main" val="3681824979"/>
      </p:ext>
    </p:extLst>
  </p:cSld>
  <p:clrMapOvr>
    <a:masterClrMapping/>
  </p:clrMapOvr>
  <p:transition advTm="61039"/>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a:t>Practice: </a:t>
            </a:r>
            <a:r>
              <a:rPr lang="en-US" sz="3200"/>
              <a:t>Information Collection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a:solidFill>
                  <a:srgbClr val="000000"/>
                </a:solidFill>
              </a:rPr>
              <a:t>Small group exercise;</a:t>
            </a:r>
          </a:p>
          <a:p>
            <a:r>
              <a:rPr lang="en-US" sz="2600" dirty="0">
                <a:solidFill>
                  <a:srgbClr val="000000"/>
                </a:solidFill>
              </a:rPr>
              <a:t>Review of consultation scenarios that may arise when reviewing FFA for information collection;</a:t>
            </a:r>
          </a:p>
          <a:p>
            <a:r>
              <a:rPr lang="en-US" sz="2600" dirty="0">
                <a:solidFill>
                  <a:srgbClr val="000000"/>
                </a:solidFill>
              </a:rPr>
              <a:t>Consider consultation concerns and consider solutions to consultation scenarios.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953383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175396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Agenda</a:t>
            </a:r>
          </a:p>
        </p:txBody>
      </p:sp>
      <p:sp>
        <p:nvSpPr>
          <p:cNvPr id="4" name="Slide Number Placeholder 3"/>
          <p:cNvSpPr>
            <a:spLocks noGrp="1"/>
          </p:cNvSpPr>
          <p:nvPr>
            <p:ph type="sldNum" sz="quarter" idx="11"/>
          </p:nvPr>
        </p:nvSpPr>
        <p:spPr/>
        <p:txBody>
          <a:bodyPr/>
          <a:lstStyle/>
          <a:p>
            <a:pPr>
              <a:defRPr/>
            </a:pPr>
            <a:fld id="{FD10176A-4C7A-4879-B45F-430B18CE6C19}" type="slidenum">
              <a:rPr lang="en-US" smtClean="0"/>
              <a:pPr>
                <a:defRPr/>
              </a:pPr>
              <a:t>5</a:t>
            </a:fld>
            <a:endParaRPr lang="en-US" dirty="0"/>
          </a:p>
        </p:txBody>
      </p:sp>
      <p:pic>
        <p:nvPicPr>
          <p:cNvPr id="5" name="Content Placeholder 4" descr="images.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spTree>
    <p:extLst>
      <p:ext uri="{BB962C8B-B14F-4D97-AF65-F5344CB8AC3E}">
        <p14:creationId xmlns:p14="http://schemas.microsoft.com/office/powerpoint/2010/main" val="41028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7</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Process: Family Functioning Assessment</a:t>
            </a:r>
          </a:p>
          <a:p>
            <a:pPr algn="r"/>
            <a:r>
              <a:rPr lang="en-US" dirty="0"/>
              <a:t>Safety and Risk Determination</a:t>
            </a:r>
          </a:p>
        </p:txBody>
      </p:sp>
    </p:spTree>
    <p:extLst>
      <p:ext uri="{BB962C8B-B14F-4D97-AF65-F5344CB8AC3E}">
        <p14:creationId xmlns:p14="http://schemas.microsoft.com/office/powerpoint/2010/main" val="32464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a:t>	</a:t>
            </a:r>
            <a:r>
              <a:rPr lang="en-US" i="1" dirty="0"/>
              <a:t>The supervisor reviews a CPI’s documentation of the FFA and consults with him or her to confirm the FFA safety and risk determination.</a:t>
            </a:r>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Consultation Focus</a:t>
            </a: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4048399643"/>
      </p:ext>
    </p:extLst>
  </p:cSld>
  <p:clrMapOvr>
    <a:masterClrMapping/>
  </p:clrMapOvr>
  <p:transition advTm="61039"/>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6 Domains of Information Collection;</a:t>
            </a:r>
          </a:p>
          <a:p>
            <a:pPr lvl="1"/>
            <a:r>
              <a:rPr lang="en-US" dirty="0"/>
              <a:t>Each domain contains information to inform the domain and the overall implications for safety.</a:t>
            </a:r>
          </a:p>
        </p:txBody>
      </p:sp>
      <p:pic>
        <p:nvPicPr>
          <p:cNvPr id="2" name="Content Placeholder 1" descr="cropped-header.jpg"/>
          <p:cNvPicPr>
            <a:picLocks noGrp="1" noChangeAspect="1"/>
          </p:cNvPicPr>
          <p:nvPr>
            <p:ph sz="half" idx="2"/>
          </p:nvPr>
        </p:nvPicPr>
        <p:blipFill>
          <a:blip r:embed="rId2">
            <a:extLst>
              <a:ext uri="{28A0092B-C50C-407E-A947-70E740481C1C}">
                <a14:useLocalDpi xmlns:a14="http://schemas.microsoft.com/office/drawing/2010/main" val="0"/>
              </a:ext>
            </a:extLst>
          </a:blip>
          <a:srcRect t="-200031" b="-200031"/>
          <a:stretch>
            <a:fillRect/>
          </a:stretch>
        </p:blipFill>
        <p:spPr/>
      </p:pic>
      <p:sp>
        <p:nvSpPr>
          <p:cNvPr id="4" name="Title 3"/>
          <p:cNvSpPr>
            <a:spLocks noGrp="1"/>
          </p:cNvSpPr>
          <p:nvPr>
            <p:ph type="title"/>
          </p:nvPr>
        </p:nvSpPr>
        <p:spPr/>
        <p:txBody>
          <a:bodyPr>
            <a:normAutofit fontScale="90000"/>
          </a:bodyPr>
          <a:lstStyle/>
          <a:p>
            <a:r>
              <a:rPr lang="en-US" dirty="0"/>
              <a:t>Information Collection Domains: Sufficient Information Collection</a:t>
            </a:r>
          </a:p>
        </p:txBody>
      </p:sp>
    </p:spTree>
    <p:extLst>
      <p:ext uri="{BB962C8B-B14F-4D97-AF65-F5344CB8AC3E}">
        <p14:creationId xmlns:p14="http://schemas.microsoft.com/office/powerpoint/2010/main" val="3742513519"/>
      </p:ext>
    </p:extLst>
  </p:cSld>
  <p:clrMapOvr>
    <a:masterClrMapping/>
  </p:clrMapOvr>
  <p:transition advTm="6103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000" dirty="0"/>
              <a:t>Confirmation of Sufficient Information Collection:</a:t>
            </a:r>
          </a:p>
          <a:p>
            <a:pPr lvl="1"/>
            <a:r>
              <a:rPr lang="en-US" sz="2000" dirty="0"/>
              <a:t>Information Domains;</a:t>
            </a:r>
          </a:p>
          <a:p>
            <a:pPr lvl="1"/>
            <a:r>
              <a:rPr lang="en-US" sz="2000" dirty="0"/>
              <a:t>CPC’s are accurate;</a:t>
            </a:r>
          </a:p>
          <a:p>
            <a:pPr lvl="1"/>
            <a:r>
              <a:rPr lang="en-US" sz="2000" dirty="0"/>
              <a:t>Information is reconciled;</a:t>
            </a:r>
          </a:p>
          <a:p>
            <a:pPr lvl="1"/>
            <a:r>
              <a:rPr lang="en-US" sz="2000" dirty="0"/>
              <a:t>Danger threats are accurately identified based upon the information;</a:t>
            </a:r>
          </a:p>
          <a:p>
            <a:pPr lvl="1"/>
            <a:r>
              <a:rPr lang="en-US" sz="2000" dirty="0"/>
              <a:t>Absence of danger is supported by the information;</a:t>
            </a:r>
          </a:p>
          <a:p>
            <a:pPr lvl="1"/>
            <a:r>
              <a:rPr lang="en-US" sz="2000" dirty="0"/>
              <a:t>Risk assessment is accurate based upon the information.</a:t>
            </a:r>
          </a:p>
          <a:p>
            <a:pPr lvl="1"/>
            <a:endParaRPr lang="en-US" sz="2000" dirty="0"/>
          </a:p>
        </p:txBody>
      </p:sp>
      <p:sp>
        <p:nvSpPr>
          <p:cNvPr id="4" name="Title 3"/>
          <p:cNvSpPr>
            <a:spLocks noGrp="1"/>
          </p:cNvSpPr>
          <p:nvPr>
            <p:ph type="title"/>
          </p:nvPr>
        </p:nvSpPr>
        <p:spPr/>
        <p:txBody>
          <a:bodyPr/>
          <a:lstStyle/>
          <a:p>
            <a:r>
              <a:rPr lang="en-US" dirty="0"/>
              <a:t>Safety and Risk Determination: Step 8</a:t>
            </a:r>
          </a:p>
        </p:txBody>
      </p:sp>
      <p:pic>
        <p:nvPicPr>
          <p:cNvPr id="6" name="Content Placeholder 5"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t="-17049" b="-17049"/>
          <a:stretch>
            <a:fillRect/>
          </a:stretch>
        </p:blipFill>
        <p:spPr/>
      </p:pic>
    </p:spTree>
    <p:extLst>
      <p:ext uri="{BB962C8B-B14F-4D97-AF65-F5344CB8AC3E}">
        <p14:creationId xmlns:p14="http://schemas.microsoft.com/office/powerpoint/2010/main" val="828323998"/>
      </p:ext>
    </p:extLst>
  </p:cSld>
  <p:clrMapOvr>
    <a:masterClrMapping/>
  </p:clrMapOvr>
  <p:transition advTm="61039"/>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dirty="0"/>
              <a:t>Sufficient Information: Supervisor Expectations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0" indent="0">
              <a:buNone/>
            </a:pPr>
            <a:r>
              <a:rPr lang="en-US" sz="2600" dirty="0">
                <a:solidFill>
                  <a:srgbClr val="000000"/>
                </a:solidFill>
              </a:rPr>
              <a:t>Working in pairs;</a:t>
            </a:r>
          </a:p>
          <a:p>
            <a:pPr marL="0" indent="0">
              <a:buNone/>
            </a:pPr>
            <a:r>
              <a:rPr lang="en-US" sz="2600" dirty="0">
                <a:solidFill>
                  <a:srgbClr val="000000"/>
                </a:solidFill>
              </a:rPr>
              <a:t>Discussion regarding:</a:t>
            </a:r>
          </a:p>
          <a:p>
            <a:pPr marL="457200" indent="-457200"/>
            <a:r>
              <a:rPr lang="en-US" sz="2600" dirty="0">
                <a:solidFill>
                  <a:srgbClr val="000000"/>
                </a:solidFill>
              </a:rPr>
              <a:t>What is their specific basis for determining sufficient information?</a:t>
            </a:r>
          </a:p>
          <a:p>
            <a:pPr marL="457200" indent="-457200"/>
            <a:r>
              <a:rPr lang="en-US" sz="2600" dirty="0">
                <a:solidFill>
                  <a:srgbClr val="000000"/>
                </a:solidFill>
              </a:rPr>
              <a:t>How do they determine sufficiency?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520533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3651525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b="1" dirty="0"/>
              <a:t>	</a:t>
            </a:r>
            <a:r>
              <a:rPr lang="en-US" sz="3200" b="1" dirty="0"/>
              <a:t>Impending Danger:</a:t>
            </a:r>
          </a:p>
          <a:p>
            <a:pPr>
              <a:lnSpc>
                <a:spcPct val="90000"/>
              </a:lnSpc>
            </a:pPr>
            <a:r>
              <a:rPr lang="en-US" i="1" dirty="0"/>
              <a:t>State of danger in which family behaviors, attitudes, motives, emotions, and/or situation pose a threat which many not be currently active but can be anticipated to have severe effects on a child at any time</a:t>
            </a:r>
          </a:p>
        </p:txBody>
      </p:sp>
      <p:sp>
        <p:nvSpPr>
          <p:cNvPr id="2" name="Content Placeholder 1"/>
          <p:cNvSpPr>
            <a:spLocks noGrp="1"/>
          </p:cNvSpPr>
          <p:nvPr>
            <p:ph sz="half" idx="2"/>
          </p:nvPr>
        </p:nvSpPr>
        <p:spPr/>
        <p:txBody>
          <a:bodyPr/>
          <a:lstStyle/>
          <a:p>
            <a:pPr marL="109537" indent="0">
              <a:buNone/>
            </a:pPr>
            <a:r>
              <a:rPr lang="en-US" sz="3200" b="1" dirty="0"/>
              <a:t>Danger Threshold Criteria</a:t>
            </a:r>
          </a:p>
          <a:p>
            <a:pPr lvl="1"/>
            <a:r>
              <a:rPr lang="en-US" dirty="0"/>
              <a:t>Imminence</a:t>
            </a:r>
          </a:p>
          <a:p>
            <a:pPr lvl="1"/>
            <a:r>
              <a:rPr lang="en-US" dirty="0"/>
              <a:t>Vulnerable Child</a:t>
            </a:r>
          </a:p>
          <a:p>
            <a:pPr lvl="1"/>
            <a:r>
              <a:rPr lang="en-US" dirty="0"/>
              <a:t>Out of Control</a:t>
            </a:r>
          </a:p>
          <a:p>
            <a:pPr lvl="1"/>
            <a:r>
              <a:rPr lang="en-US" dirty="0"/>
              <a:t>Severity</a:t>
            </a:r>
          </a:p>
          <a:p>
            <a:pPr lvl="1"/>
            <a:r>
              <a:rPr lang="en-US" dirty="0"/>
              <a:t>Observable</a:t>
            </a:r>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Justification: Impending Danger</a:t>
            </a:r>
          </a:p>
        </p:txBody>
      </p:sp>
      <p:sp>
        <p:nvSpPr>
          <p:cNvPr id="4" name="TextBox 3"/>
          <p:cNvSpPr txBox="1"/>
          <p:nvPr/>
        </p:nvSpPr>
        <p:spPr>
          <a:xfrm>
            <a:off x="1269917" y="177289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9898949"/>
      </p:ext>
    </p:extLst>
  </p:cSld>
  <p:clrMapOvr>
    <a:masterClrMapping/>
  </p:clrMapOvr>
  <p:transition advTm="6103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b="1" dirty="0"/>
              <a:t>	</a:t>
            </a:r>
            <a:endParaRPr lang="en-US" i="1" dirty="0"/>
          </a:p>
        </p:txBody>
      </p:sp>
      <p:sp>
        <p:nvSpPr>
          <p:cNvPr id="2" name="Content Placeholder 1"/>
          <p:cNvSpPr>
            <a:spLocks noGrp="1"/>
          </p:cNvSpPr>
          <p:nvPr>
            <p:ph sz="half" idx="2"/>
          </p:nvPr>
        </p:nvSpPr>
        <p:spPr/>
        <p:txBody>
          <a:bodyPr/>
          <a:lstStyle/>
          <a:p>
            <a:pPr marL="109537" indent="0">
              <a:buNone/>
            </a:pPr>
            <a:r>
              <a:rPr lang="en-US" sz="3600" dirty="0"/>
              <a:t>Duration</a:t>
            </a:r>
          </a:p>
          <a:p>
            <a:pPr marL="109537" indent="0">
              <a:buNone/>
            </a:pPr>
            <a:r>
              <a:rPr lang="en-US" sz="3600" dirty="0"/>
              <a:t>Consistency</a:t>
            </a:r>
          </a:p>
          <a:p>
            <a:pPr marL="109537" indent="0">
              <a:buNone/>
            </a:pPr>
            <a:r>
              <a:rPr lang="en-US" sz="3600" dirty="0"/>
              <a:t>Pervasiveness</a:t>
            </a:r>
          </a:p>
          <a:p>
            <a:pPr marL="109537" indent="0">
              <a:buNone/>
            </a:pPr>
            <a:r>
              <a:rPr lang="en-US" sz="3600" dirty="0"/>
              <a:t>Influence</a:t>
            </a:r>
          </a:p>
          <a:p>
            <a:pPr marL="109537" indent="0">
              <a:buNone/>
            </a:pPr>
            <a:r>
              <a:rPr lang="en-US" sz="3600" dirty="0"/>
              <a:t>Continuance</a:t>
            </a:r>
          </a:p>
          <a:p>
            <a:pPr marL="109537" indent="0">
              <a:buNone/>
            </a:pPr>
            <a:r>
              <a:rPr lang="en-US" sz="3600" dirty="0"/>
              <a:t>Intensity</a:t>
            </a:r>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Qualifiers: Danger Threshold</a:t>
            </a:r>
          </a:p>
        </p:txBody>
      </p:sp>
      <p:sp>
        <p:nvSpPr>
          <p:cNvPr id="4" name="TextBox 3"/>
          <p:cNvSpPr txBox="1"/>
          <p:nvPr/>
        </p:nvSpPr>
        <p:spPr>
          <a:xfrm>
            <a:off x="1269917" y="1772898"/>
            <a:ext cx="184666" cy="369332"/>
          </a:xfrm>
          <a:prstGeom prst="rect">
            <a:avLst/>
          </a:prstGeom>
          <a:noFill/>
        </p:spPr>
        <p:txBody>
          <a:bodyPr wrap="none" rtlCol="0">
            <a:spAutoFit/>
          </a:bodyPr>
          <a:lstStyle/>
          <a:p>
            <a:endParaRPr lang="en-US" dirty="0"/>
          </a:p>
        </p:txBody>
      </p:sp>
      <p:pic>
        <p:nvPicPr>
          <p:cNvPr id="3" name="Picture 2" descr="do-you-qualify-for-diminished-va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1086"/>
            <a:ext cx="3638550" cy="3429000"/>
          </a:xfrm>
          <a:prstGeom prst="rect">
            <a:avLst/>
          </a:prstGeom>
        </p:spPr>
      </p:pic>
    </p:spTree>
    <p:extLst>
      <p:ext uri="{BB962C8B-B14F-4D97-AF65-F5344CB8AC3E}">
        <p14:creationId xmlns:p14="http://schemas.microsoft.com/office/powerpoint/2010/main" val="1295341815"/>
      </p:ext>
    </p:extLst>
  </p:cSld>
  <p:clrMapOvr>
    <a:masterClrMapping/>
  </p:clrMapOvr>
  <p:transition advTm="61039"/>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ir-work-icon.jpg"/>
          <p:cNvPicPr>
            <a:picLocks noGrp="1" noChangeAspect="1"/>
          </p:cNvPicPr>
          <p:nvPr>
            <p:ph idx="1"/>
          </p:nvPr>
        </p:nvPicPr>
        <p:blipFill>
          <a:blip r:embed="rId3" cstate="email">
            <a:extLst>
              <a:ext uri="{28A0092B-C50C-407E-A947-70E740481C1C}">
                <a14:useLocalDpi xmlns:a14="http://schemas.microsoft.com/office/drawing/2010/main" val="0"/>
              </a:ext>
            </a:extLst>
          </a:blip>
          <a:srcRect t="22245" b="22245"/>
          <a:stretch>
            <a:fillRect/>
          </a:stretch>
        </p:blipFill>
        <p:spPr>
          <a:xfrm>
            <a:off x="752475" y="1481138"/>
            <a:ext cx="7639050" cy="4201182"/>
          </a:xfrm>
          <a:prstGeom prst="rect">
            <a:avLst/>
          </a:prstGeom>
        </p:spPr>
      </p:pic>
      <p:sp>
        <p:nvSpPr>
          <p:cNvPr id="9" name="Title 8"/>
          <p:cNvSpPr>
            <a:spLocks noGrp="1"/>
          </p:cNvSpPr>
          <p:nvPr>
            <p:ph type="title"/>
          </p:nvPr>
        </p:nvSpPr>
        <p:spPr/>
        <p:txBody>
          <a:bodyPr>
            <a:normAutofit/>
          </a:bodyPr>
          <a:lstStyle/>
          <a:p>
            <a:r>
              <a:rPr lang="en-US" dirty="0"/>
              <a:t>Practice: Verifying Impending Danger</a:t>
            </a:r>
            <a:endParaRPr lang="en-US" sz="3200" dirty="0"/>
          </a:p>
        </p:txBody>
      </p:sp>
    </p:spTree>
    <p:extLst>
      <p:ext uri="{BB962C8B-B14F-4D97-AF65-F5344CB8AC3E}">
        <p14:creationId xmlns:p14="http://schemas.microsoft.com/office/powerpoint/2010/main" val="2962800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333485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a:t>Inform training and development</a:t>
            </a:r>
          </a:p>
          <a:p>
            <a:r>
              <a:rPr lang="en-US" dirty="0"/>
              <a:t>Provide feedback to trainer</a:t>
            </a:r>
          </a:p>
          <a:p>
            <a:r>
              <a:rPr lang="en-US" dirty="0"/>
              <a:t>Measure change</a:t>
            </a:r>
          </a:p>
        </p:txBody>
      </p:sp>
      <p:sp>
        <p:nvSpPr>
          <p:cNvPr id="2" name="Title 1"/>
          <p:cNvSpPr>
            <a:spLocks noGrp="1"/>
          </p:cNvSpPr>
          <p:nvPr>
            <p:ph type="title"/>
          </p:nvPr>
        </p:nvSpPr>
        <p:spPr/>
        <p:txBody>
          <a:bodyPr>
            <a:normAutofit/>
          </a:bodyPr>
          <a:lstStyle/>
          <a:p>
            <a:r>
              <a:rPr lang="en-US" sz="4400" dirty="0"/>
              <a:t>Baseline Knowledge Assessment</a:t>
            </a:r>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6</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1347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Session 8</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Consultation Process: Safety Planning Analysis  and Impending Danger Safety Plan</a:t>
            </a:r>
          </a:p>
        </p:txBody>
      </p:sp>
    </p:spTree>
    <p:extLst>
      <p:ext uri="{BB962C8B-B14F-4D97-AF65-F5344CB8AC3E}">
        <p14:creationId xmlns:p14="http://schemas.microsoft.com/office/powerpoint/2010/main" val="40361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buFont typeface="Wingdings 2" pitchFamily="18" charset="2"/>
              <a:buNone/>
            </a:pPr>
            <a:r>
              <a:rPr lang="en-US" dirty="0"/>
              <a:t>	</a:t>
            </a:r>
            <a:r>
              <a:rPr lang="en-US" i="1" dirty="0"/>
              <a:t>The supervisor reviews a caseworker’s documentation of the Safety Planning Analysis and consults with him or her to confirm the sufficiency of the safety plan.</a:t>
            </a:r>
          </a:p>
          <a:p>
            <a:pPr eaLnBrk="1" hangingPunct="1">
              <a:lnSpc>
                <a:spcPct val="90000"/>
              </a:lnSpc>
              <a:buFont typeface="Wingdings 2" pitchFamily="18" charset="2"/>
              <a:buNone/>
            </a:pPr>
            <a:endParaRPr lang="en-US" i="1" dirty="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Consultation Focus</a:t>
            </a: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4048399643"/>
      </p:ext>
    </p:extLst>
  </p:cSld>
  <p:clrMapOvr>
    <a:masterClrMapping/>
  </p:clrMapOvr>
  <p:transition advTm="61039"/>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290828"/>
            <a:ext cx="4038600" cy="4525963"/>
          </a:xfrm>
        </p:spPr>
        <p:txBody>
          <a:bodyPr/>
          <a:lstStyle/>
          <a:p>
            <a:r>
              <a:rPr lang="en-US" sz="2000" dirty="0"/>
              <a:t>Impending Danger is clearly described in FFA documentation;</a:t>
            </a:r>
          </a:p>
          <a:p>
            <a:r>
              <a:rPr lang="en-US" sz="2000" dirty="0"/>
              <a:t>Level of effort demonstrates Reasonable Efforts;</a:t>
            </a:r>
          </a:p>
          <a:p>
            <a:r>
              <a:rPr lang="en-US" sz="2000" dirty="0"/>
              <a:t>Caregiver Involvement ;</a:t>
            </a:r>
          </a:p>
          <a:p>
            <a:r>
              <a:rPr lang="en-US" sz="2000" dirty="0"/>
              <a:t>Safety Plan is least intrusive and most appropriate for controlling danger;</a:t>
            </a:r>
          </a:p>
          <a:p>
            <a:r>
              <a:rPr lang="en-US" sz="2000" dirty="0"/>
              <a:t>Safety Plan is action oriented;</a:t>
            </a:r>
          </a:p>
          <a:p>
            <a:r>
              <a:rPr lang="en-US" sz="2000" dirty="0"/>
              <a:t>Safety Plan is logical and justifiably effective;</a:t>
            </a:r>
          </a:p>
          <a:p>
            <a:r>
              <a:rPr lang="en-US" sz="2000" dirty="0"/>
              <a:t>Conditions for return are supported by information</a:t>
            </a:r>
          </a:p>
          <a:p>
            <a:pPr lvl="1"/>
            <a:endParaRPr lang="en-US" sz="2000" dirty="0"/>
          </a:p>
        </p:txBody>
      </p:sp>
      <p:pic>
        <p:nvPicPr>
          <p:cNvPr id="2" name="Content Placeholder 1" descr="images-6.jpeg"/>
          <p:cNvPicPr>
            <a:picLocks noGrp="1" noChangeAspect="1"/>
          </p:cNvPicPr>
          <p:nvPr>
            <p:ph sz="half" idx="2"/>
          </p:nvPr>
        </p:nvPicPr>
        <p:blipFill>
          <a:blip r:embed="rId2">
            <a:extLst>
              <a:ext uri="{28A0092B-C50C-407E-A947-70E740481C1C}">
                <a14:useLocalDpi xmlns:a14="http://schemas.microsoft.com/office/drawing/2010/main" val="0"/>
              </a:ext>
            </a:extLst>
          </a:blip>
          <a:srcRect l="20039" r="20039"/>
          <a:stretch>
            <a:fillRect/>
          </a:stretch>
        </p:blipFill>
        <p:spPr/>
      </p:pic>
      <p:sp>
        <p:nvSpPr>
          <p:cNvPr id="4" name="Title 3"/>
          <p:cNvSpPr>
            <a:spLocks noGrp="1"/>
          </p:cNvSpPr>
          <p:nvPr>
            <p:ph type="title"/>
          </p:nvPr>
        </p:nvSpPr>
        <p:spPr/>
        <p:txBody>
          <a:bodyPr/>
          <a:lstStyle/>
          <a:p>
            <a:r>
              <a:rPr lang="en-US" dirty="0"/>
              <a:t>Safety Plan Sufficiency: Step 8</a:t>
            </a:r>
          </a:p>
        </p:txBody>
      </p:sp>
    </p:spTree>
    <p:extLst>
      <p:ext uri="{BB962C8B-B14F-4D97-AF65-F5344CB8AC3E}">
        <p14:creationId xmlns:p14="http://schemas.microsoft.com/office/powerpoint/2010/main" val="828323998"/>
      </p:ext>
    </p:extLst>
  </p:cSld>
  <p:clrMapOvr>
    <a:masterClrMapping/>
  </p:clrMapOvr>
  <p:transition advTm="61039"/>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a:t>Practice: Safety Planning Consultation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Content Placeholder 2"/>
          <p:cNvSpPr>
            <a:spLocks noGrp="1"/>
          </p:cNvSpPr>
          <p:nvPr>
            <p:ph sz="half" idx="1"/>
          </p:nvPr>
        </p:nvSpPr>
        <p:spPr/>
        <p:txBody>
          <a:bodyPr/>
          <a:lstStyle/>
          <a:p>
            <a:r>
              <a:rPr lang="en-US" dirty="0"/>
              <a:t>Review safety plan; </a:t>
            </a:r>
          </a:p>
          <a:p>
            <a:r>
              <a:rPr lang="en-US" dirty="0"/>
              <a:t>Consider if you are in agreement with the developed safety plan;</a:t>
            </a:r>
          </a:p>
          <a:p>
            <a:r>
              <a:rPr lang="en-US" dirty="0"/>
              <a:t>Justify decision regarding agreement of safety plan;</a:t>
            </a:r>
          </a:p>
          <a:p>
            <a:r>
              <a:rPr lang="en-US" dirty="0"/>
              <a:t>Consider consultations questions or concerns that may arise based upon the review of the safety plan. </a:t>
            </a:r>
          </a:p>
        </p:txBody>
      </p:sp>
    </p:spTree>
    <p:extLst>
      <p:ext uri="{BB962C8B-B14F-4D97-AF65-F5344CB8AC3E}">
        <p14:creationId xmlns:p14="http://schemas.microsoft.com/office/powerpoint/2010/main" val="520533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3651525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r>
              <a:rPr lang="en-US" dirty="0"/>
              <a:t>Step 1:	Discuss in detail and make sure it is 				understood how the Impending 				Danger is occurring in the family</a:t>
            </a:r>
          </a:p>
          <a:p>
            <a:r>
              <a:rPr lang="en-US" dirty="0"/>
              <a:t>Step 2:	Identify essentially what must be 				controlled</a:t>
            </a:r>
          </a:p>
          <a:p>
            <a:r>
              <a:rPr lang="en-US" dirty="0"/>
              <a:t>Step 3:  	Determine what the safety plan must 			achieve </a:t>
            </a:r>
          </a:p>
          <a:p>
            <a:r>
              <a:rPr lang="en-US" dirty="0"/>
              <a:t>Step 4:	Identify Necessary Safety Actions</a:t>
            </a:r>
          </a:p>
          <a:p>
            <a:r>
              <a:rPr lang="en-US" dirty="0"/>
              <a:t>Step 5:	Amount and Frequency</a:t>
            </a:r>
          </a:p>
          <a:p>
            <a:r>
              <a:rPr lang="en-US" dirty="0"/>
              <a:t>Step 6:	Consider Resources - formal/informal</a:t>
            </a:r>
          </a:p>
        </p:txBody>
      </p:sp>
      <p:sp>
        <p:nvSpPr>
          <p:cNvPr id="10" name="Title 9"/>
          <p:cNvSpPr>
            <a:spLocks noGrp="1"/>
          </p:cNvSpPr>
          <p:nvPr>
            <p:ph type="title"/>
          </p:nvPr>
        </p:nvSpPr>
        <p:spPr/>
        <p:txBody>
          <a:bodyPr>
            <a:normAutofit fontScale="90000"/>
          </a:bodyPr>
          <a:lstStyle/>
          <a:p>
            <a:r>
              <a:rPr lang="en-US" dirty="0"/>
              <a:t>Supervisor Consultation: Developing the Safety Plan</a:t>
            </a:r>
          </a:p>
        </p:txBody>
      </p:sp>
    </p:spTree>
    <p:extLst>
      <p:ext uri="{BB962C8B-B14F-4D97-AF65-F5344CB8AC3E}">
        <p14:creationId xmlns:p14="http://schemas.microsoft.com/office/powerpoint/2010/main" val="2440691698"/>
      </p:ext>
    </p:extLst>
  </p:cSld>
  <p:clrMapOvr>
    <a:masterClrMapping/>
  </p:clrMapOvr>
  <p:transition advTm="61039"/>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Well Thought Out;</a:t>
            </a:r>
          </a:p>
          <a:p>
            <a:r>
              <a:rPr lang="en-US" dirty="0"/>
              <a:t>Considers relationship between danger and control;</a:t>
            </a:r>
          </a:p>
          <a:p>
            <a:r>
              <a:rPr lang="en-US" dirty="0"/>
              <a:t>Formal and Informal;</a:t>
            </a:r>
          </a:p>
          <a:p>
            <a:r>
              <a:rPr lang="en-US" dirty="0"/>
              <a:t>Verification of safety service providers-capable, dependable, trustworthy;</a:t>
            </a:r>
          </a:p>
          <a:p>
            <a:r>
              <a:rPr lang="en-US" dirty="0"/>
              <a:t>Action orientated;</a:t>
            </a:r>
          </a:p>
          <a:p>
            <a:r>
              <a:rPr lang="en-US" dirty="0"/>
              <a:t>Level of Effort: Amount and frequency. </a:t>
            </a:r>
          </a:p>
        </p:txBody>
      </p:sp>
      <p:sp>
        <p:nvSpPr>
          <p:cNvPr id="3" name="Title 2"/>
          <p:cNvSpPr>
            <a:spLocks noGrp="1"/>
          </p:cNvSpPr>
          <p:nvPr>
            <p:ph type="title"/>
          </p:nvPr>
        </p:nvSpPr>
        <p:spPr/>
        <p:txBody>
          <a:bodyPr/>
          <a:lstStyle/>
          <a:p>
            <a:r>
              <a:rPr lang="en-US" dirty="0"/>
              <a:t>Safety Plan Sufficiency</a:t>
            </a: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66</a:t>
            </a:fld>
            <a:endParaRPr lang="en-US" dirty="0"/>
          </a:p>
        </p:txBody>
      </p:sp>
    </p:spTree>
    <p:extLst>
      <p:ext uri="{BB962C8B-B14F-4D97-AF65-F5344CB8AC3E}">
        <p14:creationId xmlns:p14="http://schemas.microsoft.com/office/powerpoint/2010/main" val="1824774471"/>
      </p:ext>
    </p:extLst>
  </p:cSld>
  <p:clrMapOvr>
    <a:masterClrMapping/>
  </p:clrMapOvr>
  <p:transition advTm="61039"/>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a:t>Practice: Safety Planning Consultation </a:t>
            </a:r>
          </a:p>
        </p:txBody>
      </p:sp>
      <p:sp>
        <p:nvSpPr>
          <p:cNvPr id="10" name="Text Placeholder 9"/>
          <p:cNvSpPr>
            <a:spLocks noGrp="1"/>
          </p:cNvSpPr>
          <p:nvPr>
            <p:ph sz="half" idx="1"/>
          </p:nvPr>
        </p:nvSpPr>
        <p:spPr>
          <a:xfrm>
            <a:off x="457200" y="1219200"/>
            <a:ext cx="4038600" cy="5029200"/>
          </a:xfrm>
        </p:spPr>
        <p:txBody>
          <a:bodyPr>
            <a:noAutofit/>
          </a:bodyPr>
          <a:lstStyle/>
          <a:p>
            <a:pPr marL="109537" indent="0">
              <a:buNone/>
            </a:pPr>
            <a:endParaRPr lang="en-US" sz="2600" dirty="0">
              <a:solidFill>
                <a:srgbClr val="000000"/>
              </a:solidFill>
            </a:endParaRPr>
          </a:p>
          <a:p>
            <a:pPr marL="0" indent="0">
              <a:buNone/>
            </a:pPr>
            <a:r>
              <a:rPr lang="en-US" sz="2600" dirty="0">
                <a:solidFill>
                  <a:srgbClr val="000000"/>
                </a:solidFill>
              </a:rPr>
              <a:t>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5" name="Content Placeholder 2"/>
          <p:cNvSpPr txBox="1">
            <a:spLocks/>
          </p:cNvSpPr>
          <p:nvPr/>
        </p:nvSpPr>
        <p:spPr bwMode="auto">
          <a:xfrm>
            <a:off x="457200" y="1481328"/>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t>Review safety plan; </a:t>
            </a:r>
          </a:p>
          <a:p>
            <a:r>
              <a:rPr lang="en-US"/>
              <a:t>Consider if you are in agreement with the developed safety plan;</a:t>
            </a:r>
          </a:p>
          <a:p>
            <a:r>
              <a:rPr lang="en-US"/>
              <a:t>Justify decision regarding agreement of safety plan;</a:t>
            </a:r>
          </a:p>
          <a:p>
            <a:r>
              <a:rPr lang="en-US"/>
              <a:t>Consider consultations questions or concerns that may arise based upon the review of the safety plan. </a:t>
            </a:r>
            <a:endParaRPr lang="en-US" dirty="0"/>
          </a:p>
        </p:txBody>
      </p:sp>
    </p:spTree>
    <p:extLst>
      <p:ext uri="{BB962C8B-B14F-4D97-AF65-F5344CB8AC3E}">
        <p14:creationId xmlns:p14="http://schemas.microsoft.com/office/powerpoint/2010/main" val="3815366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a:t>Activity Report Out </a:t>
            </a:r>
          </a:p>
        </p:txBody>
      </p:sp>
    </p:spTree>
    <p:extLst>
      <p:ext uri="{BB962C8B-B14F-4D97-AF65-F5344CB8AC3E}">
        <p14:creationId xmlns:p14="http://schemas.microsoft.com/office/powerpoint/2010/main" val="4193785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a:solidFill>
                  <a:schemeClr val="tx1"/>
                </a:solidFill>
                <a:latin typeface="Tahoma" pitchFamily="34" charset="0"/>
                <a:cs typeface="Tahoma" pitchFamily="34" charset="0"/>
              </a:rPr>
              <a:t>Questions?</a:t>
            </a:r>
            <a:br>
              <a:rPr lang="en-US" sz="3200" dirty="0">
                <a:solidFill>
                  <a:schemeClr val="tx1"/>
                </a:solidFill>
              </a:rPr>
            </a:br>
            <a:endParaRPr lang="en-US" sz="3200" dirty="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69</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3208755414"/>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name="Clip" r:id="rId3" imgW="1042988" imgH="2300288" progId="">
                  <p:embed/>
                </p:oleObj>
              </mc:Choice>
              <mc:Fallback>
                <p:oleObj name="Clip" r:id="rId3" imgW="1042988" imgH="23002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54092161"/>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891134"/>
            <a:ext cx="7082263" cy="783579"/>
          </a:xfrm>
        </p:spPr>
        <p:txBody>
          <a:bodyPr/>
          <a:lstStyle/>
          <a:p>
            <a:pPr algn="r"/>
            <a:r>
              <a:rPr lang="en-US" dirty="0"/>
              <a:t>Session 1</a:t>
            </a:r>
          </a:p>
        </p:txBody>
      </p:sp>
      <p:sp>
        <p:nvSpPr>
          <p:cNvPr id="4" name="Subtitle 3"/>
          <p:cNvSpPr>
            <a:spLocks noGrp="1"/>
          </p:cNvSpPr>
          <p:nvPr>
            <p:ph type="subTitle" idx="1"/>
          </p:nvPr>
        </p:nvSpPr>
        <p:spPr>
          <a:xfrm>
            <a:off x="1162001" y="3823322"/>
            <a:ext cx="7524798" cy="2823585"/>
          </a:xfrm>
        </p:spPr>
        <p:txBody>
          <a:bodyPr>
            <a:normAutofit/>
          </a:bodyPr>
          <a:lstStyle/>
          <a:p>
            <a:pPr algn="r"/>
            <a:r>
              <a:rPr lang="en-US" dirty="0"/>
              <a:t>Supervisor Consultation Philosophy</a:t>
            </a:r>
          </a:p>
          <a:p>
            <a:endParaRPr lang="en-US" dirty="0"/>
          </a:p>
        </p:txBody>
      </p:sp>
    </p:spTree>
    <p:extLst>
      <p:ext uri="{BB962C8B-B14F-4D97-AF65-F5344CB8AC3E}">
        <p14:creationId xmlns:p14="http://schemas.microsoft.com/office/powerpoint/2010/main" val="11845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a:t>Take Away from Training:</a:t>
            </a:r>
          </a:p>
          <a:p>
            <a:pPr lvl="1"/>
            <a:r>
              <a:rPr lang="en-US" dirty="0"/>
              <a:t>What did you find helpful?</a:t>
            </a:r>
          </a:p>
          <a:p>
            <a:pPr lvl="1"/>
            <a:r>
              <a:rPr lang="en-US" dirty="0"/>
              <a:t>Questions that still need to be answered?</a:t>
            </a:r>
          </a:p>
        </p:txBody>
      </p:sp>
      <p:sp>
        <p:nvSpPr>
          <p:cNvPr id="4" name="Title 3"/>
          <p:cNvSpPr>
            <a:spLocks noGrp="1"/>
          </p:cNvSpPr>
          <p:nvPr>
            <p:ph type="title"/>
          </p:nvPr>
        </p:nvSpPr>
        <p:spPr/>
        <p:txBody>
          <a:bodyPr/>
          <a:lstStyle/>
          <a:p>
            <a:r>
              <a:rPr lang="en-US" dirty="0"/>
              <a:t>Day 2: Take Away from the Training</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70</a:t>
            </a:fld>
            <a:endParaRPr lang="en-US" dirty="0"/>
          </a:p>
        </p:txBody>
      </p:sp>
    </p:spTree>
    <p:extLst>
      <p:ext uri="{BB962C8B-B14F-4D97-AF65-F5344CB8AC3E}">
        <p14:creationId xmlns:p14="http://schemas.microsoft.com/office/powerpoint/2010/main" val="409611787"/>
      </p:ext>
    </p:extLst>
  </p:cSld>
  <p:clrMapOvr>
    <a:masterClrMapping/>
  </p:clrMapOvr>
  <p:transition advTm="61039"/>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a:t>Used to:</a:t>
            </a:r>
          </a:p>
          <a:p>
            <a:pPr lvl="1">
              <a:buFont typeface="Courier New" panose="02070309020205020404" pitchFamily="49" charset="0"/>
              <a:buChar char="o"/>
            </a:pPr>
            <a:r>
              <a:rPr lang="en-US" dirty="0"/>
              <a:t>Inform training and development;</a:t>
            </a:r>
          </a:p>
          <a:p>
            <a:pPr lvl="1">
              <a:buFont typeface="Courier New" panose="02070309020205020404" pitchFamily="49" charset="0"/>
              <a:buChar char="o"/>
            </a:pPr>
            <a:r>
              <a:rPr lang="en-US" dirty="0"/>
              <a:t>Provide feedback to trainer;</a:t>
            </a:r>
          </a:p>
          <a:p>
            <a:pPr lvl="1">
              <a:buFont typeface="Courier New" panose="02070309020205020404" pitchFamily="49" charset="0"/>
              <a:buChar char="o"/>
            </a:pPr>
            <a:r>
              <a:rPr lang="en-US" dirty="0"/>
              <a:t> Measure change.</a:t>
            </a:r>
          </a:p>
        </p:txBody>
      </p:sp>
      <p:sp>
        <p:nvSpPr>
          <p:cNvPr id="2" name="Title 1"/>
          <p:cNvSpPr>
            <a:spLocks noGrp="1"/>
          </p:cNvSpPr>
          <p:nvPr>
            <p:ph type="title"/>
          </p:nvPr>
        </p:nvSpPr>
        <p:spPr/>
        <p:txBody>
          <a:bodyPr>
            <a:normAutofit fontScale="90000"/>
          </a:bodyPr>
          <a:lstStyle/>
          <a:p>
            <a:r>
              <a:rPr lang="en-US" sz="4400" dirty="0"/>
              <a:t>Post Training Knowledge Assessment</a:t>
            </a:r>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71</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245938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valuationCheck.jpg"/>
          <p:cNvPicPr>
            <a:picLocks noGrp="1" noChangeAspect="1"/>
          </p:cNvPicPr>
          <p:nvPr>
            <p:ph sz="half" idx="1"/>
          </p:nvPr>
        </p:nvPicPr>
        <p:blipFill>
          <a:blip r:embed="rId3">
            <a:extLst>
              <a:ext uri="{28A0092B-C50C-407E-A947-70E740481C1C}">
                <a14:useLocalDpi xmlns:a14="http://schemas.microsoft.com/office/drawing/2010/main" val="0"/>
              </a:ext>
            </a:extLst>
          </a:blip>
          <a:srcRect l="4044" r="4044"/>
          <a:stretch>
            <a:fillRect/>
          </a:stretch>
        </p:blipFill>
        <p:spPr/>
      </p:pic>
      <p:sp>
        <p:nvSpPr>
          <p:cNvPr id="8" name="Content Placeholder 7"/>
          <p:cNvSpPr>
            <a:spLocks noGrp="1"/>
          </p:cNvSpPr>
          <p:nvPr>
            <p:ph sz="half" idx="2"/>
          </p:nvPr>
        </p:nvSpPr>
        <p:spPr/>
        <p:txBody>
          <a:bodyPr/>
          <a:lstStyle/>
          <a:p>
            <a:r>
              <a:rPr lang="en-US" dirty="0"/>
              <a:t>Used for:</a:t>
            </a:r>
          </a:p>
          <a:p>
            <a:pPr lvl="1">
              <a:buFont typeface="Courier New" panose="02070309020205020404" pitchFamily="49" charset="0"/>
              <a:buChar char="o"/>
            </a:pPr>
            <a:r>
              <a:rPr lang="en-US" dirty="0"/>
              <a:t>Professional growth and development;</a:t>
            </a:r>
          </a:p>
          <a:p>
            <a:pPr lvl="1">
              <a:buFont typeface="Courier New" panose="02070309020205020404" pitchFamily="49" charset="0"/>
              <a:buChar char="o"/>
            </a:pPr>
            <a:r>
              <a:rPr lang="en-US" dirty="0"/>
              <a:t>Updating/refining training material content and exercises;</a:t>
            </a:r>
          </a:p>
          <a:p>
            <a:pPr lvl="1">
              <a:buFont typeface="Courier New" panose="02070309020205020404" pitchFamily="49" charset="0"/>
              <a:buChar char="o"/>
            </a:pPr>
            <a:r>
              <a:rPr lang="en-US" dirty="0"/>
              <a:t>Measuring change</a:t>
            </a:r>
            <a:r>
              <a:rPr lang="en-US" dirty="0">
                <a:sym typeface="Wingdings"/>
              </a:rPr>
              <a:t></a:t>
            </a:r>
          </a:p>
          <a:p>
            <a:pPr marL="109537" indent="0">
              <a:buNone/>
            </a:pPr>
            <a:endParaRPr lang="en-US" dirty="0"/>
          </a:p>
        </p:txBody>
      </p:sp>
      <p:sp>
        <p:nvSpPr>
          <p:cNvPr id="6" name="Title 5"/>
          <p:cNvSpPr>
            <a:spLocks noGrp="1"/>
          </p:cNvSpPr>
          <p:nvPr>
            <p:ph type="title"/>
          </p:nvPr>
        </p:nvSpPr>
        <p:spPr/>
        <p:txBody>
          <a:bodyPr/>
          <a:lstStyle/>
          <a:p>
            <a:r>
              <a:rPr lang="en-US" dirty="0"/>
              <a:t>Training Evaluation</a:t>
            </a: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72</a:t>
            </a:fld>
            <a:endParaRPr lang="en-US" dirty="0"/>
          </a:p>
        </p:txBody>
      </p:sp>
    </p:spTree>
    <p:extLst>
      <p:ext uri="{BB962C8B-B14F-4D97-AF65-F5344CB8AC3E}">
        <p14:creationId xmlns:p14="http://schemas.microsoft.com/office/powerpoint/2010/main" val="3744925419"/>
      </p:ext>
    </p:extLst>
  </p:cSld>
  <p:clrMapOvr>
    <a:masterClrMapping/>
  </p:clrMapOvr>
  <p:transition advTm="61039"/>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nds-Compressed.jpg"/>
          <p:cNvPicPr>
            <a:picLocks noGrp="1" noChangeAspect="1"/>
          </p:cNvPicPr>
          <p:nvPr>
            <p:ph idx="1"/>
          </p:nvPr>
        </p:nvPicPr>
        <p:blipFill>
          <a:blip r:embed="rId3">
            <a:extLst>
              <a:ext uri="{28A0092B-C50C-407E-A947-70E740481C1C}">
                <a14:useLocalDpi xmlns:a14="http://schemas.microsoft.com/office/drawing/2010/main" val="0"/>
              </a:ext>
            </a:extLst>
          </a:blip>
          <a:srcRect t="7445" b="7445"/>
          <a:stretch>
            <a:fillRect/>
          </a:stretch>
        </p:blipFill>
        <p:spPr/>
      </p:pic>
      <p:sp>
        <p:nvSpPr>
          <p:cNvPr id="7" name="Title 6"/>
          <p:cNvSpPr>
            <a:spLocks noGrp="1"/>
          </p:cNvSpPr>
          <p:nvPr>
            <p:ph type="title"/>
          </p:nvPr>
        </p:nvSpPr>
        <p:spPr/>
        <p:txBody>
          <a:bodyPr/>
          <a:lstStyle/>
          <a:p>
            <a:pPr algn="ctr"/>
            <a:r>
              <a:rPr lang="en-US" dirty="0"/>
              <a:t>Thank you for your time and attention! </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73</a:t>
            </a:fld>
            <a:endParaRPr lang="en-US" dirty="0"/>
          </a:p>
        </p:txBody>
      </p:sp>
    </p:spTree>
    <p:extLst>
      <p:ext uri="{BB962C8B-B14F-4D97-AF65-F5344CB8AC3E}">
        <p14:creationId xmlns:p14="http://schemas.microsoft.com/office/powerpoint/2010/main" val="2810834596"/>
      </p:ext>
    </p:extLst>
  </p:cSld>
  <p:clrMapOvr>
    <a:masterClrMapping/>
  </p:clrMapOvr>
  <p:transition advTm="610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0" y="1297739"/>
            <a:ext cx="9144000" cy="5103061"/>
          </a:xfrm>
        </p:spPr>
        <p:txBody>
          <a:bodyPr/>
          <a:lstStyle/>
          <a:p>
            <a:pPr algn="ctr" eaLnBrk="1" hangingPunct="1">
              <a:buFont typeface="Wingdings 2" pitchFamily="18" charset="2"/>
              <a:buNone/>
            </a:pPr>
            <a:r>
              <a:rPr lang="en-US" sz="4000" i="1" dirty="0"/>
              <a:t>“Keeper of the Culture…focus on productivity and people…”.</a:t>
            </a:r>
          </a:p>
          <a:p>
            <a:pPr algn="r" eaLnBrk="1" hangingPunct="1">
              <a:buFont typeface="Wingdings 2" pitchFamily="18" charset="2"/>
              <a:buNone/>
            </a:pPr>
            <a:r>
              <a:rPr lang="en-US" sz="2000" i="1" dirty="0"/>
              <a:t>David Barrett</a:t>
            </a:r>
          </a:p>
          <a:p>
            <a:pPr algn="r" eaLnBrk="1" hangingPunct="1">
              <a:buFont typeface="Wingdings 2" pitchFamily="18" charset="2"/>
              <a:buNone/>
            </a:pPr>
            <a:r>
              <a:rPr lang="en-US" sz="1800" i="1" dirty="0"/>
              <a:t>Leadership and Fundamental Perspective</a:t>
            </a:r>
          </a:p>
          <a:p>
            <a:pPr eaLnBrk="1" hangingPunct="1">
              <a:buFont typeface="Wingdings 2" pitchFamily="18" charset="2"/>
              <a:buNone/>
            </a:pPr>
            <a:endParaRPr lang="en-US" dirty="0"/>
          </a:p>
        </p:txBody>
      </p:sp>
      <p:pic>
        <p:nvPicPr>
          <p:cNvPr id="15364" name="Picture 2" descr="C:\Users\Todd\AppData\Local\Microsoft\Windows\Temporary Internet Files\Content.IE5\NVGQ3BPS\MCj02972710000[1].wmf"/>
          <p:cNvPicPr>
            <a:picLocks noChangeAspect="1" noChangeArrowheads="1"/>
          </p:cNvPicPr>
          <p:nvPr/>
        </p:nvPicPr>
        <p:blipFill>
          <a:blip r:embed="rId3" cstate="print"/>
          <a:srcRect/>
          <a:stretch>
            <a:fillRect/>
          </a:stretch>
        </p:blipFill>
        <p:spPr bwMode="auto">
          <a:xfrm>
            <a:off x="1452113" y="3285382"/>
            <a:ext cx="2286000" cy="2362200"/>
          </a:xfrm>
          <a:prstGeom prst="rect">
            <a:avLst/>
          </a:prstGeom>
          <a:noFill/>
          <a:ln w="9525">
            <a:noFill/>
            <a:miter lim="800000"/>
            <a:headEnd/>
            <a:tailEnd/>
          </a:ln>
        </p:spPr>
      </p:pic>
    </p:spTree>
    <p:extLst>
      <p:ext uri="{BB962C8B-B14F-4D97-AF65-F5344CB8AC3E}">
        <p14:creationId xmlns:p14="http://schemas.microsoft.com/office/powerpoint/2010/main" val="1426176766"/>
      </p:ext>
    </p:extLst>
  </p:cSld>
  <p:clrMapOvr>
    <a:masterClrMapping/>
  </p:clrMapOvr>
  <p:transition advTm="6103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normAutofit/>
          </a:bodyPr>
          <a:lstStyle/>
          <a:p>
            <a:r>
              <a:rPr lang="en-US" dirty="0">
                <a:solidFill>
                  <a:schemeClr val="accent1">
                    <a:satMod val="150000"/>
                  </a:schemeClr>
                </a:solidFill>
              </a:rPr>
              <a:t>Humanistic Supervisor </a:t>
            </a:r>
            <a:r>
              <a:rPr lang="en-US">
                <a:solidFill>
                  <a:schemeClr val="accent1">
                    <a:satMod val="150000"/>
                  </a:schemeClr>
                </a:solidFill>
              </a:rPr>
              <a:t>Consultation Model</a:t>
            </a:r>
            <a:endParaRPr lang="en-US" dirty="0"/>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9</a:t>
            </a:fld>
            <a:endParaRPr lang="en-US" dirty="0"/>
          </a:p>
        </p:txBody>
      </p:sp>
      <p:graphicFrame>
        <p:nvGraphicFramePr>
          <p:cNvPr id="2" name="Diagram 1"/>
          <p:cNvGraphicFramePr/>
          <p:nvPr>
            <p:extLst>
              <p:ext uri="{D42A27DB-BD31-4B8C-83A1-F6EECF244321}">
                <p14:modId xmlns:p14="http://schemas.microsoft.com/office/powerpoint/2010/main" val="355978849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86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_transform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2ED8C9-1DC6-422A-A8C0-892BC24FC96E}">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455F0AD-9073-4E1A-A19E-207DDCF2B0E9}">
  <ds:schemaRefs>
    <ds:schemaRef ds:uri="http://schemas.microsoft.com/sharepoint/v3/contenttype/forms"/>
  </ds:schemaRefs>
</ds:datastoreItem>
</file>

<file path=customXml/itemProps3.xml><?xml version="1.0" encoding="utf-8"?>
<ds:datastoreItem xmlns:ds="http://schemas.openxmlformats.org/officeDocument/2006/customXml" ds:itemID="{3E2CBF1A-9577-41BF-BD83-6045557B6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Theme_transformation</Template>
  <TotalTime>40288</TotalTime>
  <Words>2068</Words>
  <Application>Microsoft Office PowerPoint</Application>
  <PresentationFormat>On-screen Show (4:3)</PresentationFormat>
  <Paragraphs>376</Paragraphs>
  <Slides>73</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5" baseType="lpstr">
      <vt:lpstr>Arial</vt:lpstr>
      <vt:lpstr>Arial Black</vt:lpstr>
      <vt:lpstr>Calibri</vt:lpstr>
      <vt:lpstr>Courier New</vt:lpstr>
      <vt:lpstr>Lucida Sans Unicode</vt:lpstr>
      <vt:lpstr>Tahoma</vt:lpstr>
      <vt:lpstr>Verdana</vt:lpstr>
      <vt:lpstr>Wingdings</vt:lpstr>
      <vt:lpstr>Wingdings 2</vt:lpstr>
      <vt:lpstr>Wingdings 3</vt:lpstr>
      <vt:lpstr>Theme_transformation</vt:lpstr>
      <vt:lpstr>Clip</vt:lpstr>
      <vt:lpstr>Case Consultation and Skill Building: CPI</vt:lpstr>
      <vt:lpstr>Workshop Introduction</vt:lpstr>
      <vt:lpstr>Participant Introductions</vt:lpstr>
      <vt:lpstr>Workshop Training Objectives</vt:lpstr>
      <vt:lpstr>Workshop Agenda</vt:lpstr>
      <vt:lpstr>Baseline Knowledge Assessment</vt:lpstr>
      <vt:lpstr>Session 1</vt:lpstr>
      <vt:lpstr>PowerPoint Presentation</vt:lpstr>
      <vt:lpstr>Humanistic Supervisor Consultation Model</vt:lpstr>
      <vt:lpstr>Reflection:  My Supervisor Experiences</vt:lpstr>
      <vt:lpstr>Activity Report Out </vt:lpstr>
      <vt:lpstr>Considering Your Supervisor Style  </vt:lpstr>
      <vt:lpstr>What We Know….</vt:lpstr>
      <vt:lpstr>Questions? </vt:lpstr>
      <vt:lpstr>Session 2</vt:lpstr>
      <vt:lpstr>Why Consultation is Important</vt:lpstr>
      <vt:lpstr>Common Decision-Making Errors that occur during the FFA</vt:lpstr>
      <vt:lpstr>Enhancing Worker Skills and Competencies </vt:lpstr>
      <vt:lpstr>Questions? </vt:lpstr>
      <vt:lpstr>Session 3</vt:lpstr>
      <vt:lpstr>Defining Supervisor Consultation</vt:lpstr>
      <vt:lpstr>Consultation Process</vt:lpstr>
      <vt:lpstr>Questions? </vt:lpstr>
      <vt:lpstr>Session 4</vt:lpstr>
      <vt:lpstr>The Consultation Focus</vt:lpstr>
      <vt:lpstr>Preparation in Completing the FFA: Step 1</vt:lpstr>
      <vt:lpstr>Preparation in Completing the FFA: Step 2</vt:lpstr>
      <vt:lpstr>Preparation in Completing the FFA: Step 3</vt:lpstr>
      <vt:lpstr>Practice: Preparation for Completing the FFA</vt:lpstr>
      <vt:lpstr>Activity Report Out </vt:lpstr>
      <vt:lpstr>Session 5</vt:lpstr>
      <vt:lpstr>The Consultation Focus</vt:lpstr>
      <vt:lpstr>Initial Family Contact: Step 4</vt:lpstr>
      <vt:lpstr>Practice: Initial Contact </vt:lpstr>
      <vt:lpstr>Activity Report Out </vt:lpstr>
      <vt:lpstr>Initial Contact: Step 5</vt:lpstr>
      <vt:lpstr>Initial Contact: Step 6</vt:lpstr>
      <vt:lpstr>Practice: Confirming the Present Danger Safety Plan</vt:lpstr>
      <vt:lpstr>Activity Report Out </vt:lpstr>
      <vt:lpstr>Day 1: Take Away from the Day</vt:lpstr>
      <vt:lpstr> </vt:lpstr>
      <vt:lpstr>Day 2: Welcome Back</vt:lpstr>
      <vt:lpstr>Agenda: Day 2</vt:lpstr>
      <vt:lpstr>Session 6</vt:lpstr>
      <vt:lpstr>The Consultation Focus</vt:lpstr>
      <vt:lpstr>Observation: Supervisor Consultation for Information Collection</vt:lpstr>
      <vt:lpstr>Information Collection: Step 7</vt:lpstr>
      <vt:lpstr>Practice: Information Collection </vt:lpstr>
      <vt:lpstr>Activity Report Out </vt:lpstr>
      <vt:lpstr>Session 7</vt:lpstr>
      <vt:lpstr>The Consultation Focus</vt:lpstr>
      <vt:lpstr>Information Collection Domains: Sufficient Information Collection</vt:lpstr>
      <vt:lpstr>Safety and Risk Determination: Step 8</vt:lpstr>
      <vt:lpstr>Sufficient Information: Supervisor Expectations </vt:lpstr>
      <vt:lpstr>Activity Report Out </vt:lpstr>
      <vt:lpstr>Justification: Impending Danger</vt:lpstr>
      <vt:lpstr>Qualifiers: Danger Threshold</vt:lpstr>
      <vt:lpstr>Practice: Verifying Impending Danger</vt:lpstr>
      <vt:lpstr>Activity Report Out </vt:lpstr>
      <vt:lpstr>Session 8</vt:lpstr>
      <vt:lpstr>The Consultation Focus</vt:lpstr>
      <vt:lpstr>Safety Plan Sufficiency: Step 8</vt:lpstr>
      <vt:lpstr>Practice: Safety Planning Consultation </vt:lpstr>
      <vt:lpstr>Activity Report Out </vt:lpstr>
      <vt:lpstr>Supervisor Consultation: Developing the Safety Plan</vt:lpstr>
      <vt:lpstr>Safety Plan Sufficiency</vt:lpstr>
      <vt:lpstr>Practice: Safety Planning Consultation </vt:lpstr>
      <vt:lpstr>Activity Report Out </vt:lpstr>
      <vt:lpstr>Questions? </vt:lpstr>
      <vt:lpstr>Day 2: Take Away from the Training</vt:lpstr>
      <vt:lpstr>Post Training Knowledge Assessment</vt:lpstr>
      <vt:lpstr>Training Evaluation</vt:lpstr>
      <vt:lpstr>Thank you for your time and attention! </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Consultation and Skill Building - CPI - SSPE, SPE, and Supervisor</dc:title>
  <dc:creator>Cindy</dc:creator>
  <cp:lastModifiedBy>VanDyke, Misty N</cp:lastModifiedBy>
  <cp:revision>555</cp:revision>
  <dcterms:created xsi:type="dcterms:W3CDTF">2013-01-31T01:40:39Z</dcterms:created>
  <dcterms:modified xsi:type="dcterms:W3CDTF">2025-05-05T19:17:44Z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C:\Users\YYY\Desktop\Qingfu\DCF\ToT FSDMM Super SPE PPT.ppta</vt:lpwstr>
  </property>
  <property fmtid="{D5CDD505-2E9C-101B-9397-08002B2CF9AE}" pid="4" name="ArticulateGUID">
    <vt:lpwstr>D457790E-B31C-4961-A1B2-FAD02822CA83</vt:lpwstr>
  </property>
  <property fmtid="{D5CDD505-2E9C-101B-9397-08002B2CF9AE}" pid="5" name="ArticulatePath">
    <vt:lpwstr>ToT FSDMM Super SPE PPT</vt:lpwstr>
  </property>
  <property fmtid="{D5CDD505-2E9C-101B-9397-08002B2CF9AE}" pid="6" name="ContentTypeId">
    <vt:lpwstr>0x01010093FA6F372E3F374D8C72B176BF3D73AB</vt:lpwstr>
  </property>
</Properties>
</file>