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jpeg" ContentType="image/jpeg"/>
  <Default Extension="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71" r:id="rId2"/>
    <p:sldId id="476" r:id="rId3"/>
    <p:sldId id="477" r:id="rId4"/>
    <p:sldId id="554" r:id="rId5"/>
    <p:sldId id="555" r:id="rId6"/>
    <p:sldId id="569" r:id="rId7"/>
    <p:sldId id="572" r:id="rId8"/>
    <p:sldId id="573" r:id="rId9"/>
    <p:sldId id="531" r:id="rId10"/>
    <p:sldId id="568" r:id="rId11"/>
    <p:sldId id="507" r:id="rId12"/>
    <p:sldId id="475" r:id="rId13"/>
  </p:sldIdLst>
  <p:sldSz cx="9144000" cy="6858000" type="screen4x3"/>
  <p:notesSz cx="7315200" cy="9601200"/>
  <p:custDataLst>
    <p:tags r:id="rId16"/>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816">
          <p15:clr>
            <a:srgbClr val="A4A3A4"/>
          </p15:clr>
        </p15:guide>
        <p15:guide id="2" pos="576">
          <p15:clr>
            <a:srgbClr val="A4A3A4"/>
          </p15:clr>
        </p15:guide>
      </p15:sldGuideLst>
    </p:ext>
    <p:ext uri="{2D200454-40CA-4A62-9FC3-DE9A4176ACB9}">
      <p15:notesGuideLst xmlns=""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4D4D"/>
    <a:srgbClr val="CCECFF"/>
    <a:srgbClr val="0066FF"/>
    <a:srgbClr val="F828D0"/>
    <a:srgbClr val="FF99FF"/>
    <a:srgbClr val="FFFF00"/>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9" autoAdjust="0"/>
    <p:restoredTop sz="96454" autoAdjust="0"/>
  </p:normalViewPr>
  <p:slideViewPr>
    <p:cSldViewPr snapToGrid="0">
      <p:cViewPr>
        <p:scale>
          <a:sx n="96" d="100"/>
          <a:sy n="96" d="100"/>
        </p:scale>
        <p:origin x="-883" y="-58"/>
      </p:cViewPr>
      <p:guideLst>
        <p:guide orient="horz" pos="816"/>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5" d="100"/>
          <a:sy n="105" d="100"/>
        </p:scale>
        <p:origin x="-51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eaLnBrk="0" hangingPunct="0">
              <a:defRPr sz="1300">
                <a:latin typeface="Arial" charset="0"/>
                <a:cs typeface="Arial" charset="0"/>
              </a:defRPr>
            </a:lvl1pPr>
          </a:lstStyle>
          <a:p>
            <a:pPr>
              <a:defRPr/>
            </a:pPr>
            <a:r>
              <a:rPr lang="en-US" smtClean="0"/>
              <a:t>FSFN Reimbursement Enhancements</a:t>
            </a:r>
            <a:endParaRPr lang="en-US"/>
          </a:p>
        </p:txBody>
      </p:sp>
      <p:sp>
        <p:nvSpPr>
          <p:cNvPr id="345091" name="Rectangle 3"/>
          <p:cNvSpPr>
            <a:spLocks noGrp="1" noChangeArrowheads="1"/>
          </p:cNvSpPr>
          <p:nvPr>
            <p:ph type="dt" sz="quarter"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eaLnBrk="0" hangingPunct="0">
              <a:defRPr sz="1300">
                <a:latin typeface="Arial" charset="0"/>
                <a:cs typeface="Arial" charset="0"/>
              </a:defRPr>
            </a:lvl1pPr>
          </a:lstStyle>
          <a:p>
            <a:pPr>
              <a:defRPr/>
            </a:pPr>
            <a:fld id="{D4961566-4F11-4EB3-AB2B-DA83319F0043}" type="datetime1">
              <a:rPr lang="en-US"/>
              <a:pPr>
                <a:defRPr/>
              </a:pPr>
              <a:t>12/17/2013</a:t>
            </a:fld>
            <a:endParaRPr lang="en-US"/>
          </a:p>
        </p:txBody>
      </p:sp>
      <p:sp>
        <p:nvSpPr>
          <p:cNvPr id="345092" name="Rectangle 4"/>
          <p:cNvSpPr>
            <a:spLocks noGrp="1" noChangeArrowheads="1"/>
          </p:cNvSpPr>
          <p:nvPr>
            <p:ph type="ftr" sz="quarter" idx="2"/>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eaLnBrk="0" hangingPunct="0">
              <a:defRPr sz="1300">
                <a:latin typeface="Arial" charset="0"/>
                <a:cs typeface="Arial" charset="0"/>
              </a:defRPr>
            </a:lvl1pPr>
          </a:lstStyle>
          <a:p>
            <a:pPr>
              <a:defRPr/>
            </a:pPr>
            <a:r>
              <a:rPr lang="en-US" smtClean="0"/>
              <a:t>For Training Purposes Only</a:t>
            </a:r>
            <a:endParaRPr lang="en-US"/>
          </a:p>
        </p:txBody>
      </p:sp>
      <p:sp>
        <p:nvSpPr>
          <p:cNvPr id="345093" name="Rectangle 5"/>
          <p:cNvSpPr>
            <a:spLocks noGrp="1" noChangeArrowheads="1"/>
          </p:cNvSpPr>
          <p:nvPr>
            <p:ph type="sldNum" sz="quarter" idx="3"/>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eaLnBrk="0" hangingPunct="0">
              <a:defRPr sz="1300"/>
            </a:lvl1pPr>
          </a:lstStyle>
          <a:p>
            <a:fld id="{6718AFA5-CC70-4AD7-B246-649C3FBB7D52}" type="slidenum">
              <a:rPr lang="en-US"/>
              <a:pPr/>
              <a:t>‹#›</a:t>
            </a:fld>
            <a:endParaRPr lang="en-US"/>
          </a:p>
        </p:txBody>
      </p:sp>
    </p:spTree>
    <p:extLst>
      <p:ext uri="{BB962C8B-B14F-4D97-AF65-F5344CB8AC3E}">
        <p14:creationId xmlns:p14="http://schemas.microsoft.com/office/powerpoint/2010/main" val="7652708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cs typeface="Arial" charset="0"/>
              </a:defRPr>
            </a:lvl1pPr>
          </a:lstStyle>
          <a:p>
            <a:pPr>
              <a:defRPr/>
            </a:pPr>
            <a:r>
              <a:rPr lang="en-US" smtClean="0"/>
              <a:t>FSFN Reimbursement Enhancements</a:t>
            </a:r>
            <a:endParaRPr lang="en-US"/>
          </a:p>
        </p:txBody>
      </p:sp>
      <p:sp>
        <p:nvSpPr>
          <p:cNvPr id="1741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cs typeface="Arial" charset="0"/>
              </a:defRPr>
            </a:lvl1pPr>
          </a:lstStyle>
          <a:p>
            <a:pPr>
              <a:defRPr/>
            </a:pPr>
            <a:fld id="{011C0BB2-522B-4EE9-8AA4-33D2BBD1A85D}" type="datetime1">
              <a:rPr lang="en-US"/>
              <a:pPr>
                <a:defRPr/>
              </a:pPr>
              <a:t>12/17/2013</a:t>
            </a:fld>
            <a:endParaRPr lang="en-US"/>
          </a:p>
        </p:txBody>
      </p:sp>
      <p:sp>
        <p:nvSpPr>
          <p:cNvPr id="1843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741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cs typeface="Arial" charset="0"/>
              </a:defRPr>
            </a:lvl1pPr>
          </a:lstStyle>
          <a:p>
            <a:pPr>
              <a:defRPr/>
            </a:pPr>
            <a:r>
              <a:rPr lang="en-US" smtClean="0"/>
              <a:t>For Training Purposes Only</a:t>
            </a:r>
            <a:endParaRPr lang="en-US"/>
          </a:p>
        </p:txBody>
      </p:sp>
      <p:sp>
        <p:nvSpPr>
          <p:cNvPr id="1741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72324503-3F70-4F3A-96B2-6C27B3AF8AA9}" type="slidenum">
              <a:rPr lang="en-US"/>
              <a:pPr/>
              <a:t>‹#›</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357721391"/>
              </p:ext>
            </p:extLst>
          </p:nvPr>
        </p:nvGraphicFramePr>
        <p:xfrm>
          <a:off x="716289" y="4590575"/>
          <a:ext cx="5867391" cy="4320544"/>
        </p:xfrm>
        <a:graphic>
          <a:graphicData uri="http://schemas.openxmlformats.org/drawingml/2006/table">
            <a:tbl>
              <a:tblPr>
                <a:tableStyleId>{69C7853C-536D-4A76-A0AE-DD22124D55A5}</a:tableStyleId>
              </a:tblPr>
              <a:tblGrid>
                <a:gridCol w="5867391"/>
              </a:tblGrid>
              <a:tr h="540068">
                <a:tc>
                  <a:txBody>
                    <a:bodyPr/>
                    <a:lstStyle/>
                    <a:p>
                      <a:endParaRPr lang="en-US" sz="1900" dirty="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0068">
                <a:tc>
                  <a:txBody>
                    <a:bodyPr/>
                    <a:lstStyle/>
                    <a:p>
                      <a:endParaRPr lang="en-US" sz="190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0068">
                <a:tc>
                  <a:txBody>
                    <a:bodyPr/>
                    <a:lstStyle/>
                    <a:p>
                      <a:endParaRPr lang="en-US" sz="1900" dirty="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344835858"/>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FSFN Reimbursement Enhancements</a:t>
            </a:r>
          </a:p>
        </p:txBody>
      </p:sp>
      <p:sp>
        <p:nvSpPr>
          <p:cNvPr id="1945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1946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155FF6-3835-4555-8E19-BC7BBAF82C1B}" type="slidenum">
              <a:rPr lang="en-US"/>
              <a:pPr eaLnBrk="1" hangingPunct="1"/>
              <a:t>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107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FSFN Reimbursement Enhancements</a:t>
            </a:r>
            <a:endParaRPr lang="en-US"/>
          </a:p>
        </p:txBody>
      </p:sp>
      <p:sp>
        <p:nvSpPr>
          <p:cNvPr id="5" name="Footer Placeholder 4"/>
          <p:cNvSpPr>
            <a:spLocks noGrp="1"/>
          </p:cNvSpPr>
          <p:nvPr>
            <p:ph type="ftr" sz="quarter" idx="11"/>
          </p:nvPr>
        </p:nvSpPr>
        <p:spPr/>
        <p:txBody>
          <a:bodyPr/>
          <a:lstStyle/>
          <a:p>
            <a:pPr>
              <a:defRPr/>
            </a:pPr>
            <a:r>
              <a:rPr lang="en-US" smtClean="0"/>
              <a:t>For Training Purposes Only</a:t>
            </a:r>
            <a:endParaRPr lang="en-US"/>
          </a:p>
        </p:txBody>
      </p:sp>
      <p:sp>
        <p:nvSpPr>
          <p:cNvPr id="6" name="Slide Number Placeholder 5"/>
          <p:cNvSpPr>
            <a:spLocks noGrp="1"/>
          </p:cNvSpPr>
          <p:nvPr>
            <p:ph type="sldNum" sz="quarter" idx="12"/>
          </p:nvPr>
        </p:nvSpPr>
        <p:spPr/>
        <p:txBody>
          <a:bodyPr/>
          <a:lstStyle/>
          <a:p>
            <a:fld id="{72324503-3F70-4F3A-96B2-6C27B3AF8AA9}" type="slidenum">
              <a:rPr lang="en-US" smtClean="0"/>
              <a:pPr/>
              <a:t>10</a:t>
            </a:fld>
            <a:endParaRPr lang="en-US"/>
          </a:p>
        </p:txBody>
      </p:sp>
    </p:spTree>
    <p:extLst>
      <p:ext uri="{BB962C8B-B14F-4D97-AF65-F5344CB8AC3E}">
        <p14:creationId xmlns:p14="http://schemas.microsoft.com/office/powerpoint/2010/main" val="1299389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FSFN Reimbursement Enhancements</a:t>
            </a:r>
            <a:endParaRPr lang="en-US"/>
          </a:p>
        </p:txBody>
      </p:sp>
      <p:sp>
        <p:nvSpPr>
          <p:cNvPr id="5" name="Footer Placeholder 4"/>
          <p:cNvSpPr>
            <a:spLocks noGrp="1"/>
          </p:cNvSpPr>
          <p:nvPr>
            <p:ph type="ftr" sz="quarter" idx="11"/>
          </p:nvPr>
        </p:nvSpPr>
        <p:spPr/>
        <p:txBody>
          <a:bodyPr/>
          <a:lstStyle/>
          <a:p>
            <a:pPr>
              <a:defRPr/>
            </a:pPr>
            <a:r>
              <a:rPr lang="en-US" smtClean="0"/>
              <a:t>For Training Purposes Only</a:t>
            </a:r>
            <a:endParaRPr lang="en-US"/>
          </a:p>
        </p:txBody>
      </p:sp>
      <p:sp>
        <p:nvSpPr>
          <p:cNvPr id="6" name="Slide Number Placeholder 5"/>
          <p:cNvSpPr>
            <a:spLocks noGrp="1"/>
          </p:cNvSpPr>
          <p:nvPr>
            <p:ph type="sldNum" sz="quarter" idx="12"/>
          </p:nvPr>
        </p:nvSpPr>
        <p:spPr/>
        <p:txBody>
          <a:bodyPr/>
          <a:lstStyle/>
          <a:p>
            <a:fld id="{72324503-3F70-4F3A-96B2-6C27B3AF8AA9}" type="slidenum">
              <a:rPr lang="en-US" smtClean="0"/>
              <a:pPr/>
              <a:t>11</a:t>
            </a:fld>
            <a:endParaRPr lang="en-US"/>
          </a:p>
        </p:txBody>
      </p:sp>
    </p:spTree>
    <p:extLst>
      <p:ext uri="{BB962C8B-B14F-4D97-AF65-F5344CB8AC3E}">
        <p14:creationId xmlns:p14="http://schemas.microsoft.com/office/powerpoint/2010/main" val="1216752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FSFN Reimbursement Enhancements</a:t>
            </a:r>
          </a:p>
        </p:txBody>
      </p:sp>
      <p:sp>
        <p:nvSpPr>
          <p:cNvPr id="3481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348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1BC7FE-657F-4EAF-BFD5-FCFF77D86078}" type="slidenum">
              <a:rPr lang="en-US"/>
              <a:pPr eaLnBrk="1" hangingPunct="1"/>
              <a:t>12</a:t>
            </a:fld>
            <a:endParaRPr lang="en-US"/>
          </a:p>
        </p:txBody>
      </p:sp>
      <p:sp>
        <p:nvSpPr>
          <p:cNvPr id="34821" name="Rectangle 2"/>
          <p:cNvSpPr>
            <a:spLocks noGrp="1" noRot="1" noChangeAspect="1" noChangeArrowheads="1" noTextEdit="1"/>
          </p:cNvSpPr>
          <p:nvPr>
            <p:ph type="sldImg"/>
          </p:nvPr>
        </p:nvSpPr>
        <p:spPr>
          <a:ln/>
        </p:spPr>
      </p:sp>
      <p:sp>
        <p:nvSpPr>
          <p:cNvPr id="348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7793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2</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anose="020B0604020202020204" pitchFamily="34" charset="0"/>
                <a:cs typeface="Arial" panose="020B0604020202020204" pitchFamily="34" charset="0"/>
              </a:rPr>
              <a:t>is new functionality and is comprised of two components: the Young Adult Case Planning Worksheet and the Young Adult Judicial Review Worksheet. These components are located within the Independent Living module and consist of numerous tabs to support documentation of the young adult case</a:t>
            </a:r>
          </a:p>
          <a:p>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153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3</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4</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5</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6</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7</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8</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888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FSFN Reimbursement Enhancements</a:t>
            </a:r>
          </a:p>
        </p:txBody>
      </p:sp>
      <p:sp>
        <p:nvSpPr>
          <p:cNvPr id="204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2048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85372" indent="-302066" eaLnBrk="0" hangingPunct="0">
              <a:defRPr>
                <a:solidFill>
                  <a:schemeClr val="tx1"/>
                </a:solidFill>
                <a:latin typeface="Arial" panose="020B0604020202020204" pitchFamily="34" charset="0"/>
                <a:cs typeface="Arial" panose="020B0604020202020204" pitchFamily="34" charset="0"/>
              </a:defRPr>
            </a:lvl2pPr>
            <a:lvl3pPr marL="1208265" indent="-241653" eaLnBrk="0" hangingPunct="0">
              <a:defRPr>
                <a:solidFill>
                  <a:schemeClr val="tx1"/>
                </a:solidFill>
                <a:latin typeface="Arial" panose="020B0604020202020204" pitchFamily="34" charset="0"/>
                <a:cs typeface="Arial" panose="020B0604020202020204" pitchFamily="34" charset="0"/>
              </a:defRPr>
            </a:lvl3pPr>
            <a:lvl4pPr marL="1691571" indent="-241653" eaLnBrk="0" hangingPunct="0">
              <a:defRPr>
                <a:solidFill>
                  <a:schemeClr val="tx1"/>
                </a:solidFill>
                <a:latin typeface="Arial" panose="020B0604020202020204" pitchFamily="34" charset="0"/>
                <a:cs typeface="Arial" panose="020B0604020202020204" pitchFamily="34" charset="0"/>
              </a:defRPr>
            </a:lvl4pPr>
            <a:lvl5pPr marL="2174878" indent="-241653" eaLnBrk="0" hangingPunct="0">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BA706-FA6D-4897-BF45-3AAA37CF176A}" type="slidenum">
              <a:rPr lang="en-US"/>
              <a:pPr eaLnBrk="1" hangingPunct="1"/>
              <a:t>9</a:t>
            </a:fld>
            <a:endParaRPr lang="en-US"/>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1240" indent="-18124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7568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4"/>
          <p:cNvSpPr>
            <a:spLocks noGrp="1" noChangeArrowheads="1"/>
          </p:cNvSpPr>
          <p:nvPr>
            <p:ph type="dt" sz="half" idx="10"/>
          </p:nvPr>
        </p:nvSpPr>
        <p:spPr>
          <a:ln/>
        </p:spPr>
        <p:txBody>
          <a:bodyPr/>
          <a:lstStyle>
            <a:lvl1pPr>
              <a:defRPr/>
            </a:lvl1pPr>
          </a:lstStyle>
          <a:p>
            <a:pPr>
              <a:defRPr/>
            </a:pPr>
            <a:fld id="{70BEF290-3709-4707-A5C9-7EB2D9FE5CD7}" type="datetime1">
              <a:rPr lang="en-US" smtClean="0"/>
              <a:t>12/17/2013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6" name="Rectangle 6"/>
          <p:cNvSpPr>
            <a:spLocks noGrp="1" noChangeArrowheads="1"/>
          </p:cNvSpPr>
          <p:nvPr>
            <p:ph type="sldNum" sz="quarter" idx="12"/>
          </p:nvPr>
        </p:nvSpPr>
        <p:spPr>
          <a:ln/>
        </p:spPr>
        <p:txBody>
          <a:bodyPr/>
          <a:lstStyle>
            <a:lvl1pPr>
              <a:defRPr/>
            </a:lvl1pPr>
          </a:lstStyle>
          <a:p>
            <a:fld id="{C9159955-3DE8-49C7-9538-767367CCB6DD}" type="slidenum">
              <a:rPr lang="en-US"/>
              <a:pPr/>
              <a:t>‹#›</a:t>
            </a:fld>
            <a:endParaRPr lang="en-US"/>
          </a:p>
        </p:txBody>
      </p:sp>
    </p:spTree>
    <p:extLst>
      <p:ext uri="{BB962C8B-B14F-4D97-AF65-F5344CB8AC3E}">
        <p14:creationId xmlns:p14="http://schemas.microsoft.com/office/powerpoint/2010/main" val="100878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8AAC4B11-D45C-4762-B1D3-E5088B7FE472}" type="datetime1">
              <a:rPr lang="en-US" smtClean="0"/>
              <a:t>12/17/2013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6" name="Rectangle 6"/>
          <p:cNvSpPr>
            <a:spLocks noGrp="1" noChangeArrowheads="1"/>
          </p:cNvSpPr>
          <p:nvPr>
            <p:ph type="sldNum" sz="quarter" idx="12"/>
          </p:nvPr>
        </p:nvSpPr>
        <p:spPr>
          <a:ln/>
        </p:spPr>
        <p:txBody>
          <a:bodyPr/>
          <a:lstStyle>
            <a:lvl1pPr>
              <a:defRPr/>
            </a:lvl1pPr>
          </a:lstStyle>
          <a:p>
            <a:fld id="{DD23783D-AFA6-4C4B-8327-0F5EC920916E}" type="slidenum">
              <a:rPr lang="en-US"/>
              <a:pPr/>
              <a:t>‹#›</a:t>
            </a:fld>
            <a:endParaRPr lang="en-US"/>
          </a:p>
        </p:txBody>
      </p:sp>
    </p:spTree>
    <p:extLst>
      <p:ext uri="{BB962C8B-B14F-4D97-AF65-F5344CB8AC3E}">
        <p14:creationId xmlns:p14="http://schemas.microsoft.com/office/powerpoint/2010/main" val="4278113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fld id="{D0923E3D-B588-4D73-B6B0-B0F35E6CA984}" type="datetime1">
              <a:rPr lang="en-US" smtClean="0"/>
              <a:t>12/17/2013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6" name="Rectangle 6"/>
          <p:cNvSpPr>
            <a:spLocks noGrp="1" noChangeArrowheads="1"/>
          </p:cNvSpPr>
          <p:nvPr>
            <p:ph type="sldNum" sz="quarter" idx="12"/>
          </p:nvPr>
        </p:nvSpPr>
        <p:spPr>
          <a:ln/>
        </p:spPr>
        <p:txBody>
          <a:bodyPr/>
          <a:lstStyle>
            <a:lvl1pPr>
              <a:defRPr/>
            </a:lvl1pPr>
          </a:lstStyle>
          <a:p>
            <a:fld id="{F4E76D26-9B25-471C-AA47-ED31326F516B}" type="slidenum">
              <a:rPr lang="en-US"/>
              <a:pPr/>
              <a:t>‹#›</a:t>
            </a:fld>
            <a:endParaRPr lang="en-US"/>
          </a:p>
        </p:txBody>
      </p:sp>
    </p:spTree>
    <p:extLst>
      <p:ext uri="{BB962C8B-B14F-4D97-AF65-F5344CB8AC3E}">
        <p14:creationId xmlns:p14="http://schemas.microsoft.com/office/powerpoint/2010/main" val="169551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4"/>
          <p:cNvSpPr>
            <a:spLocks noGrp="1" noChangeArrowheads="1"/>
          </p:cNvSpPr>
          <p:nvPr>
            <p:ph type="dt" sz="half" idx="10"/>
          </p:nvPr>
        </p:nvSpPr>
        <p:spPr>
          <a:ln/>
        </p:spPr>
        <p:txBody>
          <a:bodyPr/>
          <a:lstStyle>
            <a:lvl1pPr>
              <a:defRPr/>
            </a:lvl1pPr>
          </a:lstStyle>
          <a:p>
            <a:pPr>
              <a:defRPr/>
            </a:pPr>
            <a:fld id="{D501B52E-B7B2-4A1C-AA66-DA66999CB26C}" type="datetime1">
              <a:rPr lang="en-US" smtClean="0"/>
              <a:t>12/17/2013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6" name="Rectangle 6"/>
          <p:cNvSpPr>
            <a:spLocks noGrp="1" noChangeArrowheads="1"/>
          </p:cNvSpPr>
          <p:nvPr>
            <p:ph type="sldNum" sz="quarter" idx="12"/>
          </p:nvPr>
        </p:nvSpPr>
        <p:spPr>
          <a:ln/>
        </p:spPr>
        <p:txBody>
          <a:bodyPr/>
          <a:lstStyle>
            <a:lvl1pPr>
              <a:defRPr/>
            </a:lvl1pPr>
          </a:lstStyle>
          <a:p>
            <a:fld id="{85DC62F8-A7D2-49AB-8012-58FB7F5ED6D3}" type="slidenum">
              <a:rPr lang="en-US"/>
              <a:pPr/>
              <a:t>‹#›</a:t>
            </a:fld>
            <a:endParaRPr lang="en-US"/>
          </a:p>
        </p:txBody>
      </p:sp>
    </p:spTree>
    <p:extLst>
      <p:ext uri="{BB962C8B-B14F-4D97-AF65-F5344CB8AC3E}">
        <p14:creationId xmlns:p14="http://schemas.microsoft.com/office/powerpoint/2010/main" val="268100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292595" cy="1362075"/>
          </a:xfrm>
        </p:spPr>
        <p:txBody>
          <a:bodyPr anchor="t"/>
          <a:lstStyle>
            <a:lvl1pPr algn="l">
              <a:defRPr sz="3200" b="1" cap="small"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383E70D-E138-4AF3-B242-19134FF52C26}" type="datetime1">
              <a:rPr lang="en-US" smtClean="0"/>
              <a:t>12/17/2013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6" name="Rectangle 6"/>
          <p:cNvSpPr>
            <a:spLocks noGrp="1" noChangeArrowheads="1"/>
          </p:cNvSpPr>
          <p:nvPr>
            <p:ph type="sldNum" sz="quarter" idx="12"/>
          </p:nvPr>
        </p:nvSpPr>
        <p:spPr>
          <a:ln/>
        </p:spPr>
        <p:txBody>
          <a:bodyPr/>
          <a:lstStyle>
            <a:lvl1pPr>
              <a:defRPr/>
            </a:lvl1pPr>
          </a:lstStyle>
          <a:p>
            <a:fld id="{32F38896-61B8-4F16-A8CF-0A02345CED2A}" type="slidenum">
              <a:rPr lang="en-US"/>
              <a:pPr/>
              <a:t>‹#›</a:t>
            </a:fld>
            <a:endParaRPr lang="en-US"/>
          </a:p>
        </p:txBody>
      </p:sp>
    </p:spTree>
    <p:extLst>
      <p:ext uri="{BB962C8B-B14F-4D97-AF65-F5344CB8AC3E}">
        <p14:creationId xmlns:p14="http://schemas.microsoft.com/office/powerpoint/2010/main" val="3502897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fld id="{D7E595FB-08FF-4C2A-87E6-63F3A5AAE934}" type="datetime1">
              <a:rPr lang="en-US" smtClean="0"/>
              <a:t>12/17/2013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7" name="Rectangle 6"/>
          <p:cNvSpPr>
            <a:spLocks noGrp="1" noChangeArrowheads="1"/>
          </p:cNvSpPr>
          <p:nvPr>
            <p:ph type="sldNum" sz="quarter" idx="12"/>
          </p:nvPr>
        </p:nvSpPr>
        <p:spPr>
          <a:ln/>
        </p:spPr>
        <p:txBody>
          <a:bodyPr/>
          <a:lstStyle>
            <a:lvl1pPr>
              <a:defRPr/>
            </a:lvl1pPr>
          </a:lstStyle>
          <a:p>
            <a:fld id="{A56B21CA-E70F-4EBF-BB1E-10AD02B28EF7}" type="slidenum">
              <a:rPr lang="en-US"/>
              <a:pPr/>
              <a:t>‹#›</a:t>
            </a:fld>
            <a:endParaRPr lang="en-US"/>
          </a:p>
        </p:txBody>
      </p:sp>
    </p:spTree>
    <p:extLst>
      <p:ext uri="{BB962C8B-B14F-4D97-AF65-F5344CB8AC3E}">
        <p14:creationId xmlns:p14="http://schemas.microsoft.com/office/powerpoint/2010/main" val="86025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fld id="{E092D2BA-2061-4584-9E27-774381E52494}" type="datetime1">
              <a:rPr lang="en-US" smtClean="0"/>
              <a:t>12/17/2013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9" name="Rectangle 6"/>
          <p:cNvSpPr>
            <a:spLocks noGrp="1" noChangeArrowheads="1"/>
          </p:cNvSpPr>
          <p:nvPr>
            <p:ph type="sldNum" sz="quarter" idx="12"/>
          </p:nvPr>
        </p:nvSpPr>
        <p:spPr>
          <a:ln/>
        </p:spPr>
        <p:txBody>
          <a:bodyPr/>
          <a:lstStyle>
            <a:lvl1pPr>
              <a:defRPr/>
            </a:lvl1pPr>
          </a:lstStyle>
          <a:p>
            <a:fld id="{5B2B0356-2C9E-467E-9B60-A08560AE1948}" type="slidenum">
              <a:rPr lang="en-US"/>
              <a:pPr/>
              <a:t>‹#›</a:t>
            </a:fld>
            <a:endParaRPr lang="en-US"/>
          </a:p>
        </p:txBody>
      </p:sp>
    </p:spTree>
    <p:extLst>
      <p:ext uri="{BB962C8B-B14F-4D97-AF65-F5344CB8AC3E}">
        <p14:creationId xmlns:p14="http://schemas.microsoft.com/office/powerpoint/2010/main" val="2237435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fld id="{4A515FBA-684A-44D2-95EE-C9FEF8B452C9}" type="datetime1">
              <a:rPr lang="en-US" smtClean="0"/>
              <a:t>12/17/2013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5" name="Rectangle 6"/>
          <p:cNvSpPr>
            <a:spLocks noGrp="1" noChangeArrowheads="1"/>
          </p:cNvSpPr>
          <p:nvPr>
            <p:ph type="sldNum" sz="quarter" idx="12"/>
          </p:nvPr>
        </p:nvSpPr>
        <p:spPr>
          <a:ln/>
        </p:spPr>
        <p:txBody>
          <a:bodyPr/>
          <a:lstStyle>
            <a:lvl1pPr>
              <a:defRPr/>
            </a:lvl1pPr>
          </a:lstStyle>
          <a:p>
            <a:fld id="{C9A5E741-F5AE-4132-BC76-365021B0003E}" type="slidenum">
              <a:rPr lang="en-US"/>
              <a:pPr/>
              <a:t>‹#›</a:t>
            </a:fld>
            <a:endParaRPr lang="en-US"/>
          </a:p>
        </p:txBody>
      </p:sp>
    </p:spTree>
    <p:extLst>
      <p:ext uri="{BB962C8B-B14F-4D97-AF65-F5344CB8AC3E}">
        <p14:creationId xmlns:p14="http://schemas.microsoft.com/office/powerpoint/2010/main" val="302332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C54931E-73F7-4F18-BD35-6DEC4D453C92}" type="datetime1">
              <a:rPr lang="en-US" smtClean="0"/>
              <a:t>12/17/2013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4" name="Rectangle 6"/>
          <p:cNvSpPr>
            <a:spLocks noGrp="1" noChangeArrowheads="1"/>
          </p:cNvSpPr>
          <p:nvPr>
            <p:ph type="sldNum" sz="quarter" idx="12"/>
          </p:nvPr>
        </p:nvSpPr>
        <p:spPr>
          <a:ln/>
        </p:spPr>
        <p:txBody>
          <a:bodyPr/>
          <a:lstStyle>
            <a:lvl1pPr>
              <a:defRPr/>
            </a:lvl1pPr>
          </a:lstStyle>
          <a:p>
            <a:fld id="{1C325E97-C61F-48A6-B30E-4FC09E93B81D}" type="slidenum">
              <a:rPr lang="en-US"/>
              <a:pPr/>
              <a:t>‹#›</a:t>
            </a:fld>
            <a:endParaRPr lang="en-US"/>
          </a:p>
        </p:txBody>
      </p:sp>
    </p:spTree>
    <p:extLst>
      <p:ext uri="{BB962C8B-B14F-4D97-AF65-F5344CB8AC3E}">
        <p14:creationId xmlns:p14="http://schemas.microsoft.com/office/powerpoint/2010/main" val="250839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480B7FD-B39D-4CA8-BC68-D90AE8F91307}" type="datetime1">
              <a:rPr lang="en-US" smtClean="0"/>
              <a:t>12/17/2013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7" name="Rectangle 6"/>
          <p:cNvSpPr>
            <a:spLocks noGrp="1" noChangeArrowheads="1"/>
          </p:cNvSpPr>
          <p:nvPr>
            <p:ph type="sldNum" sz="quarter" idx="12"/>
          </p:nvPr>
        </p:nvSpPr>
        <p:spPr>
          <a:ln/>
        </p:spPr>
        <p:txBody>
          <a:bodyPr/>
          <a:lstStyle>
            <a:lvl1pPr>
              <a:defRPr/>
            </a:lvl1pPr>
          </a:lstStyle>
          <a:p>
            <a:fld id="{B8753A4C-49D9-4F4E-990C-FB1EA2BAA299}" type="slidenum">
              <a:rPr lang="en-US"/>
              <a:pPr/>
              <a:t>‹#›</a:t>
            </a:fld>
            <a:endParaRPr lang="en-US"/>
          </a:p>
        </p:txBody>
      </p:sp>
    </p:spTree>
    <p:extLst>
      <p:ext uri="{BB962C8B-B14F-4D97-AF65-F5344CB8AC3E}">
        <p14:creationId xmlns:p14="http://schemas.microsoft.com/office/powerpoint/2010/main" val="211370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3421632-1C38-4E30-9AB1-567AD35B75EC}" type="datetime1">
              <a:rPr lang="en-US" smtClean="0"/>
              <a:t>12/17/2013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 Training Purposes Only</a:t>
            </a:r>
          </a:p>
        </p:txBody>
      </p:sp>
      <p:sp>
        <p:nvSpPr>
          <p:cNvPr id="7" name="Rectangle 6"/>
          <p:cNvSpPr>
            <a:spLocks noGrp="1" noChangeArrowheads="1"/>
          </p:cNvSpPr>
          <p:nvPr>
            <p:ph type="sldNum" sz="quarter" idx="12"/>
          </p:nvPr>
        </p:nvSpPr>
        <p:spPr>
          <a:ln/>
        </p:spPr>
        <p:txBody>
          <a:bodyPr/>
          <a:lstStyle>
            <a:lvl1pPr>
              <a:defRPr/>
            </a:lvl1pPr>
          </a:lstStyle>
          <a:p>
            <a:fld id="{F246F12E-9119-4275-8FCE-55FAFD40FF09}" type="slidenum">
              <a:rPr lang="en-US"/>
              <a:pPr/>
              <a:t>‹#›</a:t>
            </a:fld>
            <a:endParaRPr lang="en-US"/>
          </a:p>
        </p:txBody>
      </p:sp>
    </p:spTree>
    <p:extLst>
      <p:ext uri="{BB962C8B-B14F-4D97-AF65-F5344CB8AC3E}">
        <p14:creationId xmlns:p14="http://schemas.microsoft.com/office/powerpoint/2010/main" val="64787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fld id="{0D007908-ED20-4879-A4AC-832E5181CF7E}" type="datetime1">
              <a:rPr lang="en-US" smtClean="0"/>
              <a:t>12/17/2013</a:t>
            </a:fld>
            <a:endParaRPr lang="en-US"/>
          </a:p>
        </p:txBody>
      </p:sp>
      <p:sp>
        <p:nvSpPr>
          <p:cNvPr id="1029" name="Rectangle 5"/>
          <p:cNvSpPr>
            <a:spLocks noGrp="1" noChangeArrowheads="1"/>
          </p:cNvSpPr>
          <p:nvPr>
            <p:ph type="ftr" sz="quarter" idx="3"/>
          </p:nvPr>
        </p:nvSpPr>
        <p:spPr bwMode="auto">
          <a:xfrm>
            <a:off x="5581650" y="6657975"/>
            <a:ext cx="2895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lvl1pPr algn="ctr">
              <a:defRPr sz="1200">
                <a:latin typeface="Arial" charset="0"/>
                <a:cs typeface="Arial" charset="0"/>
              </a:defRPr>
            </a:lvl1pPr>
          </a:lstStyle>
          <a:p>
            <a:pPr>
              <a:defRPr/>
            </a:pPr>
            <a:r>
              <a:rPr lang="en-US"/>
              <a:t>For Training Purposes Only</a:t>
            </a:r>
          </a:p>
        </p:txBody>
      </p:sp>
      <p:sp>
        <p:nvSpPr>
          <p:cNvPr id="1030" name="Rectangle 6"/>
          <p:cNvSpPr>
            <a:spLocks noGrp="1" noChangeArrowheads="1"/>
          </p:cNvSpPr>
          <p:nvPr>
            <p:ph type="sldNum" sz="quarter" idx="4"/>
          </p:nvPr>
        </p:nvSpPr>
        <p:spPr bwMode="auto">
          <a:xfrm>
            <a:off x="8721725" y="6646863"/>
            <a:ext cx="422275"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lvl1pPr algn="ctr">
              <a:defRPr sz="1200"/>
            </a:lvl1pPr>
          </a:lstStyle>
          <a:p>
            <a:fld id="{29CE6104-508C-48F5-A8C3-D042CCB4D0C3}" type="slidenum">
              <a:rPr lang="en-US"/>
              <a:pPr/>
              <a:t>‹#›</a:t>
            </a:fld>
            <a:endParaRPr lang="en-US"/>
          </a:p>
        </p:txBody>
      </p:sp>
      <p:pic>
        <p:nvPicPr>
          <p:cNvPr id="1031" name="Picture 3"/>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357313"/>
            <a:ext cx="914400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288" y="5775325"/>
            <a:ext cx="545623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0" fontAlgn="base" hangingPunct="0">
        <a:spcBef>
          <a:spcPct val="0"/>
        </a:spcBef>
        <a:spcAft>
          <a:spcPct val="0"/>
        </a:spcAft>
        <a:defRPr sz="3200">
          <a:solidFill>
            <a:schemeClr val="tx2"/>
          </a:solidFill>
          <a:latin typeface="Verdana" pitchFamily="34" charset="0"/>
          <a:ea typeface="+mj-ea"/>
          <a:cs typeface="+mj-cs"/>
        </a:defRPr>
      </a:lvl1pPr>
      <a:lvl2pPr algn="l" rtl="0" eaLnBrk="0" fontAlgn="base" hangingPunct="0">
        <a:spcBef>
          <a:spcPct val="0"/>
        </a:spcBef>
        <a:spcAft>
          <a:spcPct val="0"/>
        </a:spcAft>
        <a:defRPr sz="3200">
          <a:solidFill>
            <a:schemeClr val="tx2"/>
          </a:solidFill>
          <a:latin typeface="Verdana" pitchFamily="34" charset="0"/>
          <a:cs typeface="Arial" charset="0"/>
        </a:defRPr>
      </a:lvl2pPr>
      <a:lvl3pPr algn="l" rtl="0" eaLnBrk="0" fontAlgn="base" hangingPunct="0">
        <a:spcBef>
          <a:spcPct val="0"/>
        </a:spcBef>
        <a:spcAft>
          <a:spcPct val="0"/>
        </a:spcAft>
        <a:defRPr sz="3200">
          <a:solidFill>
            <a:schemeClr val="tx2"/>
          </a:solidFill>
          <a:latin typeface="Verdana" pitchFamily="34" charset="0"/>
          <a:cs typeface="Arial" charset="0"/>
        </a:defRPr>
      </a:lvl3pPr>
      <a:lvl4pPr algn="l" rtl="0" eaLnBrk="0" fontAlgn="base" hangingPunct="0">
        <a:spcBef>
          <a:spcPct val="0"/>
        </a:spcBef>
        <a:spcAft>
          <a:spcPct val="0"/>
        </a:spcAft>
        <a:defRPr sz="3200">
          <a:solidFill>
            <a:schemeClr val="tx2"/>
          </a:solidFill>
          <a:latin typeface="Verdana" pitchFamily="34" charset="0"/>
          <a:cs typeface="Arial" charset="0"/>
        </a:defRPr>
      </a:lvl4pPr>
      <a:lvl5pPr algn="l" rtl="0" eaLnBrk="0" fontAlgn="base" hangingPunct="0">
        <a:spcBef>
          <a:spcPct val="0"/>
        </a:spcBef>
        <a:spcAft>
          <a:spcPct val="0"/>
        </a:spcAft>
        <a:defRPr sz="3200">
          <a:solidFill>
            <a:schemeClr val="tx2"/>
          </a:solidFill>
          <a:latin typeface="Verdana"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Verdana" pitchFamily="34" charset="0"/>
          <a:cs typeface="+mn-cs"/>
        </a:defRPr>
      </a:lvl2pPr>
      <a:lvl3pPr marL="1143000" indent="-228600" algn="l" rtl="0" eaLnBrk="0" fontAlgn="base" hangingPunct="0">
        <a:spcBef>
          <a:spcPct val="20000"/>
        </a:spcBef>
        <a:spcAft>
          <a:spcPct val="0"/>
        </a:spcAft>
        <a:buChar char="•"/>
        <a:defRPr sz="2000">
          <a:solidFill>
            <a:schemeClr val="tx1"/>
          </a:solidFill>
          <a:latin typeface="Verdana" pitchFamily="34" charset="0"/>
          <a:cs typeface="+mn-cs"/>
        </a:defRPr>
      </a:lvl3pPr>
      <a:lvl4pPr marL="1600200" indent="-228600" algn="l" rtl="0" eaLnBrk="0" fontAlgn="base" hangingPunct="0">
        <a:spcBef>
          <a:spcPct val="20000"/>
        </a:spcBef>
        <a:spcAft>
          <a:spcPct val="0"/>
        </a:spcAft>
        <a:buChar char="–"/>
        <a:defRPr>
          <a:solidFill>
            <a:schemeClr val="tx1"/>
          </a:solidFill>
          <a:latin typeface="Verdana" pitchFamily="34" charset="0"/>
          <a:cs typeface="+mn-cs"/>
        </a:defRPr>
      </a:lvl4pPr>
      <a:lvl5pPr marL="2057400" indent="-228600" algn="l" rtl="0" eaLnBrk="0" fontAlgn="base" hangingPunct="0">
        <a:spcBef>
          <a:spcPct val="20000"/>
        </a:spcBef>
        <a:spcAft>
          <a:spcPct val="0"/>
        </a:spcAft>
        <a:buChar char="»"/>
        <a:defRPr>
          <a:solidFill>
            <a:schemeClr val="tx1"/>
          </a:solidFill>
          <a:latin typeface="Verdan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fsfn.dcf.state.fl.u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enterforchildwelfare.org/"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2051"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5778B0-1633-40CA-BF77-52659D8A562C}" type="slidenum">
              <a:rPr lang="en-US"/>
              <a:pPr eaLnBrk="1" hangingPunct="1"/>
              <a:t>1</a:t>
            </a:fld>
            <a:endParaRPr lang="en-US"/>
          </a:p>
        </p:txBody>
      </p:sp>
      <p:sp>
        <p:nvSpPr>
          <p:cNvPr id="2052" name="Text Box 4"/>
          <p:cNvSpPr txBox="1">
            <a:spLocks noChangeArrowheads="1"/>
          </p:cNvSpPr>
          <p:nvPr/>
        </p:nvSpPr>
        <p:spPr bwMode="auto">
          <a:xfrm>
            <a:off x="5359400" y="2471738"/>
            <a:ext cx="344170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b="1"/>
          </a:p>
        </p:txBody>
      </p:sp>
      <p:sp>
        <p:nvSpPr>
          <p:cNvPr id="2053" name="Rectangle 31"/>
          <p:cNvSpPr>
            <a:spLocks noGrp="1" noChangeArrowheads="1"/>
          </p:cNvSpPr>
          <p:nvPr>
            <p:ph type="ctrTitle" idx="4294967295"/>
          </p:nvPr>
        </p:nvSpPr>
        <p:spPr>
          <a:xfrm>
            <a:off x="317157" y="2426993"/>
            <a:ext cx="8496300" cy="1985519"/>
          </a:xfrm>
        </p:spPr>
        <p:txBody>
          <a:bodyPr>
            <a:normAutofit fontScale="90000"/>
          </a:bodyPr>
          <a:lstStyle/>
          <a:p>
            <a:pPr algn="ctr"/>
            <a:r>
              <a:rPr lang="en-US" dirty="0"/>
              <a:t>FSFN </a:t>
            </a:r>
            <a:r>
              <a:rPr lang="en-US" dirty="0" smtClean="0"/>
              <a:t>Independent Living (IL) Enhancements</a:t>
            </a:r>
            <a:br>
              <a:rPr lang="en-US" dirty="0" smtClean="0"/>
            </a:br>
            <a:r>
              <a:rPr lang="en-US" sz="2800" dirty="0"/>
              <a:t>Topic </a:t>
            </a:r>
            <a:r>
              <a:rPr lang="en-US" sz="2800" dirty="0" smtClean="0"/>
              <a:t>3: </a:t>
            </a:r>
            <a:r>
              <a:rPr lang="en-US" sz="2800" dirty="0"/>
              <a:t>Young Adult </a:t>
            </a:r>
            <a:r>
              <a:rPr lang="en-US" sz="2800" dirty="0" smtClean="0"/>
              <a:t>(YA) Case </a:t>
            </a:r>
            <a:r>
              <a:rPr lang="en-US" sz="2800" dirty="0"/>
              <a:t>Plan </a:t>
            </a:r>
            <a:r>
              <a:rPr lang="en-US" sz="2800" dirty="0" smtClean="0"/>
              <a:t>Worksheet</a:t>
            </a:r>
            <a:r>
              <a:rPr lang="en-US" sz="2800" dirty="0"/>
              <a:t/>
            </a:r>
            <a:br>
              <a:rPr lang="en-US" sz="2800" dirty="0"/>
            </a:br>
            <a:endParaRPr lang="en-US" sz="2800" dirty="0" smtClean="0"/>
          </a:p>
        </p:txBody>
      </p:sp>
      <p:sp>
        <p:nvSpPr>
          <p:cNvPr id="2054" name="Rectangle 32"/>
          <p:cNvSpPr>
            <a:spLocks noGrp="1" noChangeArrowheads="1"/>
          </p:cNvSpPr>
          <p:nvPr>
            <p:ph type="subTitle" idx="4294967295"/>
          </p:nvPr>
        </p:nvSpPr>
        <p:spPr>
          <a:xfrm>
            <a:off x="1371600" y="3886200"/>
            <a:ext cx="6400800" cy="1211263"/>
          </a:xfrm>
          <a:noFill/>
        </p:spPr>
        <p:txBody>
          <a:bodyPr anchor="ctr"/>
          <a:lstStyle/>
          <a:p>
            <a:pPr marL="0" indent="0" algn="ctr">
              <a:buFontTx/>
              <a:buNone/>
            </a:pPr>
            <a:r>
              <a:rPr lang="en-US" sz="1800" dirty="0" smtClean="0"/>
              <a:t>December 2013</a:t>
            </a:r>
          </a:p>
        </p:txBody>
      </p:sp>
      <p:grpSp>
        <p:nvGrpSpPr>
          <p:cNvPr id="2055" name="Group 1"/>
          <p:cNvGrpSpPr>
            <a:grpSpLocks/>
          </p:cNvGrpSpPr>
          <p:nvPr/>
        </p:nvGrpSpPr>
        <p:grpSpPr bwMode="auto">
          <a:xfrm>
            <a:off x="-3175" y="4953000"/>
            <a:ext cx="9147175" cy="1911350"/>
            <a:chOff x="-3765" y="4832896"/>
            <a:chExt cx="9147765" cy="2032192"/>
          </a:xfrm>
        </p:grpSpPr>
        <p:sp>
          <p:nvSpPr>
            <p:cNvPr id="20"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mn-cs"/>
              </a:endParaRPr>
            </a:p>
          </p:txBody>
        </p:sp>
        <p:sp>
          <p:nvSpPr>
            <p:cNvPr id="21"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cs typeface="+mn-cs"/>
              </a:endParaRPr>
            </a:p>
          </p:txBody>
        </p:sp>
        <p:sp>
          <p:nvSpPr>
            <p:cNvPr id="23"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24"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grpSp>
        <p:nvGrpSpPr>
          <p:cNvPr id="2056" name="Group 33"/>
          <p:cNvGrpSpPr>
            <a:grpSpLocks/>
          </p:cNvGrpSpPr>
          <p:nvPr/>
        </p:nvGrpSpPr>
        <p:grpSpPr bwMode="auto">
          <a:xfrm>
            <a:off x="0" y="0"/>
            <a:ext cx="9163050" cy="1792288"/>
            <a:chOff x="-3765" y="-12074"/>
            <a:chExt cx="9163216" cy="1792432"/>
          </a:xfrm>
        </p:grpSpPr>
        <p:pic>
          <p:nvPicPr>
            <p:cNvPr id="2059" name="Picture 4"/>
            <p:cNvPicPr>
              <a:picLocks noChangeAspect="1"/>
            </p:cNvPicPr>
            <p:nvPr/>
          </p:nvPicPr>
          <p:blipFill>
            <a:blip r:embed="rId4">
              <a:extLst>
                <a:ext uri="{28A0092B-C50C-407E-A947-70E740481C1C}">
                  <a14:useLocalDpi xmlns:a14="http://schemas.microsoft.com/office/drawing/2010/main" val="0"/>
                </a:ext>
              </a:extLst>
            </a:blip>
            <a:srcRect l="14166"/>
            <a:stretch>
              <a:fillRect/>
            </a:stretch>
          </p:blipFill>
          <p:spPr bwMode="auto">
            <a:xfrm>
              <a:off x="-3765" y="-2722"/>
              <a:ext cx="2289765" cy="17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6"/>
            <p:cNvPicPr>
              <a:picLocks noChangeAspect="1"/>
            </p:cNvPicPr>
            <p:nvPr/>
          </p:nvPicPr>
          <p:blipFill>
            <a:blip r:embed="rId5">
              <a:extLst>
                <a:ext uri="{28A0092B-C50C-407E-A947-70E740481C1C}">
                  <a14:useLocalDpi xmlns:a14="http://schemas.microsoft.com/office/drawing/2010/main" val="0"/>
                </a:ext>
              </a:extLst>
            </a:blip>
            <a:srcRect b="7588"/>
            <a:stretch>
              <a:fillRect/>
            </a:stretch>
          </p:blipFill>
          <p:spPr bwMode="auto">
            <a:xfrm>
              <a:off x="6240331" y="141022"/>
              <a:ext cx="1989269" cy="163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97239" y="0"/>
              <a:ext cx="1733405" cy="115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1094558"/>
              <a:ext cx="91288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76774" y="0"/>
              <a:ext cx="1720466" cy="115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3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699601" y="-2722"/>
              <a:ext cx="1697492" cy="17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2"/>
            <p:cNvPicPr>
              <a:picLocks noChangeAspect="1"/>
            </p:cNvPicPr>
            <p:nvPr/>
          </p:nvPicPr>
          <p:blipFill>
            <a:blip r:embed="rId10">
              <a:extLst>
                <a:ext uri="{28A0092B-C50C-407E-A947-70E740481C1C}">
                  <a14:useLocalDpi xmlns:a14="http://schemas.microsoft.com/office/drawing/2010/main" val="0"/>
                </a:ext>
              </a:extLst>
            </a:blip>
            <a:srcRect l="11562" t="26707" b="8820"/>
            <a:stretch>
              <a:fillRect/>
            </a:stretch>
          </p:blipFill>
          <p:spPr bwMode="auto">
            <a:xfrm>
              <a:off x="7528141" y="-2722"/>
              <a:ext cx="1631310" cy="17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27"/>
            <p:cNvPicPr>
              <a:picLocks noChangeAspect="1"/>
            </p:cNvPicPr>
            <p:nvPr/>
          </p:nvPicPr>
          <p:blipFill>
            <a:blip r:embed="rId11">
              <a:extLst>
                <a:ext uri="{28A0092B-C50C-407E-A947-70E740481C1C}">
                  <a14:useLocalDpi xmlns:a14="http://schemas.microsoft.com/office/drawing/2010/main" val="0"/>
                </a:ext>
              </a:extLst>
            </a:blip>
            <a:srcRect t="18452" b="12440"/>
            <a:stretch>
              <a:fillRect/>
            </a:stretch>
          </p:blipFill>
          <p:spPr bwMode="auto">
            <a:xfrm>
              <a:off x="2133600" y="920822"/>
              <a:ext cx="1649878" cy="85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32"/>
            <p:cNvPicPr>
              <a:picLocks noChangeAspect="1"/>
            </p:cNvPicPr>
            <p:nvPr/>
          </p:nvPicPr>
          <p:blipFill>
            <a:blip r:embed="rId12">
              <a:extLst>
                <a:ext uri="{28A0092B-C50C-407E-A947-70E740481C1C}">
                  <a14:useLocalDpi xmlns:a14="http://schemas.microsoft.com/office/drawing/2010/main" val="0"/>
                </a:ext>
              </a:extLst>
            </a:blip>
            <a:srcRect t="16177"/>
            <a:stretch>
              <a:fillRect/>
            </a:stretch>
          </p:blipFill>
          <p:spPr bwMode="auto">
            <a:xfrm>
              <a:off x="3048000" y="0"/>
              <a:ext cx="731663" cy="92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30"/>
            <p:cNvPicPr>
              <a:picLocks noChangeAspect="1"/>
            </p:cNvPicPr>
            <p:nvPr/>
          </p:nvPicPr>
          <p:blipFill>
            <a:blip r:embed="rId13">
              <a:extLst>
                <a:ext uri="{28A0092B-C50C-407E-A947-70E740481C1C}">
                  <a14:useLocalDpi xmlns:a14="http://schemas.microsoft.com/office/drawing/2010/main" val="0"/>
                </a:ext>
              </a:extLst>
            </a:blip>
            <a:srcRect r="40089" b="13510"/>
            <a:stretch>
              <a:fillRect/>
            </a:stretch>
          </p:blipFill>
          <p:spPr bwMode="auto">
            <a:xfrm flipH="1">
              <a:off x="2133600" y="-12074"/>
              <a:ext cx="1007786" cy="97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7" name="Picture 4" descr="http://sphotos-a.xx.fbcdn.net/hphotos-snc6/602554_439438852766954_1217712786_n.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800" y="5545138"/>
            <a:ext cx="8382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1751013"/>
            <a:ext cx="914400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0" y="1459992"/>
            <a:ext cx="6299200" cy="4598416"/>
          </a:xfrm>
          <a:prstGeom prst="rect">
            <a:avLst/>
          </a:prstGeom>
        </p:spPr>
      </p:pic>
      <p:sp>
        <p:nvSpPr>
          <p:cNvPr id="2" name="Title 1"/>
          <p:cNvSpPr>
            <a:spLocks noGrp="1"/>
          </p:cNvSpPr>
          <p:nvPr>
            <p:ph type="title"/>
          </p:nvPr>
        </p:nvSpPr>
        <p:spPr/>
        <p:txBody>
          <a:bodyPr/>
          <a:lstStyle/>
          <a:p>
            <a:r>
              <a:rPr lang="en-US" dirty="0" smtClean="0"/>
              <a:t>Young Adult Case </a:t>
            </a:r>
            <a:r>
              <a:rPr lang="en-US" dirty="0"/>
              <a:t>Planning Worksheet </a:t>
            </a:r>
            <a:r>
              <a:rPr lang="en-US" dirty="0" smtClean="0"/>
              <a:t>Page FSFN System Demo</a:t>
            </a:r>
            <a:endParaRPr lang="en-US" dirty="0"/>
          </a:p>
        </p:txBody>
      </p:sp>
      <p:sp>
        <p:nvSpPr>
          <p:cNvPr id="3" name="Footer Placeholder 2"/>
          <p:cNvSpPr>
            <a:spLocks noGrp="1"/>
          </p:cNvSpPr>
          <p:nvPr>
            <p:ph type="ftr" sz="quarter" idx="11"/>
          </p:nvPr>
        </p:nvSpPr>
        <p:spPr/>
        <p:txBody>
          <a:bodyPr/>
          <a:lstStyle/>
          <a:p>
            <a:pPr>
              <a:defRPr/>
            </a:pPr>
            <a:r>
              <a:rPr lang="en-US" smtClean="0"/>
              <a:t>For Training Purposes Only</a:t>
            </a:r>
            <a:endParaRPr lang="en-US"/>
          </a:p>
        </p:txBody>
      </p:sp>
      <p:sp>
        <p:nvSpPr>
          <p:cNvPr id="4" name="Slide Number Placeholder 3"/>
          <p:cNvSpPr>
            <a:spLocks noGrp="1"/>
          </p:cNvSpPr>
          <p:nvPr>
            <p:ph type="sldNum" sz="quarter" idx="12"/>
          </p:nvPr>
        </p:nvSpPr>
        <p:spPr/>
        <p:txBody>
          <a:bodyPr/>
          <a:lstStyle/>
          <a:p>
            <a:fld id="{C9A5E741-F5AE-4132-BC76-365021B0003E}" type="slidenum">
              <a:rPr lang="en-US" smtClean="0"/>
              <a:pPr/>
              <a:t>10</a:t>
            </a:fld>
            <a:endParaRPr lang="en-US"/>
          </a:p>
        </p:txBody>
      </p:sp>
    </p:spTree>
    <p:extLst>
      <p:ext uri="{BB962C8B-B14F-4D97-AF65-F5344CB8AC3E}">
        <p14:creationId xmlns:p14="http://schemas.microsoft.com/office/powerpoint/2010/main" val="3706621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 Information</a:t>
            </a:r>
          </a:p>
        </p:txBody>
      </p:sp>
      <p:sp>
        <p:nvSpPr>
          <p:cNvPr id="3" name="Content Placeholder 2"/>
          <p:cNvSpPr>
            <a:spLocks noGrp="1"/>
          </p:cNvSpPr>
          <p:nvPr>
            <p:ph idx="1"/>
          </p:nvPr>
        </p:nvSpPr>
        <p:spPr/>
        <p:txBody>
          <a:bodyPr/>
          <a:lstStyle/>
          <a:p>
            <a:pPr>
              <a:defRPr/>
            </a:pPr>
            <a:r>
              <a:rPr lang="en-US" sz="2400" dirty="0"/>
              <a:t>User Guides, How Do I Guides, and Topic Papers</a:t>
            </a:r>
          </a:p>
          <a:p>
            <a:pPr lvl="1">
              <a:defRPr/>
            </a:pPr>
            <a:r>
              <a:rPr lang="en-US" sz="2000" dirty="0"/>
              <a:t>Maintain Case</a:t>
            </a:r>
          </a:p>
          <a:p>
            <a:pPr lvl="1">
              <a:defRPr/>
            </a:pPr>
            <a:r>
              <a:rPr lang="en-US" sz="2000" dirty="0"/>
              <a:t>Education</a:t>
            </a:r>
          </a:p>
          <a:p>
            <a:pPr lvl="1">
              <a:defRPr/>
            </a:pPr>
            <a:r>
              <a:rPr lang="en-US" sz="2000" dirty="0"/>
              <a:t>Medical/Mental Health</a:t>
            </a:r>
          </a:p>
          <a:p>
            <a:pPr lvl="1">
              <a:defRPr/>
            </a:pPr>
            <a:r>
              <a:rPr lang="en-US" sz="2000" dirty="0"/>
              <a:t>Meetings</a:t>
            </a:r>
          </a:p>
          <a:p>
            <a:pPr lvl="1">
              <a:defRPr/>
            </a:pPr>
            <a:r>
              <a:rPr lang="en-US" sz="2000" dirty="0"/>
              <a:t>Independent Living</a:t>
            </a:r>
          </a:p>
          <a:p>
            <a:pPr lvl="1">
              <a:defRPr/>
            </a:pPr>
            <a:r>
              <a:rPr lang="en-US" sz="2000" dirty="0"/>
              <a:t>Young Adult Case Planning Worksheet</a:t>
            </a:r>
          </a:p>
          <a:p>
            <a:pPr>
              <a:defRPr/>
            </a:pPr>
            <a:endParaRPr lang="en-US" sz="2400" dirty="0"/>
          </a:p>
          <a:p>
            <a:pPr>
              <a:defRPr/>
            </a:pPr>
            <a:r>
              <a:rPr lang="en-US" sz="2400" dirty="0"/>
              <a:t>Visit the </a:t>
            </a:r>
            <a:r>
              <a:rPr lang="en-US" sz="2400" dirty="0" err="1"/>
              <a:t>DCF</a:t>
            </a:r>
            <a:r>
              <a:rPr lang="en-US" sz="2400" dirty="0"/>
              <a:t> FSFN Website:</a:t>
            </a:r>
          </a:p>
          <a:p>
            <a:pPr marL="0" indent="0" algn="ctr">
              <a:buNone/>
              <a:defRPr/>
            </a:pPr>
            <a:r>
              <a:rPr lang="en-US" sz="2400" dirty="0"/>
              <a:t> </a:t>
            </a:r>
            <a:r>
              <a:rPr lang="en-US" sz="3200" u="sng" dirty="0">
                <a:hlinkClick r:id="rId3"/>
              </a:rPr>
              <a:t>http://fsfn.dcf.state.fl.us</a:t>
            </a:r>
            <a:endParaRPr lang="en-US" sz="3200" dirty="0"/>
          </a:p>
        </p:txBody>
      </p:sp>
      <p:sp>
        <p:nvSpPr>
          <p:cNvPr id="4" name="Footer Placeholder 3"/>
          <p:cNvSpPr>
            <a:spLocks noGrp="1"/>
          </p:cNvSpPr>
          <p:nvPr>
            <p:ph type="ftr" sz="quarter" idx="11"/>
          </p:nvPr>
        </p:nvSpPr>
        <p:spPr/>
        <p:txBody>
          <a:bodyPr/>
          <a:lstStyle/>
          <a:p>
            <a:pPr>
              <a:defRPr/>
            </a:pPr>
            <a:r>
              <a:rPr lang="en-US" smtClean="0"/>
              <a:t>For Training Purposes Only</a:t>
            </a:r>
            <a:endParaRPr lang="en-US"/>
          </a:p>
        </p:txBody>
      </p:sp>
      <p:sp>
        <p:nvSpPr>
          <p:cNvPr id="5" name="Slide Number Placeholder 4"/>
          <p:cNvSpPr>
            <a:spLocks noGrp="1"/>
          </p:cNvSpPr>
          <p:nvPr>
            <p:ph type="sldNum" sz="quarter" idx="12"/>
          </p:nvPr>
        </p:nvSpPr>
        <p:spPr/>
        <p:txBody>
          <a:bodyPr/>
          <a:lstStyle/>
          <a:p>
            <a:fld id="{85DC62F8-A7D2-49AB-8012-58FB7F5ED6D3}" type="slidenum">
              <a:rPr lang="en-US" smtClean="0"/>
              <a:pPr/>
              <a:t>11</a:t>
            </a:fld>
            <a:endParaRPr lang="en-US"/>
          </a:p>
        </p:txBody>
      </p:sp>
    </p:spTree>
    <p:extLst>
      <p:ext uri="{BB962C8B-B14F-4D97-AF65-F5344CB8AC3E}">
        <p14:creationId xmlns:p14="http://schemas.microsoft.com/office/powerpoint/2010/main" val="3927115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17411"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CFC17B-1624-44FF-8A3E-13FEA0563265}" type="slidenum">
              <a:rPr lang="en-US"/>
              <a:pPr eaLnBrk="1" hangingPunct="1"/>
              <a:t>12</a:t>
            </a:fld>
            <a:endParaRPr lang="en-US"/>
          </a:p>
        </p:txBody>
      </p:sp>
      <p:sp>
        <p:nvSpPr>
          <p:cNvPr id="17412" name="Rectangle 2"/>
          <p:cNvSpPr>
            <a:spLocks noGrp="1" noChangeArrowheads="1"/>
          </p:cNvSpPr>
          <p:nvPr>
            <p:ph type="title"/>
          </p:nvPr>
        </p:nvSpPr>
        <p:spPr/>
        <p:txBody>
          <a:bodyPr/>
          <a:lstStyle/>
          <a:p>
            <a:r>
              <a:rPr lang="en-US" smtClean="0"/>
              <a:t>Please go to …</a:t>
            </a:r>
          </a:p>
        </p:txBody>
      </p:sp>
      <p:sp>
        <p:nvSpPr>
          <p:cNvPr id="17413" name="Text Box 4"/>
          <p:cNvSpPr txBox="1">
            <a:spLocks noChangeArrowheads="1"/>
          </p:cNvSpPr>
          <p:nvPr/>
        </p:nvSpPr>
        <p:spPr bwMode="auto">
          <a:xfrm>
            <a:off x="1308100" y="1574800"/>
            <a:ext cx="622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a:spcBef>
                <a:spcPct val="20000"/>
              </a:spcBef>
            </a:pPr>
            <a:r>
              <a:rPr lang="en-US" sz="2800">
                <a:hlinkClick r:id="rId3"/>
              </a:rPr>
              <a:t>www.centerforchildwelfare.org</a:t>
            </a:r>
            <a:r>
              <a:rPr lang="en-US" sz="2800"/>
              <a:t> </a:t>
            </a:r>
          </a:p>
        </p:txBody>
      </p:sp>
      <p:pic>
        <p:nvPicPr>
          <p:cNvPr id="17414" name="Picture 5" descr="MP90044849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400300"/>
            <a:ext cx="5334000" cy="355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Grp="1" noChangeArrowheads="1"/>
          </p:cNvSpPr>
          <p:nvPr>
            <p:ph type="title"/>
          </p:nvPr>
        </p:nvSpPr>
        <p:spPr/>
        <p:txBody>
          <a:bodyPr/>
          <a:lstStyle/>
          <a:p>
            <a:r>
              <a:rPr lang="en-US" dirty="0"/>
              <a:t>Introduction</a:t>
            </a:r>
            <a:endParaRPr lang="en-US" dirty="0" smtClean="0"/>
          </a:p>
        </p:txBody>
      </p:sp>
      <p:sp>
        <p:nvSpPr>
          <p:cNvPr id="3077" name="Rectangle 11"/>
          <p:cNvSpPr>
            <a:spLocks noGrp="1" noChangeArrowheads="1"/>
          </p:cNvSpPr>
          <p:nvPr>
            <p:ph idx="1"/>
          </p:nvPr>
        </p:nvSpPr>
        <p:spPr/>
        <p:txBody>
          <a:bodyPr>
            <a:normAutofit/>
          </a:bodyPr>
          <a:lstStyle/>
          <a:p>
            <a:pPr marL="0" indent="0">
              <a:lnSpc>
                <a:spcPct val="115000"/>
              </a:lnSpc>
              <a:spcBef>
                <a:spcPct val="0"/>
              </a:spcBef>
              <a:buNone/>
              <a:tabLst>
                <a:tab pos="685800" algn="l"/>
                <a:tab pos="2686050" algn="l"/>
              </a:tabLst>
            </a:pPr>
            <a:r>
              <a:rPr lang="en-US" dirty="0"/>
              <a:t>Topic </a:t>
            </a:r>
            <a:r>
              <a:rPr lang="en-US" dirty="0" smtClean="0"/>
              <a:t>3</a:t>
            </a:r>
            <a:r>
              <a:rPr lang="en-US" dirty="0"/>
              <a:t>: Young Adult Case Plan Worksheet</a:t>
            </a:r>
          </a:p>
          <a:p>
            <a:pPr lvl="1">
              <a:lnSpc>
                <a:spcPct val="115000"/>
              </a:lnSpc>
              <a:spcBef>
                <a:spcPct val="0"/>
              </a:spcBef>
              <a:buFont typeface="Symbol" panose="05050102010706020507" pitchFamily="18" charset="2"/>
              <a:buChar char=""/>
              <a:tabLst>
                <a:tab pos="2686050" algn="l"/>
              </a:tabLst>
            </a:pPr>
            <a:r>
              <a:rPr lang="en-US" dirty="0" smtClean="0">
                <a:solidFill>
                  <a:srgbClr val="000000"/>
                </a:solidFill>
              </a:rPr>
              <a:t>These changes s</a:t>
            </a:r>
            <a:r>
              <a:rPr lang="en-US" dirty="0" smtClean="0"/>
              <a:t>upport:</a:t>
            </a:r>
          </a:p>
          <a:p>
            <a:pPr lvl="2">
              <a:lnSpc>
                <a:spcPct val="115000"/>
              </a:lnSpc>
              <a:spcBef>
                <a:spcPct val="0"/>
              </a:spcBef>
              <a:buFont typeface="Symbol" panose="05050102010706020507" pitchFamily="18" charset="2"/>
              <a:buChar char=""/>
              <a:tabLst>
                <a:tab pos="2686050" algn="l"/>
              </a:tabLst>
            </a:pPr>
            <a:r>
              <a:rPr lang="en-US" dirty="0"/>
              <a:t>Nancy C. Detert Common Sense and Compassion Independent Living Act; SB </a:t>
            </a:r>
            <a:r>
              <a:rPr lang="en-US" dirty="0" smtClean="0"/>
              <a:t>1036</a:t>
            </a:r>
          </a:p>
          <a:p>
            <a:pPr lvl="2">
              <a:lnSpc>
                <a:spcPct val="115000"/>
              </a:lnSpc>
              <a:spcBef>
                <a:spcPct val="0"/>
              </a:spcBef>
              <a:buFont typeface="Symbol" panose="05050102010706020507" pitchFamily="18" charset="2"/>
              <a:buChar char=""/>
              <a:tabLst>
                <a:tab pos="2686050" algn="l"/>
              </a:tabLst>
            </a:pPr>
            <a:r>
              <a:rPr lang="en-US" dirty="0"/>
              <a:t>The FSFN Young Adult Case Planning </a:t>
            </a:r>
            <a:r>
              <a:rPr lang="en-US" dirty="0" smtClean="0"/>
              <a:t>tool</a:t>
            </a:r>
          </a:p>
        </p:txBody>
      </p:sp>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2</a:t>
            </a:fld>
            <a:endParaRPr lang="en-US"/>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7825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3</a:t>
            </a:fld>
            <a:endParaRPr lang="en-US"/>
          </a:p>
        </p:txBody>
      </p:sp>
      <p:sp>
        <p:nvSpPr>
          <p:cNvPr id="3076" name="Rectangle 10"/>
          <p:cNvSpPr>
            <a:spLocks noGrp="1" noChangeArrowheads="1"/>
          </p:cNvSpPr>
          <p:nvPr>
            <p:ph type="title"/>
          </p:nvPr>
        </p:nvSpPr>
        <p:spPr/>
        <p:txBody>
          <a:bodyPr/>
          <a:lstStyle/>
          <a:p>
            <a:r>
              <a:rPr lang="en-US" dirty="0" smtClean="0"/>
              <a:t>Overview </a:t>
            </a:r>
            <a:r>
              <a:rPr lang="en-US" dirty="0"/>
              <a:t>of YA Case Planning </a:t>
            </a:r>
            <a:r>
              <a:rPr lang="en-US" dirty="0" smtClean="0"/>
              <a:t>Process</a:t>
            </a:r>
          </a:p>
        </p:txBody>
      </p:sp>
      <p:sp>
        <p:nvSpPr>
          <p:cNvPr id="3077" name="Rectangle 11"/>
          <p:cNvSpPr>
            <a:spLocks noGrp="1" noChangeArrowheads="1"/>
          </p:cNvSpPr>
          <p:nvPr>
            <p:ph type="body" idx="1"/>
          </p:nvPr>
        </p:nvSpPr>
        <p:spPr>
          <a:xfrm>
            <a:off x="457200" y="1600200"/>
            <a:ext cx="8229600" cy="4525963"/>
          </a:xfrm>
        </p:spPr>
        <p:txBody>
          <a:bodyPr>
            <a:normAutofit fontScale="92500"/>
          </a:bodyPr>
          <a:lstStyle/>
          <a:p>
            <a:pPr marL="0" indent="0">
              <a:lnSpc>
                <a:spcPct val="115000"/>
              </a:lnSpc>
              <a:spcBef>
                <a:spcPct val="0"/>
              </a:spcBef>
              <a:buNone/>
              <a:tabLst>
                <a:tab pos="2686050" algn="l"/>
              </a:tabLst>
            </a:pPr>
            <a:r>
              <a:rPr lang="en-US" sz="2000" dirty="0" smtClean="0"/>
              <a:t>Independent Living Page as Access Point</a:t>
            </a:r>
          </a:p>
          <a:p>
            <a:pPr lvl="0">
              <a:lnSpc>
                <a:spcPct val="115000"/>
              </a:lnSpc>
              <a:spcBef>
                <a:spcPct val="0"/>
              </a:spcBef>
              <a:buFont typeface="Symbol" panose="05050102010706020507" pitchFamily="18" charset="2"/>
              <a:buChar char=""/>
              <a:tabLst>
                <a:tab pos="2686050" algn="l"/>
              </a:tabLst>
            </a:pPr>
            <a:r>
              <a:rPr lang="en-US" sz="1800" dirty="0" smtClean="0">
                <a:solidFill>
                  <a:srgbClr val="000000"/>
                </a:solidFill>
              </a:rPr>
              <a:t>Created </a:t>
            </a:r>
            <a:r>
              <a:rPr lang="en-US" sz="1800" dirty="0">
                <a:solidFill>
                  <a:srgbClr val="000000"/>
                </a:solidFill>
              </a:rPr>
              <a:t>and launched from the Actions and Text List Box on the </a:t>
            </a:r>
            <a:r>
              <a:rPr lang="en-US" sz="1800" dirty="0" smtClean="0">
                <a:solidFill>
                  <a:srgbClr val="000000"/>
                </a:solidFill>
              </a:rPr>
              <a:t>IL page via the hyperlink</a:t>
            </a:r>
            <a:endParaRPr lang="en-US" sz="1800" dirty="0">
              <a:solidFill>
                <a:srgbClr val="000000"/>
              </a:solidFill>
            </a:endParaRPr>
          </a:p>
          <a:p>
            <a:pPr lvl="1">
              <a:lnSpc>
                <a:spcPct val="115000"/>
              </a:lnSpc>
              <a:spcBef>
                <a:spcPct val="0"/>
              </a:spcBef>
              <a:buFont typeface="Symbol" panose="05050102010706020507" pitchFamily="18" charset="2"/>
              <a:buChar char=""/>
              <a:tabLst>
                <a:tab pos="2686050" algn="l"/>
              </a:tabLst>
            </a:pPr>
            <a:r>
              <a:rPr lang="en-US" sz="1600" dirty="0" smtClean="0">
                <a:solidFill>
                  <a:srgbClr val="000000"/>
                </a:solidFill>
              </a:rPr>
              <a:t>Hyperlink will not appear on IL page until it has </a:t>
            </a:r>
            <a:r>
              <a:rPr lang="en-US" sz="1600" dirty="0">
                <a:solidFill>
                  <a:srgbClr val="000000"/>
                </a:solidFill>
              </a:rPr>
              <a:t>been </a:t>
            </a:r>
            <a:r>
              <a:rPr lang="en-US" sz="1600" dirty="0" smtClean="0">
                <a:solidFill>
                  <a:srgbClr val="000000"/>
                </a:solidFill>
              </a:rPr>
              <a:t>initially saved </a:t>
            </a:r>
            <a:r>
              <a:rPr lang="en-US" sz="1600" dirty="0">
                <a:solidFill>
                  <a:srgbClr val="000000"/>
                </a:solidFill>
              </a:rPr>
              <a:t>and </a:t>
            </a:r>
            <a:r>
              <a:rPr lang="en-US" sz="1600" dirty="0" smtClean="0">
                <a:solidFill>
                  <a:srgbClr val="000000"/>
                </a:solidFill>
              </a:rPr>
              <a:t>participant </a:t>
            </a:r>
            <a:r>
              <a:rPr lang="en-US" sz="1600" dirty="0">
                <a:solidFill>
                  <a:srgbClr val="000000"/>
                </a:solidFill>
              </a:rPr>
              <a:t>is 18 or </a:t>
            </a:r>
            <a:r>
              <a:rPr lang="en-US" sz="1600" dirty="0" smtClean="0">
                <a:solidFill>
                  <a:srgbClr val="000000"/>
                </a:solidFill>
              </a:rPr>
              <a:t>older</a:t>
            </a:r>
            <a:endParaRPr lang="en-US" sz="1600" dirty="0">
              <a:solidFill>
                <a:srgbClr val="000000"/>
              </a:solidFill>
            </a:endParaRPr>
          </a:p>
          <a:p>
            <a:pPr>
              <a:lnSpc>
                <a:spcPct val="115000"/>
              </a:lnSpc>
              <a:spcBef>
                <a:spcPct val="0"/>
              </a:spcBef>
              <a:buFont typeface="Symbol" panose="05050102010706020507" pitchFamily="18" charset="2"/>
              <a:buChar char=""/>
              <a:tabLst>
                <a:tab pos="2686050" algn="l"/>
              </a:tabLst>
            </a:pPr>
            <a:r>
              <a:rPr lang="en-US" sz="1800" dirty="0" smtClean="0"/>
              <a:t>Only </a:t>
            </a:r>
            <a:r>
              <a:rPr lang="en-US" sz="1800" dirty="0"/>
              <a:t>one </a:t>
            </a:r>
            <a:r>
              <a:rPr lang="en-US" sz="1800" dirty="0" smtClean="0"/>
              <a:t>YA Case </a:t>
            </a:r>
            <a:r>
              <a:rPr lang="en-US" sz="1800" dirty="0"/>
              <a:t>Planning Worksheet page within the </a:t>
            </a:r>
            <a:r>
              <a:rPr lang="en-US" sz="1800" dirty="0" smtClean="0"/>
              <a:t>IL </a:t>
            </a:r>
            <a:r>
              <a:rPr lang="en-US" sz="1800" dirty="0"/>
              <a:t>module</a:t>
            </a:r>
          </a:p>
          <a:p>
            <a:pPr>
              <a:lnSpc>
                <a:spcPct val="115000"/>
              </a:lnSpc>
              <a:spcBef>
                <a:spcPct val="0"/>
              </a:spcBef>
              <a:buFont typeface="Symbol" panose="05050102010706020507" pitchFamily="18" charset="2"/>
              <a:buChar char=""/>
              <a:tabLst>
                <a:tab pos="2686050" algn="l"/>
              </a:tabLst>
            </a:pPr>
            <a:r>
              <a:rPr lang="en-US" sz="1800" dirty="0" smtClean="0"/>
              <a:t>Since the IL </a:t>
            </a:r>
            <a:r>
              <a:rPr lang="en-US" sz="1800" dirty="0"/>
              <a:t>page is associated to a FSFN Case and one case participant, it is possible for a person to be associated to more than one </a:t>
            </a:r>
            <a:r>
              <a:rPr lang="en-US" sz="1800" dirty="0" smtClean="0"/>
              <a:t>YA </a:t>
            </a:r>
            <a:r>
              <a:rPr lang="en-US" sz="1800" dirty="0"/>
              <a:t>Case Planning Worksheet page</a:t>
            </a:r>
          </a:p>
          <a:p>
            <a:pPr>
              <a:lnSpc>
                <a:spcPct val="115000"/>
              </a:lnSpc>
              <a:spcBef>
                <a:spcPct val="0"/>
              </a:spcBef>
              <a:buFont typeface="Symbol" panose="05050102010706020507" pitchFamily="18" charset="2"/>
              <a:buChar char=""/>
              <a:tabLst>
                <a:tab pos="2686050" algn="l"/>
              </a:tabLst>
            </a:pPr>
            <a:r>
              <a:rPr lang="en-US" sz="1800" dirty="0" smtClean="0"/>
              <a:t>YA Case </a:t>
            </a:r>
            <a:r>
              <a:rPr lang="en-US" sz="1800" dirty="0"/>
              <a:t>Planning Worksheet page </a:t>
            </a:r>
            <a:r>
              <a:rPr lang="en-US" sz="1800" dirty="0" smtClean="0"/>
              <a:t>launched </a:t>
            </a:r>
            <a:r>
              <a:rPr lang="en-US" sz="1800" dirty="0"/>
              <a:t>in edit mode </a:t>
            </a:r>
            <a:r>
              <a:rPr lang="en-US" sz="1800" dirty="0" smtClean="0"/>
              <a:t>if you have:</a:t>
            </a:r>
          </a:p>
          <a:p>
            <a:pPr lvl="1">
              <a:lnSpc>
                <a:spcPct val="115000"/>
              </a:lnSpc>
              <a:spcBef>
                <a:spcPct val="0"/>
              </a:spcBef>
              <a:buFont typeface="Symbol" panose="05050102010706020507" pitchFamily="18" charset="2"/>
              <a:buChar char=""/>
              <a:tabLst>
                <a:tab pos="2686050" algn="l"/>
              </a:tabLst>
            </a:pPr>
            <a:r>
              <a:rPr lang="en-US" sz="1600" dirty="0"/>
              <a:t>appropriate security </a:t>
            </a:r>
            <a:r>
              <a:rPr lang="en-US" sz="1600" dirty="0" smtClean="0"/>
              <a:t>profile</a:t>
            </a:r>
          </a:p>
          <a:p>
            <a:pPr lvl="1">
              <a:lnSpc>
                <a:spcPct val="115000"/>
              </a:lnSpc>
              <a:spcBef>
                <a:spcPct val="0"/>
              </a:spcBef>
              <a:buFont typeface="Symbol" panose="05050102010706020507" pitchFamily="18" charset="2"/>
              <a:buChar char=""/>
              <a:tabLst>
                <a:tab pos="2686050" algn="l"/>
              </a:tabLst>
            </a:pPr>
            <a:r>
              <a:rPr lang="en-US" sz="1600" dirty="0"/>
              <a:t>open assignment to the open FSFN </a:t>
            </a:r>
            <a:r>
              <a:rPr lang="en-US" sz="1600" dirty="0" smtClean="0"/>
              <a:t>Case</a:t>
            </a:r>
          </a:p>
          <a:p>
            <a:pPr lvl="1">
              <a:lnSpc>
                <a:spcPct val="115000"/>
              </a:lnSpc>
              <a:spcBef>
                <a:spcPct val="0"/>
              </a:spcBef>
              <a:buFont typeface="Symbol" panose="05050102010706020507" pitchFamily="18" charset="2"/>
              <a:buChar char=""/>
              <a:tabLst>
                <a:tab pos="2686050" algn="l"/>
              </a:tabLst>
            </a:pPr>
            <a:r>
              <a:rPr lang="en-US" sz="1600" dirty="0"/>
              <a:t>page was not accessed via the Search Utility </a:t>
            </a:r>
            <a:r>
              <a:rPr lang="en-US" sz="1600" dirty="0" smtClean="0"/>
              <a:t>page</a:t>
            </a:r>
            <a:endParaRPr lang="en-US" sz="1600" dirty="0"/>
          </a:p>
          <a:p>
            <a:pPr>
              <a:lnSpc>
                <a:spcPct val="115000"/>
              </a:lnSpc>
              <a:spcBef>
                <a:spcPct val="0"/>
              </a:spcBef>
              <a:buFont typeface="Symbol" panose="05050102010706020507" pitchFamily="18" charset="2"/>
              <a:buChar char=""/>
              <a:tabLst>
                <a:tab pos="2686050" algn="l"/>
              </a:tabLst>
            </a:pPr>
            <a:r>
              <a:rPr lang="en-US" sz="1800" dirty="0"/>
              <a:t>From the Young Adult Case Planning Worksheet page, the user can create a new Young Adult Court Involved Case Plan legal </a:t>
            </a:r>
            <a:r>
              <a:rPr lang="en-US" sz="1800" dirty="0" smtClean="0"/>
              <a:t>document</a:t>
            </a:r>
            <a:endParaRPr lang="en-US" sz="1800" dirty="0"/>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356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4</a:t>
            </a:fld>
            <a:endParaRPr lang="en-US"/>
          </a:p>
        </p:txBody>
      </p:sp>
      <p:sp>
        <p:nvSpPr>
          <p:cNvPr id="3076" name="Rectangle 10"/>
          <p:cNvSpPr>
            <a:spLocks noGrp="1" noChangeArrowheads="1"/>
          </p:cNvSpPr>
          <p:nvPr>
            <p:ph type="title"/>
          </p:nvPr>
        </p:nvSpPr>
        <p:spPr/>
        <p:txBody>
          <a:bodyPr/>
          <a:lstStyle/>
          <a:p>
            <a:r>
              <a:rPr lang="en-US" dirty="0" smtClean="0">
                <a:solidFill>
                  <a:srgbClr val="000000"/>
                </a:solidFill>
              </a:rPr>
              <a:t>YA </a:t>
            </a:r>
            <a:r>
              <a:rPr lang="en-US" dirty="0">
                <a:solidFill>
                  <a:srgbClr val="000000"/>
                </a:solidFill>
              </a:rPr>
              <a:t>Case Plan Worksheet used to create YA Judicial Review Worksheet</a:t>
            </a:r>
            <a:endParaRPr lang="en-US" dirty="0" smtClean="0"/>
          </a:p>
        </p:txBody>
      </p:sp>
      <p:sp>
        <p:nvSpPr>
          <p:cNvPr id="3077" name="Rectangle 11"/>
          <p:cNvSpPr>
            <a:spLocks noGrp="1" noChangeArrowheads="1"/>
          </p:cNvSpPr>
          <p:nvPr>
            <p:ph type="body" idx="1"/>
          </p:nvPr>
        </p:nvSpPr>
        <p:spPr>
          <a:xfrm>
            <a:off x="457200" y="1600200"/>
            <a:ext cx="8229600" cy="4525963"/>
          </a:xfrm>
        </p:spPr>
        <p:txBody>
          <a:bodyPr>
            <a:normAutofit fontScale="77500" lnSpcReduction="20000"/>
          </a:bodyPr>
          <a:lstStyle/>
          <a:p>
            <a:pPr lvl="0">
              <a:lnSpc>
                <a:spcPct val="115000"/>
              </a:lnSpc>
              <a:spcBef>
                <a:spcPct val="0"/>
              </a:spcBef>
              <a:buFont typeface="Symbol" panose="05050102010706020507" pitchFamily="18" charset="2"/>
              <a:buChar char=""/>
              <a:tabLst>
                <a:tab pos="2686050" algn="l"/>
              </a:tabLst>
            </a:pPr>
            <a:r>
              <a:rPr lang="en-US" dirty="0" smtClean="0"/>
              <a:t>Hyperlink </a:t>
            </a:r>
            <a:r>
              <a:rPr lang="en-US" dirty="0"/>
              <a:t>only displays after the CP </a:t>
            </a:r>
            <a:r>
              <a:rPr lang="en-US" dirty="0" smtClean="0"/>
              <a:t>Worksheet is </a:t>
            </a:r>
            <a:r>
              <a:rPr lang="en-US" dirty="0"/>
              <a:t>saved </a:t>
            </a:r>
            <a:r>
              <a:rPr lang="en-US" dirty="0" smtClean="0"/>
              <a:t>initially</a:t>
            </a:r>
            <a:endParaRPr lang="en-US" dirty="0"/>
          </a:p>
          <a:p>
            <a:pPr lvl="0">
              <a:lnSpc>
                <a:spcPct val="115000"/>
              </a:lnSpc>
              <a:spcBef>
                <a:spcPct val="0"/>
              </a:spcBef>
              <a:buFont typeface="Symbol" panose="05050102010706020507" pitchFamily="18" charset="2"/>
              <a:buChar char=""/>
              <a:tabLst>
                <a:tab pos="2686050" algn="l"/>
              </a:tabLst>
            </a:pPr>
            <a:endParaRPr lang="en-US" dirty="0"/>
          </a:p>
          <a:p>
            <a:pPr lvl="0">
              <a:lnSpc>
                <a:spcPct val="115000"/>
              </a:lnSpc>
              <a:spcBef>
                <a:spcPct val="0"/>
              </a:spcBef>
              <a:buFont typeface="Symbol" panose="05050102010706020507" pitchFamily="18" charset="2"/>
              <a:buChar char=""/>
              <a:tabLst>
                <a:tab pos="2686050" algn="l"/>
              </a:tabLst>
            </a:pPr>
            <a:r>
              <a:rPr lang="en-US" dirty="0"/>
              <a:t>Upon clicking the hyperlink, the Young Adult Judicial Review Worksheet launches and is pre-filled with the appropriate data from the CP </a:t>
            </a:r>
            <a:r>
              <a:rPr lang="en-US" dirty="0" smtClean="0"/>
              <a:t>Worksheet</a:t>
            </a:r>
            <a:endParaRPr lang="en-US" dirty="0"/>
          </a:p>
          <a:p>
            <a:pPr lvl="0">
              <a:lnSpc>
                <a:spcPct val="115000"/>
              </a:lnSpc>
              <a:spcBef>
                <a:spcPct val="0"/>
              </a:spcBef>
              <a:buFont typeface="Symbol" panose="05050102010706020507" pitchFamily="18" charset="2"/>
              <a:buChar char=""/>
              <a:tabLst>
                <a:tab pos="2686050" algn="l"/>
              </a:tabLst>
            </a:pPr>
            <a:endParaRPr lang="en-US" dirty="0"/>
          </a:p>
          <a:p>
            <a:pPr lvl="0">
              <a:lnSpc>
                <a:spcPct val="115000"/>
              </a:lnSpc>
              <a:spcBef>
                <a:spcPct val="0"/>
              </a:spcBef>
              <a:buFont typeface="Symbol" panose="05050102010706020507" pitchFamily="18" charset="2"/>
              <a:buChar char=""/>
              <a:tabLst>
                <a:tab pos="2686050" algn="l"/>
              </a:tabLst>
            </a:pPr>
            <a:r>
              <a:rPr lang="en-US" dirty="0"/>
              <a:t>Only one JR Worksheet </a:t>
            </a:r>
            <a:r>
              <a:rPr lang="en-US" dirty="0" smtClean="0"/>
              <a:t>can </a:t>
            </a:r>
            <a:r>
              <a:rPr lang="en-US" dirty="0"/>
              <a:t>be created from the CP </a:t>
            </a:r>
            <a:r>
              <a:rPr lang="en-US" dirty="0" smtClean="0"/>
              <a:t>Worksheet </a:t>
            </a:r>
            <a:endParaRPr lang="en-US" dirty="0"/>
          </a:p>
          <a:p>
            <a:pPr lvl="0">
              <a:lnSpc>
                <a:spcPct val="115000"/>
              </a:lnSpc>
              <a:spcBef>
                <a:spcPct val="0"/>
              </a:spcBef>
              <a:buFont typeface="Symbol" panose="05050102010706020507" pitchFamily="18" charset="2"/>
              <a:buChar char=""/>
              <a:tabLst>
                <a:tab pos="2686050" algn="l"/>
              </a:tabLst>
            </a:pPr>
            <a:endParaRPr lang="en-US" dirty="0"/>
          </a:p>
          <a:p>
            <a:pPr lvl="0">
              <a:lnSpc>
                <a:spcPct val="115000"/>
              </a:lnSpc>
              <a:spcBef>
                <a:spcPct val="0"/>
              </a:spcBef>
              <a:buFont typeface="Symbol" panose="05050102010706020507" pitchFamily="18" charset="2"/>
              <a:buChar char=""/>
              <a:tabLst>
                <a:tab pos="2686050" algn="l"/>
              </a:tabLst>
            </a:pPr>
            <a:r>
              <a:rPr lang="en-US" dirty="0"/>
              <a:t>After the JR Worksheet </a:t>
            </a:r>
            <a:r>
              <a:rPr lang="en-US" dirty="0" smtClean="0"/>
              <a:t>is </a:t>
            </a:r>
            <a:r>
              <a:rPr lang="en-US" dirty="0"/>
              <a:t>saved initially, the hyperlink does not display on the CP </a:t>
            </a:r>
            <a:r>
              <a:rPr lang="en-US" dirty="0" smtClean="0"/>
              <a:t>Worksheet</a:t>
            </a:r>
          </a:p>
          <a:p>
            <a:pPr lvl="1">
              <a:lnSpc>
                <a:spcPct val="115000"/>
              </a:lnSpc>
              <a:spcBef>
                <a:spcPct val="0"/>
              </a:spcBef>
              <a:buFont typeface="Symbol" panose="05050102010706020507" pitchFamily="18" charset="2"/>
              <a:buChar char=""/>
              <a:tabLst>
                <a:tab pos="2686050" algn="l"/>
              </a:tabLst>
            </a:pPr>
            <a:r>
              <a:rPr lang="en-US" dirty="0" smtClean="0"/>
              <a:t>The </a:t>
            </a:r>
            <a:r>
              <a:rPr lang="en-US" dirty="0"/>
              <a:t>JR </a:t>
            </a:r>
            <a:r>
              <a:rPr lang="en-US" dirty="0" smtClean="0"/>
              <a:t>Worksheet is </a:t>
            </a:r>
            <a:r>
              <a:rPr lang="en-US" dirty="0"/>
              <a:t>only accessed from the IL </a:t>
            </a:r>
            <a:r>
              <a:rPr lang="en-US" dirty="0" smtClean="0"/>
              <a:t>page</a:t>
            </a:r>
            <a:endParaRPr lang="en-US" dirty="0"/>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327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5</a:t>
            </a:fld>
            <a:endParaRPr lang="en-US"/>
          </a:p>
        </p:txBody>
      </p:sp>
      <p:sp>
        <p:nvSpPr>
          <p:cNvPr id="3076" name="Rectangle 10"/>
          <p:cNvSpPr>
            <a:spLocks noGrp="1" noChangeArrowheads="1"/>
          </p:cNvSpPr>
          <p:nvPr>
            <p:ph type="title"/>
          </p:nvPr>
        </p:nvSpPr>
        <p:spPr/>
        <p:txBody>
          <a:bodyPr/>
          <a:lstStyle/>
          <a:p>
            <a:r>
              <a:rPr lang="en-US" dirty="0" smtClean="0"/>
              <a:t>YA </a:t>
            </a:r>
            <a:r>
              <a:rPr lang="en-US" dirty="0"/>
              <a:t>Case Plan Worksheet</a:t>
            </a:r>
            <a:endParaRPr lang="en-US" dirty="0" smtClean="0"/>
          </a:p>
        </p:txBody>
      </p:sp>
      <p:sp>
        <p:nvSpPr>
          <p:cNvPr id="3077" name="Rectangle 11"/>
          <p:cNvSpPr>
            <a:spLocks noGrp="1" noChangeArrowheads="1"/>
          </p:cNvSpPr>
          <p:nvPr>
            <p:ph type="body" idx="1"/>
          </p:nvPr>
        </p:nvSpPr>
        <p:spPr>
          <a:xfrm>
            <a:off x="457198" y="1600200"/>
            <a:ext cx="8550168" cy="4525963"/>
          </a:xfrm>
        </p:spPr>
        <p:txBody>
          <a:bodyPr>
            <a:normAutofit/>
          </a:bodyPr>
          <a:lstStyle/>
          <a:p>
            <a:pPr marL="0" indent="0">
              <a:lnSpc>
                <a:spcPct val="115000"/>
              </a:lnSpc>
              <a:spcBef>
                <a:spcPct val="0"/>
              </a:spcBef>
              <a:buNone/>
              <a:tabLst>
                <a:tab pos="2686050" algn="l"/>
              </a:tabLst>
            </a:pPr>
            <a:r>
              <a:rPr lang="en-US" dirty="0" smtClean="0"/>
              <a:t>Overview </a:t>
            </a:r>
            <a:r>
              <a:rPr lang="en-US" dirty="0"/>
              <a:t>of </a:t>
            </a:r>
            <a:r>
              <a:rPr lang="en-US" dirty="0" smtClean="0"/>
              <a:t>Header</a:t>
            </a:r>
          </a:p>
          <a:p>
            <a:pPr>
              <a:lnSpc>
                <a:spcPct val="115000"/>
              </a:lnSpc>
              <a:spcBef>
                <a:spcPct val="0"/>
              </a:spcBef>
              <a:buFont typeface="Symbol" panose="05050102010706020507" pitchFamily="18" charset="2"/>
              <a:buChar char=""/>
              <a:tabLst>
                <a:tab pos="2686050" algn="l"/>
              </a:tabLst>
            </a:pPr>
            <a:r>
              <a:rPr lang="en-US" sz="2400" dirty="0" smtClean="0">
                <a:solidFill>
                  <a:srgbClr val="000000"/>
                </a:solidFill>
              </a:rPr>
              <a:t>Case Information group box label</a:t>
            </a:r>
          </a:p>
          <a:p>
            <a:pPr lvl="1">
              <a:lnSpc>
                <a:spcPct val="115000"/>
              </a:lnSpc>
              <a:spcBef>
                <a:spcPct val="0"/>
              </a:spcBef>
              <a:buFont typeface="Symbol" panose="05050102010706020507" pitchFamily="18" charset="2"/>
              <a:buChar char=""/>
              <a:tabLst>
                <a:tab pos="2686050" algn="l"/>
              </a:tabLst>
            </a:pPr>
            <a:r>
              <a:rPr lang="en-US" sz="2000" dirty="0"/>
              <a:t>Header group box contains basic case and case plan information.</a:t>
            </a:r>
            <a:endParaRPr lang="en-US" sz="2000" dirty="0" smtClean="0"/>
          </a:p>
          <a:p>
            <a:pPr marL="0" indent="0">
              <a:lnSpc>
                <a:spcPct val="115000"/>
              </a:lnSpc>
              <a:spcBef>
                <a:spcPct val="0"/>
              </a:spcBef>
              <a:buNone/>
              <a:tabLst>
                <a:tab pos="2686050" algn="l"/>
              </a:tabLst>
            </a:pPr>
            <a:r>
              <a:rPr lang="en-US" dirty="0" smtClean="0"/>
              <a:t>Overview of Actions </a:t>
            </a:r>
            <a:r>
              <a:rPr lang="en-US" dirty="0"/>
              <a:t>Box</a:t>
            </a:r>
            <a:endParaRPr lang="en-US" dirty="0" smtClean="0"/>
          </a:p>
          <a:p>
            <a:pPr lvl="1">
              <a:lnSpc>
                <a:spcPct val="115000"/>
              </a:lnSpc>
              <a:spcBef>
                <a:spcPct val="0"/>
              </a:spcBef>
              <a:buFont typeface="Symbol" panose="05050102010706020507" pitchFamily="18" charset="2"/>
              <a:buChar char=""/>
              <a:tabLst>
                <a:tab pos="2686050" algn="l"/>
              </a:tabLst>
            </a:pPr>
            <a:r>
              <a:rPr lang="en-US" sz="2000" dirty="0"/>
              <a:t>Create New Young Adult Court Involved Case Plan (Legal Doc) </a:t>
            </a:r>
            <a:endParaRPr lang="en-US" sz="2000" dirty="0" smtClean="0"/>
          </a:p>
          <a:p>
            <a:pPr lvl="1">
              <a:lnSpc>
                <a:spcPct val="115000"/>
              </a:lnSpc>
              <a:spcBef>
                <a:spcPct val="0"/>
              </a:spcBef>
              <a:buFont typeface="Symbol" panose="05050102010706020507" pitchFamily="18" charset="2"/>
              <a:buChar char=""/>
              <a:tabLst>
                <a:tab pos="2686050" algn="l"/>
              </a:tabLst>
            </a:pPr>
            <a:r>
              <a:rPr lang="en-US" sz="2000" dirty="0"/>
              <a:t>Create New Young Adult Judicial Review Worksheet </a:t>
            </a:r>
          </a:p>
          <a:p>
            <a:pPr lvl="1">
              <a:lnSpc>
                <a:spcPct val="115000"/>
              </a:lnSpc>
              <a:spcBef>
                <a:spcPct val="0"/>
              </a:spcBef>
              <a:buFont typeface="Symbol" panose="05050102010706020507" pitchFamily="18" charset="2"/>
              <a:buChar char=""/>
              <a:tabLst>
                <a:tab pos="2686050" algn="l"/>
              </a:tabLst>
            </a:pPr>
            <a:r>
              <a:rPr lang="en-US" sz="2000" dirty="0"/>
              <a:t>View Existing Legal </a:t>
            </a:r>
            <a:r>
              <a:rPr lang="en-US" sz="2000" dirty="0" smtClean="0"/>
              <a:t>Documents</a:t>
            </a: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110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6</a:t>
            </a:fld>
            <a:endParaRPr lang="en-US"/>
          </a:p>
        </p:txBody>
      </p:sp>
      <p:sp>
        <p:nvSpPr>
          <p:cNvPr id="3076" name="Rectangle 10"/>
          <p:cNvSpPr>
            <a:spLocks noGrp="1" noChangeArrowheads="1"/>
          </p:cNvSpPr>
          <p:nvPr>
            <p:ph type="title"/>
          </p:nvPr>
        </p:nvSpPr>
        <p:spPr/>
        <p:txBody>
          <a:bodyPr/>
          <a:lstStyle/>
          <a:p>
            <a:r>
              <a:rPr lang="en-US" dirty="0" smtClean="0"/>
              <a:t>YA </a:t>
            </a:r>
            <a:r>
              <a:rPr lang="en-US" dirty="0"/>
              <a:t>Case Plan </a:t>
            </a:r>
            <a:r>
              <a:rPr lang="en-US" dirty="0" smtClean="0"/>
              <a:t>Worksheet (cont.)</a:t>
            </a:r>
          </a:p>
        </p:txBody>
      </p:sp>
      <p:sp>
        <p:nvSpPr>
          <p:cNvPr id="3077" name="Rectangle 11"/>
          <p:cNvSpPr>
            <a:spLocks noGrp="1" noChangeArrowheads="1"/>
          </p:cNvSpPr>
          <p:nvPr>
            <p:ph type="body" idx="1"/>
          </p:nvPr>
        </p:nvSpPr>
        <p:spPr>
          <a:xfrm>
            <a:off x="457198" y="1600200"/>
            <a:ext cx="8550168" cy="4525963"/>
          </a:xfrm>
        </p:spPr>
        <p:txBody>
          <a:bodyPr>
            <a:normAutofit/>
          </a:bodyPr>
          <a:lstStyle/>
          <a:p>
            <a:pPr marL="0" lvl="0" indent="0">
              <a:lnSpc>
                <a:spcPct val="115000"/>
              </a:lnSpc>
              <a:spcBef>
                <a:spcPct val="0"/>
              </a:spcBef>
              <a:buNone/>
              <a:tabLst>
                <a:tab pos="2686050" algn="l"/>
              </a:tabLst>
            </a:pPr>
            <a:r>
              <a:rPr lang="en-US" dirty="0">
                <a:solidFill>
                  <a:srgbClr val="000000"/>
                </a:solidFill>
              </a:rPr>
              <a:t>Overview of </a:t>
            </a:r>
            <a:r>
              <a:rPr lang="en-US" dirty="0" smtClean="0">
                <a:solidFill>
                  <a:srgbClr val="000000"/>
                </a:solidFill>
              </a:rPr>
              <a:t>Text </a:t>
            </a:r>
            <a:r>
              <a:rPr lang="en-US" dirty="0">
                <a:solidFill>
                  <a:srgbClr val="000000"/>
                </a:solidFill>
              </a:rPr>
              <a:t>List Box</a:t>
            </a:r>
          </a:p>
          <a:p>
            <a:pPr>
              <a:lnSpc>
                <a:spcPct val="115000"/>
              </a:lnSpc>
              <a:spcBef>
                <a:spcPct val="0"/>
              </a:spcBef>
              <a:buFont typeface="Symbol" panose="05050102010706020507" pitchFamily="18" charset="2"/>
              <a:buChar char=""/>
              <a:tabLst>
                <a:tab pos="2686050" algn="l"/>
              </a:tabLst>
            </a:pPr>
            <a:r>
              <a:rPr lang="en-US" sz="2400" dirty="0" smtClean="0">
                <a:solidFill>
                  <a:srgbClr val="000000"/>
                </a:solidFill>
              </a:rPr>
              <a:t>Hyperlink launches the appropriate template</a:t>
            </a:r>
          </a:p>
          <a:p>
            <a:pPr>
              <a:lnSpc>
                <a:spcPct val="115000"/>
              </a:lnSpc>
              <a:spcBef>
                <a:spcPct val="0"/>
              </a:spcBef>
              <a:buFont typeface="Symbol" panose="05050102010706020507" pitchFamily="18" charset="2"/>
              <a:buChar char=""/>
              <a:tabLst>
                <a:tab pos="2686050" algn="l"/>
              </a:tabLst>
            </a:pPr>
            <a:endParaRPr lang="en-US" sz="2400" dirty="0">
              <a:solidFill>
                <a:srgbClr val="000000"/>
              </a:solidFill>
            </a:endParaRPr>
          </a:p>
          <a:p>
            <a:pPr marL="0" lvl="0" indent="0">
              <a:lnSpc>
                <a:spcPct val="115000"/>
              </a:lnSpc>
              <a:spcBef>
                <a:spcPct val="0"/>
              </a:spcBef>
              <a:buNone/>
              <a:tabLst>
                <a:tab pos="2686050" algn="l"/>
              </a:tabLst>
            </a:pPr>
            <a:r>
              <a:rPr lang="en-US" dirty="0" smtClean="0">
                <a:solidFill>
                  <a:srgbClr val="000000"/>
                </a:solidFill>
              </a:rPr>
              <a:t>Supervised </a:t>
            </a:r>
            <a:r>
              <a:rPr lang="en-US" dirty="0">
                <a:solidFill>
                  <a:srgbClr val="000000"/>
                </a:solidFill>
              </a:rPr>
              <a:t>Living Arrangement Tab</a:t>
            </a:r>
            <a:endParaRPr lang="en-US" dirty="0" smtClean="0">
              <a:solidFill>
                <a:srgbClr val="000000"/>
              </a:solidFill>
            </a:endParaRP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Captures information on the supervised living </a:t>
            </a:r>
            <a:r>
              <a:rPr lang="en-US" sz="2400" dirty="0" smtClean="0">
                <a:solidFill>
                  <a:srgbClr val="000000"/>
                </a:solidFill>
              </a:rPr>
              <a:t>arrangement and current situation</a:t>
            </a:r>
          </a:p>
          <a:p>
            <a:pPr lvl="0">
              <a:lnSpc>
                <a:spcPct val="115000"/>
              </a:lnSpc>
              <a:spcBef>
                <a:spcPct val="0"/>
              </a:spcBef>
              <a:buFont typeface="Symbol" panose="05050102010706020507" pitchFamily="18" charset="2"/>
              <a:buChar char=""/>
              <a:tabLst>
                <a:tab pos="2686050" algn="l"/>
              </a:tabLst>
            </a:pPr>
            <a:endParaRPr lang="en-US" sz="2400" dirty="0">
              <a:solidFill>
                <a:srgbClr val="000000"/>
              </a:solidFill>
            </a:endParaRPr>
          </a:p>
          <a:p>
            <a:pPr marL="0" lvl="0" indent="0">
              <a:lnSpc>
                <a:spcPct val="115000"/>
              </a:lnSpc>
              <a:spcBef>
                <a:spcPct val="0"/>
              </a:spcBef>
              <a:buNone/>
              <a:tabLst>
                <a:tab pos="2686050" algn="l"/>
              </a:tabLst>
            </a:pPr>
            <a:r>
              <a:rPr lang="en-US" dirty="0" smtClean="0">
                <a:solidFill>
                  <a:srgbClr val="000000"/>
                </a:solidFill>
              </a:rPr>
              <a:t>Education </a:t>
            </a:r>
            <a:r>
              <a:rPr lang="en-US" dirty="0">
                <a:solidFill>
                  <a:srgbClr val="000000"/>
                </a:solidFill>
              </a:rPr>
              <a:t>Tab</a:t>
            </a:r>
            <a:endParaRPr lang="en-US" dirty="0" smtClean="0">
              <a:solidFill>
                <a:srgbClr val="000000"/>
              </a:solidFill>
            </a:endParaRP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Displays and captures information regarding the young adult’s education</a:t>
            </a: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305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7</a:t>
            </a:fld>
            <a:endParaRPr lang="en-US"/>
          </a:p>
        </p:txBody>
      </p:sp>
      <p:sp>
        <p:nvSpPr>
          <p:cNvPr id="3076" name="Rectangle 10"/>
          <p:cNvSpPr>
            <a:spLocks noGrp="1" noChangeArrowheads="1"/>
          </p:cNvSpPr>
          <p:nvPr>
            <p:ph type="title"/>
          </p:nvPr>
        </p:nvSpPr>
        <p:spPr/>
        <p:txBody>
          <a:bodyPr/>
          <a:lstStyle/>
          <a:p>
            <a:r>
              <a:rPr lang="en-US" dirty="0" smtClean="0"/>
              <a:t>YA </a:t>
            </a:r>
            <a:r>
              <a:rPr lang="en-US" dirty="0"/>
              <a:t>Case Plan </a:t>
            </a:r>
            <a:r>
              <a:rPr lang="en-US" dirty="0" smtClean="0"/>
              <a:t>Worksheet (cont.)</a:t>
            </a:r>
          </a:p>
        </p:txBody>
      </p:sp>
      <p:sp>
        <p:nvSpPr>
          <p:cNvPr id="3077" name="Rectangle 11"/>
          <p:cNvSpPr>
            <a:spLocks noGrp="1" noChangeArrowheads="1"/>
          </p:cNvSpPr>
          <p:nvPr>
            <p:ph type="body" idx="1"/>
          </p:nvPr>
        </p:nvSpPr>
        <p:spPr>
          <a:xfrm>
            <a:off x="457198" y="1600200"/>
            <a:ext cx="8550168" cy="4525963"/>
          </a:xfrm>
        </p:spPr>
        <p:txBody>
          <a:bodyPr>
            <a:normAutofit lnSpcReduction="10000"/>
          </a:bodyPr>
          <a:lstStyle/>
          <a:p>
            <a:pPr marL="0" lvl="0" indent="0">
              <a:lnSpc>
                <a:spcPct val="115000"/>
              </a:lnSpc>
              <a:spcBef>
                <a:spcPct val="0"/>
              </a:spcBef>
              <a:buNone/>
              <a:tabLst>
                <a:tab pos="2686050" algn="l"/>
              </a:tabLst>
            </a:pPr>
            <a:r>
              <a:rPr lang="en-US" dirty="0" smtClean="0">
                <a:solidFill>
                  <a:srgbClr val="000000"/>
                </a:solidFill>
              </a:rPr>
              <a:t>Employment/Medical/Mental </a:t>
            </a:r>
            <a:r>
              <a:rPr lang="en-US" dirty="0">
                <a:solidFill>
                  <a:srgbClr val="000000"/>
                </a:solidFill>
              </a:rPr>
              <a:t>Health Tab</a:t>
            </a:r>
            <a:endParaRPr lang="en-US" dirty="0" smtClean="0">
              <a:solidFill>
                <a:srgbClr val="000000"/>
              </a:solidFill>
            </a:endParaRPr>
          </a:p>
          <a:p>
            <a:pPr>
              <a:lnSpc>
                <a:spcPct val="115000"/>
              </a:lnSpc>
              <a:spcBef>
                <a:spcPct val="0"/>
              </a:spcBef>
              <a:buFont typeface="Symbol" panose="05050102010706020507" pitchFamily="18" charset="2"/>
              <a:buChar char=""/>
              <a:tabLst>
                <a:tab pos="2686050" algn="l"/>
              </a:tabLst>
            </a:pPr>
            <a:r>
              <a:rPr lang="en-US" sz="2400" dirty="0">
                <a:solidFill>
                  <a:srgbClr val="000000"/>
                </a:solidFill>
              </a:rPr>
              <a:t>Contains information regarding the young adult’s employment and medical/mental health </a:t>
            </a:r>
            <a:endParaRPr lang="en-US" sz="2400" dirty="0" smtClean="0">
              <a:solidFill>
                <a:srgbClr val="000000"/>
              </a:solidFill>
            </a:endParaRPr>
          </a:p>
          <a:p>
            <a:pPr>
              <a:lnSpc>
                <a:spcPct val="115000"/>
              </a:lnSpc>
              <a:spcBef>
                <a:spcPct val="0"/>
              </a:spcBef>
              <a:buFont typeface="Symbol" panose="05050102010706020507" pitchFamily="18" charset="2"/>
              <a:buChar char=""/>
              <a:tabLst>
                <a:tab pos="2686050" algn="l"/>
              </a:tabLst>
            </a:pPr>
            <a:endParaRPr lang="en-US" sz="2400" dirty="0" smtClean="0">
              <a:solidFill>
                <a:srgbClr val="000000"/>
              </a:solidFill>
            </a:endParaRPr>
          </a:p>
          <a:p>
            <a:pPr marL="0" lvl="0" indent="0">
              <a:lnSpc>
                <a:spcPct val="115000"/>
              </a:lnSpc>
              <a:spcBef>
                <a:spcPct val="0"/>
              </a:spcBef>
              <a:buNone/>
              <a:tabLst>
                <a:tab pos="2686050" algn="l"/>
              </a:tabLst>
            </a:pPr>
            <a:r>
              <a:rPr lang="en-US" dirty="0" smtClean="0">
                <a:solidFill>
                  <a:srgbClr val="000000"/>
                </a:solidFill>
              </a:rPr>
              <a:t>Outcomes </a:t>
            </a:r>
            <a:r>
              <a:rPr lang="en-US" dirty="0">
                <a:solidFill>
                  <a:srgbClr val="000000"/>
                </a:solidFill>
              </a:rPr>
              <a:t>Tab</a:t>
            </a:r>
            <a:endParaRPr lang="en-US" dirty="0" smtClean="0">
              <a:solidFill>
                <a:srgbClr val="000000"/>
              </a:solidFill>
            </a:endParaRP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Contains information regarding the outcomes identified for the young adult</a:t>
            </a:r>
            <a:endParaRPr lang="en-US" sz="2400" dirty="0" smtClean="0">
              <a:solidFill>
                <a:srgbClr val="000000"/>
              </a:solidFill>
            </a:endParaRPr>
          </a:p>
          <a:p>
            <a:pPr lvl="0">
              <a:lnSpc>
                <a:spcPct val="115000"/>
              </a:lnSpc>
              <a:spcBef>
                <a:spcPct val="0"/>
              </a:spcBef>
              <a:buFont typeface="Symbol" panose="05050102010706020507" pitchFamily="18" charset="2"/>
              <a:buChar char=""/>
              <a:tabLst>
                <a:tab pos="2686050" algn="l"/>
              </a:tabLst>
            </a:pPr>
            <a:endParaRPr lang="en-US" sz="2400" dirty="0" smtClean="0">
              <a:solidFill>
                <a:srgbClr val="000000"/>
              </a:solidFill>
            </a:endParaRPr>
          </a:p>
          <a:p>
            <a:pPr marL="0" lvl="0" indent="0">
              <a:lnSpc>
                <a:spcPct val="115000"/>
              </a:lnSpc>
              <a:spcBef>
                <a:spcPct val="0"/>
              </a:spcBef>
              <a:buNone/>
              <a:tabLst>
                <a:tab pos="2686050" algn="l"/>
              </a:tabLst>
            </a:pPr>
            <a:r>
              <a:rPr lang="en-US" dirty="0" smtClean="0">
                <a:solidFill>
                  <a:srgbClr val="000000"/>
                </a:solidFill>
              </a:rPr>
              <a:t>Attachments </a:t>
            </a:r>
            <a:r>
              <a:rPr lang="en-US" dirty="0">
                <a:solidFill>
                  <a:srgbClr val="000000"/>
                </a:solidFill>
              </a:rPr>
              <a:t>Tab</a:t>
            </a:r>
            <a:endParaRPr lang="en-US" dirty="0" smtClean="0">
              <a:solidFill>
                <a:srgbClr val="000000"/>
              </a:solidFill>
            </a:endParaRP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Provides a checklist of documentation that needs to be </a:t>
            </a:r>
            <a:r>
              <a:rPr lang="en-US" sz="2400" dirty="0" smtClean="0">
                <a:solidFill>
                  <a:srgbClr val="000000"/>
                </a:solidFill>
              </a:rPr>
              <a:t>attached</a:t>
            </a:r>
            <a:endParaRPr lang="en-US" sz="2400" dirty="0">
              <a:solidFill>
                <a:srgbClr val="000000"/>
              </a:solidFill>
            </a:endParaRP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969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8</a:t>
            </a:fld>
            <a:endParaRPr lang="en-US"/>
          </a:p>
        </p:txBody>
      </p:sp>
      <p:sp>
        <p:nvSpPr>
          <p:cNvPr id="3076" name="Rectangle 10"/>
          <p:cNvSpPr>
            <a:spLocks noGrp="1" noChangeArrowheads="1"/>
          </p:cNvSpPr>
          <p:nvPr>
            <p:ph type="title"/>
          </p:nvPr>
        </p:nvSpPr>
        <p:spPr/>
        <p:txBody>
          <a:bodyPr/>
          <a:lstStyle/>
          <a:p>
            <a:r>
              <a:rPr lang="en-US" dirty="0" smtClean="0"/>
              <a:t>YA </a:t>
            </a:r>
            <a:r>
              <a:rPr lang="en-US" dirty="0"/>
              <a:t>Case Plan </a:t>
            </a:r>
            <a:r>
              <a:rPr lang="en-US" dirty="0" smtClean="0"/>
              <a:t>Worksheet (cont.)</a:t>
            </a:r>
          </a:p>
        </p:txBody>
      </p:sp>
      <p:sp>
        <p:nvSpPr>
          <p:cNvPr id="3077" name="Rectangle 11"/>
          <p:cNvSpPr>
            <a:spLocks noGrp="1" noChangeArrowheads="1"/>
          </p:cNvSpPr>
          <p:nvPr>
            <p:ph type="body" idx="1"/>
          </p:nvPr>
        </p:nvSpPr>
        <p:spPr>
          <a:xfrm>
            <a:off x="457198" y="1600200"/>
            <a:ext cx="8550168" cy="4525963"/>
          </a:xfrm>
        </p:spPr>
        <p:txBody>
          <a:bodyPr>
            <a:normAutofit/>
          </a:bodyPr>
          <a:lstStyle/>
          <a:p>
            <a:pPr marL="0" lvl="0" indent="0">
              <a:lnSpc>
                <a:spcPct val="115000"/>
              </a:lnSpc>
              <a:spcBef>
                <a:spcPct val="0"/>
              </a:spcBef>
              <a:buNone/>
              <a:tabLst>
                <a:tab pos="2686050" algn="l"/>
              </a:tabLst>
            </a:pPr>
            <a:r>
              <a:rPr lang="en-US" dirty="0" smtClean="0">
                <a:solidFill>
                  <a:srgbClr val="000000"/>
                </a:solidFill>
              </a:rPr>
              <a:t>Create </a:t>
            </a:r>
            <a:r>
              <a:rPr lang="en-US" dirty="0">
                <a:solidFill>
                  <a:srgbClr val="000000"/>
                </a:solidFill>
              </a:rPr>
              <a:t>YA Court Case Plan for EFC Legal Document</a:t>
            </a:r>
            <a:endParaRPr lang="en-US" dirty="0" smtClean="0">
              <a:solidFill>
                <a:srgbClr val="000000"/>
              </a:solidFill>
            </a:endParaRPr>
          </a:p>
          <a:p>
            <a:pPr>
              <a:lnSpc>
                <a:spcPct val="115000"/>
              </a:lnSpc>
              <a:spcBef>
                <a:spcPct val="0"/>
              </a:spcBef>
              <a:buFont typeface="Symbol" panose="05050102010706020507" pitchFamily="18" charset="2"/>
              <a:buChar char=""/>
              <a:tabLst>
                <a:tab pos="2686050" algn="l"/>
              </a:tabLst>
            </a:pPr>
            <a:r>
              <a:rPr lang="en-US" sz="2400" dirty="0">
                <a:solidFill>
                  <a:srgbClr val="000000"/>
                </a:solidFill>
              </a:rPr>
              <a:t>From the Legal Documentation </a:t>
            </a:r>
            <a:r>
              <a:rPr lang="en-US" sz="2400" dirty="0" smtClean="0">
                <a:solidFill>
                  <a:srgbClr val="000000"/>
                </a:solidFill>
              </a:rPr>
              <a:t>page you launch </a:t>
            </a:r>
            <a:r>
              <a:rPr lang="en-US" sz="2400" dirty="0">
                <a:solidFill>
                  <a:srgbClr val="000000"/>
                </a:solidFill>
              </a:rPr>
              <a:t>the </a:t>
            </a:r>
            <a:r>
              <a:rPr lang="en-US" sz="2400" dirty="0" smtClean="0">
                <a:solidFill>
                  <a:srgbClr val="000000"/>
                </a:solidFill>
              </a:rPr>
              <a:t>YA Court </a:t>
            </a:r>
            <a:r>
              <a:rPr lang="en-US" sz="2400" dirty="0">
                <a:solidFill>
                  <a:srgbClr val="000000"/>
                </a:solidFill>
              </a:rPr>
              <a:t>Involved Case Plan </a:t>
            </a:r>
            <a:r>
              <a:rPr lang="en-US" sz="2400" dirty="0" smtClean="0">
                <a:solidFill>
                  <a:srgbClr val="000000"/>
                </a:solidFill>
              </a:rPr>
              <a:t>template</a:t>
            </a:r>
          </a:p>
          <a:p>
            <a:pPr marL="0" indent="0">
              <a:lnSpc>
                <a:spcPct val="115000"/>
              </a:lnSpc>
              <a:spcBef>
                <a:spcPct val="0"/>
              </a:spcBef>
              <a:buNone/>
              <a:tabLst>
                <a:tab pos="2686050" algn="l"/>
              </a:tabLst>
            </a:pPr>
            <a:endParaRPr lang="en-US" sz="2400" dirty="0">
              <a:solidFill>
                <a:srgbClr val="000000"/>
              </a:solidFill>
            </a:endParaRPr>
          </a:p>
          <a:p>
            <a:pPr marL="0" lvl="0" indent="0">
              <a:lnSpc>
                <a:spcPct val="115000"/>
              </a:lnSpc>
              <a:spcBef>
                <a:spcPct val="0"/>
              </a:spcBef>
              <a:buNone/>
              <a:tabLst>
                <a:tab pos="2686050" algn="l"/>
              </a:tabLst>
            </a:pPr>
            <a:r>
              <a:rPr lang="en-US" dirty="0" smtClean="0">
                <a:solidFill>
                  <a:srgbClr val="000000"/>
                </a:solidFill>
              </a:rPr>
              <a:t>Assessing </a:t>
            </a:r>
            <a:r>
              <a:rPr lang="en-US" dirty="0">
                <a:solidFill>
                  <a:srgbClr val="000000"/>
                </a:solidFill>
              </a:rPr>
              <a:t>Existing Legal Documents</a:t>
            </a:r>
            <a:endParaRPr lang="en-US" dirty="0" smtClean="0">
              <a:solidFill>
                <a:srgbClr val="000000"/>
              </a:solidFill>
            </a:endParaRPr>
          </a:p>
          <a:p>
            <a:pPr lvl="0">
              <a:lnSpc>
                <a:spcPct val="115000"/>
              </a:lnSpc>
              <a:spcBef>
                <a:spcPct val="0"/>
              </a:spcBef>
              <a:buFont typeface="Symbol" panose="05050102010706020507" pitchFamily="18" charset="2"/>
              <a:buChar char=""/>
              <a:tabLst>
                <a:tab pos="2686050" algn="l"/>
              </a:tabLst>
            </a:pPr>
            <a:r>
              <a:rPr lang="en-US" sz="2400" dirty="0">
                <a:solidFill>
                  <a:srgbClr val="000000"/>
                </a:solidFill>
              </a:rPr>
              <a:t>The Legal Documentation page is currently in </a:t>
            </a:r>
            <a:r>
              <a:rPr lang="en-US" sz="2400" dirty="0" smtClean="0">
                <a:solidFill>
                  <a:srgbClr val="000000"/>
                </a:solidFill>
              </a:rPr>
              <a:t>FSFN</a:t>
            </a:r>
            <a:endParaRPr lang="en-US" sz="2400" dirty="0">
              <a:solidFill>
                <a:srgbClr val="000000"/>
              </a:solidFill>
            </a:endParaRPr>
          </a:p>
          <a:p>
            <a:pPr lvl="1">
              <a:lnSpc>
                <a:spcPct val="115000"/>
              </a:lnSpc>
              <a:spcBef>
                <a:spcPct val="0"/>
              </a:spcBef>
              <a:buFont typeface="Symbol" panose="05050102010706020507" pitchFamily="18" charset="2"/>
              <a:buChar char=""/>
              <a:tabLst>
                <a:tab pos="2686050" algn="l"/>
              </a:tabLst>
            </a:pPr>
            <a:r>
              <a:rPr lang="en-US" sz="2000" smtClean="0">
                <a:solidFill>
                  <a:srgbClr val="000000"/>
                </a:solidFill>
              </a:rPr>
              <a:t>Create </a:t>
            </a:r>
            <a:r>
              <a:rPr lang="en-US" sz="2000" dirty="0">
                <a:solidFill>
                  <a:srgbClr val="000000"/>
                </a:solidFill>
              </a:rPr>
              <a:t>New Young Adult Court Involved Case Plan (Legal Doc) hyperlink on the Young Adult Case Planning Worksheet </a:t>
            </a:r>
            <a:r>
              <a:rPr lang="en-US" sz="2000" dirty="0" smtClean="0">
                <a:solidFill>
                  <a:srgbClr val="000000"/>
                </a:solidFill>
              </a:rPr>
              <a:t>page</a:t>
            </a:r>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886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
          <p:cNvSpPr>
            <a:spLocks noGrp="1" noChangeArrowheads="1"/>
          </p:cNvSpPr>
          <p:nvPr>
            <p:ph type="title"/>
          </p:nvPr>
        </p:nvSpPr>
        <p:spPr/>
        <p:txBody>
          <a:bodyPr/>
          <a:lstStyle/>
          <a:p>
            <a:r>
              <a:rPr lang="en-US" dirty="0" smtClean="0"/>
              <a:t>Young </a:t>
            </a:r>
            <a:r>
              <a:rPr lang="en-US" dirty="0"/>
              <a:t>Adult Case Planning Worksheet Page</a:t>
            </a:r>
            <a:endParaRPr lang="en-US" dirty="0" smtClean="0"/>
          </a:p>
        </p:txBody>
      </p:sp>
      <p:sp>
        <p:nvSpPr>
          <p:cNvPr id="3074" name="Rectangle 5"/>
          <p:cNvSpPr>
            <a:spLocks noGrp="1" noChangeArrowheads="1"/>
          </p:cNvSpPr>
          <p:nvPr>
            <p:ph type="ftr" sz="quarter" idx="11"/>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For Training Purposes Only</a:t>
            </a:r>
          </a:p>
        </p:txBody>
      </p:sp>
      <p:sp>
        <p:nvSpPr>
          <p:cNvPr id="3075" name="Rectangle 6"/>
          <p:cNvSpPr>
            <a:spLocks noGrp="1" noChangeArrowheads="1"/>
          </p:cNvSpPr>
          <p:nvPr>
            <p:ph type="sldNum" sz="quarter" idx="12"/>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0F912B-BB43-45D3-AD07-2764CA466D8E}" type="slidenum">
              <a:rPr lang="en-US"/>
              <a:pPr eaLnBrk="1" hangingPunct="1"/>
              <a:t>9</a:t>
            </a:fld>
            <a:endParaRPr lang="en-US"/>
          </a:p>
        </p:txBody>
      </p:sp>
      <p:pic>
        <p:nvPicPr>
          <p:cNvPr id="30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AXU0.png"/>
          <p:cNvPicPr/>
          <p:nvPr/>
        </p:nvPicPr>
        <p:blipFill>
          <a:blip r:embed="rId4"/>
          <a:stretch>
            <a:fillRect/>
          </a:stretch>
        </p:blipFill>
        <p:spPr>
          <a:xfrm>
            <a:off x="1600200" y="1544435"/>
            <a:ext cx="5943600" cy="4474210"/>
          </a:xfrm>
          <a:prstGeom prst="rect">
            <a:avLst/>
          </a:prstGeom>
        </p:spPr>
      </p:pic>
    </p:spTree>
    <p:extLst>
      <p:ext uri="{BB962C8B-B14F-4D97-AF65-F5344CB8AC3E}">
        <p14:creationId xmlns:p14="http://schemas.microsoft.com/office/powerpoint/2010/main" val="388768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FSFN Reimbursement Enhancements&amp;quot;&quot;/&gt;&lt;property id=&quot;20307&quot; value=&quot;271&quot;/&gt;&lt;/object&gt;&lt;object type=&quot;3&quot; unique_id=&quot;10082&quot;&gt;&lt;property id=&quot;20148&quot; value=&quot;5&quot;/&gt;&lt;property id=&quot;20300&quot; value=&quot;Slide 2 - &amp;quot;Agenda&amp;quot;&quot;/&gt;&lt;property id=&quot;20307&quot; value=&quot;471&quot;/&gt;&lt;/object&gt;&lt;object type=&quot;3&quot; unique_id=&quot;10742&quot;&gt;&lt;property id=&quot;20148&quot; value=&quot;5&quot;/&gt;&lt;property id=&quot;20300&quot; value=&quot;Slide 45 - &amp;quot;Please go to …&amp;quot;&quot;/&gt;&lt;property id=&quot;20307&quot; value=&quot;475&quot;/&gt;&lt;/object&gt;&lt;object type=&quot;3&quot; unique_id=&quot;12353&quot;&gt;&lt;property id=&quot;20148&quot; value=&quot;5&quot;/&gt;&lt;property id=&quot;20300&quot; value=&quot;Slide 3 - &amp;quot;Introduction&amp;quot;&quot;/&gt;&lt;property id=&quot;20307&quot; value=&quot;476&quot;/&gt;&lt;/object&gt;&lt;object type=&quot;3&quot; unique_id=&quot;12354&quot;&gt;&lt;property id=&quot;20148&quot; value=&quot;5&quot;/&gt;&lt;property id=&quot;20300&quot; value=&quot;Slide 4 - &amp;quot;Enhancements Overview&amp;quot;&quot;/&gt;&lt;property id=&quot;20307&quot; value=&quot;477&quot;/&gt;&lt;/object&gt;&lt;object type=&quot;3&quot; unique_id=&quot;12355&quot;&gt;&lt;property id=&quot;20148&quot; value=&quot;5&quot;/&gt;&lt;property id=&quot;20300&quot; value=&quot;Slide 5 - &amp;quot;Scenario 1&amp;#x0D;&amp;#x0A;Group Home&amp;quot;&quot;/&gt;&lt;property id=&quot;20307&quot; value=&quot;478&quot;/&gt;&lt;/object&gt;&lt;object type=&quot;3&quot; unique_id=&quot;12356&quot;&gt;&lt;property id=&quot;20148&quot; value=&quot;5&quot;/&gt;&lt;property id=&quot;20300&quot; value=&quot;Slide 6 - &amp;quot;Scenario 2&amp;#x0D;&amp;#x0A;Extended Foster Care Room and Board&amp;quot;&quot;/&gt;&lt;property id=&quot;20307&quot; value=&quot;479&quot;/&gt;&lt;/object&gt;&lt;object type=&quot;3&quot; unique_id=&quot;12358&quot;&gt;&lt;property id=&quot;20148&quot; value=&quot;5&quot;/&gt;&lt;property id=&quot;20300&quot; value=&quot;Slide 8 - &amp;quot;Report Categories and Other Cost Accumulators (OCAs)&amp;quot;&quot;/&gt;&lt;property id=&quot;20307&quot; value=&quot;502&quot;/&gt;&lt;/object&gt;&lt;object type=&quot;3&quot; unique_id=&quot;12359&quot;&gt;&lt;property id=&quot;20148&quot; value=&quot;5&quot;/&gt;&lt;property id=&quot;20300&quot; value=&quot;Slide 9 - &amp;quot;Description&amp;quot;&quot;/&gt;&lt;property id=&quot;20307&quot; value=&quot;481&quot;/&gt;&lt;/object&gt;&lt;object type=&quot;3&quot; unique_id=&quot;12360&quot;&gt;&lt;property id=&quot;20148&quot; value=&quot;5&quot;/&gt;&lt;property id=&quot;20300&quot; value=&quot;Slide 12 - &amp;quot;Reporting Category Page&amp;quot;&quot;/&gt;&lt;property id=&quot;20307&quot; value=&quot;482&quot;/&gt;&lt;/object&gt;&lt;object type=&quot;3&quot; unique_id=&quot;12361&quot;&gt;&lt;property id=&quot;20148&quot; value=&quot;5&quot;/&gt;&lt;property id=&quot;20300&quot; value=&quot;Slide 13 - &amp;quot;Other Cost Accumulator Page&amp;quot;&quot;/&gt;&lt;property id=&quot;20307&quot; value=&quot;483&quot;/&gt;&lt;/object&gt;&lt;object type=&quot;3&quot; unique_id=&quot;12362&quot;&gt;&lt;property id=&quot;20148&quot; value=&quot;5&quot;/&gt;&lt;property id=&quot;20300&quot; value=&quot;Slide 15 - &amp;quot;Service Type Maintenance&amp;quot;&quot;/&gt;&lt;property id=&quot;20307&quot; value=&quot;503&quot;/&gt;&lt;/object&gt;&lt;object type=&quot;3&quot; unique_id=&quot;12363&quot;&gt;&lt;property id=&quot;20148&quot; value=&quot;5&quot;/&gt;&lt;property id=&quot;20300&quot; value=&quot;Slide 16 - &amp;quot;Description&amp;quot;&quot;/&gt;&lt;property id=&quot;20307&quot; value=&quot;484&quot;/&gt;&lt;/object&gt;&lt;object type=&quot;3&quot; unique_id=&quot;12364&quot;&gt;&lt;property id=&quot;20148&quot; value=&quot;5&quot;/&gt;&lt;property id=&quot;20300&quot; value=&quot;Slide 21 - &amp;quot;List Service Types Page&amp;quot;&quot;/&gt;&lt;property id=&quot;20307&quot; value=&quot;485&quot;/&gt;&lt;/object&gt;&lt;object type=&quot;3&quot; unique_id=&quot;12365&quot;&gt;&lt;property id=&quot;20148&quot; value=&quot;5&quot;/&gt;&lt;property id=&quot;20300&quot; value=&quot;Slide 22 - &amp;quot;Service Type Page&amp;quot;&quot;/&gt;&lt;property id=&quot;20307&quot; value=&quot;486&quot;/&gt;&lt;/object&gt;&lt;object type=&quot;3&quot; unique_id=&quot;12366&quot;&gt;&lt;property id=&quot;20148&quot; value=&quot;5&quot;/&gt;&lt;property id=&quot;20300&quot; value=&quot;Slide 24 - &amp;quot;Provider Service Rate Page&amp;quot;&quot;/&gt;&lt;property id=&quot;20307&quot; value=&quot;487&quot;/&gt;&lt;/object&gt;&lt;object type=&quot;3&quot; unique_id=&quot;12367&quot;&gt;&lt;property id=&quot;20148&quot; value=&quot;5&quot;/&gt;&lt;property id=&quot;20300&quot; value=&quot;Slide 26 - &amp;quot;Multiple Rates for a Service or Placement&amp;quot;&quot;/&gt;&lt;property id=&quot;20307&quot; value=&quot;504&quot;/&gt;&lt;/object&gt;&lt;object type=&quot;3&quot; unique_id=&quot;12368&quot;&gt;&lt;property id=&quot;20148&quot; value=&quot;5&quot;/&gt;&lt;property id=&quot;20300&quot; value=&quot;Slide 27 - &amp;quot;Description&amp;quot;&quot;/&gt;&lt;property id=&quot;20307&quot; value=&quot;488&quot;/&gt;&lt;/object&gt;&lt;object type=&quot;3&quot; unique_id=&quot;12369&quot;&gt;&lt;property id=&quot;20148&quot; value=&quot;5&quot;/&gt;&lt;property id=&quot;20300&quot; value=&quot;Slide 30 - &amp;quot;Out of Home Placement Page&amp;quot;&quot;/&gt;&lt;property id=&quot;20307&quot; value=&quot;489&quot;/&gt;&lt;/object&gt;&lt;object type=&quot;3&quot; unique_id=&quot;12370&quot;&gt;&lt;property id=&quot;20148&quot; value=&quot;5&quot;/&gt;&lt;property id=&quot;20300&quot; value=&quot;Slide 31 - &amp;quot;Services Page&amp;quot;&quot;/&gt;&lt;property id=&quot;20307&quot; value=&quot;490&quot;/&gt;&lt;/object&gt;&lt;object type=&quot;3&quot; unique_id=&quot;12371&quot;&gt;&lt;property id=&quot;20148&quot; value=&quot;5&quot;/&gt;&lt;property id=&quot;20300&quot; value=&quot;Slide 33 - &amp;quot;OCA Reports and Check Write File&amp;quot;&quot;/&gt;&lt;property id=&quot;20307&quot; value=&quot;505&quot;/&gt;&lt;/object&gt;&lt;object type=&quot;3&quot; unique_id=&quot;12372&quot;&gt;&lt;property id=&quot;20148&quot; value=&quot;5&quot;/&gt;&lt;property id=&quot;20300&quot; value=&quot;Slide 34 - &amp;quot;Description&amp;quot;&quot;/&gt;&lt;property id=&quot;20307&quot; value=&quot;491&quot;/&gt;&lt;/object&gt;&lt;object type=&quot;3&quot; unique_id=&quot;12373&quot;&gt;&lt;property id=&quot;20148&quot; value=&quot;5&quot;/&gt;&lt;property id=&quot;20300&quot; value=&quot;Slide 35 - &amp;quot;Key Changes&amp;quot;&quot;/&gt;&lt;property id=&quot;20307&quot; value=&quot;492&quot;/&gt;&lt;/object&gt;&lt;object type=&quot;3&quot; unique_id=&quot;12374&quot;&gt;&lt;property id=&quot;20148&quot; value=&quot;5&quot;/&gt;&lt;property id=&quot;20300&quot; value=&quot;Slide 36 - &amp;quot;Sample Report Output: OCA Reconciliation&amp;quot;&quot;/&gt;&lt;property id=&quot;20307&quot; value=&quot;493&quot;/&gt;&lt;/object&gt;&lt;object type=&quot;3&quot; unique_id=&quot;12375&quot;&gt;&lt;property id=&quot;20148&quot; value=&quot;5&quot;/&gt;&lt;property id=&quot;20300&quot; value=&quot;Slide 38 - &amp;quot;Sample File Output&amp;quot;&quot;/&gt;&lt;property id=&quot;20307&quot; value=&quot;494&quot;/&gt;&lt;/object&gt;&lt;object type=&quot;3&quot; unique_id=&quot;12376&quot;&gt;&lt;property id=&quot;20148&quot; value=&quot;5&quot;/&gt;&lt;property id=&quot;20300&quot; value=&quot;Slide 39 - &amp;quot;Scenario Review and Points to Remember&amp;quot;&quot;/&gt;&lt;property id=&quot;20307&quot; value=&quot;506&quot;/&gt;&lt;/object&gt;&lt;object type=&quot;3&quot; unique_id=&quot;12380&quot;&gt;&lt;property id=&quot;20148&quot; value=&quot;5&quot;/&gt;&lt;property id=&quot;20300&quot; value=&quot;Slide 43 - &amp;quot;Points to Remember&amp;quot;&quot;/&gt;&lt;property id=&quot;20307&quot; value=&quot;498&quot;/&gt;&lt;/object&gt;&lt;object type=&quot;3&quot; unique_id=&quot;12748&quot;&gt;&lt;property id=&quot;20148&quot; value=&quot;5&quot;/&gt;&lt;property id=&quot;20300&quot; value=&quot;Slide 14 - &amp;quot;FSFN System Demo&amp;quot;&quot;/&gt;&lt;property id=&quot;20307&quot; value=&quot;508&quot;/&gt;&lt;/object&gt;&lt;object type=&quot;3&quot; unique_id=&quot;12749&quot;&gt;&lt;property id=&quot;20148&quot; value=&quot;5&quot;/&gt;&lt;property id=&quot;20300&quot; value=&quot;Slide 25 - &amp;quot;FSFN System Demo&amp;quot;&quot;/&gt;&lt;property id=&quot;20307&quot; value=&quot;511&quot;/&gt;&lt;/object&gt;&lt;object type=&quot;3&quot; unique_id=&quot;12750&quot;&gt;&lt;property id=&quot;20148&quot; value=&quot;5&quot;/&gt;&lt;property id=&quot;20300&quot; value=&quot;Slide 32 - &amp;quot;FSFN System Demo&amp;quot;&quot;/&gt;&lt;property id=&quot;20307&quot; value=&quot;512&quot;/&gt;&lt;/object&gt;&lt;object type=&quot;3&quot; unique_id=&quot;12751&quot;&gt;&lt;property id=&quot;20148&quot; value=&quot;5&quot;/&gt;&lt;property id=&quot;20300&quot; value=&quot;Slide 44 - &amp;quot;Reference Information&amp;quot;&quot;/&gt;&lt;property id=&quot;20307&quot; value=&quot;507&quot;/&gt;&lt;/object&gt;&lt;object type=&quot;3&quot; unique_id=&quot;12789&quot;&gt;&lt;property id=&quot;20148&quot; value=&quot;5&quot;/&gt;&lt;property id=&quot;20300&quot; value=&quot;Slide 7 - &amp;quot;Scenario 3&amp;#x0D;&amp;#x0A;Adoption&amp;quot;&quot;/&gt;&lt;property id=&quot;20307&quot; value=&quot;513&quot;/&gt;&lt;/object&gt;&lt;object type=&quot;3&quot; unique_id=&quot;13347&quot;&gt;&lt;property id=&quot;20148&quot; value=&quot;5&quot;/&gt;&lt;property id=&quot;20300&quot; value=&quot;Slide 10 - &amp;quot;Enhancements: Report Categories&amp;quot;&quot;/&gt;&lt;property id=&quot;20307&quot; value=&quot;514&quot;/&gt;&lt;/object&gt;&lt;object type=&quot;3&quot; unique_id=&quot;13348&quot;&gt;&lt;property id=&quot;20148&quot; value=&quot;5&quot;/&gt;&lt;property id=&quot;20300&quot; value=&quot;Slide 11 - &amp;quot;Enhancements: Other Cost Accumulator&amp;quot;&quot;/&gt;&lt;property id=&quot;20307&quot; value=&quot;515&quot;/&gt;&lt;/object&gt;&lt;object type=&quot;3&quot; unique_id=&quot;13349&quot;&gt;&lt;property id=&quot;20148&quot; value=&quot;5&quot;/&gt;&lt;property id=&quot;20300&quot; value=&quot;Slide 17 - &amp;quot;Enhancements: List Service Types&amp;quot;&quot;/&gt;&lt;property id=&quot;20307&quot; value=&quot;516&quot;/&gt;&lt;/object&gt;&lt;object type=&quot;3&quot; unique_id=&quot;13350&quot;&gt;&lt;property id=&quot;20148&quot; value=&quot;5&quot;/&gt;&lt;property id=&quot;20300&quot; value=&quot;Slide 18 - &amp;quot;Enhancements: Service Type&amp;quot;&quot;/&gt;&lt;property id=&quot;20307&quot; value=&quot;517&quot;/&gt;&lt;/object&gt;&lt;object type=&quot;3&quot; unique_id=&quot;13351&quot;&gt;&lt;property id=&quot;20148&quot; value=&quot;5&quot;/&gt;&lt;property id=&quot;20300&quot; value=&quot;Slide 19 - &amp;quot;Enhancement: Edit Provider Services&amp;quot;&quot;/&gt;&lt;property id=&quot;20307&quot; value=&quot;518&quot;/&gt;&lt;/object&gt;&lt;object type=&quot;3&quot; unique_id=&quot;13352&quot;&gt;&lt;property id=&quot;20148&quot; value=&quot;5&quot;/&gt;&lt;property id=&quot;20300&quot; value=&quot;Slide 20 - &amp;quot;Enhancement: Provider Service Rate&amp;quot;&quot;/&gt;&lt;property id=&quot;20307&quot; value=&quot;519&quot;/&gt;&lt;/object&gt;&lt;object type=&quot;3&quot; unique_id=&quot;13353&quot;&gt;&lt;property id=&quot;20148&quot; value=&quot;5&quot;/&gt;&lt;property id=&quot;20300&quot; value=&quot;Slide 23 - &amp;quot;Edit Provider Services&amp;quot;&quot;/&gt;&lt;property id=&quot;20307&quot; value=&quot;520&quot;/&gt;&lt;/object&gt;&lt;object type=&quot;3&quot; unique_id=&quot;13354&quot;&gt;&lt;property id=&quot;20148&quot; value=&quot;5&quot;/&gt;&lt;property id=&quot;20300&quot; value=&quot;Slide 28 - &amp;quot;Enhancements: Out of Home Placement&amp;quot;&quot;/&gt;&lt;property id=&quot;20307&quot; value=&quot;521&quot;/&gt;&lt;/object&gt;&lt;object type=&quot;3&quot; unique_id=&quot;13355&quot;&gt;&lt;property id=&quot;20148&quot; value=&quot;5&quot;/&gt;&lt;property id=&quot;20300&quot; value=&quot;Slide 29 - &amp;quot;Enhancements: Service Financial Tab&amp;quot;&quot;/&gt;&lt;property id=&quot;20307&quot; value=&quot;522&quot;/&gt;&lt;/object&gt;&lt;object type=&quot;3&quot; unique_id=&quot;13356&quot;&gt;&lt;property id=&quot;20148&quot; value=&quot;5&quot;/&gt;&lt;property id=&quot;20300&quot; value=&quot;Slide 40 - &amp;quot;Scenario 1 Review&amp;#x0D;&amp;#x0A;Group Home&amp;quot;&quot;/&gt;&lt;property id=&quot;20307&quot; value=&quot;523&quot;/&gt;&lt;/object&gt;&lt;object type=&quot;3&quot; unique_id=&quot;13357&quot;&gt;&lt;property id=&quot;20148&quot; value=&quot;5&quot;/&gt;&lt;property id=&quot;20300&quot; value=&quot;Slide 41 - &amp;quot;Scenario 2 Review&amp;#x0D;&amp;#x0A;Extended Foster Care Room and Board&amp;quot;&quot;/&gt;&lt;property id=&quot;20307&quot; value=&quot;524&quot;/&gt;&lt;/object&gt;&lt;object type=&quot;3&quot; unique_id=&quot;13358&quot;&gt;&lt;property id=&quot;20148&quot; value=&quot;5&quot;/&gt;&lt;property id=&quot;20300&quot; value=&quot;Slide 42 - &amp;quot;Scenario 3 Review&amp;#x0D;&amp;#x0A;Adoption&amp;quot;&quot;/&gt;&lt;property id=&quot;20307&quot; value=&quot;525&quot;/&gt;&lt;/object&gt;&lt;object type=&quot;3&quot; unique_id=&quot;13405&quot;&gt;&lt;property id=&quot;20148&quot; value=&quot;5&quot;/&gt;&lt;property id=&quot;20300&quot; value=&quot;Slide 37 - &amp;quot;Sample Report Output: OCA Roll-Up&amp;quot;&quot;/&gt;&lt;property id=&quot;20307&quot; value=&quot;526&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828D0"/>
          </a:solidFill>
          <a:tailEnd type="arrow"/>
        </a:ln>
      </a:spPr>
      <a:bodyPr/>
      <a:lstStyle/>
      <a:style>
        <a:lnRef idx="1">
          <a:schemeClr val="accent1"/>
        </a:lnRef>
        <a:fillRef idx="0">
          <a:schemeClr val="accent1"/>
        </a:fillRef>
        <a:effectRef idx="0">
          <a:schemeClr val="accent1"/>
        </a:effectRef>
        <a:fontRef idx="minor">
          <a:schemeClr val="tx1"/>
        </a:fontRef>
      </a:style>
    </a:lnDef>
    <a:txDef>
      <a:spPr>
        <a:solidFill>
          <a:srgbClr val="FF99FF"/>
        </a:solidFill>
        <a:ln>
          <a:solidFill>
            <a:schemeClr val="tx1"/>
          </a:solidFill>
        </a:ln>
      </a:spPr>
      <a:bodyPr wrap="square" rtlCol="0">
        <a:spAutoFit/>
      </a:bodyPr>
      <a:lstStyle>
        <a:defPPr>
          <a:defRPr sz="1400" b="1" dirty="0" smtClean="0">
            <a:solidFill>
              <a:srgbClr val="0070C0"/>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Knowledge Base Document" ma:contentTypeID="0x0101004E0C76BA01FE49858DBF5D9F1A50EB5B00C1717AB0DCB1564DBDBDC5DEAD62D851" ma:contentTypeVersion="0" ma:contentTypeDescription="Upload a document to the Knowledge Base" ma:contentTypeScope="" ma:versionID="638f92bbedd226d73718ab2f6e7bb965">
  <xsd:schema xmlns:xsd="http://www.w3.org/2001/XMLSchema" xmlns:p="http://schemas.microsoft.com/office/2006/metadata/properties" xmlns:ns2="5B641CA3-29DB-4B40-AAF1-933874EF828D" targetNamespace="http://schemas.microsoft.com/office/2006/metadata/properties" ma:root="true" ma:fieldsID="d2e5b9c6326b4426df0544c1c24cbc6f" ns2:_="">
    <xsd:import namespace="5B641CA3-29DB-4B40-AAF1-933874EF828D"/>
    <xsd:element name="properties">
      <xsd:complexType>
        <xsd:sequence>
          <xsd:element name="documentManagement">
            <xsd:complexType>
              <xsd:all>
                <xsd:element ref="ns2:KBKeywords" minOccurs="0"/>
                <xsd:element ref="ns2:KBRelatedArticles" minOccurs="0"/>
              </xsd:all>
            </xsd:complexType>
          </xsd:element>
        </xsd:sequence>
      </xsd:complexType>
    </xsd:element>
  </xsd:schema>
  <xsd:schema xmlns:xsd="http://www.w3.org/2001/XMLSchema" xmlns:dms="http://schemas.microsoft.com/office/2006/documentManagement/types" targetNamespace="5B641CA3-29DB-4B40-AAF1-933874EF828D" elementFormDefault="qualified">
    <xsd:import namespace="http://schemas.microsoft.com/office/2006/documentManagement/types"/>
    <xsd:element name="KBKeywords" ma:index="8" nillable="true" ma:displayName="Keywords" ma:description="" ma:list="{BFE8AD22-74D2-462C-9188-1458E2E05E23}" ma:internalName="KBKeywords" ma:showField="Title">
      <xsd:complexType>
        <xsd:complexContent>
          <xsd:extension base="dms:MultiChoiceLookup">
            <xsd:sequence>
              <xsd:element name="Value" type="dms:Lookup" maxOccurs="unbounded" minOccurs="0" nillable="true"/>
            </xsd:sequence>
          </xsd:extension>
        </xsd:complexContent>
      </xsd:complexType>
    </xsd:element>
    <xsd:element name="KBRelatedArticles" ma:index="9" nillable="true" ma:displayName="Related Articles" ma:description="" ma:list="Self" ma:internalName="KBRelatedArticles" ma:showField="TextFileNam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Shor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KBKeywords xmlns="5B641CA3-29DB-4B40-AAF1-933874EF828D"/>
    <KBRelatedArticles xmlns="5B641CA3-29DB-4B40-AAF1-933874EF828D"/>
  </documentManagement>
</p:properties>
</file>

<file path=customXml/itemProps1.xml><?xml version="1.0" encoding="utf-8"?>
<ds:datastoreItem xmlns:ds="http://schemas.openxmlformats.org/officeDocument/2006/customXml" ds:itemID="{FCC9F810-7595-4949-9DF7-76EE1263BB1F}"/>
</file>

<file path=customXml/itemProps2.xml><?xml version="1.0" encoding="utf-8"?>
<ds:datastoreItem xmlns:ds="http://schemas.openxmlformats.org/officeDocument/2006/customXml" ds:itemID="{6B621D8F-B04E-4CFF-936E-90BA23BE2FF5}"/>
</file>

<file path=customXml/itemProps3.xml><?xml version="1.0" encoding="utf-8"?>
<ds:datastoreItem xmlns:ds="http://schemas.openxmlformats.org/officeDocument/2006/customXml" ds:itemID="{733FD696-9E4D-45FA-B1AF-9648614F8106}"/>
</file>

<file path=docProps/app.xml><?xml version="1.0" encoding="utf-8"?>
<Properties xmlns="http://schemas.openxmlformats.org/officeDocument/2006/extended-properties" xmlns:vt="http://schemas.openxmlformats.org/officeDocument/2006/docPropsVTypes">
  <TotalTime>29354</TotalTime>
  <Words>729</Words>
  <Application>Microsoft Office PowerPoint</Application>
  <PresentationFormat>On-screen Show (4:3)</PresentationFormat>
  <Paragraphs>136</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FSFN Independent Living (IL) Enhancements Topic 3: Young Adult (YA) Case Plan Worksheet </vt:lpstr>
      <vt:lpstr>Introduction</vt:lpstr>
      <vt:lpstr>Overview of YA Case Planning Process</vt:lpstr>
      <vt:lpstr>YA Case Plan Worksheet used to create YA Judicial Review Worksheet</vt:lpstr>
      <vt:lpstr>YA Case Plan Worksheet</vt:lpstr>
      <vt:lpstr>YA Case Plan Worksheet (cont.)</vt:lpstr>
      <vt:lpstr>YA Case Plan Worksheet (cont.)</vt:lpstr>
      <vt:lpstr>YA Case Plan Worksheet (cont.)</vt:lpstr>
      <vt:lpstr>Young Adult Case Planning Worksheet Page</vt:lpstr>
      <vt:lpstr>Young Adult Case Planning Worksheet Page FSFN System Demo</vt:lpstr>
      <vt:lpstr>Reference Information</vt:lpstr>
      <vt:lpstr>Please go to …</vt:lpstr>
    </vt:vector>
  </TitlesOfParts>
  <Company>IBM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Enhancements</dc:title>
  <dc:creator>Christopher J. Nonevski</dc:creator>
  <cp:lastModifiedBy>McNeish, Roxann</cp:lastModifiedBy>
  <cp:revision>2091</cp:revision>
  <cp:lastPrinted>2013-11-05T18:58:58Z</cp:lastPrinted>
  <dcterms:created xsi:type="dcterms:W3CDTF">2013-03-19T20:37:54Z</dcterms:created>
  <dcterms:modified xsi:type="dcterms:W3CDTF">2013-12-17T18:59:08Z</dcterms:modified>
  <cp:contentType>Knowledge Base 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0x0101004E0C76BA01FE49858DBF5D9F1A50EB5B00C1717AB0DCB1564DBDBDC5DEAD62D851</vt:lpwstr>
  </property>
</Properties>
</file>