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handoutMasterIdLst>
    <p:handoutMasterId r:id="rId39"/>
  </p:handoutMasterIdLst>
  <p:sldIdLst>
    <p:sldId id="271" r:id="rId5"/>
    <p:sldId id="471" r:id="rId6"/>
    <p:sldId id="476" r:id="rId7"/>
    <p:sldId id="528" r:id="rId8"/>
    <p:sldId id="531" r:id="rId9"/>
    <p:sldId id="536" r:id="rId10"/>
    <p:sldId id="530" r:id="rId11"/>
    <p:sldId id="482" r:id="rId12"/>
    <p:sldId id="533" r:id="rId13"/>
    <p:sldId id="534" r:id="rId14"/>
    <p:sldId id="538" r:id="rId15"/>
    <p:sldId id="537" r:id="rId16"/>
    <p:sldId id="535" r:id="rId17"/>
    <p:sldId id="540" r:id="rId18"/>
    <p:sldId id="541" r:id="rId19"/>
    <p:sldId id="532" r:id="rId20"/>
    <p:sldId id="542" r:id="rId21"/>
    <p:sldId id="543" r:id="rId22"/>
    <p:sldId id="539" r:id="rId23"/>
    <p:sldId id="544" r:id="rId24"/>
    <p:sldId id="547" r:id="rId25"/>
    <p:sldId id="546" r:id="rId26"/>
    <p:sldId id="548" r:id="rId27"/>
    <p:sldId id="549" r:id="rId28"/>
    <p:sldId id="551" r:id="rId29"/>
    <p:sldId id="554" r:id="rId30"/>
    <p:sldId id="550" r:id="rId31"/>
    <p:sldId id="552" r:id="rId32"/>
    <p:sldId id="553" r:id="rId33"/>
    <p:sldId id="555" r:id="rId34"/>
    <p:sldId id="556" r:id="rId35"/>
    <p:sldId id="507" r:id="rId36"/>
    <p:sldId id="475" r:id="rId37"/>
  </p:sldIdLst>
  <p:sldSz cx="9144000" cy="6858000" type="screen4x3"/>
  <p:notesSz cx="7315200" cy="9601200"/>
  <p:custDataLst>
    <p:tags r:id="rId4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16">
          <p15:clr>
            <a:srgbClr val="A4A3A4"/>
          </p15:clr>
        </p15:guide>
        <p15:guide id="2" pos="57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D4D"/>
    <a:srgbClr val="CCECFF"/>
    <a:srgbClr val="0066FF"/>
    <a:srgbClr val="F828D0"/>
    <a:srgbClr val="FF99FF"/>
    <a:srgbClr val="FFFF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6" autoAdjust="0"/>
    <p:restoredTop sz="87054" autoAdjust="0"/>
  </p:normalViewPr>
  <p:slideViewPr>
    <p:cSldViewPr snapToGrid="0">
      <p:cViewPr varScale="1">
        <p:scale>
          <a:sx n="121" d="100"/>
          <a:sy n="121" d="100"/>
        </p:scale>
        <p:origin x="1661" y="72"/>
      </p:cViewPr>
      <p:guideLst>
        <p:guide orient="horz" pos="81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5" d="100"/>
          <a:sy n="105" d="100"/>
        </p:scale>
        <p:origin x="-5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0" hangingPunct="0">
              <a:defRPr sz="1300">
                <a:latin typeface="Arial" charset="0"/>
                <a:cs typeface="Arial" charset="0"/>
              </a:defRPr>
            </a:lvl1pPr>
          </a:lstStyle>
          <a:p>
            <a:pPr>
              <a:defRPr/>
            </a:pPr>
            <a:r>
              <a:rPr lang="en-US"/>
              <a:t>FSFN Reimbursement Enhancements</a:t>
            </a:r>
          </a:p>
        </p:txBody>
      </p:sp>
      <p:sp>
        <p:nvSpPr>
          <p:cNvPr id="345091"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0" hangingPunct="0">
              <a:defRPr sz="1300">
                <a:latin typeface="Arial" charset="0"/>
                <a:cs typeface="Arial" charset="0"/>
              </a:defRPr>
            </a:lvl1pPr>
          </a:lstStyle>
          <a:p>
            <a:pPr>
              <a:defRPr/>
            </a:pPr>
            <a:fld id="{D4961566-4F11-4EB3-AB2B-DA83319F0043}" type="datetime1">
              <a:rPr lang="en-US"/>
              <a:pPr>
                <a:defRPr/>
              </a:pPr>
              <a:t>4/28/2025</a:t>
            </a:fld>
            <a:endParaRPr lang="en-US"/>
          </a:p>
        </p:txBody>
      </p:sp>
      <p:sp>
        <p:nvSpPr>
          <p:cNvPr id="345092" name="Rectangle 4"/>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0" hangingPunct="0">
              <a:defRPr sz="1300">
                <a:latin typeface="Arial" charset="0"/>
                <a:cs typeface="Arial" charset="0"/>
              </a:defRPr>
            </a:lvl1pPr>
          </a:lstStyle>
          <a:p>
            <a:pPr>
              <a:defRPr/>
            </a:pPr>
            <a:r>
              <a:rPr lang="en-US"/>
              <a:t>For Training Purposes Only</a:t>
            </a:r>
          </a:p>
        </p:txBody>
      </p:sp>
      <p:sp>
        <p:nvSpPr>
          <p:cNvPr id="345093"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0" hangingPunct="0">
              <a:defRPr sz="1300"/>
            </a:lvl1pPr>
          </a:lstStyle>
          <a:p>
            <a:fld id="{6718AFA5-CC70-4AD7-B246-649C3FBB7D52}" type="slidenum">
              <a:rPr lang="en-US"/>
              <a:pPr/>
              <a:t>‹#›</a:t>
            </a:fld>
            <a:endParaRPr lang="en-US"/>
          </a:p>
        </p:txBody>
      </p:sp>
    </p:spTree>
    <p:extLst>
      <p:ext uri="{BB962C8B-B14F-4D97-AF65-F5344CB8AC3E}">
        <p14:creationId xmlns:p14="http://schemas.microsoft.com/office/powerpoint/2010/main" val="765270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Arial" charset="0"/>
              </a:defRPr>
            </a:lvl1pPr>
          </a:lstStyle>
          <a:p>
            <a:pPr>
              <a:defRPr/>
            </a:pPr>
            <a:r>
              <a:rPr lang="en-US"/>
              <a:t>FSFN Reimbursement Enhancements</a:t>
            </a:r>
          </a:p>
        </p:txBody>
      </p:sp>
      <p:sp>
        <p:nvSpPr>
          <p:cNvPr id="1741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Arial" charset="0"/>
              </a:defRPr>
            </a:lvl1pPr>
          </a:lstStyle>
          <a:p>
            <a:pPr>
              <a:defRPr/>
            </a:pPr>
            <a:fld id="{011C0BB2-522B-4EE9-8AA4-33D2BBD1A85D}" type="datetime1">
              <a:rPr lang="en-US"/>
              <a:pPr>
                <a:defRPr/>
              </a:pPr>
              <a:t>4/28/2025</a:t>
            </a:fld>
            <a:endParaRPr lang="en-US"/>
          </a:p>
        </p:txBody>
      </p:sp>
      <p:sp>
        <p:nvSpPr>
          <p:cNvPr id="184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41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Arial" charset="0"/>
              </a:defRPr>
            </a:lvl1pPr>
          </a:lstStyle>
          <a:p>
            <a:pPr>
              <a:defRPr/>
            </a:pPr>
            <a:r>
              <a:rPr lang="en-US"/>
              <a:t>For Training Purposes Only</a:t>
            </a:r>
          </a:p>
        </p:txBody>
      </p:sp>
      <p:sp>
        <p:nvSpPr>
          <p:cNvPr id="1741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72324503-3F70-4F3A-96B2-6C27B3AF8AA9}" type="slidenum">
              <a:rPr lang="en-US"/>
              <a:pPr/>
              <a:t>‹#›</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357721391"/>
              </p:ext>
            </p:extLst>
          </p:nvPr>
        </p:nvGraphicFramePr>
        <p:xfrm>
          <a:off x="716289" y="4590575"/>
          <a:ext cx="5867391" cy="4320544"/>
        </p:xfrm>
        <a:graphic>
          <a:graphicData uri="http://schemas.openxmlformats.org/drawingml/2006/table">
            <a:tbl>
              <a:tblPr>
                <a:tableStyleId>{69C7853C-536D-4A76-A0AE-DD22124D55A5}</a:tableStyleId>
              </a:tblPr>
              <a:tblGrid>
                <a:gridCol w="5867391">
                  <a:extLst>
                    <a:ext uri="{9D8B030D-6E8A-4147-A177-3AD203B41FA5}">
                      <a16:colId xmlns:a16="http://schemas.microsoft.com/office/drawing/2014/main" val="20000"/>
                    </a:ext>
                  </a:extLst>
                </a:gridCol>
              </a:tblGrid>
              <a:tr h="540068">
                <a:tc>
                  <a:txBody>
                    <a:bodyPr/>
                    <a:lstStyle/>
                    <a:p>
                      <a:endParaRPr lang="en-US" sz="19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0068">
                <a:tc>
                  <a:txBody>
                    <a:bodyPr/>
                    <a:lstStyle/>
                    <a:p>
                      <a:endParaRPr lang="en-US" sz="19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4483585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194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194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155FF6-3835-4555-8E19-BC7BBAF82C1B}" type="slidenum">
              <a:rPr lang="en-US"/>
              <a:pPr eaLnBrk="1" hangingPunct="1"/>
              <a:t>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10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10</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11</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12</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FSFN Reimbursement Enhancements</a:t>
            </a:r>
          </a:p>
        </p:txBody>
      </p:sp>
      <p:sp>
        <p:nvSpPr>
          <p:cNvPr id="5" name="Footer Placeholder 4"/>
          <p:cNvSpPr>
            <a:spLocks noGrp="1"/>
          </p:cNvSpPr>
          <p:nvPr>
            <p:ph type="ftr" sz="quarter" idx="11"/>
          </p:nvPr>
        </p:nvSpPr>
        <p:spPr/>
        <p:txBody>
          <a:bodyPr/>
          <a:lstStyle/>
          <a:p>
            <a:pPr>
              <a:defRPr/>
            </a:pPr>
            <a:r>
              <a:rPr lang="en-US"/>
              <a:t>For Training Purposes Only</a:t>
            </a:r>
          </a:p>
        </p:txBody>
      </p:sp>
      <p:sp>
        <p:nvSpPr>
          <p:cNvPr id="6" name="Slide Number Placeholder 5"/>
          <p:cNvSpPr>
            <a:spLocks noGrp="1"/>
          </p:cNvSpPr>
          <p:nvPr>
            <p:ph type="sldNum" sz="quarter" idx="12"/>
          </p:nvPr>
        </p:nvSpPr>
        <p:spPr/>
        <p:txBody>
          <a:bodyPr/>
          <a:lstStyle/>
          <a:p>
            <a:fld id="{72324503-3F70-4F3A-96B2-6C27B3AF8AA9}" type="slidenum">
              <a:rPr lang="en-US" smtClean="0"/>
              <a:pPr/>
              <a:t>13</a:t>
            </a:fld>
            <a:endParaRPr lang="en-US"/>
          </a:p>
        </p:txBody>
      </p:sp>
    </p:spTree>
    <p:extLst>
      <p:ext uri="{BB962C8B-B14F-4D97-AF65-F5344CB8AC3E}">
        <p14:creationId xmlns:p14="http://schemas.microsoft.com/office/powerpoint/2010/main" val="1299389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14</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15</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FSFN Reimbursement Enhancements</a:t>
            </a:r>
          </a:p>
        </p:txBody>
      </p:sp>
      <p:sp>
        <p:nvSpPr>
          <p:cNvPr id="5" name="Footer Placeholder 4"/>
          <p:cNvSpPr>
            <a:spLocks noGrp="1"/>
          </p:cNvSpPr>
          <p:nvPr>
            <p:ph type="ftr" sz="quarter" idx="11"/>
          </p:nvPr>
        </p:nvSpPr>
        <p:spPr/>
        <p:txBody>
          <a:bodyPr/>
          <a:lstStyle/>
          <a:p>
            <a:pPr>
              <a:defRPr/>
            </a:pPr>
            <a:r>
              <a:rPr lang="en-US"/>
              <a:t>For Training Purposes Only</a:t>
            </a:r>
          </a:p>
        </p:txBody>
      </p:sp>
      <p:sp>
        <p:nvSpPr>
          <p:cNvPr id="6" name="Slide Number Placeholder 5"/>
          <p:cNvSpPr>
            <a:spLocks noGrp="1"/>
          </p:cNvSpPr>
          <p:nvPr>
            <p:ph type="sldNum" sz="quarter" idx="12"/>
          </p:nvPr>
        </p:nvSpPr>
        <p:spPr/>
        <p:txBody>
          <a:bodyPr/>
          <a:lstStyle/>
          <a:p>
            <a:fld id="{72324503-3F70-4F3A-96B2-6C27B3AF8AA9}" type="slidenum">
              <a:rPr lang="en-US" smtClean="0"/>
              <a:pPr/>
              <a:t>16</a:t>
            </a:fld>
            <a:endParaRPr lang="en-US"/>
          </a:p>
        </p:txBody>
      </p:sp>
    </p:spTree>
    <p:extLst>
      <p:ext uri="{BB962C8B-B14F-4D97-AF65-F5344CB8AC3E}">
        <p14:creationId xmlns:p14="http://schemas.microsoft.com/office/powerpoint/2010/main" val="1299389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17</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18</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FSFN Reimbursement Enhancements</a:t>
            </a:r>
          </a:p>
        </p:txBody>
      </p:sp>
      <p:sp>
        <p:nvSpPr>
          <p:cNvPr id="5" name="Footer Placeholder 4"/>
          <p:cNvSpPr>
            <a:spLocks noGrp="1"/>
          </p:cNvSpPr>
          <p:nvPr>
            <p:ph type="ftr" sz="quarter" idx="11"/>
          </p:nvPr>
        </p:nvSpPr>
        <p:spPr/>
        <p:txBody>
          <a:bodyPr/>
          <a:lstStyle/>
          <a:p>
            <a:pPr>
              <a:defRPr/>
            </a:pPr>
            <a:r>
              <a:rPr lang="en-US"/>
              <a:t>For Training Purposes Only</a:t>
            </a:r>
          </a:p>
        </p:txBody>
      </p:sp>
      <p:sp>
        <p:nvSpPr>
          <p:cNvPr id="6" name="Slide Number Placeholder 5"/>
          <p:cNvSpPr>
            <a:spLocks noGrp="1"/>
          </p:cNvSpPr>
          <p:nvPr>
            <p:ph type="sldNum" sz="quarter" idx="12"/>
          </p:nvPr>
        </p:nvSpPr>
        <p:spPr/>
        <p:txBody>
          <a:bodyPr/>
          <a:lstStyle/>
          <a:p>
            <a:fld id="{72324503-3F70-4F3A-96B2-6C27B3AF8AA9}" type="slidenum">
              <a:rPr lang="en-US" smtClean="0"/>
              <a:pPr/>
              <a:t>19</a:t>
            </a:fld>
            <a:endParaRPr lang="en-US"/>
          </a:p>
        </p:txBody>
      </p:sp>
    </p:spTree>
    <p:extLst>
      <p:ext uri="{BB962C8B-B14F-4D97-AF65-F5344CB8AC3E}">
        <p14:creationId xmlns:p14="http://schemas.microsoft.com/office/powerpoint/2010/main" val="129938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523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20</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21</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22</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23</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24</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25</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26</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27</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FSFN Reimbursement Enhancements</a:t>
            </a:r>
          </a:p>
        </p:txBody>
      </p:sp>
      <p:sp>
        <p:nvSpPr>
          <p:cNvPr id="5" name="Footer Placeholder 4"/>
          <p:cNvSpPr>
            <a:spLocks noGrp="1"/>
          </p:cNvSpPr>
          <p:nvPr>
            <p:ph type="ftr" sz="quarter" idx="11"/>
          </p:nvPr>
        </p:nvSpPr>
        <p:spPr/>
        <p:txBody>
          <a:bodyPr/>
          <a:lstStyle/>
          <a:p>
            <a:pPr>
              <a:defRPr/>
            </a:pPr>
            <a:r>
              <a:rPr lang="en-US"/>
              <a:t>For Training Purposes Only</a:t>
            </a:r>
          </a:p>
        </p:txBody>
      </p:sp>
      <p:sp>
        <p:nvSpPr>
          <p:cNvPr id="6" name="Slide Number Placeholder 5"/>
          <p:cNvSpPr>
            <a:spLocks noGrp="1"/>
          </p:cNvSpPr>
          <p:nvPr>
            <p:ph type="sldNum" sz="quarter" idx="12"/>
          </p:nvPr>
        </p:nvSpPr>
        <p:spPr/>
        <p:txBody>
          <a:bodyPr/>
          <a:lstStyle/>
          <a:p>
            <a:fld id="{72324503-3F70-4F3A-96B2-6C27B3AF8AA9}" type="slidenum">
              <a:rPr lang="en-US" smtClean="0"/>
              <a:pPr/>
              <a:t>28</a:t>
            </a:fld>
            <a:endParaRPr lang="en-US"/>
          </a:p>
        </p:txBody>
      </p:sp>
    </p:spTree>
    <p:extLst>
      <p:ext uri="{BB962C8B-B14F-4D97-AF65-F5344CB8AC3E}">
        <p14:creationId xmlns:p14="http://schemas.microsoft.com/office/powerpoint/2010/main" val="1299389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29</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50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3</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153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30</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503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31</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503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FSFN Reimbursement Enhancements</a:t>
            </a:r>
          </a:p>
        </p:txBody>
      </p:sp>
      <p:sp>
        <p:nvSpPr>
          <p:cNvPr id="5" name="Footer Placeholder 4"/>
          <p:cNvSpPr>
            <a:spLocks noGrp="1"/>
          </p:cNvSpPr>
          <p:nvPr>
            <p:ph type="ftr" sz="quarter" idx="11"/>
          </p:nvPr>
        </p:nvSpPr>
        <p:spPr/>
        <p:txBody>
          <a:bodyPr/>
          <a:lstStyle/>
          <a:p>
            <a:pPr>
              <a:defRPr/>
            </a:pPr>
            <a:r>
              <a:rPr lang="en-US"/>
              <a:t>For Training Purposes Only</a:t>
            </a:r>
          </a:p>
        </p:txBody>
      </p:sp>
      <p:sp>
        <p:nvSpPr>
          <p:cNvPr id="6" name="Slide Number Placeholder 5"/>
          <p:cNvSpPr>
            <a:spLocks noGrp="1"/>
          </p:cNvSpPr>
          <p:nvPr>
            <p:ph type="sldNum" sz="quarter" idx="12"/>
          </p:nvPr>
        </p:nvSpPr>
        <p:spPr/>
        <p:txBody>
          <a:bodyPr/>
          <a:lstStyle/>
          <a:p>
            <a:fld id="{72324503-3F70-4F3A-96B2-6C27B3AF8AA9}" type="slidenum">
              <a:rPr lang="en-US" smtClean="0"/>
              <a:pPr/>
              <a:t>32</a:t>
            </a:fld>
            <a:endParaRPr lang="en-US"/>
          </a:p>
        </p:txBody>
      </p:sp>
    </p:spTree>
    <p:extLst>
      <p:ext uri="{BB962C8B-B14F-4D97-AF65-F5344CB8AC3E}">
        <p14:creationId xmlns:p14="http://schemas.microsoft.com/office/powerpoint/2010/main" val="1216752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348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48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1BC7FE-657F-4EAF-BFD5-FCFF77D86078}" type="slidenum">
              <a:rPr lang="en-US"/>
              <a:pPr eaLnBrk="1" hangingPunct="1"/>
              <a:t>33</a:t>
            </a:fld>
            <a:endParaRPr lang="en-US"/>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79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4</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5</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FSFN Reimbursement Enhancements</a:t>
            </a:r>
          </a:p>
        </p:txBody>
      </p:sp>
      <p:sp>
        <p:nvSpPr>
          <p:cNvPr id="5" name="Footer Placeholder 4"/>
          <p:cNvSpPr>
            <a:spLocks noGrp="1"/>
          </p:cNvSpPr>
          <p:nvPr>
            <p:ph type="ftr" sz="quarter" idx="11"/>
          </p:nvPr>
        </p:nvSpPr>
        <p:spPr/>
        <p:txBody>
          <a:bodyPr/>
          <a:lstStyle/>
          <a:p>
            <a:pPr>
              <a:defRPr/>
            </a:pPr>
            <a:r>
              <a:rPr lang="en-US"/>
              <a:t>For Training Purposes Only</a:t>
            </a:r>
          </a:p>
        </p:txBody>
      </p:sp>
      <p:sp>
        <p:nvSpPr>
          <p:cNvPr id="6" name="Slide Number Placeholder 5"/>
          <p:cNvSpPr>
            <a:spLocks noGrp="1"/>
          </p:cNvSpPr>
          <p:nvPr>
            <p:ph type="sldNum" sz="quarter" idx="12"/>
          </p:nvPr>
        </p:nvSpPr>
        <p:spPr/>
        <p:txBody>
          <a:bodyPr/>
          <a:lstStyle/>
          <a:p>
            <a:fld id="{72324503-3F70-4F3A-96B2-6C27B3AF8AA9}" type="slidenum">
              <a:rPr lang="en-US" smtClean="0"/>
              <a:pPr/>
              <a:t>6</a:t>
            </a:fld>
            <a:endParaRPr lang="en-US"/>
          </a:p>
        </p:txBody>
      </p:sp>
    </p:spTree>
    <p:extLst>
      <p:ext uri="{BB962C8B-B14F-4D97-AF65-F5344CB8AC3E}">
        <p14:creationId xmlns:p14="http://schemas.microsoft.com/office/powerpoint/2010/main" val="129938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7</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8</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9</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Rectangle 4"/>
          <p:cNvSpPr>
            <a:spLocks noGrp="1" noChangeArrowheads="1"/>
          </p:cNvSpPr>
          <p:nvPr>
            <p:ph type="dt" sz="half" idx="10"/>
          </p:nvPr>
        </p:nvSpPr>
        <p:spPr>
          <a:ln/>
        </p:spPr>
        <p:txBody>
          <a:bodyPr/>
          <a:lstStyle>
            <a:lvl1pPr>
              <a:defRPr/>
            </a:lvl1pPr>
          </a:lstStyle>
          <a:p>
            <a:pPr>
              <a:defRPr/>
            </a:pPr>
            <a:fld id="{70BEF290-3709-4707-A5C9-7EB2D9FE5CD7}"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C9159955-3DE8-49C7-9538-767367CCB6DD}" type="slidenum">
              <a:rPr lang="en-US"/>
              <a:pPr/>
              <a:t>‹#›</a:t>
            </a:fld>
            <a:endParaRPr lang="en-US"/>
          </a:p>
        </p:txBody>
      </p:sp>
    </p:spTree>
    <p:extLst>
      <p:ext uri="{BB962C8B-B14F-4D97-AF65-F5344CB8AC3E}">
        <p14:creationId xmlns:p14="http://schemas.microsoft.com/office/powerpoint/2010/main" val="100878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8AAC4B11-D45C-4762-B1D3-E5088B7FE472}"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DD23783D-AFA6-4C4B-8327-0F5EC920916E}" type="slidenum">
              <a:rPr lang="en-US"/>
              <a:pPr/>
              <a:t>‹#›</a:t>
            </a:fld>
            <a:endParaRPr lang="en-US"/>
          </a:p>
        </p:txBody>
      </p:sp>
    </p:spTree>
    <p:extLst>
      <p:ext uri="{BB962C8B-B14F-4D97-AF65-F5344CB8AC3E}">
        <p14:creationId xmlns:p14="http://schemas.microsoft.com/office/powerpoint/2010/main" val="427811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D0923E3D-B588-4D73-B6B0-B0F35E6CA984}"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F4E76D26-9B25-471C-AA47-ED31326F516B}" type="slidenum">
              <a:rPr lang="en-US"/>
              <a:pPr/>
              <a:t>‹#›</a:t>
            </a:fld>
            <a:endParaRPr lang="en-US"/>
          </a:p>
        </p:txBody>
      </p:sp>
    </p:spTree>
    <p:extLst>
      <p:ext uri="{BB962C8B-B14F-4D97-AF65-F5344CB8AC3E}">
        <p14:creationId xmlns:p14="http://schemas.microsoft.com/office/powerpoint/2010/main" val="169551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4"/>
          <p:cNvSpPr>
            <a:spLocks noGrp="1" noChangeArrowheads="1"/>
          </p:cNvSpPr>
          <p:nvPr>
            <p:ph type="dt" sz="half" idx="10"/>
          </p:nvPr>
        </p:nvSpPr>
        <p:spPr>
          <a:ln/>
        </p:spPr>
        <p:txBody>
          <a:bodyPr/>
          <a:lstStyle>
            <a:lvl1pPr>
              <a:defRPr/>
            </a:lvl1pPr>
          </a:lstStyle>
          <a:p>
            <a:pPr>
              <a:defRPr/>
            </a:pPr>
            <a:fld id="{D501B52E-B7B2-4A1C-AA66-DA66999CB26C}"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85DC62F8-A7D2-49AB-8012-58FB7F5ED6D3}" type="slidenum">
              <a:rPr lang="en-US"/>
              <a:pPr/>
              <a:t>‹#›</a:t>
            </a:fld>
            <a:endParaRPr lang="en-US"/>
          </a:p>
        </p:txBody>
      </p:sp>
    </p:spTree>
    <p:extLst>
      <p:ext uri="{BB962C8B-B14F-4D97-AF65-F5344CB8AC3E}">
        <p14:creationId xmlns:p14="http://schemas.microsoft.com/office/powerpoint/2010/main" val="268100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92595" cy="1362075"/>
          </a:xfrm>
        </p:spPr>
        <p:txBody>
          <a:bodyPr anchor="t"/>
          <a:lstStyle>
            <a:lvl1pPr algn="l">
              <a:defRPr sz="3200" b="1" cap="small" baseline="0"/>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383E70D-E138-4AF3-B242-19134FF52C26}"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32F38896-61B8-4F16-A8CF-0A02345CED2A}" type="slidenum">
              <a:rPr lang="en-US"/>
              <a:pPr/>
              <a:t>‹#›</a:t>
            </a:fld>
            <a:endParaRPr lang="en-US"/>
          </a:p>
        </p:txBody>
      </p:sp>
    </p:spTree>
    <p:extLst>
      <p:ext uri="{BB962C8B-B14F-4D97-AF65-F5344CB8AC3E}">
        <p14:creationId xmlns:p14="http://schemas.microsoft.com/office/powerpoint/2010/main" val="350289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D7E595FB-08FF-4C2A-87E6-63F3A5AAE934}" type="datetime1">
              <a:rPr lang="en-US" smtClean="0"/>
              <a:t>4/28/2025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A56B21CA-E70F-4EBF-BB1E-10AD02B28EF7}" type="slidenum">
              <a:rPr lang="en-US"/>
              <a:pPr/>
              <a:t>‹#›</a:t>
            </a:fld>
            <a:endParaRPr lang="en-US"/>
          </a:p>
        </p:txBody>
      </p:sp>
    </p:spTree>
    <p:extLst>
      <p:ext uri="{BB962C8B-B14F-4D97-AF65-F5344CB8AC3E}">
        <p14:creationId xmlns:p14="http://schemas.microsoft.com/office/powerpoint/2010/main" val="86025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E092D2BA-2061-4584-9E27-774381E52494}" type="datetime1">
              <a:rPr lang="en-US" smtClean="0"/>
              <a:t>4/28/2025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9" name="Rectangle 6"/>
          <p:cNvSpPr>
            <a:spLocks noGrp="1" noChangeArrowheads="1"/>
          </p:cNvSpPr>
          <p:nvPr>
            <p:ph type="sldNum" sz="quarter" idx="12"/>
          </p:nvPr>
        </p:nvSpPr>
        <p:spPr>
          <a:ln/>
        </p:spPr>
        <p:txBody>
          <a:bodyPr/>
          <a:lstStyle>
            <a:lvl1pPr>
              <a:defRPr/>
            </a:lvl1pPr>
          </a:lstStyle>
          <a:p>
            <a:fld id="{5B2B0356-2C9E-467E-9B60-A08560AE1948}" type="slidenum">
              <a:rPr lang="en-US"/>
              <a:pPr/>
              <a:t>‹#›</a:t>
            </a:fld>
            <a:endParaRPr lang="en-US"/>
          </a:p>
        </p:txBody>
      </p:sp>
    </p:spTree>
    <p:extLst>
      <p:ext uri="{BB962C8B-B14F-4D97-AF65-F5344CB8AC3E}">
        <p14:creationId xmlns:p14="http://schemas.microsoft.com/office/powerpoint/2010/main" val="223743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4A515FBA-684A-44D2-95EE-C9FEF8B452C9}" type="datetime1">
              <a:rPr lang="en-US" smtClean="0"/>
              <a:t>4/28/2025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5" name="Rectangle 6"/>
          <p:cNvSpPr>
            <a:spLocks noGrp="1" noChangeArrowheads="1"/>
          </p:cNvSpPr>
          <p:nvPr>
            <p:ph type="sldNum" sz="quarter" idx="12"/>
          </p:nvPr>
        </p:nvSpPr>
        <p:spPr>
          <a:ln/>
        </p:spPr>
        <p:txBody>
          <a:bodyPr/>
          <a:lstStyle>
            <a:lvl1pPr>
              <a:defRPr/>
            </a:lvl1pPr>
          </a:lstStyle>
          <a:p>
            <a:fld id="{C9A5E741-F5AE-4132-BC76-365021B0003E}" type="slidenum">
              <a:rPr lang="en-US"/>
              <a:pPr/>
              <a:t>‹#›</a:t>
            </a:fld>
            <a:endParaRPr lang="en-US"/>
          </a:p>
        </p:txBody>
      </p:sp>
    </p:spTree>
    <p:extLst>
      <p:ext uri="{BB962C8B-B14F-4D97-AF65-F5344CB8AC3E}">
        <p14:creationId xmlns:p14="http://schemas.microsoft.com/office/powerpoint/2010/main" val="302332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54931E-73F7-4F18-BD35-6DEC4D453C92}" type="datetime1">
              <a:rPr lang="en-US" smtClean="0"/>
              <a:t>4/28/2025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4" name="Rectangle 6"/>
          <p:cNvSpPr>
            <a:spLocks noGrp="1" noChangeArrowheads="1"/>
          </p:cNvSpPr>
          <p:nvPr>
            <p:ph type="sldNum" sz="quarter" idx="12"/>
          </p:nvPr>
        </p:nvSpPr>
        <p:spPr>
          <a:ln/>
        </p:spPr>
        <p:txBody>
          <a:bodyPr/>
          <a:lstStyle>
            <a:lvl1pPr>
              <a:defRPr/>
            </a:lvl1pPr>
          </a:lstStyle>
          <a:p>
            <a:fld id="{1C325E97-C61F-48A6-B30E-4FC09E93B81D}" type="slidenum">
              <a:rPr lang="en-US"/>
              <a:pPr/>
              <a:t>‹#›</a:t>
            </a:fld>
            <a:endParaRPr lang="en-US"/>
          </a:p>
        </p:txBody>
      </p:sp>
    </p:spTree>
    <p:extLst>
      <p:ext uri="{BB962C8B-B14F-4D97-AF65-F5344CB8AC3E}">
        <p14:creationId xmlns:p14="http://schemas.microsoft.com/office/powerpoint/2010/main" val="250839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480B7FD-B39D-4CA8-BC68-D90AE8F91307}" type="datetime1">
              <a:rPr lang="en-US" smtClean="0"/>
              <a:t>4/28/2025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B8753A4C-49D9-4F4E-990C-FB1EA2BAA299}" type="slidenum">
              <a:rPr lang="en-US"/>
              <a:pPr/>
              <a:t>‹#›</a:t>
            </a:fld>
            <a:endParaRPr lang="en-US"/>
          </a:p>
        </p:txBody>
      </p:sp>
    </p:spTree>
    <p:extLst>
      <p:ext uri="{BB962C8B-B14F-4D97-AF65-F5344CB8AC3E}">
        <p14:creationId xmlns:p14="http://schemas.microsoft.com/office/powerpoint/2010/main" val="211370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421632-1C38-4E30-9AB1-567AD35B75EC}" type="datetime1">
              <a:rPr lang="en-US" smtClean="0"/>
              <a:t>4/28/2025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F246F12E-9119-4275-8FCE-55FAFD40FF09}" type="slidenum">
              <a:rPr lang="en-US"/>
              <a:pPr/>
              <a:t>‹#›</a:t>
            </a:fld>
            <a:endParaRPr lang="en-US"/>
          </a:p>
        </p:txBody>
      </p:sp>
    </p:spTree>
    <p:extLst>
      <p:ext uri="{BB962C8B-B14F-4D97-AF65-F5344CB8AC3E}">
        <p14:creationId xmlns:p14="http://schemas.microsoft.com/office/powerpoint/2010/main" val="64787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0D007908-ED20-4879-A4AC-832E5181CF7E}" type="datetime1">
              <a:rPr lang="en-US" smtClean="0"/>
              <a:t>4/28/2025</a:t>
            </a:fld>
            <a:endParaRPr lang="en-US"/>
          </a:p>
        </p:txBody>
      </p:sp>
      <p:sp>
        <p:nvSpPr>
          <p:cNvPr id="1029" name="Rectangle 5"/>
          <p:cNvSpPr>
            <a:spLocks noGrp="1" noChangeArrowheads="1"/>
          </p:cNvSpPr>
          <p:nvPr>
            <p:ph type="ftr" sz="quarter" idx="3"/>
          </p:nvPr>
        </p:nvSpPr>
        <p:spPr bwMode="auto">
          <a:xfrm>
            <a:off x="5581650" y="6657975"/>
            <a:ext cx="2895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lvl1pPr algn="ctr">
              <a:defRPr sz="1200">
                <a:latin typeface="Arial" charset="0"/>
                <a:cs typeface="Arial" charset="0"/>
              </a:defRPr>
            </a:lvl1pPr>
          </a:lstStyle>
          <a:p>
            <a:pPr>
              <a:defRPr/>
            </a:pPr>
            <a:r>
              <a:rPr lang="en-US"/>
              <a:t>For Training Purposes Only</a:t>
            </a:r>
          </a:p>
        </p:txBody>
      </p:sp>
      <p:sp>
        <p:nvSpPr>
          <p:cNvPr id="1030" name="Rectangle 6"/>
          <p:cNvSpPr>
            <a:spLocks noGrp="1" noChangeArrowheads="1"/>
          </p:cNvSpPr>
          <p:nvPr>
            <p:ph type="sldNum" sz="quarter" idx="4"/>
          </p:nvPr>
        </p:nvSpPr>
        <p:spPr bwMode="auto">
          <a:xfrm>
            <a:off x="8721725" y="6646863"/>
            <a:ext cx="42227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lvl1pPr algn="ctr">
              <a:defRPr sz="1200"/>
            </a:lvl1pPr>
          </a:lstStyle>
          <a:p>
            <a:fld id="{29CE6104-508C-48F5-A8C3-D042CCB4D0C3}" type="slidenum">
              <a:rPr lang="en-US"/>
              <a:pPr/>
              <a:t>‹#›</a:t>
            </a:fld>
            <a:endParaRPr lang="en-US"/>
          </a:p>
        </p:txBody>
      </p:sp>
      <p:pic>
        <p:nvPicPr>
          <p:cNvPr id="1031" name="Picture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357313"/>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8" y="5775325"/>
            <a:ext cx="54562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3200">
          <a:solidFill>
            <a:schemeClr val="tx2"/>
          </a:solidFill>
          <a:latin typeface="Verdana" pitchFamily="34" charset="0"/>
          <a:ea typeface="+mj-ea"/>
          <a:cs typeface="+mj-cs"/>
        </a:defRPr>
      </a:lvl1pPr>
      <a:lvl2pPr algn="l" rtl="0" eaLnBrk="0" fontAlgn="base" hangingPunct="0">
        <a:spcBef>
          <a:spcPct val="0"/>
        </a:spcBef>
        <a:spcAft>
          <a:spcPct val="0"/>
        </a:spcAft>
        <a:defRPr sz="3200">
          <a:solidFill>
            <a:schemeClr val="tx2"/>
          </a:solidFill>
          <a:latin typeface="Verdana" pitchFamily="34" charset="0"/>
          <a:cs typeface="Arial" charset="0"/>
        </a:defRPr>
      </a:lvl2pPr>
      <a:lvl3pPr algn="l" rtl="0" eaLnBrk="0" fontAlgn="base" hangingPunct="0">
        <a:spcBef>
          <a:spcPct val="0"/>
        </a:spcBef>
        <a:spcAft>
          <a:spcPct val="0"/>
        </a:spcAft>
        <a:defRPr sz="3200">
          <a:solidFill>
            <a:schemeClr val="tx2"/>
          </a:solidFill>
          <a:latin typeface="Verdana" pitchFamily="34" charset="0"/>
          <a:cs typeface="Arial" charset="0"/>
        </a:defRPr>
      </a:lvl3pPr>
      <a:lvl4pPr algn="l" rtl="0" eaLnBrk="0" fontAlgn="base" hangingPunct="0">
        <a:spcBef>
          <a:spcPct val="0"/>
        </a:spcBef>
        <a:spcAft>
          <a:spcPct val="0"/>
        </a:spcAft>
        <a:defRPr sz="3200">
          <a:solidFill>
            <a:schemeClr val="tx2"/>
          </a:solidFill>
          <a:latin typeface="Verdana" pitchFamily="34" charset="0"/>
          <a:cs typeface="Arial" charset="0"/>
        </a:defRPr>
      </a:lvl4pPr>
      <a:lvl5pPr algn="l" rtl="0" eaLnBrk="0" fontAlgn="base" hangingPunct="0">
        <a:spcBef>
          <a:spcPct val="0"/>
        </a:spcBef>
        <a:spcAft>
          <a:spcPct val="0"/>
        </a:spcAft>
        <a:defRPr sz="32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Verdana"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Verdana" pitchFamily="34" charset="0"/>
          <a:cs typeface="+mn-cs"/>
        </a:defRPr>
      </a:lvl3pPr>
      <a:lvl4pPr marL="1600200" indent="-228600" algn="l" rtl="0" eaLnBrk="0" fontAlgn="base" hangingPunct="0">
        <a:spcBef>
          <a:spcPct val="20000"/>
        </a:spcBef>
        <a:spcAft>
          <a:spcPct val="0"/>
        </a:spcAft>
        <a:buChar char="–"/>
        <a:defRPr>
          <a:solidFill>
            <a:schemeClr val="tx1"/>
          </a:solidFill>
          <a:latin typeface="Verdana" pitchFamily="34" charset="0"/>
          <a:cs typeface="+mn-cs"/>
        </a:defRPr>
      </a:lvl4pPr>
      <a:lvl5pPr marL="2057400" indent="-228600" algn="l" rtl="0" eaLnBrk="0" fontAlgn="base" hangingPunct="0">
        <a:spcBef>
          <a:spcPct val="20000"/>
        </a:spcBef>
        <a:spcAft>
          <a:spcPct val="0"/>
        </a:spcAft>
        <a:buChar char="»"/>
        <a:defRPr>
          <a:solidFill>
            <a:schemeClr val="tx1"/>
          </a:solidFill>
          <a:latin typeface="Verdan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fsfn.dcf.state.fl.u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enterforchildwelfare.or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51"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5778B0-1633-40CA-BF77-52659D8A562C}" type="slidenum">
              <a:rPr lang="en-US"/>
              <a:pPr eaLnBrk="1" hangingPunct="1"/>
              <a:t>1</a:t>
            </a:fld>
            <a:endParaRPr lang="en-US"/>
          </a:p>
        </p:txBody>
      </p:sp>
      <p:sp>
        <p:nvSpPr>
          <p:cNvPr id="2052" name="Text Box 4"/>
          <p:cNvSpPr txBox="1">
            <a:spLocks noChangeArrowheads="1"/>
          </p:cNvSpPr>
          <p:nvPr/>
        </p:nvSpPr>
        <p:spPr bwMode="auto">
          <a:xfrm>
            <a:off x="5359400" y="2471738"/>
            <a:ext cx="34417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b="1"/>
          </a:p>
        </p:txBody>
      </p:sp>
      <p:sp>
        <p:nvSpPr>
          <p:cNvPr id="2053" name="Rectangle 31"/>
          <p:cNvSpPr>
            <a:spLocks noGrp="1" noChangeArrowheads="1"/>
          </p:cNvSpPr>
          <p:nvPr>
            <p:ph type="ctrTitle" idx="4294967295"/>
          </p:nvPr>
        </p:nvSpPr>
        <p:spPr>
          <a:xfrm>
            <a:off x="317157" y="2426993"/>
            <a:ext cx="8496300" cy="1470025"/>
          </a:xfrm>
        </p:spPr>
        <p:txBody>
          <a:bodyPr/>
          <a:lstStyle/>
          <a:p>
            <a:pPr algn="ctr"/>
            <a:r>
              <a:rPr lang="en-US" dirty="0"/>
              <a:t>FSFN Independent Living (IL) Enhancements</a:t>
            </a:r>
            <a:br>
              <a:rPr lang="en-US" dirty="0"/>
            </a:br>
            <a:r>
              <a:rPr lang="en-US" sz="2800" dirty="0"/>
              <a:t>Topic 1: Overview and General Changes</a:t>
            </a:r>
          </a:p>
        </p:txBody>
      </p:sp>
      <p:sp>
        <p:nvSpPr>
          <p:cNvPr id="2054" name="Rectangle 32"/>
          <p:cNvSpPr>
            <a:spLocks noGrp="1" noChangeArrowheads="1"/>
          </p:cNvSpPr>
          <p:nvPr>
            <p:ph type="subTitle" idx="4294967295"/>
          </p:nvPr>
        </p:nvSpPr>
        <p:spPr>
          <a:xfrm>
            <a:off x="1371600" y="3886200"/>
            <a:ext cx="6400800" cy="1211263"/>
          </a:xfrm>
          <a:noFill/>
        </p:spPr>
        <p:txBody>
          <a:bodyPr anchor="ctr"/>
          <a:lstStyle/>
          <a:p>
            <a:pPr marL="0" indent="0" algn="ctr">
              <a:buFontTx/>
              <a:buNone/>
            </a:pPr>
            <a:r>
              <a:rPr lang="en-US" sz="1800" dirty="0"/>
              <a:t>December 2013</a:t>
            </a:r>
          </a:p>
        </p:txBody>
      </p:sp>
      <p:grpSp>
        <p:nvGrpSpPr>
          <p:cNvPr id="2055" name="Group 1"/>
          <p:cNvGrpSpPr>
            <a:grpSpLocks/>
          </p:cNvGrpSpPr>
          <p:nvPr/>
        </p:nvGrpSpPr>
        <p:grpSpPr bwMode="auto">
          <a:xfrm>
            <a:off x="-3175" y="4953000"/>
            <a:ext cx="9147175" cy="1911350"/>
            <a:chOff x="-3765" y="4832896"/>
            <a:chExt cx="9147765" cy="2032192"/>
          </a:xfrm>
        </p:grpSpPr>
        <p:sp>
          <p:nvSpPr>
            <p:cNvPr id="20"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cs typeface="+mn-cs"/>
              </a:endParaRPr>
            </a:p>
          </p:txBody>
        </p:sp>
        <p:sp>
          <p:nvSpPr>
            <p:cNvPr id="21"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solidFill>
                  <a:prstClr val="black"/>
                </a:solidFill>
                <a:cs typeface="+mn-cs"/>
              </a:endParaRPr>
            </a:p>
          </p:txBody>
        </p:sp>
        <p:sp>
          <p:nvSpPr>
            <p:cNvPr id="23"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24"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grpSp>
        <p:nvGrpSpPr>
          <p:cNvPr id="2056" name="Group 33"/>
          <p:cNvGrpSpPr>
            <a:grpSpLocks/>
          </p:cNvGrpSpPr>
          <p:nvPr/>
        </p:nvGrpSpPr>
        <p:grpSpPr bwMode="auto">
          <a:xfrm>
            <a:off x="0" y="0"/>
            <a:ext cx="9163050" cy="1792288"/>
            <a:chOff x="-3765" y="-12074"/>
            <a:chExt cx="9163216" cy="1792432"/>
          </a:xfrm>
        </p:grpSpPr>
        <p:pic>
          <p:nvPicPr>
            <p:cNvPr id="2059" name="Picture 4"/>
            <p:cNvPicPr>
              <a:picLocks noChangeAspect="1"/>
            </p:cNvPicPr>
            <p:nvPr/>
          </p:nvPicPr>
          <p:blipFill>
            <a:blip r:embed="rId4">
              <a:extLst>
                <a:ext uri="{28A0092B-C50C-407E-A947-70E740481C1C}">
                  <a14:useLocalDpi xmlns:a14="http://schemas.microsoft.com/office/drawing/2010/main" val="0"/>
                </a:ext>
              </a:extLst>
            </a:blip>
            <a:srcRect l="14166"/>
            <a:stretch>
              <a:fillRect/>
            </a:stretch>
          </p:blipFill>
          <p:spPr bwMode="auto">
            <a:xfrm>
              <a:off x="-3765" y="-2722"/>
              <a:ext cx="2289765"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6"/>
            <p:cNvPicPr>
              <a:picLocks noChangeAspect="1"/>
            </p:cNvPicPr>
            <p:nvPr/>
          </p:nvPicPr>
          <p:blipFill>
            <a:blip r:embed="rId5">
              <a:extLst>
                <a:ext uri="{28A0092B-C50C-407E-A947-70E740481C1C}">
                  <a14:useLocalDpi xmlns:a14="http://schemas.microsoft.com/office/drawing/2010/main" val="0"/>
                </a:ext>
              </a:extLst>
            </a:blip>
            <a:srcRect b="7588"/>
            <a:stretch>
              <a:fillRect/>
            </a:stretch>
          </p:blipFill>
          <p:spPr bwMode="auto">
            <a:xfrm>
              <a:off x="6240331" y="141022"/>
              <a:ext cx="1989269" cy="163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7239" y="0"/>
              <a:ext cx="1733405"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094558"/>
              <a:ext cx="91288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76774" y="0"/>
              <a:ext cx="1720466"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99601" y="-2722"/>
              <a:ext cx="1697492"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
            <p:cNvPicPr>
              <a:picLocks noChangeAspect="1"/>
            </p:cNvPicPr>
            <p:nvPr/>
          </p:nvPicPr>
          <p:blipFill>
            <a:blip r:embed="rId10">
              <a:extLst>
                <a:ext uri="{28A0092B-C50C-407E-A947-70E740481C1C}">
                  <a14:useLocalDpi xmlns:a14="http://schemas.microsoft.com/office/drawing/2010/main" val="0"/>
                </a:ext>
              </a:extLst>
            </a:blip>
            <a:srcRect l="11562" t="26707" b="8820"/>
            <a:stretch>
              <a:fillRect/>
            </a:stretch>
          </p:blipFill>
          <p:spPr bwMode="auto">
            <a:xfrm>
              <a:off x="7528141" y="-2722"/>
              <a:ext cx="1631310"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7"/>
            <p:cNvPicPr>
              <a:picLocks noChangeAspect="1"/>
            </p:cNvPicPr>
            <p:nvPr/>
          </p:nvPicPr>
          <p:blipFill>
            <a:blip r:embed="rId11">
              <a:extLst>
                <a:ext uri="{28A0092B-C50C-407E-A947-70E740481C1C}">
                  <a14:useLocalDpi xmlns:a14="http://schemas.microsoft.com/office/drawing/2010/main" val="0"/>
                </a:ext>
              </a:extLst>
            </a:blip>
            <a:srcRect t="18452" b="12440"/>
            <a:stretch>
              <a:fillRect/>
            </a:stretch>
          </p:blipFill>
          <p:spPr bwMode="auto">
            <a:xfrm>
              <a:off x="2133600" y="920822"/>
              <a:ext cx="1649878" cy="8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32"/>
            <p:cNvPicPr>
              <a:picLocks noChangeAspect="1"/>
            </p:cNvPicPr>
            <p:nvPr/>
          </p:nvPicPr>
          <p:blipFill>
            <a:blip r:embed="rId12">
              <a:extLst>
                <a:ext uri="{28A0092B-C50C-407E-A947-70E740481C1C}">
                  <a14:useLocalDpi xmlns:a14="http://schemas.microsoft.com/office/drawing/2010/main" val="0"/>
                </a:ext>
              </a:extLst>
            </a:blip>
            <a:srcRect t="16177"/>
            <a:stretch>
              <a:fillRect/>
            </a:stretch>
          </p:blipFill>
          <p:spPr bwMode="auto">
            <a:xfrm>
              <a:off x="3048000" y="0"/>
              <a:ext cx="731663" cy="92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30"/>
            <p:cNvPicPr>
              <a:picLocks noChangeAspect="1"/>
            </p:cNvPicPr>
            <p:nvPr/>
          </p:nvPicPr>
          <p:blipFill>
            <a:blip r:embed="rId13">
              <a:extLst>
                <a:ext uri="{28A0092B-C50C-407E-A947-70E740481C1C}">
                  <a14:useLocalDpi xmlns:a14="http://schemas.microsoft.com/office/drawing/2010/main" val="0"/>
                </a:ext>
              </a:extLst>
            </a:blip>
            <a:srcRect r="40089" b="13510"/>
            <a:stretch>
              <a:fillRect/>
            </a:stretch>
          </p:blipFill>
          <p:spPr bwMode="auto">
            <a:xfrm flipH="1">
              <a:off x="2133600" y="-12074"/>
              <a:ext cx="1007786" cy="97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7" name="Picture 4" descr="http://sphotos-a.xx.fbcdn.net/hphotos-snc6/602554_439438852766954_1217712786_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5545138"/>
            <a:ext cx="83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1751013"/>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Education History Tab</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10</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498" y="1762672"/>
            <a:ext cx="5851003" cy="438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31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11</a:t>
            </a:fld>
            <a:endParaRPr lang="en-US"/>
          </a:p>
        </p:txBody>
      </p:sp>
      <p:sp>
        <p:nvSpPr>
          <p:cNvPr id="3076" name="Rectangle 10"/>
          <p:cNvSpPr>
            <a:spLocks noGrp="1" noChangeArrowheads="1"/>
          </p:cNvSpPr>
          <p:nvPr>
            <p:ph type="title"/>
          </p:nvPr>
        </p:nvSpPr>
        <p:spPr/>
        <p:txBody>
          <a:bodyPr/>
          <a:lstStyle/>
          <a:p>
            <a:r>
              <a:rPr lang="en-US" dirty="0"/>
              <a:t>Changes to Supporting Pages (cont.)</a:t>
            </a:r>
          </a:p>
        </p:txBody>
      </p:sp>
      <p:sp>
        <p:nvSpPr>
          <p:cNvPr id="3077" name="Rectangle 11"/>
          <p:cNvSpPr>
            <a:spLocks noGrp="1" noChangeArrowheads="1"/>
          </p:cNvSpPr>
          <p:nvPr>
            <p:ph type="body" idx="1"/>
          </p:nvPr>
        </p:nvSpPr>
        <p:spPr>
          <a:xfrm>
            <a:off x="457200" y="1600200"/>
            <a:ext cx="8261498" cy="4525963"/>
          </a:xfrm>
        </p:spPr>
        <p:txBody>
          <a:bodyPr>
            <a:normAutofit lnSpcReduction="10000"/>
          </a:bodyPr>
          <a:lstStyle/>
          <a:p>
            <a:pPr marL="0" indent="0">
              <a:lnSpc>
                <a:spcPct val="115000"/>
              </a:lnSpc>
              <a:spcBef>
                <a:spcPct val="0"/>
              </a:spcBef>
              <a:buNone/>
              <a:tabLst>
                <a:tab pos="2686050" algn="l"/>
              </a:tabLst>
            </a:pPr>
            <a:r>
              <a:rPr lang="en-US" dirty="0"/>
              <a:t>Maintain Education History Pop-Up</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Additional reference values to School Type </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2 year College</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4 year College or University</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New grade level reference value</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Associate Degree</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Two added fields </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Number of Hours Currently Enrolled</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Total Credits Earned To Date</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New Reason for Change reference values</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18+: Young Adult Graduated</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18+: Young Adult No Longer Attending/Did Not Graduate</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115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Maintain Education History Pop-Up</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12</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XU5.png"/>
          <p:cNvPicPr/>
          <p:nvPr/>
        </p:nvPicPr>
        <p:blipFill>
          <a:blip r:embed="rId4">
            <a:extLst>
              <a:ext uri="{28A0092B-C50C-407E-A947-70E740481C1C}">
                <a14:useLocalDpi xmlns:a14="http://schemas.microsoft.com/office/drawing/2010/main" val="0"/>
              </a:ext>
            </a:extLst>
          </a:blip>
          <a:srcRect r="29814"/>
          <a:stretch>
            <a:fillRect/>
          </a:stretch>
        </p:blipFill>
        <p:spPr bwMode="auto">
          <a:xfrm>
            <a:off x="2165350" y="1940988"/>
            <a:ext cx="4813300" cy="4166870"/>
          </a:xfrm>
          <a:prstGeom prst="rect">
            <a:avLst/>
          </a:prstGeom>
          <a:noFill/>
          <a:ln>
            <a:noFill/>
          </a:ln>
        </p:spPr>
      </p:pic>
    </p:spTree>
    <p:extLst>
      <p:ext uri="{BB962C8B-B14F-4D97-AF65-F5344CB8AC3E}">
        <p14:creationId xmlns:p14="http://schemas.microsoft.com/office/powerpoint/2010/main" val="211979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459992"/>
            <a:ext cx="6299200" cy="4598416"/>
          </a:xfrm>
          <a:prstGeom prst="rect">
            <a:avLst/>
          </a:prstGeom>
        </p:spPr>
      </p:pic>
      <p:sp>
        <p:nvSpPr>
          <p:cNvPr id="2" name="Title 1"/>
          <p:cNvSpPr>
            <a:spLocks noGrp="1"/>
          </p:cNvSpPr>
          <p:nvPr>
            <p:ph type="title"/>
          </p:nvPr>
        </p:nvSpPr>
        <p:spPr/>
        <p:txBody>
          <a:bodyPr/>
          <a:lstStyle/>
          <a:p>
            <a:r>
              <a:rPr lang="en-US" dirty="0"/>
              <a:t>Education FSFN System Demo</a:t>
            </a:r>
          </a:p>
        </p:txBody>
      </p:sp>
      <p:sp>
        <p:nvSpPr>
          <p:cNvPr id="3" name="Footer Placeholder 2"/>
          <p:cNvSpPr>
            <a:spLocks noGrp="1"/>
          </p:cNvSpPr>
          <p:nvPr>
            <p:ph type="ftr" sz="quarter" idx="11"/>
          </p:nvPr>
        </p:nvSpPr>
        <p:spPr/>
        <p:txBody>
          <a:bodyPr/>
          <a:lstStyle/>
          <a:p>
            <a:pPr>
              <a:defRPr/>
            </a:pPr>
            <a:r>
              <a:rPr lang="en-US"/>
              <a:t>For Training Purposes Only</a:t>
            </a:r>
          </a:p>
        </p:txBody>
      </p:sp>
      <p:sp>
        <p:nvSpPr>
          <p:cNvPr id="4" name="Slide Number Placeholder 3"/>
          <p:cNvSpPr>
            <a:spLocks noGrp="1"/>
          </p:cNvSpPr>
          <p:nvPr>
            <p:ph type="sldNum" sz="quarter" idx="12"/>
          </p:nvPr>
        </p:nvSpPr>
        <p:spPr/>
        <p:txBody>
          <a:bodyPr/>
          <a:lstStyle/>
          <a:p>
            <a:fld id="{C9A5E741-F5AE-4132-BC76-365021B0003E}" type="slidenum">
              <a:rPr lang="en-US" smtClean="0"/>
              <a:pPr/>
              <a:t>13</a:t>
            </a:fld>
            <a:endParaRPr lang="en-US"/>
          </a:p>
        </p:txBody>
      </p:sp>
    </p:spTree>
    <p:extLst>
      <p:ext uri="{BB962C8B-B14F-4D97-AF65-F5344CB8AC3E}">
        <p14:creationId xmlns:p14="http://schemas.microsoft.com/office/powerpoint/2010/main" val="91646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14</a:t>
            </a:fld>
            <a:endParaRPr lang="en-US"/>
          </a:p>
        </p:txBody>
      </p:sp>
      <p:sp>
        <p:nvSpPr>
          <p:cNvPr id="3076" name="Rectangle 10"/>
          <p:cNvSpPr>
            <a:spLocks noGrp="1" noChangeArrowheads="1"/>
          </p:cNvSpPr>
          <p:nvPr>
            <p:ph type="title"/>
          </p:nvPr>
        </p:nvSpPr>
        <p:spPr/>
        <p:txBody>
          <a:bodyPr/>
          <a:lstStyle/>
          <a:p>
            <a:r>
              <a:rPr lang="en-US" dirty="0"/>
              <a:t>Changes to Supporting Pages (cont.)</a:t>
            </a:r>
          </a:p>
        </p:txBody>
      </p:sp>
      <p:sp>
        <p:nvSpPr>
          <p:cNvPr id="3077" name="Rectangle 11"/>
          <p:cNvSpPr>
            <a:spLocks noGrp="1" noChangeArrowheads="1"/>
          </p:cNvSpPr>
          <p:nvPr>
            <p:ph type="body" idx="1"/>
          </p:nvPr>
        </p:nvSpPr>
        <p:spPr>
          <a:xfrm>
            <a:off x="457200" y="1600200"/>
            <a:ext cx="8293395" cy="4525963"/>
          </a:xfrm>
        </p:spPr>
        <p:txBody>
          <a:bodyPr>
            <a:normAutofit lnSpcReduction="10000"/>
          </a:bodyPr>
          <a:lstStyle/>
          <a:p>
            <a:pPr marL="0" indent="0">
              <a:lnSpc>
                <a:spcPct val="115000"/>
              </a:lnSpc>
              <a:spcBef>
                <a:spcPct val="0"/>
              </a:spcBef>
              <a:buNone/>
              <a:tabLst>
                <a:tab pos="2686050" algn="l"/>
              </a:tabLst>
            </a:pPr>
            <a:r>
              <a:rPr lang="en-US" sz="3000" dirty="0"/>
              <a:t>Medical Mental Health (MMH)</a:t>
            </a:r>
          </a:p>
          <a:p>
            <a:pPr lvl="0">
              <a:lnSpc>
                <a:spcPct val="115000"/>
              </a:lnSpc>
              <a:spcBef>
                <a:spcPct val="0"/>
              </a:spcBef>
              <a:buFont typeface="Symbol" panose="05050102010706020507" pitchFamily="18" charset="2"/>
              <a:buChar char=""/>
              <a:tabLst>
                <a:tab pos="2686050" algn="l"/>
              </a:tabLst>
            </a:pPr>
            <a:r>
              <a:rPr lang="en-US" sz="2600" dirty="0">
                <a:solidFill>
                  <a:srgbClr val="000000"/>
                </a:solidFill>
              </a:rPr>
              <a:t>Within the MMH Conditions group box the reference value of “18+ Other” has been added as a new category</a:t>
            </a:r>
          </a:p>
          <a:p>
            <a:pPr lvl="1">
              <a:lnSpc>
                <a:spcPct val="115000"/>
              </a:lnSpc>
              <a:spcBef>
                <a:spcPct val="0"/>
              </a:spcBef>
              <a:buFont typeface="Symbol" panose="05050102010706020507" pitchFamily="18" charset="2"/>
              <a:buChar char=""/>
              <a:tabLst>
                <a:tab pos="2686050" algn="l"/>
              </a:tabLst>
            </a:pPr>
            <a:r>
              <a:rPr lang="en-US" sz="2200" dirty="0">
                <a:solidFill>
                  <a:srgbClr val="000000"/>
                </a:solidFill>
              </a:rPr>
              <a:t>This value can only be selected for a participant age 18 or older</a:t>
            </a:r>
          </a:p>
          <a:p>
            <a:pPr lvl="1">
              <a:lnSpc>
                <a:spcPct val="115000"/>
              </a:lnSpc>
              <a:spcBef>
                <a:spcPct val="0"/>
              </a:spcBef>
              <a:buFont typeface="Symbol" panose="05050102010706020507" pitchFamily="18" charset="2"/>
              <a:buChar char=""/>
              <a:tabLst>
                <a:tab pos="2686050" algn="l"/>
              </a:tabLst>
            </a:pPr>
            <a:r>
              <a:rPr lang="en-US" sz="2200" dirty="0">
                <a:solidFill>
                  <a:srgbClr val="000000"/>
                </a:solidFill>
              </a:rPr>
              <a:t>If the value of “18+ Other” is chosen, the Diagnosed Condition Type text box is required</a:t>
            </a:r>
          </a:p>
          <a:p>
            <a:pPr lvl="1">
              <a:lnSpc>
                <a:spcPct val="115000"/>
              </a:lnSpc>
              <a:spcBef>
                <a:spcPct val="0"/>
              </a:spcBef>
              <a:buFont typeface="Symbol" panose="05050102010706020507" pitchFamily="18" charset="2"/>
              <a:buChar char=""/>
              <a:tabLst>
                <a:tab pos="2686050" algn="l"/>
              </a:tabLst>
            </a:pPr>
            <a:r>
              <a:rPr lang="en-US" sz="2200" dirty="0">
                <a:solidFill>
                  <a:srgbClr val="000000"/>
                </a:solidFill>
              </a:rPr>
              <a:t>If the user does not have the appropriate security for MMH records, the entire MMH group box does not display</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19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Medical Mental Health – Disability Information Tab</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15</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095" y="1605578"/>
            <a:ext cx="6061697" cy="456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322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459992"/>
            <a:ext cx="6299200" cy="4598416"/>
          </a:xfrm>
          <a:prstGeom prst="rect">
            <a:avLst/>
          </a:prstGeom>
        </p:spPr>
      </p:pic>
      <p:sp>
        <p:nvSpPr>
          <p:cNvPr id="2" name="Title 1"/>
          <p:cNvSpPr>
            <a:spLocks noGrp="1"/>
          </p:cNvSpPr>
          <p:nvPr>
            <p:ph type="title"/>
          </p:nvPr>
        </p:nvSpPr>
        <p:spPr/>
        <p:txBody>
          <a:bodyPr/>
          <a:lstStyle/>
          <a:p>
            <a:r>
              <a:rPr lang="en-US" dirty="0"/>
              <a:t>Medical Mental Health FSFN System Demo</a:t>
            </a:r>
          </a:p>
        </p:txBody>
      </p:sp>
      <p:sp>
        <p:nvSpPr>
          <p:cNvPr id="3" name="Footer Placeholder 2"/>
          <p:cNvSpPr>
            <a:spLocks noGrp="1"/>
          </p:cNvSpPr>
          <p:nvPr>
            <p:ph type="ftr" sz="quarter" idx="11"/>
          </p:nvPr>
        </p:nvSpPr>
        <p:spPr/>
        <p:txBody>
          <a:bodyPr/>
          <a:lstStyle/>
          <a:p>
            <a:pPr>
              <a:defRPr/>
            </a:pPr>
            <a:r>
              <a:rPr lang="en-US"/>
              <a:t>For Training Purposes Only</a:t>
            </a:r>
          </a:p>
        </p:txBody>
      </p:sp>
      <p:sp>
        <p:nvSpPr>
          <p:cNvPr id="4" name="Slide Number Placeholder 3"/>
          <p:cNvSpPr>
            <a:spLocks noGrp="1"/>
          </p:cNvSpPr>
          <p:nvPr>
            <p:ph type="sldNum" sz="quarter" idx="12"/>
          </p:nvPr>
        </p:nvSpPr>
        <p:spPr/>
        <p:txBody>
          <a:bodyPr/>
          <a:lstStyle/>
          <a:p>
            <a:fld id="{C9A5E741-F5AE-4132-BC76-365021B0003E}" type="slidenum">
              <a:rPr lang="en-US" smtClean="0"/>
              <a:pPr/>
              <a:t>16</a:t>
            </a:fld>
            <a:endParaRPr lang="en-US"/>
          </a:p>
        </p:txBody>
      </p:sp>
    </p:spTree>
    <p:extLst>
      <p:ext uri="{BB962C8B-B14F-4D97-AF65-F5344CB8AC3E}">
        <p14:creationId xmlns:p14="http://schemas.microsoft.com/office/powerpoint/2010/main" val="61592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17</a:t>
            </a:fld>
            <a:endParaRPr lang="en-US"/>
          </a:p>
        </p:txBody>
      </p:sp>
      <p:sp>
        <p:nvSpPr>
          <p:cNvPr id="3076" name="Rectangle 10"/>
          <p:cNvSpPr>
            <a:spLocks noGrp="1" noChangeArrowheads="1"/>
          </p:cNvSpPr>
          <p:nvPr>
            <p:ph type="title"/>
          </p:nvPr>
        </p:nvSpPr>
        <p:spPr/>
        <p:txBody>
          <a:bodyPr/>
          <a:lstStyle/>
          <a:p>
            <a:r>
              <a:rPr lang="en-US" dirty="0"/>
              <a:t>Changes to Supporting Pages (cont.)</a:t>
            </a:r>
          </a:p>
        </p:txBody>
      </p:sp>
      <p:sp>
        <p:nvSpPr>
          <p:cNvPr id="3077" name="Rectangle 11"/>
          <p:cNvSpPr>
            <a:spLocks noGrp="1" noChangeArrowheads="1"/>
          </p:cNvSpPr>
          <p:nvPr>
            <p:ph type="body" idx="1"/>
          </p:nvPr>
        </p:nvSpPr>
        <p:spPr>
          <a:xfrm>
            <a:off x="457200" y="1600200"/>
            <a:ext cx="8229600" cy="4525963"/>
          </a:xfrm>
        </p:spPr>
        <p:txBody>
          <a:bodyPr>
            <a:normAutofit/>
          </a:bodyPr>
          <a:lstStyle/>
          <a:p>
            <a:pPr marL="0" indent="0">
              <a:lnSpc>
                <a:spcPct val="115000"/>
              </a:lnSpc>
              <a:spcBef>
                <a:spcPct val="0"/>
              </a:spcBef>
              <a:buNone/>
              <a:tabLst>
                <a:tab pos="2686050" algn="l"/>
              </a:tabLst>
            </a:pPr>
            <a:r>
              <a:rPr lang="en-US" dirty="0"/>
              <a:t>Meetings</a:t>
            </a:r>
            <a:endParaRPr lang="en-US" sz="3000" dirty="0"/>
          </a:p>
          <a:p>
            <a:pPr lvl="0">
              <a:lnSpc>
                <a:spcPct val="115000"/>
              </a:lnSpc>
              <a:spcBef>
                <a:spcPct val="0"/>
              </a:spcBef>
              <a:buFont typeface="Symbol" panose="05050102010706020507" pitchFamily="18" charset="2"/>
              <a:buChar char=""/>
              <a:tabLst>
                <a:tab pos="2686050" algn="l"/>
              </a:tabLst>
            </a:pPr>
            <a:r>
              <a:rPr lang="en-US" sz="2000" dirty="0">
                <a:solidFill>
                  <a:srgbClr val="000000"/>
                </a:solidFill>
              </a:rPr>
              <a:t>The Meetings page provides users with the ability to document the details of various meetings that take place throughout the life of a FSFN case. The following transition planning meeting types have been added:</a:t>
            </a:r>
          </a:p>
          <a:p>
            <a:pPr lvl="2">
              <a:lnSpc>
                <a:spcPct val="115000"/>
              </a:lnSpc>
              <a:spcBef>
                <a:spcPct val="0"/>
              </a:spcBef>
              <a:buFont typeface="Symbol" panose="05050102010706020507" pitchFamily="18" charset="2"/>
              <a:buChar char=""/>
              <a:tabLst>
                <a:tab pos="2686050" algn="l"/>
              </a:tabLst>
            </a:pPr>
            <a:r>
              <a:rPr lang="en-US" sz="1800" dirty="0">
                <a:solidFill>
                  <a:srgbClr val="000000"/>
                </a:solidFill>
              </a:rPr>
              <a:t>Transition Planning-Initial</a:t>
            </a:r>
          </a:p>
          <a:p>
            <a:pPr lvl="2">
              <a:lnSpc>
                <a:spcPct val="115000"/>
              </a:lnSpc>
              <a:spcBef>
                <a:spcPct val="0"/>
              </a:spcBef>
              <a:buFont typeface="Symbol" panose="05050102010706020507" pitchFamily="18" charset="2"/>
              <a:buChar char=""/>
              <a:tabLst>
                <a:tab pos="2686050" algn="l"/>
              </a:tabLst>
            </a:pPr>
            <a:r>
              <a:rPr lang="en-US" sz="1800" dirty="0">
                <a:solidFill>
                  <a:srgbClr val="000000"/>
                </a:solidFill>
              </a:rPr>
              <a:t>Transition Planning-Ongoing</a:t>
            </a:r>
          </a:p>
          <a:p>
            <a:pPr lvl="2">
              <a:lnSpc>
                <a:spcPct val="115000"/>
              </a:lnSpc>
              <a:spcBef>
                <a:spcPct val="0"/>
              </a:spcBef>
              <a:buFont typeface="Symbol" panose="05050102010706020507" pitchFamily="18" charset="2"/>
              <a:buChar char=""/>
              <a:tabLst>
                <a:tab pos="2686050" algn="l"/>
              </a:tabLst>
            </a:pPr>
            <a:r>
              <a:rPr lang="en-US" sz="1800" dirty="0">
                <a:solidFill>
                  <a:srgbClr val="000000"/>
                </a:solidFill>
              </a:rPr>
              <a:t>Transition Planning-Closure</a:t>
            </a:r>
          </a:p>
          <a:p>
            <a:pPr lvl="0">
              <a:lnSpc>
                <a:spcPct val="115000"/>
              </a:lnSpc>
              <a:spcBef>
                <a:spcPct val="0"/>
              </a:spcBef>
              <a:buFont typeface="Symbol" panose="05050102010706020507" pitchFamily="18" charset="2"/>
              <a:buChar char=""/>
              <a:tabLst>
                <a:tab pos="2686050" algn="l"/>
              </a:tabLst>
            </a:pPr>
            <a:endParaRPr lang="en-US" sz="2600" dirty="0">
              <a:solidFill>
                <a:srgbClr val="000000"/>
              </a:solidFill>
            </a:endParaRP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2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Meetings Page</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18</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XU8.png"/>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68818"/>
            <a:ext cx="6400800" cy="4192270"/>
          </a:xfrm>
          <a:prstGeom prst="rect">
            <a:avLst/>
          </a:prstGeom>
          <a:noFill/>
          <a:ln w="9525" cmpd="sng">
            <a:solidFill>
              <a:srgbClr val="D9D9D9"/>
            </a:solidFill>
            <a:miter lim="800000"/>
            <a:headEnd/>
            <a:tailEnd/>
          </a:ln>
          <a:effectLst/>
        </p:spPr>
      </p:pic>
    </p:spTree>
    <p:extLst>
      <p:ext uri="{BB962C8B-B14F-4D97-AF65-F5344CB8AC3E}">
        <p14:creationId xmlns:p14="http://schemas.microsoft.com/office/powerpoint/2010/main" val="2388714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459992"/>
            <a:ext cx="6299200" cy="4598416"/>
          </a:xfrm>
          <a:prstGeom prst="rect">
            <a:avLst/>
          </a:prstGeom>
        </p:spPr>
      </p:pic>
      <p:sp>
        <p:nvSpPr>
          <p:cNvPr id="2" name="Title 1"/>
          <p:cNvSpPr>
            <a:spLocks noGrp="1"/>
          </p:cNvSpPr>
          <p:nvPr>
            <p:ph type="title"/>
          </p:nvPr>
        </p:nvSpPr>
        <p:spPr/>
        <p:txBody>
          <a:bodyPr/>
          <a:lstStyle/>
          <a:p>
            <a:r>
              <a:rPr lang="en-US" dirty="0"/>
              <a:t>Meetings FSFN System Demo</a:t>
            </a:r>
          </a:p>
        </p:txBody>
      </p:sp>
      <p:sp>
        <p:nvSpPr>
          <p:cNvPr id="3" name="Footer Placeholder 2"/>
          <p:cNvSpPr>
            <a:spLocks noGrp="1"/>
          </p:cNvSpPr>
          <p:nvPr>
            <p:ph type="ftr" sz="quarter" idx="11"/>
          </p:nvPr>
        </p:nvSpPr>
        <p:spPr/>
        <p:txBody>
          <a:bodyPr/>
          <a:lstStyle/>
          <a:p>
            <a:pPr>
              <a:defRPr/>
            </a:pPr>
            <a:r>
              <a:rPr lang="en-US"/>
              <a:t>For Training Purposes Only</a:t>
            </a:r>
          </a:p>
        </p:txBody>
      </p:sp>
      <p:sp>
        <p:nvSpPr>
          <p:cNvPr id="4" name="Slide Number Placeholder 3"/>
          <p:cNvSpPr>
            <a:spLocks noGrp="1"/>
          </p:cNvSpPr>
          <p:nvPr>
            <p:ph type="sldNum" sz="quarter" idx="12"/>
          </p:nvPr>
        </p:nvSpPr>
        <p:spPr/>
        <p:txBody>
          <a:bodyPr/>
          <a:lstStyle/>
          <a:p>
            <a:fld id="{C9A5E741-F5AE-4132-BC76-365021B0003E}" type="slidenum">
              <a:rPr lang="en-US" smtClean="0"/>
              <a:pPr/>
              <a:t>19</a:t>
            </a:fld>
            <a:endParaRPr lang="en-US"/>
          </a:p>
        </p:txBody>
      </p:sp>
    </p:spTree>
    <p:extLst>
      <p:ext uri="{BB962C8B-B14F-4D97-AF65-F5344CB8AC3E}">
        <p14:creationId xmlns:p14="http://schemas.microsoft.com/office/powerpoint/2010/main" val="131216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a:t>
            </a:fld>
            <a:endParaRPr lang="en-US"/>
          </a:p>
        </p:txBody>
      </p:sp>
      <p:sp>
        <p:nvSpPr>
          <p:cNvPr id="3076" name="Rectangle 10"/>
          <p:cNvSpPr>
            <a:spLocks noGrp="1" noChangeArrowheads="1"/>
          </p:cNvSpPr>
          <p:nvPr>
            <p:ph type="title"/>
          </p:nvPr>
        </p:nvSpPr>
        <p:spPr/>
        <p:txBody>
          <a:bodyPr/>
          <a:lstStyle/>
          <a:p>
            <a:r>
              <a:rPr lang="en-US"/>
              <a:t>Agenda</a:t>
            </a:r>
          </a:p>
        </p:txBody>
      </p:sp>
      <p:sp>
        <p:nvSpPr>
          <p:cNvPr id="3077" name="Rectangle 11"/>
          <p:cNvSpPr>
            <a:spLocks noGrp="1" noChangeArrowheads="1"/>
          </p:cNvSpPr>
          <p:nvPr>
            <p:ph type="body" idx="1"/>
          </p:nvPr>
        </p:nvSpPr>
        <p:spPr>
          <a:xfrm>
            <a:off x="457200" y="1600200"/>
            <a:ext cx="8686800" cy="4525963"/>
          </a:xfrm>
        </p:spPr>
        <p:txBody>
          <a:bodyPr/>
          <a:lstStyle/>
          <a:p>
            <a:pPr marL="0" indent="0">
              <a:lnSpc>
                <a:spcPct val="115000"/>
              </a:lnSpc>
              <a:spcBef>
                <a:spcPct val="0"/>
              </a:spcBef>
              <a:buNone/>
              <a:tabLst>
                <a:tab pos="685800" algn="l"/>
                <a:tab pos="2686050" algn="l"/>
              </a:tabLst>
            </a:pPr>
            <a:r>
              <a:rPr lang="en-US" dirty="0"/>
              <a:t>This training module is divided into the following topics:</a:t>
            </a:r>
          </a:p>
          <a:p>
            <a:pPr>
              <a:lnSpc>
                <a:spcPct val="115000"/>
              </a:lnSpc>
              <a:spcBef>
                <a:spcPct val="0"/>
              </a:spcBef>
              <a:tabLst>
                <a:tab pos="685800" algn="l"/>
                <a:tab pos="2686050" algn="l"/>
              </a:tabLst>
            </a:pPr>
            <a:r>
              <a:rPr lang="en-US" dirty="0"/>
              <a:t>Topic 1: </a:t>
            </a:r>
            <a:r>
              <a:rPr lang="en-US" sz="2400" dirty="0"/>
              <a:t>Overview and General Changes</a:t>
            </a:r>
          </a:p>
          <a:p>
            <a:pPr>
              <a:lnSpc>
                <a:spcPct val="115000"/>
              </a:lnSpc>
              <a:spcBef>
                <a:spcPct val="0"/>
              </a:spcBef>
              <a:tabLst>
                <a:tab pos="685800" algn="l"/>
                <a:tab pos="2686050" algn="l"/>
              </a:tabLst>
            </a:pPr>
            <a:r>
              <a:rPr lang="en-US" dirty="0"/>
              <a:t>Topic 2: </a:t>
            </a:r>
            <a:r>
              <a:rPr lang="en-US" sz="2400" dirty="0"/>
              <a:t>Extended Foster Care (EFC) and Postsecondary Education Services and Support (PESS) Program Eligibility</a:t>
            </a:r>
          </a:p>
          <a:p>
            <a:pPr>
              <a:lnSpc>
                <a:spcPct val="115000"/>
              </a:lnSpc>
              <a:spcBef>
                <a:spcPct val="0"/>
              </a:spcBef>
              <a:tabLst>
                <a:tab pos="685800" algn="l"/>
                <a:tab pos="2686050" algn="l"/>
              </a:tabLst>
            </a:pPr>
            <a:r>
              <a:rPr lang="en-US" dirty="0"/>
              <a:t>Topic 3: </a:t>
            </a:r>
            <a:r>
              <a:rPr lang="en-US" sz="2400" dirty="0"/>
              <a:t>Young Adult Case Plan Worksheet</a:t>
            </a:r>
          </a:p>
          <a:p>
            <a:pPr>
              <a:lnSpc>
                <a:spcPct val="115000"/>
              </a:lnSpc>
              <a:spcBef>
                <a:spcPct val="0"/>
              </a:spcBef>
              <a:tabLst>
                <a:tab pos="685800" algn="l"/>
                <a:tab pos="2686050" algn="l"/>
              </a:tabLst>
            </a:pPr>
            <a:r>
              <a:rPr lang="en-US" dirty="0"/>
              <a:t>Topic 4: </a:t>
            </a:r>
            <a:r>
              <a:rPr lang="en-US" sz="2400" dirty="0"/>
              <a:t>Young Adult Judicial Review Worksheet</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20</a:t>
            </a:fld>
            <a:endParaRPr lang="en-US"/>
          </a:p>
        </p:txBody>
      </p:sp>
      <p:sp>
        <p:nvSpPr>
          <p:cNvPr id="3076" name="Rectangle 10"/>
          <p:cNvSpPr>
            <a:spLocks noGrp="1" noChangeArrowheads="1"/>
          </p:cNvSpPr>
          <p:nvPr>
            <p:ph type="title"/>
          </p:nvPr>
        </p:nvSpPr>
        <p:spPr/>
        <p:txBody>
          <a:bodyPr/>
          <a:lstStyle/>
          <a:p>
            <a:r>
              <a:rPr lang="en-US" dirty="0"/>
              <a:t>General Changes to IL Page</a:t>
            </a:r>
          </a:p>
        </p:txBody>
      </p:sp>
      <p:sp>
        <p:nvSpPr>
          <p:cNvPr id="3077" name="Rectangle 11"/>
          <p:cNvSpPr>
            <a:spLocks noGrp="1" noChangeArrowheads="1"/>
          </p:cNvSpPr>
          <p:nvPr>
            <p:ph type="body" idx="1"/>
          </p:nvPr>
        </p:nvSpPr>
        <p:spPr>
          <a:xfrm>
            <a:off x="457200" y="1600200"/>
            <a:ext cx="8250865" cy="4525963"/>
          </a:xfrm>
        </p:spPr>
        <p:txBody>
          <a:bodyPr>
            <a:normAutofit fontScale="85000" lnSpcReduction="20000"/>
          </a:bodyPr>
          <a:lstStyle/>
          <a:p>
            <a:pPr marL="0" indent="0">
              <a:lnSpc>
                <a:spcPct val="115000"/>
              </a:lnSpc>
              <a:spcBef>
                <a:spcPct val="0"/>
              </a:spcBef>
              <a:buNone/>
              <a:tabLst>
                <a:tab pos="2686050" algn="l"/>
              </a:tabLst>
            </a:pPr>
            <a:r>
              <a:rPr lang="en-US" dirty="0"/>
              <a:t>Hyperlinks</a:t>
            </a:r>
            <a:endParaRPr lang="en-US" sz="3200" dirty="0"/>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Person Man</a:t>
            </a:r>
            <a:r>
              <a:rPr lang="en-US" sz="2400" dirty="0"/>
              <a:t>agement – participant name hyperlink takes user to person management page</a:t>
            </a:r>
          </a:p>
          <a:p>
            <a:pPr lvl="0">
              <a:lnSpc>
                <a:spcPct val="115000"/>
              </a:lnSpc>
              <a:spcBef>
                <a:spcPct val="0"/>
              </a:spcBef>
              <a:buFont typeface="Symbol" panose="05050102010706020507" pitchFamily="18" charset="2"/>
              <a:buChar char=""/>
              <a:tabLst>
                <a:tab pos="2686050" algn="l"/>
              </a:tabLst>
            </a:pPr>
            <a:r>
              <a:rPr lang="en-US" sz="2400" dirty="0"/>
              <a:t>Maintain Case – case name hyperlink takes user to maintain case page</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Upload Images</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Hyperlink only displays after the IL page is saved initially</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Hyperlink launches a new Imaging page to allow user to upload an image or a document; defaults Image Category to IL and participant is the young adult</a:t>
            </a:r>
          </a:p>
          <a:p>
            <a:pPr>
              <a:lnSpc>
                <a:spcPct val="115000"/>
              </a:lnSpc>
              <a:spcBef>
                <a:spcPct val="0"/>
              </a:spcBef>
              <a:buFont typeface="Symbol" panose="05050102010706020507" pitchFamily="18" charset="2"/>
              <a:buChar char=""/>
              <a:tabLst>
                <a:tab pos="2686050" algn="l"/>
              </a:tabLst>
            </a:pPr>
            <a:r>
              <a:rPr lang="en-US" sz="2400" dirty="0">
                <a:solidFill>
                  <a:srgbClr val="000000"/>
                </a:solidFill>
              </a:rPr>
              <a:t>View Attached Images</a:t>
            </a:r>
            <a:endParaRPr lang="en-US" dirty="0">
              <a:solidFill>
                <a:srgbClr val="000000"/>
              </a:solidFill>
            </a:endParaRP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Hyperlink displays only once when at least one Imaging page is associated with the IL page</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Hyperlink launches the Image History page</a:t>
            </a:r>
          </a:p>
          <a:p>
            <a:pPr lvl="1">
              <a:lnSpc>
                <a:spcPct val="115000"/>
              </a:lnSpc>
              <a:spcBef>
                <a:spcPct val="0"/>
              </a:spcBef>
              <a:buFont typeface="Symbol" panose="05050102010706020507" pitchFamily="18" charset="2"/>
              <a:buChar char=""/>
              <a:tabLst>
                <a:tab pos="2686050" algn="l"/>
              </a:tabLst>
            </a:pPr>
            <a:r>
              <a:rPr lang="en-US" sz="2000" dirty="0"/>
              <a:t>If added directly to the file cabinet, it will not display for IL page</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382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Independent Living Page</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21</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XU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728" y="1670981"/>
            <a:ext cx="6041266" cy="453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44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22</a:t>
            </a:fld>
            <a:endParaRPr lang="en-US"/>
          </a:p>
        </p:txBody>
      </p:sp>
      <p:sp>
        <p:nvSpPr>
          <p:cNvPr id="3076" name="Rectangle 10"/>
          <p:cNvSpPr>
            <a:spLocks noGrp="1" noChangeArrowheads="1"/>
          </p:cNvSpPr>
          <p:nvPr>
            <p:ph type="title"/>
          </p:nvPr>
        </p:nvSpPr>
        <p:spPr/>
        <p:txBody>
          <a:bodyPr/>
          <a:lstStyle/>
          <a:p>
            <a:r>
              <a:rPr lang="en-US" dirty="0"/>
              <a:t>General Changes to IL Page (cont.)</a:t>
            </a:r>
          </a:p>
        </p:txBody>
      </p:sp>
      <p:sp>
        <p:nvSpPr>
          <p:cNvPr id="3077" name="Rectangle 11"/>
          <p:cNvSpPr>
            <a:spLocks noGrp="1" noChangeArrowheads="1"/>
          </p:cNvSpPr>
          <p:nvPr>
            <p:ph type="body" idx="1"/>
          </p:nvPr>
        </p:nvSpPr>
        <p:spPr>
          <a:xfrm>
            <a:off x="457200" y="1600200"/>
            <a:ext cx="8261498" cy="4525963"/>
          </a:xfrm>
        </p:spPr>
        <p:txBody>
          <a:bodyPr>
            <a:noAutofit/>
          </a:bodyPr>
          <a:lstStyle/>
          <a:p>
            <a:pPr marL="0" indent="0">
              <a:lnSpc>
                <a:spcPct val="115000"/>
              </a:lnSpc>
              <a:spcBef>
                <a:spcPct val="0"/>
              </a:spcBef>
              <a:buNone/>
              <a:tabLst>
                <a:tab pos="2686050" algn="l"/>
              </a:tabLst>
            </a:pPr>
            <a:r>
              <a:rPr lang="en-US" dirty="0">
                <a:solidFill>
                  <a:srgbClr val="000000"/>
                </a:solidFill>
              </a:rPr>
              <a:t>Living Skills Assessment</a:t>
            </a:r>
          </a:p>
          <a:p>
            <a:pPr lvl="1">
              <a:lnSpc>
                <a:spcPct val="115000"/>
              </a:lnSpc>
              <a:spcBef>
                <a:spcPct val="0"/>
              </a:spcBef>
              <a:buFont typeface="Symbol" panose="05050102010706020507" pitchFamily="18" charset="2"/>
              <a:buChar char=""/>
              <a:tabLst>
                <a:tab pos="2686050" algn="l"/>
              </a:tabLst>
            </a:pPr>
            <a:r>
              <a:rPr lang="en-US" dirty="0">
                <a:solidFill>
                  <a:srgbClr val="000000"/>
                </a:solidFill>
              </a:rPr>
              <a:t>The Age Assessment drop down field has been updated to include additional age values  –  18, 18.5, 19, 19.5, 20, 20.5, 21, 21.5</a:t>
            </a:r>
          </a:p>
          <a:p>
            <a:pPr lvl="1">
              <a:lnSpc>
                <a:spcPct val="115000"/>
              </a:lnSpc>
              <a:spcBef>
                <a:spcPct val="0"/>
              </a:spcBef>
              <a:buFont typeface="Symbol" panose="05050102010706020507" pitchFamily="18" charset="2"/>
              <a:buChar char=""/>
              <a:tabLst>
                <a:tab pos="2686050" algn="l"/>
              </a:tabLst>
            </a:pPr>
            <a:r>
              <a:rPr lang="en-US" dirty="0">
                <a:solidFill>
                  <a:srgbClr val="000000"/>
                </a:solidFill>
              </a:rPr>
              <a:t>Only available if case participant is of age 18 or older</a:t>
            </a:r>
          </a:p>
          <a:p>
            <a:pPr lvl="1">
              <a:lnSpc>
                <a:spcPct val="115000"/>
              </a:lnSpc>
              <a:spcBef>
                <a:spcPct val="0"/>
              </a:spcBef>
              <a:buFont typeface="Symbol" panose="05050102010706020507" pitchFamily="18" charset="2"/>
              <a:buChar char=""/>
              <a:tabLst>
                <a:tab pos="2686050" algn="l"/>
              </a:tabLst>
            </a:pPr>
            <a:endParaRPr lang="en-US" dirty="0">
              <a:solidFill>
                <a:srgbClr val="000000"/>
              </a:solidFill>
            </a:endParaRP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19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Living Skills Assessment Page</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23</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XU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549" y="1554009"/>
            <a:ext cx="4373007" cy="472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392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24</a:t>
            </a:fld>
            <a:endParaRPr lang="en-US"/>
          </a:p>
        </p:txBody>
      </p:sp>
      <p:sp>
        <p:nvSpPr>
          <p:cNvPr id="3076" name="Rectangle 10"/>
          <p:cNvSpPr>
            <a:spLocks noGrp="1" noChangeArrowheads="1"/>
          </p:cNvSpPr>
          <p:nvPr>
            <p:ph type="title"/>
          </p:nvPr>
        </p:nvSpPr>
        <p:spPr/>
        <p:txBody>
          <a:bodyPr/>
          <a:lstStyle/>
          <a:p>
            <a:r>
              <a:rPr lang="en-US" dirty="0"/>
              <a:t>General Changes to IL Page (cont.)</a:t>
            </a:r>
          </a:p>
        </p:txBody>
      </p:sp>
      <p:sp>
        <p:nvSpPr>
          <p:cNvPr id="3077" name="Rectangle 11"/>
          <p:cNvSpPr>
            <a:spLocks noGrp="1" noChangeArrowheads="1"/>
          </p:cNvSpPr>
          <p:nvPr>
            <p:ph type="body" idx="1"/>
          </p:nvPr>
        </p:nvSpPr>
        <p:spPr>
          <a:xfrm>
            <a:off x="457200" y="1600200"/>
            <a:ext cx="8240233" cy="4525963"/>
          </a:xfrm>
        </p:spPr>
        <p:txBody>
          <a:bodyPr>
            <a:normAutofit fontScale="92500" lnSpcReduction="10000"/>
          </a:bodyPr>
          <a:lstStyle/>
          <a:p>
            <a:pPr marL="0" indent="0">
              <a:lnSpc>
                <a:spcPct val="115000"/>
              </a:lnSpc>
              <a:spcBef>
                <a:spcPct val="0"/>
              </a:spcBef>
              <a:buNone/>
              <a:tabLst>
                <a:tab pos="2686050" algn="l"/>
              </a:tabLst>
            </a:pPr>
            <a:r>
              <a:rPr lang="en-US" dirty="0">
                <a:solidFill>
                  <a:srgbClr val="000000"/>
                </a:solidFill>
              </a:rPr>
              <a:t>Age 18-23 Tab</a:t>
            </a:r>
          </a:p>
          <a:p>
            <a:pPr lvl="1">
              <a:lnSpc>
                <a:spcPct val="115000"/>
              </a:lnSpc>
              <a:spcBef>
                <a:spcPct val="0"/>
              </a:spcBef>
              <a:buFont typeface="Symbol" panose="05050102010706020507" pitchFamily="18" charset="2"/>
              <a:buChar char=""/>
              <a:tabLst>
                <a:tab pos="2686050" algn="l"/>
              </a:tabLst>
            </a:pPr>
            <a:r>
              <a:rPr lang="en-US" dirty="0">
                <a:solidFill>
                  <a:srgbClr val="000000"/>
                </a:solidFill>
              </a:rPr>
              <a:t>Contains two new group boxes: </a:t>
            </a:r>
          </a:p>
          <a:p>
            <a:pPr lvl="2">
              <a:lnSpc>
                <a:spcPct val="115000"/>
              </a:lnSpc>
              <a:spcBef>
                <a:spcPct val="0"/>
              </a:spcBef>
              <a:buFont typeface="Symbol" panose="05050102010706020507" pitchFamily="18" charset="2"/>
              <a:buChar char=""/>
              <a:tabLst>
                <a:tab pos="2686050" algn="l"/>
              </a:tabLst>
            </a:pPr>
            <a:r>
              <a:rPr lang="en-US" dirty="0">
                <a:solidFill>
                  <a:srgbClr val="000000"/>
                </a:solidFill>
              </a:rPr>
              <a:t>Extended Foster Care (</a:t>
            </a:r>
            <a:r>
              <a:rPr lang="en-US" dirty="0" err="1">
                <a:solidFill>
                  <a:srgbClr val="000000"/>
                </a:solidFill>
              </a:rPr>
              <a:t>EFC</a:t>
            </a:r>
            <a:r>
              <a:rPr lang="en-US" dirty="0">
                <a:solidFill>
                  <a:srgbClr val="000000"/>
                </a:solidFill>
              </a:rPr>
              <a:t>) Program Eligibility Information</a:t>
            </a:r>
          </a:p>
          <a:p>
            <a:pPr lvl="2">
              <a:lnSpc>
                <a:spcPct val="115000"/>
              </a:lnSpc>
              <a:spcBef>
                <a:spcPct val="0"/>
              </a:spcBef>
              <a:buFont typeface="Symbol" panose="05050102010706020507" pitchFamily="18" charset="2"/>
              <a:buChar char=""/>
              <a:tabLst>
                <a:tab pos="2686050" algn="l"/>
              </a:tabLst>
            </a:pPr>
            <a:r>
              <a:rPr lang="en-US" dirty="0">
                <a:solidFill>
                  <a:srgbClr val="000000"/>
                </a:solidFill>
              </a:rPr>
              <a:t>Postsecondary Education Services and Support (</a:t>
            </a:r>
            <a:r>
              <a:rPr lang="en-US" dirty="0" err="1">
                <a:solidFill>
                  <a:srgbClr val="000000"/>
                </a:solidFill>
              </a:rPr>
              <a:t>PESS</a:t>
            </a:r>
            <a:r>
              <a:rPr lang="en-US" dirty="0">
                <a:solidFill>
                  <a:srgbClr val="000000"/>
                </a:solidFill>
              </a:rPr>
              <a:t>) Program Eligibility Information</a:t>
            </a:r>
          </a:p>
          <a:p>
            <a:pPr lvl="2">
              <a:lnSpc>
                <a:spcPct val="115000"/>
              </a:lnSpc>
              <a:spcBef>
                <a:spcPct val="0"/>
              </a:spcBef>
              <a:buFont typeface="Symbol" panose="05050102010706020507" pitchFamily="18" charset="2"/>
              <a:buChar char=""/>
              <a:tabLst>
                <a:tab pos="2686050" algn="l"/>
              </a:tabLst>
            </a:pPr>
            <a:endParaRPr lang="en-US" dirty="0">
              <a:solidFill>
                <a:srgbClr val="000000"/>
              </a:solidFill>
            </a:endParaRPr>
          </a:p>
          <a:p>
            <a:pPr lvl="2">
              <a:lnSpc>
                <a:spcPct val="115000"/>
              </a:lnSpc>
              <a:spcBef>
                <a:spcPct val="0"/>
              </a:spcBef>
              <a:buFont typeface="Symbol" panose="05050102010706020507" pitchFamily="18" charset="2"/>
              <a:buChar char=""/>
              <a:tabLst>
                <a:tab pos="2686050" algn="l"/>
              </a:tabLst>
            </a:pPr>
            <a:r>
              <a:rPr lang="en-US" dirty="0">
                <a:solidFill>
                  <a:srgbClr val="000000"/>
                </a:solidFill>
              </a:rPr>
              <a:t>Both display a current “snapshot” and a historical overview of the eligibility and provision of EFC and/or PESS for young adults, including eligibility type and termination dates</a:t>
            </a:r>
          </a:p>
          <a:p>
            <a:pPr lvl="2">
              <a:lnSpc>
                <a:spcPct val="115000"/>
              </a:lnSpc>
              <a:spcBef>
                <a:spcPct val="0"/>
              </a:spcBef>
              <a:buFont typeface="Symbol" panose="05050102010706020507" pitchFamily="18" charset="2"/>
              <a:buChar char=""/>
              <a:tabLst>
                <a:tab pos="2686050" algn="l"/>
              </a:tabLst>
            </a:pPr>
            <a:endParaRPr lang="en-US" dirty="0">
              <a:solidFill>
                <a:srgbClr val="000000"/>
              </a:solidFill>
            </a:endParaRPr>
          </a:p>
          <a:p>
            <a:pPr marL="914400" lvl="2" indent="0">
              <a:lnSpc>
                <a:spcPct val="115000"/>
              </a:lnSpc>
              <a:spcBef>
                <a:spcPct val="0"/>
              </a:spcBef>
              <a:buNone/>
              <a:tabLst>
                <a:tab pos="2686050" algn="l"/>
              </a:tabLst>
            </a:pPr>
            <a:r>
              <a:rPr lang="en-US" i="1" dirty="0" err="1">
                <a:solidFill>
                  <a:srgbClr val="000000"/>
                </a:solidFill>
              </a:rPr>
              <a:t>EFC</a:t>
            </a:r>
            <a:r>
              <a:rPr lang="en-US" i="1" dirty="0">
                <a:solidFill>
                  <a:srgbClr val="000000"/>
                </a:solidFill>
              </a:rPr>
              <a:t> and </a:t>
            </a:r>
            <a:r>
              <a:rPr lang="en-US" i="1" dirty="0" err="1">
                <a:solidFill>
                  <a:srgbClr val="000000"/>
                </a:solidFill>
              </a:rPr>
              <a:t>PESS</a:t>
            </a:r>
            <a:r>
              <a:rPr lang="en-US" i="1" dirty="0">
                <a:solidFill>
                  <a:srgbClr val="000000"/>
                </a:solidFill>
              </a:rPr>
              <a:t> are covered in more detail in module 2</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544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25</a:t>
            </a:fld>
            <a:endParaRPr lang="en-US"/>
          </a:p>
        </p:txBody>
      </p:sp>
      <p:sp>
        <p:nvSpPr>
          <p:cNvPr id="3076" name="Rectangle 10"/>
          <p:cNvSpPr>
            <a:spLocks noGrp="1" noChangeArrowheads="1"/>
          </p:cNvSpPr>
          <p:nvPr>
            <p:ph type="title"/>
          </p:nvPr>
        </p:nvSpPr>
        <p:spPr/>
        <p:txBody>
          <a:bodyPr/>
          <a:lstStyle/>
          <a:p>
            <a:r>
              <a:rPr lang="en-US" dirty="0"/>
              <a:t>General Changes to IL Page (cont.)</a:t>
            </a:r>
          </a:p>
        </p:txBody>
      </p:sp>
      <p:sp>
        <p:nvSpPr>
          <p:cNvPr id="3077" name="Rectangle 11"/>
          <p:cNvSpPr>
            <a:spLocks noGrp="1" noChangeArrowheads="1"/>
          </p:cNvSpPr>
          <p:nvPr>
            <p:ph type="body" idx="1"/>
          </p:nvPr>
        </p:nvSpPr>
        <p:spPr>
          <a:xfrm>
            <a:off x="457200" y="1600200"/>
            <a:ext cx="8218967" cy="4525963"/>
          </a:xfrm>
        </p:spPr>
        <p:txBody>
          <a:bodyPr>
            <a:normAutofit/>
          </a:bodyPr>
          <a:lstStyle/>
          <a:p>
            <a:pPr marL="0" indent="0">
              <a:lnSpc>
                <a:spcPct val="115000"/>
              </a:lnSpc>
              <a:spcBef>
                <a:spcPct val="0"/>
              </a:spcBef>
              <a:buNone/>
              <a:tabLst>
                <a:tab pos="2686050" algn="l"/>
              </a:tabLst>
            </a:pPr>
            <a:r>
              <a:rPr lang="en-US" dirty="0">
                <a:solidFill>
                  <a:srgbClr val="000000"/>
                </a:solidFill>
              </a:rPr>
              <a:t>Age 18-23 Tab (cont.)</a:t>
            </a:r>
          </a:p>
          <a:p>
            <a:pPr lvl="1">
              <a:lnSpc>
                <a:spcPct val="115000"/>
              </a:lnSpc>
              <a:spcBef>
                <a:spcPct val="0"/>
              </a:spcBef>
              <a:buFont typeface="Symbol" panose="05050102010706020507" pitchFamily="18" charset="2"/>
              <a:buChar char=""/>
              <a:tabLst>
                <a:tab pos="2686050" algn="l"/>
              </a:tabLst>
            </a:pPr>
            <a:r>
              <a:rPr lang="en-US" dirty="0">
                <a:solidFill>
                  <a:srgbClr val="000000"/>
                </a:solidFill>
              </a:rPr>
              <a:t>Aftercare Support</a:t>
            </a:r>
          </a:p>
          <a:p>
            <a:pPr lvl="2">
              <a:lnSpc>
                <a:spcPct val="115000"/>
              </a:lnSpc>
              <a:spcBef>
                <a:spcPct val="0"/>
              </a:spcBef>
              <a:buFont typeface="Symbol" panose="05050102010706020507" pitchFamily="18" charset="2"/>
              <a:buChar char=""/>
              <a:tabLst>
                <a:tab pos="2686050" algn="l"/>
              </a:tabLst>
            </a:pPr>
            <a:r>
              <a:rPr lang="en-US" dirty="0">
                <a:solidFill>
                  <a:srgbClr val="000000"/>
                </a:solidFill>
              </a:rPr>
              <a:t>No changes to the functionality</a:t>
            </a:r>
          </a:p>
          <a:p>
            <a:pPr lvl="2">
              <a:lnSpc>
                <a:spcPct val="115000"/>
              </a:lnSpc>
              <a:spcBef>
                <a:spcPct val="0"/>
              </a:spcBef>
              <a:buFont typeface="Symbol" panose="05050102010706020507" pitchFamily="18" charset="2"/>
              <a:buChar char=""/>
              <a:tabLst>
                <a:tab pos="2686050" algn="l"/>
              </a:tabLst>
            </a:pPr>
            <a:r>
              <a:rPr lang="en-US" dirty="0">
                <a:solidFill>
                  <a:srgbClr val="000000"/>
                </a:solidFill>
              </a:rPr>
              <a:t>The group box was moved up on page </a:t>
            </a:r>
          </a:p>
          <a:p>
            <a:pPr marL="914400" lvl="2" indent="0">
              <a:lnSpc>
                <a:spcPct val="115000"/>
              </a:lnSpc>
              <a:spcBef>
                <a:spcPct val="0"/>
              </a:spcBef>
              <a:buNone/>
              <a:tabLst>
                <a:tab pos="2686050" algn="l"/>
              </a:tabLst>
            </a:pPr>
            <a:endParaRPr lang="en-US" dirty="0">
              <a:solidFill>
                <a:srgbClr val="000000"/>
              </a:solidFill>
            </a:endParaRPr>
          </a:p>
          <a:p>
            <a:pPr lvl="1">
              <a:lnSpc>
                <a:spcPct val="115000"/>
              </a:lnSpc>
              <a:spcBef>
                <a:spcPct val="0"/>
              </a:spcBef>
              <a:buFont typeface="Symbol" panose="05050102010706020507" pitchFamily="18" charset="2"/>
              <a:buChar char=""/>
              <a:tabLst>
                <a:tab pos="2686050" algn="l"/>
              </a:tabLst>
            </a:pPr>
            <a:r>
              <a:rPr lang="en-US" dirty="0">
                <a:solidFill>
                  <a:srgbClr val="000000"/>
                </a:solidFill>
              </a:rPr>
              <a:t>Appeal</a:t>
            </a:r>
          </a:p>
          <a:p>
            <a:pPr lvl="2">
              <a:lnSpc>
                <a:spcPct val="115000"/>
              </a:lnSpc>
              <a:spcBef>
                <a:spcPct val="0"/>
              </a:spcBef>
              <a:buFont typeface="Symbol" panose="05050102010706020507" pitchFamily="18" charset="2"/>
              <a:buChar char=""/>
              <a:tabLst>
                <a:tab pos="2686050" algn="l"/>
              </a:tabLst>
            </a:pPr>
            <a:r>
              <a:rPr lang="en-US" dirty="0">
                <a:solidFill>
                  <a:srgbClr val="000000"/>
                </a:solidFill>
              </a:rPr>
              <a:t>The Appeals group box allows for the documentation of a second appeal to the district court and why</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093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26</a:t>
            </a:fld>
            <a:endParaRPr lang="en-US"/>
          </a:p>
        </p:txBody>
      </p:sp>
      <p:sp>
        <p:nvSpPr>
          <p:cNvPr id="3076" name="Rectangle 10"/>
          <p:cNvSpPr>
            <a:spLocks noGrp="1" noChangeArrowheads="1"/>
          </p:cNvSpPr>
          <p:nvPr>
            <p:ph type="title"/>
          </p:nvPr>
        </p:nvSpPr>
        <p:spPr/>
        <p:txBody>
          <a:bodyPr/>
          <a:lstStyle/>
          <a:p>
            <a:r>
              <a:rPr lang="en-US" dirty="0"/>
              <a:t>General Changes to IL Page (cont.)</a:t>
            </a:r>
          </a:p>
        </p:txBody>
      </p:sp>
      <p:sp>
        <p:nvSpPr>
          <p:cNvPr id="3077" name="Rectangle 11"/>
          <p:cNvSpPr>
            <a:spLocks noGrp="1" noChangeArrowheads="1"/>
          </p:cNvSpPr>
          <p:nvPr>
            <p:ph type="body" idx="1"/>
          </p:nvPr>
        </p:nvSpPr>
        <p:spPr>
          <a:xfrm>
            <a:off x="457200" y="1600200"/>
            <a:ext cx="8218967" cy="4525963"/>
          </a:xfrm>
        </p:spPr>
        <p:txBody>
          <a:bodyPr>
            <a:normAutofit fontScale="70000" lnSpcReduction="20000"/>
          </a:bodyPr>
          <a:lstStyle/>
          <a:p>
            <a:pPr marL="0" indent="0">
              <a:lnSpc>
                <a:spcPct val="115000"/>
              </a:lnSpc>
              <a:spcBef>
                <a:spcPct val="0"/>
              </a:spcBef>
              <a:buNone/>
              <a:tabLst>
                <a:tab pos="2686050" algn="l"/>
              </a:tabLst>
            </a:pPr>
            <a:r>
              <a:rPr lang="en-US" dirty="0">
                <a:solidFill>
                  <a:srgbClr val="000000"/>
                </a:solidFill>
              </a:rPr>
              <a:t>Age 18-23 Tab (cont.)</a:t>
            </a:r>
          </a:p>
          <a:p>
            <a:pPr lvl="1">
              <a:lnSpc>
                <a:spcPct val="115000"/>
              </a:lnSpc>
              <a:spcBef>
                <a:spcPct val="0"/>
              </a:spcBef>
              <a:buFont typeface="Symbol" panose="05050102010706020507" pitchFamily="18" charset="2"/>
              <a:buChar char=""/>
              <a:tabLst>
                <a:tab pos="2686050" algn="l"/>
              </a:tabLst>
            </a:pPr>
            <a:r>
              <a:rPr lang="en-US" dirty="0" err="1">
                <a:solidFill>
                  <a:srgbClr val="000000"/>
                </a:solidFill>
              </a:rPr>
              <a:t>RTI</a:t>
            </a:r>
            <a:r>
              <a:rPr lang="en-US" dirty="0">
                <a:solidFill>
                  <a:srgbClr val="000000"/>
                </a:solidFill>
              </a:rPr>
              <a:t>/</a:t>
            </a:r>
            <a:r>
              <a:rPr lang="en-US" dirty="0" err="1">
                <a:solidFill>
                  <a:srgbClr val="000000"/>
                </a:solidFill>
              </a:rPr>
              <a:t>TSS</a:t>
            </a:r>
            <a:endParaRPr lang="en-US" dirty="0">
              <a:solidFill>
                <a:srgbClr val="000000"/>
              </a:solidFill>
            </a:endParaRPr>
          </a:p>
          <a:p>
            <a:pPr lvl="2">
              <a:lnSpc>
                <a:spcPct val="115000"/>
              </a:lnSpc>
              <a:spcBef>
                <a:spcPct val="0"/>
              </a:spcBef>
              <a:buFont typeface="Symbol" panose="05050102010706020507" pitchFamily="18" charset="2"/>
              <a:buChar char=""/>
              <a:tabLst>
                <a:tab pos="2686050" algn="l"/>
              </a:tabLst>
            </a:pPr>
            <a:r>
              <a:rPr lang="en-US" dirty="0">
                <a:solidFill>
                  <a:srgbClr val="000000"/>
                </a:solidFill>
              </a:rPr>
              <a:t>Existing Road-To-Independence/Transitional Support Services group box allows for the tracking for old RTI/TSS program requirements as they are ‘grandfathered out’</a:t>
            </a:r>
          </a:p>
          <a:p>
            <a:pPr lvl="2">
              <a:lnSpc>
                <a:spcPct val="115000"/>
              </a:lnSpc>
              <a:spcBef>
                <a:spcPct val="0"/>
              </a:spcBef>
              <a:buFont typeface="Symbol" panose="05050102010706020507" pitchFamily="18" charset="2"/>
              <a:buChar char=""/>
              <a:tabLst>
                <a:tab pos="2686050" algn="l"/>
              </a:tabLst>
            </a:pPr>
            <a:endParaRPr lang="en-US" dirty="0">
              <a:solidFill>
                <a:srgbClr val="000000"/>
              </a:solidFill>
            </a:endParaRPr>
          </a:p>
          <a:p>
            <a:pPr lvl="2">
              <a:lnSpc>
                <a:spcPct val="115000"/>
              </a:lnSpc>
              <a:spcBef>
                <a:spcPct val="0"/>
              </a:spcBef>
              <a:buFont typeface="Symbol" panose="05050102010706020507" pitchFamily="18" charset="2"/>
              <a:buChar char=""/>
              <a:tabLst>
                <a:tab pos="2686050" algn="l"/>
              </a:tabLst>
            </a:pPr>
            <a:r>
              <a:rPr lang="en-US" dirty="0">
                <a:solidFill>
                  <a:srgbClr val="000000"/>
                </a:solidFill>
              </a:rPr>
              <a:t>Initial RTI cannot be entered after January 15, 2014. For the young adults receiving RTI as of December 31, 2013 RTI “renewals” or “change in subsidy” are permitted until September 30, 2018. After September 30, 2018, no inserts or edits are permitted. </a:t>
            </a:r>
          </a:p>
          <a:p>
            <a:pPr lvl="2">
              <a:lnSpc>
                <a:spcPct val="115000"/>
              </a:lnSpc>
              <a:spcBef>
                <a:spcPct val="0"/>
              </a:spcBef>
              <a:buFont typeface="Symbol" panose="05050102010706020507" pitchFamily="18" charset="2"/>
              <a:buChar char=""/>
              <a:tabLst>
                <a:tab pos="2686050" algn="l"/>
              </a:tabLst>
            </a:pPr>
            <a:endParaRPr lang="en-US" dirty="0">
              <a:solidFill>
                <a:srgbClr val="000000"/>
              </a:solidFill>
            </a:endParaRPr>
          </a:p>
          <a:p>
            <a:pPr lvl="2">
              <a:lnSpc>
                <a:spcPct val="115000"/>
              </a:lnSpc>
              <a:spcBef>
                <a:spcPct val="0"/>
              </a:spcBef>
              <a:buFont typeface="Symbol" panose="05050102010706020507" pitchFamily="18" charset="2"/>
              <a:buChar char=""/>
              <a:tabLst>
                <a:tab pos="2686050" algn="l"/>
              </a:tabLst>
            </a:pPr>
            <a:r>
              <a:rPr lang="en-US" dirty="0"/>
              <a:t>Initial TSS cannot be entered after January 15, 2014. For the young adults receiving TSS as of December 31, 2013 TSS “change in subsidy” are permitted until April 1, 2014. After March 31, 2014, no inserts or edits are permitted</a:t>
            </a:r>
            <a:r>
              <a:rPr lang="en-US" dirty="0">
                <a:solidFill>
                  <a:srgbClr val="000000"/>
                </a:solidFill>
              </a:rPr>
              <a:t>. </a:t>
            </a:r>
          </a:p>
          <a:p>
            <a:pPr lvl="2">
              <a:lnSpc>
                <a:spcPct val="115000"/>
              </a:lnSpc>
              <a:spcBef>
                <a:spcPct val="0"/>
              </a:spcBef>
              <a:buFont typeface="Symbol" panose="05050102010706020507" pitchFamily="18" charset="2"/>
              <a:buChar char=""/>
              <a:tabLst>
                <a:tab pos="2686050" algn="l"/>
              </a:tabLst>
            </a:pPr>
            <a:endParaRPr lang="en-US" dirty="0">
              <a:solidFill>
                <a:srgbClr val="000000"/>
              </a:solidFill>
            </a:endParaRPr>
          </a:p>
          <a:p>
            <a:pPr lvl="2">
              <a:lnSpc>
                <a:spcPct val="115000"/>
              </a:lnSpc>
              <a:spcBef>
                <a:spcPct val="0"/>
              </a:spcBef>
              <a:buFont typeface="Symbol" panose="05050102010706020507" pitchFamily="18" charset="2"/>
              <a:buChar char=""/>
              <a:tabLst>
                <a:tab pos="2686050" algn="l"/>
              </a:tabLst>
            </a:pPr>
            <a:r>
              <a:rPr lang="en-US" dirty="0"/>
              <a:t>As of January 15, 2014, status on existing RTI/TSS cannot be changed, the row can be </a:t>
            </a:r>
            <a:r>
              <a:rPr lang="en-US"/>
              <a:t>terminated.</a:t>
            </a:r>
            <a:endParaRPr lang="en-US" dirty="0"/>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463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Independent Living Age 18-23 Tab</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27</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216" y="1555009"/>
            <a:ext cx="4987337" cy="480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5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459992"/>
            <a:ext cx="6299200" cy="4598416"/>
          </a:xfrm>
          <a:prstGeom prst="rect">
            <a:avLst/>
          </a:prstGeom>
        </p:spPr>
      </p:pic>
      <p:sp>
        <p:nvSpPr>
          <p:cNvPr id="2" name="Title 1"/>
          <p:cNvSpPr>
            <a:spLocks noGrp="1"/>
          </p:cNvSpPr>
          <p:nvPr>
            <p:ph type="title"/>
          </p:nvPr>
        </p:nvSpPr>
        <p:spPr/>
        <p:txBody>
          <a:bodyPr/>
          <a:lstStyle/>
          <a:p>
            <a:r>
              <a:rPr lang="en-US" dirty="0"/>
              <a:t>Independent Living FSFN System Demo</a:t>
            </a:r>
          </a:p>
        </p:txBody>
      </p:sp>
      <p:sp>
        <p:nvSpPr>
          <p:cNvPr id="3" name="Footer Placeholder 2"/>
          <p:cNvSpPr>
            <a:spLocks noGrp="1"/>
          </p:cNvSpPr>
          <p:nvPr>
            <p:ph type="ftr" sz="quarter" idx="11"/>
          </p:nvPr>
        </p:nvSpPr>
        <p:spPr/>
        <p:txBody>
          <a:bodyPr/>
          <a:lstStyle/>
          <a:p>
            <a:pPr>
              <a:defRPr/>
            </a:pPr>
            <a:r>
              <a:rPr lang="en-US"/>
              <a:t>For Training Purposes Only</a:t>
            </a:r>
          </a:p>
        </p:txBody>
      </p:sp>
      <p:sp>
        <p:nvSpPr>
          <p:cNvPr id="4" name="Slide Number Placeholder 3"/>
          <p:cNvSpPr>
            <a:spLocks noGrp="1"/>
          </p:cNvSpPr>
          <p:nvPr>
            <p:ph type="sldNum" sz="quarter" idx="12"/>
          </p:nvPr>
        </p:nvSpPr>
        <p:spPr/>
        <p:txBody>
          <a:bodyPr/>
          <a:lstStyle/>
          <a:p>
            <a:fld id="{C9A5E741-F5AE-4132-BC76-365021B0003E}" type="slidenum">
              <a:rPr lang="en-US" smtClean="0"/>
              <a:pPr/>
              <a:t>28</a:t>
            </a:fld>
            <a:endParaRPr lang="en-US"/>
          </a:p>
        </p:txBody>
      </p:sp>
    </p:spTree>
    <p:extLst>
      <p:ext uri="{BB962C8B-B14F-4D97-AF65-F5344CB8AC3E}">
        <p14:creationId xmlns:p14="http://schemas.microsoft.com/office/powerpoint/2010/main" val="120965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29</a:t>
            </a:fld>
            <a:endParaRPr lang="en-US"/>
          </a:p>
        </p:txBody>
      </p:sp>
      <p:sp>
        <p:nvSpPr>
          <p:cNvPr id="3076" name="Rectangle 10"/>
          <p:cNvSpPr>
            <a:spLocks noGrp="1" noChangeArrowheads="1"/>
          </p:cNvSpPr>
          <p:nvPr>
            <p:ph type="title"/>
          </p:nvPr>
        </p:nvSpPr>
        <p:spPr/>
        <p:txBody>
          <a:bodyPr/>
          <a:lstStyle/>
          <a:p>
            <a:r>
              <a:rPr lang="en-US"/>
              <a:t>Points to Remember</a:t>
            </a:r>
          </a:p>
        </p:txBody>
      </p:sp>
      <p:sp>
        <p:nvSpPr>
          <p:cNvPr id="3077" name="Rectangle 11"/>
          <p:cNvSpPr>
            <a:spLocks noGrp="1" noChangeArrowheads="1"/>
          </p:cNvSpPr>
          <p:nvPr>
            <p:ph type="body" idx="1"/>
          </p:nvPr>
        </p:nvSpPr>
        <p:spPr/>
        <p:txBody>
          <a:bodyPr/>
          <a:lstStyle/>
          <a:p>
            <a:pPr lvl="0"/>
            <a:r>
              <a:rPr lang="en-US" sz="2400" dirty="0"/>
              <a:t>Maintain Case </a:t>
            </a:r>
          </a:p>
          <a:p>
            <a:pPr lvl="1"/>
            <a:r>
              <a:rPr lang="en-US" sz="2000" dirty="0"/>
              <a:t>New role of “Legal Guardian of Young Adult” </a:t>
            </a:r>
          </a:p>
          <a:p>
            <a:r>
              <a:rPr lang="en-US" sz="2400" dirty="0"/>
              <a:t>Education </a:t>
            </a:r>
          </a:p>
          <a:p>
            <a:pPr lvl="1"/>
            <a:r>
              <a:rPr lang="en-US" sz="2000" dirty="0">
                <a:solidFill>
                  <a:srgbClr val="000000"/>
                </a:solidFill>
              </a:rPr>
              <a:t>Added Transitional Individualized Education Plan (</a:t>
            </a:r>
            <a:r>
              <a:rPr lang="en-US" sz="2000" dirty="0" err="1">
                <a:solidFill>
                  <a:srgbClr val="000000"/>
                </a:solidFill>
              </a:rPr>
              <a:t>TIEP</a:t>
            </a:r>
            <a:r>
              <a:rPr lang="en-US" sz="2000" dirty="0">
                <a:solidFill>
                  <a:srgbClr val="000000"/>
                </a:solidFill>
              </a:rPr>
              <a:t>)</a:t>
            </a:r>
          </a:p>
          <a:p>
            <a:pPr lvl="1"/>
            <a:r>
              <a:rPr lang="en-US" sz="2000" dirty="0">
                <a:solidFill>
                  <a:srgbClr val="000000"/>
                </a:solidFill>
              </a:rPr>
              <a:t>New fields: Number of Hours Currently Enrolled and Total Credits Earned To Date</a:t>
            </a:r>
          </a:p>
          <a:p>
            <a:pPr lvl="1"/>
            <a:r>
              <a:rPr lang="en-US" sz="2000" dirty="0">
                <a:solidFill>
                  <a:srgbClr val="000000"/>
                </a:solidFill>
              </a:rPr>
              <a:t>New School Types: 2 year College and 4 year College or University</a:t>
            </a:r>
          </a:p>
          <a:p>
            <a:pPr lvl="1"/>
            <a:r>
              <a:rPr lang="en-US" sz="2000" dirty="0">
                <a:solidFill>
                  <a:srgbClr val="000000"/>
                </a:solidFill>
              </a:rPr>
              <a:t>New Grade Level: Associate Degree</a:t>
            </a:r>
          </a:p>
          <a:p>
            <a:pPr lvl="1"/>
            <a:r>
              <a:rPr lang="en-US" sz="2000" dirty="0">
                <a:solidFill>
                  <a:srgbClr val="000000"/>
                </a:solidFill>
              </a:rPr>
              <a:t>New Reason for Changes:18+: Young Adult Graduated and 18+: Young Adult No Longer Attending/Did Not Graduate</a:t>
            </a:r>
          </a:p>
          <a:p>
            <a:pPr lvl="0"/>
            <a:endParaRPr lang="en-US" sz="2400" dirty="0"/>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71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Introduction</a:t>
            </a:r>
          </a:p>
        </p:txBody>
      </p:sp>
      <p:sp>
        <p:nvSpPr>
          <p:cNvPr id="3077" name="Rectangle 11"/>
          <p:cNvSpPr>
            <a:spLocks noGrp="1" noChangeArrowheads="1"/>
          </p:cNvSpPr>
          <p:nvPr>
            <p:ph idx="1"/>
          </p:nvPr>
        </p:nvSpPr>
        <p:spPr/>
        <p:txBody>
          <a:bodyPr>
            <a:normAutofit fontScale="92500" lnSpcReduction="10000"/>
          </a:bodyPr>
          <a:lstStyle/>
          <a:p>
            <a:pPr marL="0" lvl="0" indent="0">
              <a:lnSpc>
                <a:spcPct val="115000"/>
              </a:lnSpc>
              <a:spcBef>
                <a:spcPct val="0"/>
              </a:spcBef>
              <a:buNone/>
              <a:tabLst>
                <a:tab pos="2686050" algn="l"/>
              </a:tabLst>
            </a:pPr>
            <a:r>
              <a:rPr lang="en-US" dirty="0">
                <a:solidFill>
                  <a:srgbClr val="000000"/>
                </a:solidFill>
              </a:rPr>
              <a:t>Topic 1: Overview and General Changes</a:t>
            </a:r>
          </a:p>
          <a:p>
            <a:pPr lvl="1">
              <a:lnSpc>
                <a:spcPct val="115000"/>
              </a:lnSpc>
              <a:spcBef>
                <a:spcPct val="0"/>
              </a:spcBef>
              <a:buFont typeface="Symbol" panose="05050102010706020507" pitchFamily="18" charset="2"/>
              <a:buChar char=""/>
              <a:tabLst>
                <a:tab pos="2686050" algn="l"/>
              </a:tabLst>
            </a:pPr>
            <a:r>
              <a:rPr lang="en-US" dirty="0">
                <a:solidFill>
                  <a:srgbClr val="000000"/>
                </a:solidFill>
              </a:rPr>
              <a:t>These changes s</a:t>
            </a:r>
            <a:r>
              <a:rPr lang="en-US" dirty="0"/>
              <a:t>upport:</a:t>
            </a:r>
          </a:p>
          <a:p>
            <a:pPr lvl="2">
              <a:lnSpc>
                <a:spcPct val="115000"/>
              </a:lnSpc>
              <a:spcBef>
                <a:spcPct val="0"/>
              </a:spcBef>
              <a:buFont typeface="Symbol" panose="05050102010706020507" pitchFamily="18" charset="2"/>
              <a:buChar char=""/>
              <a:tabLst>
                <a:tab pos="2686050" algn="l"/>
              </a:tabLst>
            </a:pPr>
            <a:r>
              <a:rPr lang="en-US" dirty="0"/>
              <a:t>Nancy C. Detert Common Sense and Compassion Independent Living Act; SB 1036- Enhancements to the Road to Independence (RTI) and Transitional Services programs</a:t>
            </a:r>
          </a:p>
          <a:p>
            <a:pPr lvl="2">
              <a:lnSpc>
                <a:spcPct val="115000"/>
              </a:lnSpc>
              <a:spcBef>
                <a:spcPct val="0"/>
              </a:spcBef>
              <a:buFont typeface="Symbol" panose="05050102010706020507" pitchFamily="18" charset="2"/>
              <a:buChar char=""/>
              <a:tabLst>
                <a:tab pos="2686050" algn="l"/>
              </a:tabLst>
            </a:pPr>
            <a:r>
              <a:rPr lang="en-US" dirty="0"/>
              <a:t>New program eligibility determination for young adults exiting the foster care system into Extended Foster Care (EFC) and/or Postsecondary Education Services and Support (</a:t>
            </a:r>
            <a:r>
              <a:rPr lang="en-US" dirty="0" err="1"/>
              <a:t>PESS</a:t>
            </a:r>
            <a:r>
              <a:rPr lang="en-US" dirty="0"/>
              <a:t>)</a:t>
            </a:r>
          </a:p>
          <a:p>
            <a:pPr lvl="2">
              <a:lnSpc>
                <a:spcPct val="115000"/>
              </a:lnSpc>
              <a:spcBef>
                <a:spcPct val="0"/>
              </a:spcBef>
              <a:buFont typeface="Symbol" panose="05050102010706020507" pitchFamily="18" charset="2"/>
              <a:buChar char=""/>
              <a:tabLst>
                <a:tab pos="2686050" algn="l"/>
              </a:tabLst>
            </a:pPr>
            <a:r>
              <a:rPr lang="en-US" dirty="0"/>
              <a:t>New Young Adult Case Plan and Judicial Review Worksheets to document case planning actions and tasks to support the young adult’s transition from care into independent living</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3</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825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30</a:t>
            </a:fld>
            <a:endParaRPr lang="en-US"/>
          </a:p>
        </p:txBody>
      </p:sp>
      <p:sp>
        <p:nvSpPr>
          <p:cNvPr id="3076" name="Rectangle 10"/>
          <p:cNvSpPr>
            <a:spLocks noGrp="1" noChangeArrowheads="1"/>
          </p:cNvSpPr>
          <p:nvPr>
            <p:ph type="title"/>
          </p:nvPr>
        </p:nvSpPr>
        <p:spPr/>
        <p:txBody>
          <a:bodyPr/>
          <a:lstStyle/>
          <a:p>
            <a:r>
              <a:rPr lang="en-US" dirty="0"/>
              <a:t>Points to Remember (cont.)</a:t>
            </a:r>
          </a:p>
        </p:txBody>
      </p:sp>
      <p:sp>
        <p:nvSpPr>
          <p:cNvPr id="3077" name="Rectangle 11"/>
          <p:cNvSpPr>
            <a:spLocks noGrp="1" noChangeArrowheads="1"/>
          </p:cNvSpPr>
          <p:nvPr>
            <p:ph type="body" idx="1"/>
          </p:nvPr>
        </p:nvSpPr>
        <p:spPr/>
        <p:txBody>
          <a:bodyPr/>
          <a:lstStyle/>
          <a:p>
            <a:pPr lvl="0"/>
            <a:r>
              <a:rPr lang="en-US" sz="2400" dirty="0"/>
              <a:t>Meetings Types</a:t>
            </a:r>
          </a:p>
          <a:p>
            <a:pPr lvl="1"/>
            <a:r>
              <a:rPr lang="en-US" sz="2000" dirty="0"/>
              <a:t>Transition Planning-Initial</a:t>
            </a:r>
          </a:p>
          <a:p>
            <a:pPr lvl="1"/>
            <a:r>
              <a:rPr lang="en-US" sz="2000" dirty="0"/>
              <a:t>Transition Planning-Ongoing</a:t>
            </a:r>
          </a:p>
          <a:p>
            <a:pPr lvl="1"/>
            <a:r>
              <a:rPr lang="en-US" sz="2000" dirty="0"/>
              <a:t>Transition Planning-Closure</a:t>
            </a:r>
          </a:p>
          <a:p>
            <a:r>
              <a:rPr lang="en-US" sz="2400" dirty="0"/>
              <a:t>Medical/Mental Health </a:t>
            </a:r>
          </a:p>
          <a:p>
            <a:pPr lvl="1"/>
            <a:r>
              <a:rPr lang="en-US" sz="2000" dirty="0">
                <a:solidFill>
                  <a:srgbClr val="000000"/>
                </a:solidFill>
              </a:rPr>
              <a:t>Added Diagnosed Condition Category: 18+ Other</a:t>
            </a:r>
          </a:p>
          <a:p>
            <a:pPr marL="342900" lvl="1" indent="-342900">
              <a:buChar char="•"/>
            </a:pPr>
            <a:r>
              <a:rPr lang="en-US" dirty="0">
                <a:ea typeface="+mn-ea"/>
              </a:rPr>
              <a:t>Life Skill Assessment </a:t>
            </a:r>
          </a:p>
          <a:p>
            <a:pPr lvl="1"/>
            <a:r>
              <a:rPr lang="en-US" sz="2000" dirty="0">
                <a:solidFill>
                  <a:srgbClr val="000000"/>
                </a:solidFill>
              </a:rPr>
              <a:t>additional ages:18, 18.5, 19, 19.5, 20, 20.5, 21, 21.5</a:t>
            </a:r>
          </a:p>
          <a:p>
            <a:pPr marL="342900" lvl="1" indent="-342900">
              <a:buChar char="•"/>
            </a:pPr>
            <a:r>
              <a:rPr lang="en-US" dirty="0">
                <a:ea typeface="+mn-ea"/>
              </a:rPr>
              <a:t>Upload Image and View Attached Images hyperlinks on Independent Living Page </a:t>
            </a:r>
          </a:p>
          <a:p>
            <a:pPr lvl="1"/>
            <a:endParaRPr lang="en-US" sz="2000" dirty="0">
              <a:solidFill>
                <a:srgbClr val="000000"/>
              </a:solidFill>
            </a:endParaRPr>
          </a:p>
          <a:p>
            <a:endParaRPr lang="en-US" dirty="0">
              <a:solidFill>
                <a:srgbClr val="000000"/>
              </a:solidFill>
            </a:endParaRPr>
          </a:p>
          <a:p>
            <a:pPr lvl="0"/>
            <a:endParaRPr lang="en-US" sz="2400" dirty="0"/>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247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31</a:t>
            </a:fld>
            <a:endParaRPr lang="en-US"/>
          </a:p>
        </p:txBody>
      </p:sp>
      <p:sp>
        <p:nvSpPr>
          <p:cNvPr id="3076" name="Rectangle 10"/>
          <p:cNvSpPr>
            <a:spLocks noGrp="1" noChangeArrowheads="1"/>
          </p:cNvSpPr>
          <p:nvPr>
            <p:ph type="title"/>
          </p:nvPr>
        </p:nvSpPr>
        <p:spPr/>
        <p:txBody>
          <a:bodyPr/>
          <a:lstStyle/>
          <a:p>
            <a:r>
              <a:rPr lang="en-US" dirty="0"/>
              <a:t>Points to Remember (cont.)</a:t>
            </a:r>
          </a:p>
        </p:txBody>
      </p:sp>
      <p:sp>
        <p:nvSpPr>
          <p:cNvPr id="3077" name="Rectangle 11"/>
          <p:cNvSpPr>
            <a:spLocks noGrp="1" noChangeArrowheads="1"/>
          </p:cNvSpPr>
          <p:nvPr>
            <p:ph type="body" idx="1"/>
          </p:nvPr>
        </p:nvSpPr>
        <p:spPr/>
        <p:txBody>
          <a:bodyPr/>
          <a:lstStyle/>
          <a:p>
            <a:pPr lvl="0"/>
            <a:r>
              <a:rPr lang="en-US" sz="2400" dirty="0"/>
              <a:t>Appeals</a:t>
            </a:r>
          </a:p>
          <a:p>
            <a:pPr lvl="1"/>
            <a:r>
              <a:rPr lang="en-US" sz="2000" dirty="0"/>
              <a:t>Document second appeal to the district court and why</a:t>
            </a:r>
          </a:p>
          <a:p>
            <a:pPr lvl="1"/>
            <a:endParaRPr lang="en-US" sz="2000" dirty="0"/>
          </a:p>
          <a:p>
            <a:r>
              <a:rPr lang="en-US" sz="2400" dirty="0"/>
              <a:t>Grandfathering Road-To-Independence/ Transitional Support Services (January 1, 2014)</a:t>
            </a:r>
          </a:p>
          <a:p>
            <a:pPr lvl="1"/>
            <a:r>
              <a:rPr lang="en-US" sz="2000" dirty="0" err="1"/>
              <a:t>RTI</a:t>
            </a:r>
            <a:r>
              <a:rPr lang="en-US" sz="2000" dirty="0"/>
              <a:t>  “renewals” or “change in subsidy” are permitted until September 30, 2018. </a:t>
            </a:r>
          </a:p>
          <a:p>
            <a:pPr lvl="1"/>
            <a:r>
              <a:rPr lang="en-US" sz="2000" dirty="0" err="1"/>
              <a:t>TSS</a:t>
            </a:r>
            <a:r>
              <a:rPr lang="en-US" sz="2000" dirty="0"/>
              <a:t> “change in subsidy” are permitted until April 1, 2014.</a:t>
            </a:r>
          </a:p>
          <a:p>
            <a:pPr lvl="1"/>
            <a:endParaRPr lang="en-US" sz="2000" dirty="0"/>
          </a:p>
          <a:p>
            <a:pPr lvl="1"/>
            <a:endParaRPr lang="en-US" sz="2000" dirty="0">
              <a:solidFill>
                <a:srgbClr val="000000"/>
              </a:solidFill>
            </a:endParaRPr>
          </a:p>
          <a:p>
            <a:endParaRPr lang="en-US" dirty="0">
              <a:solidFill>
                <a:srgbClr val="000000"/>
              </a:solidFill>
            </a:endParaRPr>
          </a:p>
          <a:p>
            <a:pPr lvl="0"/>
            <a:endParaRPr lang="en-US" sz="2400" dirty="0"/>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609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Information</a:t>
            </a:r>
          </a:p>
        </p:txBody>
      </p:sp>
      <p:sp>
        <p:nvSpPr>
          <p:cNvPr id="3" name="Content Placeholder 2"/>
          <p:cNvSpPr>
            <a:spLocks noGrp="1"/>
          </p:cNvSpPr>
          <p:nvPr>
            <p:ph idx="1"/>
          </p:nvPr>
        </p:nvSpPr>
        <p:spPr/>
        <p:txBody>
          <a:bodyPr/>
          <a:lstStyle/>
          <a:p>
            <a:pPr>
              <a:defRPr/>
            </a:pPr>
            <a:r>
              <a:rPr lang="en-US" sz="2400" dirty="0"/>
              <a:t>User Guides, How Do I Guides, and Topic Papers</a:t>
            </a:r>
          </a:p>
          <a:p>
            <a:pPr lvl="1">
              <a:defRPr/>
            </a:pPr>
            <a:r>
              <a:rPr lang="en-US" sz="2000" dirty="0"/>
              <a:t>Maintain Case</a:t>
            </a:r>
          </a:p>
          <a:p>
            <a:pPr lvl="1">
              <a:defRPr/>
            </a:pPr>
            <a:r>
              <a:rPr lang="en-US" sz="2000" dirty="0"/>
              <a:t>Education</a:t>
            </a:r>
          </a:p>
          <a:p>
            <a:pPr lvl="1">
              <a:defRPr/>
            </a:pPr>
            <a:r>
              <a:rPr lang="en-US" sz="2000" dirty="0"/>
              <a:t>Medical/Mental Health</a:t>
            </a:r>
          </a:p>
          <a:p>
            <a:pPr lvl="1">
              <a:defRPr/>
            </a:pPr>
            <a:r>
              <a:rPr lang="en-US" sz="2000" dirty="0"/>
              <a:t>Meetings</a:t>
            </a:r>
          </a:p>
          <a:p>
            <a:pPr lvl="1">
              <a:defRPr/>
            </a:pPr>
            <a:r>
              <a:rPr lang="en-US" sz="2000" dirty="0"/>
              <a:t>Independent Living</a:t>
            </a:r>
          </a:p>
          <a:p>
            <a:pPr lvl="1">
              <a:defRPr/>
            </a:pPr>
            <a:r>
              <a:rPr lang="en-US" sz="2000" dirty="0"/>
              <a:t>Young Adult Case Planning Worksheet</a:t>
            </a:r>
          </a:p>
          <a:p>
            <a:pPr>
              <a:defRPr/>
            </a:pPr>
            <a:endParaRPr lang="en-US" sz="2400" dirty="0"/>
          </a:p>
          <a:p>
            <a:pPr>
              <a:defRPr/>
            </a:pPr>
            <a:r>
              <a:rPr lang="en-US" sz="2400" dirty="0"/>
              <a:t>Visit the </a:t>
            </a:r>
            <a:r>
              <a:rPr lang="en-US" sz="2400" dirty="0" err="1"/>
              <a:t>DCF</a:t>
            </a:r>
            <a:r>
              <a:rPr lang="en-US" sz="2400" dirty="0"/>
              <a:t> FSFN Website:</a:t>
            </a:r>
          </a:p>
          <a:p>
            <a:pPr marL="0" indent="0" algn="ctr">
              <a:buNone/>
              <a:defRPr/>
            </a:pPr>
            <a:r>
              <a:rPr lang="en-US" sz="2400" dirty="0"/>
              <a:t> </a:t>
            </a:r>
            <a:r>
              <a:rPr lang="en-US" sz="3200" u="sng" dirty="0">
                <a:hlinkClick r:id="rId3"/>
              </a:rPr>
              <a:t>http://fsfn.dcf.state.fl.us</a:t>
            </a:r>
            <a:endParaRPr lang="en-US" sz="3200" dirty="0"/>
          </a:p>
        </p:txBody>
      </p:sp>
      <p:sp>
        <p:nvSpPr>
          <p:cNvPr id="4" name="Footer Placeholder 3"/>
          <p:cNvSpPr>
            <a:spLocks noGrp="1"/>
          </p:cNvSpPr>
          <p:nvPr>
            <p:ph type="ftr" sz="quarter" idx="11"/>
          </p:nvPr>
        </p:nvSpPr>
        <p:spPr/>
        <p:txBody>
          <a:bodyPr/>
          <a:lstStyle/>
          <a:p>
            <a:pPr>
              <a:defRPr/>
            </a:pPr>
            <a:r>
              <a:rPr lang="en-US"/>
              <a:t>For Training Purposes Only</a:t>
            </a:r>
          </a:p>
        </p:txBody>
      </p:sp>
      <p:sp>
        <p:nvSpPr>
          <p:cNvPr id="5" name="Slide Number Placeholder 4"/>
          <p:cNvSpPr>
            <a:spLocks noGrp="1"/>
          </p:cNvSpPr>
          <p:nvPr>
            <p:ph type="sldNum" sz="quarter" idx="12"/>
          </p:nvPr>
        </p:nvSpPr>
        <p:spPr/>
        <p:txBody>
          <a:bodyPr/>
          <a:lstStyle/>
          <a:p>
            <a:fld id="{85DC62F8-A7D2-49AB-8012-58FB7F5ED6D3}" type="slidenum">
              <a:rPr lang="en-US" smtClean="0"/>
              <a:pPr/>
              <a:t>32</a:t>
            </a:fld>
            <a:endParaRPr lang="en-US"/>
          </a:p>
        </p:txBody>
      </p:sp>
    </p:spTree>
    <p:extLst>
      <p:ext uri="{BB962C8B-B14F-4D97-AF65-F5344CB8AC3E}">
        <p14:creationId xmlns:p14="http://schemas.microsoft.com/office/powerpoint/2010/main" val="3927115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17411"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CFC17B-1624-44FF-8A3E-13FEA0563265}" type="slidenum">
              <a:rPr lang="en-US"/>
              <a:pPr eaLnBrk="1" hangingPunct="1"/>
              <a:t>33</a:t>
            </a:fld>
            <a:endParaRPr lang="en-US"/>
          </a:p>
        </p:txBody>
      </p:sp>
      <p:sp>
        <p:nvSpPr>
          <p:cNvPr id="17412" name="Rectangle 2"/>
          <p:cNvSpPr>
            <a:spLocks noGrp="1" noChangeArrowheads="1"/>
          </p:cNvSpPr>
          <p:nvPr>
            <p:ph type="title"/>
          </p:nvPr>
        </p:nvSpPr>
        <p:spPr/>
        <p:txBody>
          <a:bodyPr/>
          <a:lstStyle/>
          <a:p>
            <a:r>
              <a:rPr lang="en-US"/>
              <a:t>Please go to …</a:t>
            </a:r>
          </a:p>
        </p:txBody>
      </p:sp>
      <p:sp>
        <p:nvSpPr>
          <p:cNvPr id="17413" name="Text Box 4"/>
          <p:cNvSpPr txBox="1">
            <a:spLocks noChangeArrowheads="1"/>
          </p:cNvSpPr>
          <p:nvPr/>
        </p:nvSpPr>
        <p:spPr bwMode="auto">
          <a:xfrm>
            <a:off x="1308100" y="1574800"/>
            <a:ext cx="622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a:spcBef>
                <a:spcPct val="20000"/>
              </a:spcBef>
            </a:pPr>
            <a:r>
              <a:rPr lang="en-US" sz="2800">
                <a:hlinkClick r:id="rId3"/>
              </a:rPr>
              <a:t>www.centerforchildwelfare.org</a:t>
            </a:r>
            <a:r>
              <a:rPr lang="en-US" sz="2800"/>
              <a:t> </a:t>
            </a:r>
          </a:p>
        </p:txBody>
      </p:sp>
      <p:pic>
        <p:nvPicPr>
          <p:cNvPr id="17414" name="Picture 5" descr="MP90044849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400300"/>
            <a:ext cx="5334000" cy="355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4</a:t>
            </a:fld>
            <a:endParaRPr lang="en-US"/>
          </a:p>
        </p:txBody>
      </p:sp>
      <p:sp>
        <p:nvSpPr>
          <p:cNvPr id="3076" name="Rectangle 10"/>
          <p:cNvSpPr>
            <a:spLocks noGrp="1" noChangeArrowheads="1"/>
          </p:cNvSpPr>
          <p:nvPr>
            <p:ph type="title"/>
          </p:nvPr>
        </p:nvSpPr>
        <p:spPr/>
        <p:txBody>
          <a:bodyPr/>
          <a:lstStyle/>
          <a:p>
            <a:r>
              <a:rPr lang="en-US" dirty="0"/>
              <a:t>Changes to Supporting Pages</a:t>
            </a:r>
          </a:p>
        </p:txBody>
      </p:sp>
      <p:sp>
        <p:nvSpPr>
          <p:cNvPr id="3077" name="Rectangle 11"/>
          <p:cNvSpPr>
            <a:spLocks noGrp="1" noChangeArrowheads="1"/>
          </p:cNvSpPr>
          <p:nvPr>
            <p:ph type="body" idx="1"/>
          </p:nvPr>
        </p:nvSpPr>
        <p:spPr>
          <a:xfrm>
            <a:off x="457200" y="1600200"/>
            <a:ext cx="8176437" cy="4525963"/>
          </a:xfrm>
        </p:spPr>
        <p:txBody>
          <a:bodyPr>
            <a:normAutofit/>
          </a:bodyPr>
          <a:lstStyle/>
          <a:p>
            <a:pPr marL="0" indent="0">
              <a:lnSpc>
                <a:spcPct val="115000"/>
              </a:lnSpc>
              <a:spcBef>
                <a:spcPct val="0"/>
              </a:spcBef>
              <a:buNone/>
              <a:tabLst>
                <a:tab pos="2686050" algn="l"/>
              </a:tabLst>
            </a:pPr>
            <a:r>
              <a:rPr lang="en-US" dirty="0"/>
              <a:t>Maintain Case</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An additional role of “Legal Guardian of Young Adult” has been added</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This information feeds the participants section of the Young Adult Case plan and Judicial Review Worksheets</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61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Maintain Case Worksheet Page</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5</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363" y="1967550"/>
            <a:ext cx="6389687"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6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459992"/>
            <a:ext cx="6299200" cy="4598416"/>
          </a:xfrm>
          <a:prstGeom prst="rect">
            <a:avLst/>
          </a:prstGeom>
        </p:spPr>
      </p:pic>
      <p:sp>
        <p:nvSpPr>
          <p:cNvPr id="2" name="Title 1"/>
          <p:cNvSpPr>
            <a:spLocks noGrp="1"/>
          </p:cNvSpPr>
          <p:nvPr>
            <p:ph type="title"/>
          </p:nvPr>
        </p:nvSpPr>
        <p:spPr/>
        <p:txBody>
          <a:bodyPr/>
          <a:lstStyle/>
          <a:p>
            <a:r>
              <a:rPr lang="en-US" dirty="0"/>
              <a:t>Maintain Case FSFN System Demo</a:t>
            </a:r>
          </a:p>
        </p:txBody>
      </p:sp>
      <p:sp>
        <p:nvSpPr>
          <p:cNvPr id="3" name="Footer Placeholder 2"/>
          <p:cNvSpPr>
            <a:spLocks noGrp="1"/>
          </p:cNvSpPr>
          <p:nvPr>
            <p:ph type="ftr" sz="quarter" idx="11"/>
          </p:nvPr>
        </p:nvSpPr>
        <p:spPr/>
        <p:txBody>
          <a:bodyPr/>
          <a:lstStyle/>
          <a:p>
            <a:pPr>
              <a:defRPr/>
            </a:pPr>
            <a:r>
              <a:rPr lang="en-US"/>
              <a:t>For Training Purposes Only</a:t>
            </a:r>
          </a:p>
        </p:txBody>
      </p:sp>
      <p:sp>
        <p:nvSpPr>
          <p:cNvPr id="4" name="Slide Number Placeholder 3"/>
          <p:cNvSpPr>
            <a:spLocks noGrp="1"/>
          </p:cNvSpPr>
          <p:nvPr>
            <p:ph type="sldNum" sz="quarter" idx="12"/>
          </p:nvPr>
        </p:nvSpPr>
        <p:spPr/>
        <p:txBody>
          <a:bodyPr/>
          <a:lstStyle/>
          <a:p>
            <a:fld id="{C9A5E741-F5AE-4132-BC76-365021B0003E}" type="slidenum">
              <a:rPr lang="en-US" smtClean="0"/>
              <a:pPr/>
              <a:t>6</a:t>
            </a:fld>
            <a:endParaRPr lang="en-US"/>
          </a:p>
        </p:txBody>
      </p:sp>
    </p:spTree>
    <p:extLst>
      <p:ext uri="{BB962C8B-B14F-4D97-AF65-F5344CB8AC3E}">
        <p14:creationId xmlns:p14="http://schemas.microsoft.com/office/powerpoint/2010/main" val="222229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7</a:t>
            </a:fld>
            <a:endParaRPr lang="en-US"/>
          </a:p>
        </p:txBody>
      </p:sp>
      <p:sp>
        <p:nvSpPr>
          <p:cNvPr id="3076" name="Rectangle 10"/>
          <p:cNvSpPr>
            <a:spLocks noGrp="1" noChangeArrowheads="1"/>
          </p:cNvSpPr>
          <p:nvPr>
            <p:ph type="title"/>
          </p:nvPr>
        </p:nvSpPr>
        <p:spPr/>
        <p:txBody>
          <a:bodyPr/>
          <a:lstStyle/>
          <a:p>
            <a:r>
              <a:rPr lang="en-US" dirty="0"/>
              <a:t>Changes to Supporting Pages (cont.)</a:t>
            </a:r>
          </a:p>
        </p:txBody>
      </p:sp>
      <p:sp>
        <p:nvSpPr>
          <p:cNvPr id="3077" name="Rectangle 11"/>
          <p:cNvSpPr>
            <a:spLocks noGrp="1" noChangeArrowheads="1"/>
          </p:cNvSpPr>
          <p:nvPr>
            <p:ph type="body" idx="1"/>
          </p:nvPr>
        </p:nvSpPr>
        <p:spPr>
          <a:xfrm>
            <a:off x="457200" y="1600200"/>
            <a:ext cx="8187070" cy="4525963"/>
          </a:xfrm>
        </p:spPr>
        <p:txBody>
          <a:bodyPr>
            <a:normAutofit/>
          </a:bodyPr>
          <a:lstStyle/>
          <a:p>
            <a:pPr marL="0" indent="0">
              <a:lnSpc>
                <a:spcPct val="115000"/>
              </a:lnSpc>
              <a:spcBef>
                <a:spcPct val="0"/>
              </a:spcBef>
              <a:buNone/>
              <a:tabLst>
                <a:tab pos="2686050" algn="l"/>
              </a:tabLst>
            </a:pPr>
            <a:r>
              <a:rPr lang="en-US" dirty="0"/>
              <a:t>Education Information Tab</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The modification to the Education Information tab is the addition of a question to determine if the young adult has a Transitional Individualized Education Plan (TIEP)</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24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Education Information Tab</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8</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525" y="1613401"/>
            <a:ext cx="5454100" cy="455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89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9</a:t>
            </a:fld>
            <a:endParaRPr lang="en-US"/>
          </a:p>
        </p:txBody>
      </p:sp>
      <p:sp>
        <p:nvSpPr>
          <p:cNvPr id="3076" name="Rectangle 10"/>
          <p:cNvSpPr>
            <a:spLocks noGrp="1" noChangeArrowheads="1"/>
          </p:cNvSpPr>
          <p:nvPr>
            <p:ph type="title"/>
          </p:nvPr>
        </p:nvSpPr>
        <p:spPr/>
        <p:txBody>
          <a:bodyPr/>
          <a:lstStyle/>
          <a:p>
            <a:r>
              <a:rPr lang="en-US" dirty="0"/>
              <a:t>Changes to Supporting Pages (cont.)</a:t>
            </a:r>
          </a:p>
        </p:txBody>
      </p:sp>
      <p:sp>
        <p:nvSpPr>
          <p:cNvPr id="3077" name="Rectangle 11"/>
          <p:cNvSpPr>
            <a:spLocks noGrp="1" noChangeArrowheads="1"/>
          </p:cNvSpPr>
          <p:nvPr>
            <p:ph type="body" idx="1"/>
          </p:nvPr>
        </p:nvSpPr>
        <p:spPr>
          <a:xfrm>
            <a:off x="457200" y="1600200"/>
            <a:ext cx="8399721" cy="4525963"/>
          </a:xfrm>
        </p:spPr>
        <p:txBody>
          <a:bodyPr>
            <a:normAutofit/>
          </a:bodyPr>
          <a:lstStyle/>
          <a:p>
            <a:pPr marL="0" indent="0">
              <a:lnSpc>
                <a:spcPct val="115000"/>
              </a:lnSpc>
              <a:spcBef>
                <a:spcPct val="0"/>
              </a:spcBef>
              <a:buNone/>
              <a:tabLst>
                <a:tab pos="2686050" algn="l"/>
              </a:tabLst>
            </a:pPr>
            <a:r>
              <a:rPr lang="en-US" dirty="0"/>
              <a:t>Education History Tab</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The addition of the “Number of Hours Currently Enrolled and Total Credits Earned to Date” is displayed on this page.  This information is populated from the Maintain School History pop-up page. </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The Number of Hours Currently Enrolled and Total Credits Earned To Date now display in the Education History Group box</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591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SFN Reimbursement Enhancements&amp;quot;&quot;/&gt;&lt;property id=&quot;20307&quot; value=&quot;271&quot;/&gt;&lt;/object&gt;&lt;object type=&quot;3&quot; unique_id=&quot;10082&quot;&gt;&lt;property id=&quot;20148&quot; value=&quot;5&quot;/&gt;&lt;property id=&quot;20300&quot; value=&quot;Slide 2 - &amp;quot;Agenda&amp;quot;&quot;/&gt;&lt;property id=&quot;20307&quot; value=&quot;471&quot;/&gt;&lt;/object&gt;&lt;object type=&quot;3&quot; unique_id=&quot;10742&quot;&gt;&lt;property id=&quot;20148&quot; value=&quot;5&quot;/&gt;&lt;property id=&quot;20300&quot; value=&quot;Slide 45 - &amp;quot;Please go to …&amp;quot;&quot;/&gt;&lt;property id=&quot;20307&quot; value=&quot;475&quot;/&gt;&lt;/object&gt;&lt;object type=&quot;3&quot; unique_id=&quot;12353&quot;&gt;&lt;property id=&quot;20148&quot; value=&quot;5&quot;/&gt;&lt;property id=&quot;20300&quot; value=&quot;Slide 3 - &amp;quot;Introduction&amp;quot;&quot;/&gt;&lt;property id=&quot;20307&quot; value=&quot;476&quot;/&gt;&lt;/object&gt;&lt;object type=&quot;3&quot; unique_id=&quot;12354&quot;&gt;&lt;property id=&quot;20148&quot; value=&quot;5&quot;/&gt;&lt;property id=&quot;20300&quot; value=&quot;Slide 4 - &amp;quot;Enhancements Overview&amp;quot;&quot;/&gt;&lt;property id=&quot;20307&quot; value=&quot;477&quot;/&gt;&lt;/object&gt;&lt;object type=&quot;3&quot; unique_id=&quot;12355&quot;&gt;&lt;property id=&quot;20148&quot; value=&quot;5&quot;/&gt;&lt;property id=&quot;20300&quot; value=&quot;Slide 5 - &amp;quot;Scenario 1&amp;#x0D;&amp;#x0A;Group Home&amp;quot;&quot;/&gt;&lt;property id=&quot;20307&quot; value=&quot;478&quot;/&gt;&lt;/object&gt;&lt;object type=&quot;3&quot; unique_id=&quot;12356&quot;&gt;&lt;property id=&quot;20148&quot; value=&quot;5&quot;/&gt;&lt;property id=&quot;20300&quot; value=&quot;Slide 6 - &amp;quot;Scenario 2&amp;#x0D;&amp;#x0A;Extended Foster Care Room and Board&amp;quot;&quot;/&gt;&lt;property id=&quot;20307&quot; value=&quot;479&quot;/&gt;&lt;/object&gt;&lt;object type=&quot;3&quot; unique_id=&quot;12358&quot;&gt;&lt;property id=&quot;20148&quot; value=&quot;5&quot;/&gt;&lt;property id=&quot;20300&quot; value=&quot;Slide 8 - &amp;quot;Report Categories and Other Cost Accumulators (OCAs)&amp;quot;&quot;/&gt;&lt;property id=&quot;20307&quot; value=&quot;502&quot;/&gt;&lt;/object&gt;&lt;object type=&quot;3&quot; unique_id=&quot;12359&quot;&gt;&lt;property id=&quot;20148&quot; value=&quot;5&quot;/&gt;&lt;property id=&quot;20300&quot; value=&quot;Slide 9 - &amp;quot;Description&amp;quot;&quot;/&gt;&lt;property id=&quot;20307&quot; value=&quot;481&quot;/&gt;&lt;/object&gt;&lt;object type=&quot;3&quot; unique_id=&quot;12360&quot;&gt;&lt;property id=&quot;20148&quot; value=&quot;5&quot;/&gt;&lt;property id=&quot;20300&quot; value=&quot;Slide 12 - &amp;quot;Reporting Category Page&amp;quot;&quot;/&gt;&lt;property id=&quot;20307&quot; value=&quot;482&quot;/&gt;&lt;/object&gt;&lt;object type=&quot;3&quot; unique_id=&quot;12361&quot;&gt;&lt;property id=&quot;20148&quot; value=&quot;5&quot;/&gt;&lt;property id=&quot;20300&quot; value=&quot;Slide 13 - &amp;quot;Other Cost Accumulator Page&amp;quot;&quot;/&gt;&lt;property id=&quot;20307&quot; value=&quot;483&quot;/&gt;&lt;/object&gt;&lt;object type=&quot;3&quot; unique_id=&quot;12362&quot;&gt;&lt;property id=&quot;20148&quot; value=&quot;5&quot;/&gt;&lt;property id=&quot;20300&quot; value=&quot;Slide 15 - &amp;quot;Service Type Maintenance&amp;quot;&quot;/&gt;&lt;property id=&quot;20307&quot; value=&quot;503&quot;/&gt;&lt;/object&gt;&lt;object type=&quot;3&quot; unique_id=&quot;12363&quot;&gt;&lt;property id=&quot;20148&quot; value=&quot;5&quot;/&gt;&lt;property id=&quot;20300&quot; value=&quot;Slide 16 - &amp;quot;Description&amp;quot;&quot;/&gt;&lt;property id=&quot;20307&quot; value=&quot;484&quot;/&gt;&lt;/object&gt;&lt;object type=&quot;3&quot; unique_id=&quot;12364&quot;&gt;&lt;property id=&quot;20148&quot; value=&quot;5&quot;/&gt;&lt;property id=&quot;20300&quot; value=&quot;Slide 21 - &amp;quot;List Service Types Page&amp;quot;&quot;/&gt;&lt;property id=&quot;20307&quot; value=&quot;485&quot;/&gt;&lt;/object&gt;&lt;object type=&quot;3&quot; unique_id=&quot;12365&quot;&gt;&lt;property id=&quot;20148&quot; value=&quot;5&quot;/&gt;&lt;property id=&quot;20300&quot; value=&quot;Slide 22 - &amp;quot;Service Type Page&amp;quot;&quot;/&gt;&lt;property id=&quot;20307&quot; value=&quot;486&quot;/&gt;&lt;/object&gt;&lt;object type=&quot;3&quot; unique_id=&quot;12366&quot;&gt;&lt;property id=&quot;20148&quot; value=&quot;5&quot;/&gt;&lt;property id=&quot;20300&quot; value=&quot;Slide 24 - &amp;quot;Provider Service Rate Page&amp;quot;&quot;/&gt;&lt;property id=&quot;20307&quot; value=&quot;487&quot;/&gt;&lt;/object&gt;&lt;object type=&quot;3&quot; unique_id=&quot;12367&quot;&gt;&lt;property id=&quot;20148&quot; value=&quot;5&quot;/&gt;&lt;property id=&quot;20300&quot; value=&quot;Slide 26 - &amp;quot;Multiple Rates for a Service or Placement&amp;quot;&quot;/&gt;&lt;property id=&quot;20307&quot; value=&quot;504&quot;/&gt;&lt;/object&gt;&lt;object type=&quot;3&quot; unique_id=&quot;12368&quot;&gt;&lt;property id=&quot;20148&quot; value=&quot;5&quot;/&gt;&lt;property id=&quot;20300&quot; value=&quot;Slide 27 - &amp;quot;Description&amp;quot;&quot;/&gt;&lt;property id=&quot;20307&quot; value=&quot;488&quot;/&gt;&lt;/object&gt;&lt;object type=&quot;3&quot; unique_id=&quot;12369&quot;&gt;&lt;property id=&quot;20148&quot; value=&quot;5&quot;/&gt;&lt;property id=&quot;20300&quot; value=&quot;Slide 30 - &amp;quot;Out of Home Placement Page&amp;quot;&quot;/&gt;&lt;property id=&quot;20307&quot; value=&quot;489&quot;/&gt;&lt;/object&gt;&lt;object type=&quot;3&quot; unique_id=&quot;12370&quot;&gt;&lt;property id=&quot;20148&quot; value=&quot;5&quot;/&gt;&lt;property id=&quot;20300&quot; value=&quot;Slide 31 - &amp;quot;Services Page&amp;quot;&quot;/&gt;&lt;property id=&quot;20307&quot; value=&quot;490&quot;/&gt;&lt;/object&gt;&lt;object type=&quot;3&quot; unique_id=&quot;12371&quot;&gt;&lt;property id=&quot;20148&quot; value=&quot;5&quot;/&gt;&lt;property id=&quot;20300&quot; value=&quot;Slide 33 - &amp;quot;OCA Reports and Check Write File&amp;quot;&quot;/&gt;&lt;property id=&quot;20307&quot; value=&quot;505&quot;/&gt;&lt;/object&gt;&lt;object type=&quot;3&quot; unique_id=&quot;12372&quot;&gt;&lt;property id=&quot;20148&quot; value=&quot;5&quot;/&gt;&lt;property id=&quot;20300&quot; value=&quot;Slide 34 - &amp;quot;Description&amp;quot;&quot;/&gt;&lt;property id=&quot;20307&quot; value=&quot;491&quot;/&gt;&lt;/object&gt;&lt;object type=&quot;3&quot; unique_id=&quot;12373&quot;&gt;&lt;property id=&quot;20148&quot; value=&quot;5&quot;/&gt;&lt;property id=&quot;20300&quot; value=&quot;Slide 35 - &amp;quot;Key Changes&amp;quot;&quot;/&gt;&lt;property id=&quot;20307&quot; value=&quot;492&quot;/&gt;&lt;/object&gt;&lt;object type=&quot;3&quot; unique_id=&quot;12374&quot;&gt;&lt;property id=&quot;20148&quot; value=&quot;5&quot;/&gt;&lt;property id=&quot;20300&quot; value=&quot;Slide 36 - &amp;quot;Sample Report Output: OCA Reconciliation&amp;quot;&quot;/&gt;&lt;property id=&quot;20307&quot; value=&quot;493&quot;/&gt;&lt;/object&gt;&lt;object type=&quot;3&quot; unique_id=&quot;12375&quot;&gt;&lt;property id=&quot;20148&quot; value=&quot;5&quot;/&gt;&lt;property id=&quot;20300&quot; value=&quot;Slide 38 - &amp;quot;Sample File Output&amp;quot;&quot;/&gt;&lt;property id=&quot;20307&quot; value=&quot;494&quot;/&gt;&lt;/object&gt;&lt;object type=&quot;3&quot; unique_id=&quot;12376&quot;&gt;&lt;property id=&quot;20148&quot; value=&quot;5&quot;/&gt;&lt;property id=&quot;20300&quot; value=&quot;Slide 39 - &amp;quot;Scenario Review and Points to Remember&amp;quot;&quot;/&gt;&lt;property id=&quot;20307&quot; value=&quot;506&quot;/&gt;&lt;/object&gt;&lt;object type=&quot;3&quot; unique_id=&quot;12380&quot;&gt;&lt;property id=&quot;20148&quot; value=&quot;5&quot;/&gt;&lt;property id=&quot;20300&quot; value=&quot;Slide 43 - &amp;quot;Points to Remember&amp;quot;&quot;/&gt;&lt;property id=&quot;20307&quot; value=&quot;498&quot;/&gt;&lt;/object&gt;&lt;object type=&quot;3&quot; unique_id=&quot;12748&quot;&gt;&lt;property id=&quot;20148&quot; value=&quot;5&quot;/&gt;&lt;property id=&quot;20300&quot; value=&quot;Slide 14 - &amp;quot;FSFN System Demo&amp;quot;&quot;/&gt;&lt;property id=&quot;20307&quot; value=&quot;508&quot;/&gt;&lt;/object&gt;&lt;object type=&quot;3&quot; unique_id=&quot;12749&quot;&gt;&lt;property id=&quot;20148&quot; value=&quot;5&quot;/&gt;&lt;property id=&quot;20300&quot; value=&quot;Slide 25 - &amp;quot;FSFN System Demo&amp;quot;&quot;/&gt;&lt;property id=&quot;20307&quot; value=&quot;511&quot;/&gt;&lt;/object&gt;&lt;object type=&quot;3&quot; unique_id=&quot;12750&quot;&gt;&lt;property id=&quot;20148&quot; value=&quot;5&quot;/&gt;&lt;property id=&quot;20300&quot; value=&quot;Slide 32 - &amp;quot;FSFN System Demo&amp;quot;&quot;/&gt;&lt;property id=&quot;20307&quot; value=&quot;512&quot;/&gt;&lt;/object&gt;&lt;object type=&quot;3&quot; unique_id=&quot;12751&quot;&gt;&lt;property id=&quot;20148&quot; value=&quot;5&quot;/&gt;&lt;property id=&quot;20300&quot; value=&quot;Slide 44 - &amp;quot;Reference Information&amp;quot;&quot;/&gt;&lt;property id=&quot;20307&quot; value=&quot;507&quot;/&gt;&lt;/object&gt;&lt;object type=&quot;3&quot; unique_id=&quot;12789&quot;&gt;&lt;property id=&quot;20148&quot; value=&quot;5&quot;/&gt;&lt;property id=&quot;20300&quot; value=&quot;Slide 7 - &amp;quot;Scenario 3&amp;#x0D;&amp;#x0A;Adoption&amp;quot;&quot;/&gt;&lt;property id=&quot;20307&quot; value=&quot;513&quot;/&gt;&lt;/object&gt;&lt;object type=&quot;3&quot; unique_id=&quot;13347&quot;&gt;&lt;property id=&quot;20148&quot; value=&quot;5&quot;/&gt;&lt;property id=&quot;20300&quot; value=&quot;Slide 10 - &amp;quot;Enhancements: Report Categories&amp;quot;&quot;/&gt;&lt;property id=&quot;20307&quot; value=&quot;514&quot;/&gt;&lt;/object&gt;&lt;object type=&quot;3&quot; unique_id=&quot;13348&quot;&gt;&lt;property id=&quot;20148&quot; value=&quot;5&quot;/&gt;&lt;property id=&quot;20300&quot; value=&quot;Slide 11 - &amp;quot;Enhancements: Other Cost Accumulator&amp;quot;&quot;/&gt;&lt;property id=&quot;20307&quot; value=&quot;515&quot;/&gt;&lt;/object&gt;&lt;object type=&quot;3&quot; unique_id=&quot;13349&quot;&gt;&lt;property id=&quot;20148&quot; value=&quot;5&quot;/&gt;&lt;property id=&quot;20300&quot; value=&quot;Slide 17 - &amp;quot;Enhancements: List Service Types&amp;quot;&quot;/&gt;&lt;property id=&quot;20307&quot; value=&quot;516&quot;/&gt;&lt;/object&gt;&lt;object type=&quot;3&quot; unique_id=&quot;13350&quot;&gt;&lt;property id=&quot;20148&quot; value=&quot;5&quot;/&gt;&lt;property id=&quot;20300&quot; value=&quot;Slide 18 - &amp;quot;Enhancements: Service Type&amp;quot;&quot;/&gt;&lt;property id=&quot;20307&quot; value=&quot;517&quot;/&gt;&lt;/object&gt;&lt;object type=&quot;3&quot; unique_id=&quot;13351&quot;&gt;&lt;property id=&quot;20148&quot; value=&quot;5&quot;/&gt;&lt;property id=&quot;20300&quot; value=&quot;Slide 19 - &amp;quot;Enhancement: Edit Provider Services&amp;quot;&quot;/&gt;&lt;property id=&quot;20307&quot; value=&quot;518&quot;/&gt;&lt;/object&gt;&lt;object type=&quot;3&quot; unique_id=&quot;13352&quot;&gt;&lt;property id=&quot;20148&quot; value=&quot;5&quot;/&gt;&lt;property id=&quot;20300&quot; value=&quot;Slide 20 - &amp;quot;Enhancement: Provider Service Rate&amp;quot;&quot;/&gt;&lt;property id=&quot;20307&quot; value=&quot;519&quot;/&gt;&lt;/object&gt;&lt;object type=&quot;3&quot; unique_id=&quot;13353&quot;&gt;&lt;property id=&quot;20148&quot; value=&quot;5&quot;/&gt;&lt;property id=&quot;20300&quot; value=&quot;Slide 23 - &amp;quot;Edit Provider Services&amp;quot;&quot;/&gt;&lt;property id=&quot;20307&quot; value=&quot;520&quot;/&gt;&lt;/object&gt;&lt;object type=&quot;3&quot; unique_id=&quot;13354&quot;&gt;&lt;property id=&quot;20148&quot; value=&quot;5&quot;/&gt;&lt;property id=&quot;20300&quot; value=&quot;Slide 28 - &amp;quot;Enhancements: Out of Home Placement&amp;quot;&quot;/&gt;&lt;property id=&quot;20307&quot; value=&quot;521&quot;/&gt;&lt;/object&gt;&lt;object type=&quot;3&quot; unique_id=&quot;13355&quot;&gt;&lt;property id=&quot;20148&quot; value=&quot;5&quot;/&gt;&lt;property id=&quot;20300&quot; value=&quot;Slide 29 - &amp;quot;Enhancements: Service Financial Tab&amp;quot;&quot;/&gt;&lt;property id=&quot;20307&quot; value=&quot;522&quot;/&gt;&lt;/object&gt;&lt;object type=&quot;3&quot; unique_id=&quot;13356&quot;&gt;&lt;property id=&quot;20148&quot; value=&quot;5&quot;/&gt;&lt;property id=&quot;20300&quot; value=&quot;Slide 40 - &amp;quot;Scenario 1 Review&amp;#x0D;&amp;#x0A;Group Home&amp;quot;&quot;/&gt;&lt;property id=&quot;20307&quot; value=&quot;523&quot;/&gt;&lt;/object&gt;&lt;object type=&quot;3&quot; unique_id=&quot;13357&quot;&gt;&lt;property id=&quot;20148&quot; value=&quot;5&quot;/&gt;&lt;property id=&quot;20300&quot; value=&quot;Slide 41 - &amp;quot;Scenario 2 Review&amp;#x0D;&amp;#x0A;Extended Foster Care Room and Board&amp;quot;&quot;/&gt;&lt;property id=&quot;20307&quot; value=&quot;524&quot;/&gt;&lt;/object&gt;&lt;object type=&quot;3&quot; unique_id=&quot;13358&quot;&gt;&lt;property id=&quot;20148&quot; value=&quot;5&quot;/&gt;&lt;property id=&quot;20300&quot; value=&quot;Slide 42 - &amp;quot;Scenario 3 Review&amp;#x0D;&amp;#x0A;Adoption&amp;quot;&quot;/&gt;&lt;property id=&quot;20307&quot; value=&quot;525&quot;/&gt;&lt;/object&gt;&lt;object type=&quot;3&quot; unique_id=&quot;13405&quot;&gt;&lt;property id=&quot;20148&quot; value=&quot;5&quot;/&gt;&lt;property id=&quot;20300&quot; value=&quot;Slide 37 - &amp;quot;Sample Report Output: OCA Roll-Up&amp;quot;&quot;/&gt;&lt;property id=&quot;20307&quot; value=&quot;52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828D0"/>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rgbClr val="FF99FF"/>
        </a:solidFill>
        <a:ln>
          <a:solidFill>
            <a:schemeClr val="tx1"/>
          </a:solidFill>
        </a:ln>
      </a:spPr>
      <a:bodyPr wrap="square" rtlCol="0">
        <a:spAutoFit/>
      </a:bodyPr>
      <a:lstStyle>
        <a:defPPr>
          <a:defRPr sz="1400" b="1" dirty="0" smtClean="0">
            <a:solidFill>
              <a:srgbClr val="0070C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nowledge Base Document" ma:contentTypeID="0x0101004E0C76BA01FE49858DBF5D9F1A50EB5B00C1717AB0DCB1564DBDBDC5DEAD62D851" ma:contentTypeVersion="0" ma:contentTypeDescription="Upload a document to the Knowledge Base" ma:contentTypeScope="" ma:versionID="638f92bbedd226d73718ab2f6e7bb965">
  <xsd:schema xmlns:xsd="http://www.w3.org/2001/XMLSchema" xmlns:p="http://schemas.microsoft.com/office/2006/metadata/properties" xmlns:ns2="5B641CA3-29DB-4B40-AAF1-933874EF828D" targetNamespace="http://schemas.microsoft.com/office/2006/metadata/properties" ma:root="true" ma:fieldsID="d2e5b9c6326b4426df0544c1c24cbc6f" ns2:_="">
    <xsd:import namespace="5B641CA3-29DB-4B40-AAF1-933874EF828D"/>
    <xsd:element name="properties">
      <xsd:complexType>
        <xsd:sequence>
          <xsd:element name="documentManagement">
            <xsd:complexType>
              <xsd:all>
                <xsd:element ref="ns2:KBKeywords" minOccurs="0"/>
                <xsd:element ref="ns2:KBRelatedArticles" minOccurs="0"/>
              </xsd:all>
            </xsd:complexType>
          </xsd:element>
        </xsd:sequence>
      </xsd:complexType>
    </xsd:element>
  </xsd:schema>
  <xsd:schema xmlns:xsd="http://www.w3.org/2001/XMLSchema" xmlns:dms="http://schemas.microsoft.com/office/2006/documentManagement/types" targetNamespace="5B641CA3-29DB-4B40-AAF1-933874EF828D" elementFormDefault="qualified">
    <xsd:import namespace="http://schemas.microsoft.com/office/2006/documentManagement/types"/>
    <xsd:element name="KBKeywords" ma:index="8" nillable="true" ma:displayName="Keywords" ma:description="" ma:list="{BFE8AD22-74D2-462C-9188-1458E2E05E23}" ma:internalName="KBKeywords" ma:showField="Title">
      <xsd:complexType>
        <xsd:complexContent>
          <xsd:extension base="dms:MultiChoiceLookup">
            <xsd:sequence>
              <xsd:element name="Value" type="dms:Lookup" maxOccurs="unbounded" minOccurs="0" nillable="true"/>
            </xsd:sequence>
          </xsd:extension>
        </xsd:complexContent>
      </xsd:complexType>
    </xsd:element>
    <xsd:element name="KBRelatedArticles" ma:index="9" nillable="true" ma:displayName="Related Articles" ma:description="" ma:list="Self" ma:internalName="KBRelatedArticles" ma:showField="TextFileNam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hor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KBKeywords xmlns="5B641CA3-29DB-4B40-AAF1-933874EF828D"/>
    <KBRelatedArticles xmlns="5B641CA3-29DB-4B40-AAF1-933874EF828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67A2AC-BB42-40E0-B9D7-5F75EBD21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41CA3-29DB-4B40-AAF1-933874EF828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9789618-D9DF-41A1-872F-F2C6EDAB2EB2}">
  <ds:schemaRefs>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http://schemas.openxmlformats.org/package/2006/metadata/core-properties"/>
    <ds:schemaRef ds:uri="5B641CA3-29DB-4B40-AAF1-933874EF828D"/>
    <ds:schemaRef ds:uri="http://purl.org/dc/terms/"/>
  </ds:schemaRefs>
</ds:datastoreItem>
</file>

<file path=customXml/itemProps3.xml><?xml version="1.0" encoding="utf-8"?>
<ds:datastoreItem xmlns:ds="http://schemas.openxmlformats.org/officeDocument/2006/customXml" ds:itemID="{4B8CA2C7-4A53-4C72-B32F-C53B8D95B9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25907</TotalTime>
  <Words>1712</Words>
  <Application>Microsoft Office PowerPoint</Application>
  <PresentationFormat>On-screen Show (4:3)</PresentationFormat>
  <Paragraphs>313</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Symbol</vt:lpstr>
      <vt:lpstr>Verdana</vt:lpstr>
      <vt:lpstr>Default Design</vt:lpstr>
      <vt:lpstr>FSFN Independent Living (IL) Enhancements Topic 1: Overview and General Changes</vt:lpstr>
      <vt:lpstr>Agenda</vt:lpstr>
      <vt:lpstr>Introduction</vt:lpstr>
      <vt:lpstr>Changes to Supporting Pages</vt:lpstr>
      <vt:lpstr>Maintain Case Worksheet Page</vt:lpstr>
      <vt:lpstr>Maintain Case FSFN System Demo</vt:lpstr>
      <vt:lpstr>Changes to Supporting Pages (cont.)</vt:lpstr>
      <vt:lpstr>Education Information Tab</vt:lpstr>
      <vt:lpstr>Changes to Supporting Pages (cont.)</vt:lpstr>
      <vt:lpstr>Education History Tab</vt:lpstr>
      <vt:lpstr>Changes to Supporting Pages (cont.)</vt:lpstr>
      <vt:lpstr>Maintain Education History Pop-Up</vt:lpstr>
      <vt:lpstr>Education FSFN System Demo</vt:lpstr>
      <vt:lpstr>Changes to Supporting Pages (cont.)</vt:lpstr>
      <vt:lpstr>Medical Mental Health – Disability Information Tab</vt:lpstr>
      <vt:lpstr>Medical Mental Health FSFN System Demo</vt:lpstr>
      <vt:lpstr>Changes to Supporting Pages (cont.)</vt:lpstr>
      <vt:lpstr>Meetings Page</vt:lpstr>
      <vt:lpstr>Meetings FSFN System Demo</vt:lpstr>
      <vt:lpstr>General Changes to IL Page</vt:lpstr>
      <vt:lpstr>Independent Living Page</vt:lpstr>
      <vt:lpstr>General Changes to IL Page (cont.)</vt:lpstr>
      <vt:lpstr>Living Skills Assessment Page</vt:lpstr>
      <vt:lpstr>General Changes to IL Page (cont.)</vt:lpstr>
      <vt:lpstr>General Changes to IL Page (cont.)</vt:lpstr>
      <vt:lpstr>General Changes to IL Page (cont.)</vt:lpstr>
      <vt:lpstr>Independent Living Age 18-23 Tab</vt:lpstr>
      <vt:lpstr>Independent Living FSFN System Demo</vt:lpstr>
      <vt:lpstr>Points to Remember</vt:lpstr>
      <vt:lpstr>Points to Remember (cont.)</vt:lpstr>
      <vt:lpstr>Points to Remember (cont.)</vt:lpstr>
      <vt:lpstr>Reference Information</vt:lpstr>
      <vt:lpstr>Please go to …</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FSFN Independent Living (IL) Enhancements - Topic 1 Overview and General Changes</dc:title>
  <dc:creator>Christopher J. Nonevski</dc:creator>
  <cp:lastModifiedBy>VanDyke, Misty N</cp:lastModifiedBy>
  <cp:revision>2067</cp:revision>
  <cp:lastPrinted>2013-10-25T17:35:04Z</cp:lastPrinted>
  <dcterms:created xsi:type="dcterms:W3CDTF">2013-03-19T20:37:54Z</dcterms:created>
  <dcterms:modified xsi:type="dcterms:W3CDTF">2025-04-28T18:49:24Z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0x0101004E0C76BA01FE49858DBF5D9F1A50EB5B00C1717AB0DCB1564DBDBDC5DEAD62D851</vt:lpwstr>
  </property>
</Properties>
</file>