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 id="2147483756" r:id="rId4"/>
  </p:sldMasterIdLst>
  <p:notesMasterIdLst>
    <p:notesMasterId r:id="rId39"/>
  </p:notesMasterIdLst>
  <p:handoutMasterIdLst>
    <p:handoutMasterId r:id="rId40"/>
  </p:handoutMasterIdLst>
  <p:sldIdLst>
    <p:sldId id="256" r:id="rId5"/>
    <p:sldId id="284" r:id="rId6"/>
    <p:sldId id="287" r:id="rId7"/>
    <p:sldId id="288" r:id="rId8"/>
    <p:sldId id="291" r:id="rId9"/>
    <p:sldId id="297" r:id="rId10"/>
    <p:sldId id="298" r:id="rId11"/>
    <p:sldId id="289" r:id="rId12"/>
    <p:sldId id="276" r:id="rId13"/>
    <p:sldId id="285" r:id="rId14"/>
    <p:sldId id="277" r:id="rId15"/>
    <p:sldId id="299" r:id="rId16"/>
    <p:sldId id="259" r:id="rId17"/>
    <p:sldId id="279" r:id="rId18"/>
    <p:sldId id="260" r:id="rId19"/>
    <p:sldId id="281" r:id="rId20"/>
    <p:sldId id="257" r:id="rId21"/>
    <p:sldId id="263" r:id="rId22"/>
    <p:sldId id="264" r:id="rId23"/>
    <p:sldId id="286" r:id="rId24"/>
    <p:sldId id="267" r:id="rId25"/>
    <p:sldId id="280" r:id="rId26"/>
    <p:sldId id="271" r:id="rId27"/>
    <p:sldId id="262" r:id="rId28"/>
    <p:sldId id="268" r:id="rId29"/>
    <p:sldId id="273" r:id="rId30"/>
    <p:sldId id="274" r:id="rId31"/>
    <p:sldId id="282" r:id="rId32"/>
    <p:sldId id="258" r:id="rId33"/>
    <p:sldId id="300" r:id="rId34"/>
    <p:sldId id="269" r:id="rId35"/>
    <p:sldId id="270" r:id="rId36"/>
    <p:sldId id="295" r:id="rId37"/>
    <p:sldId id="296" r:id="rId38"/>
  </p:sldIdLst>
  <p:sldSz cx="9144000" cy="6858000" type="screen4x3"/>
  <p:notesSz cx="9369425" cy="710247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EA1"/>
    <a:srgbClr val="337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115" d="100"/>
          <a:sy n="115" d="100"/>
        </p:scale>
        <p:origin x="1824" y="72"/>
      </p:cViewPr>
      <p:guideLst>
        <p:guide orient="horz" pos="2160"/>
        <p:guide pos="2880"/>
      </p:guideLst>
    </p:cSldViewPr>
  </p:slideViewPr>
  <p:notesTextViewPr>
    <p:cViewPr>
      <p:scale>
        <a:sx n="1" d="1"/>
        <a:sy n="1" d="1"/>
      </p:scale>
      <p:origin x="0" y="0"/>
    </p:cViewPr>
  </p:notesTextViewPr>
  <p:sorterViewPr>
    <p:cViewPr>
      <p:scale>
        <a:sx n="100" d="100"/>
        <a:sy n="100" d="100"/>
      </p:scale>
      <p:origin x="0" y="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3200" dirty="0">
                <a:solidFill>
                  <a:srgbClr val="C00000"/>
                </a:solidFill>
              </a:rPr>
              <a:t>Goals vs. Outcomes </a:t>
            </a:r>
            <a:r>
              <a:rPr lang="en-US" sz="3200" dirty="0"/>
              <a:t>or </a:t>
            </a:r>
          </a:p>
          <a:p>
            <a:pPr>
              <a:defRPr/>
            </a:pPr>
            <a:r>
              <a:rPr lang="en-US" sz="3200" dirty="0">
                <a:solidFill>
                  <a:srgbClr val="002060"/>
                </a:solidFill>
              </a:rPr>
              <a:t>Intentions vs. Reality</a:t>
            </a:r>
          </a:p>
        </c:rich>
      </c:tx>
      <c:layout>
        <c:manualLayout>
          <c:xMode val="edge"/>
          <c:yMode val="edge"/>
          <c:x val="0.25074617235345581"/>
          <c:y val="4.3659521726450858E-2"/>
        </c:manualLayout>
      </c:layout>
      <c:overlay val="0"/>
    </c:title>
    <c:autoTitleDeleted val="0"/>
    <c:plotArea>
      <c:layout>
        <c:manualLayout>
          <c:layoutTarget val="inner"/>
          <c:xMode val="edge"/>
          <c:yMode val="edge"/>
          <c:x val="0.16688123359580054"/>
          <c:y val="0.2007344706911636"/>
          <c:w val="0.62270060902581348"/>
          <c:h val="0.69947054534849806"/>
        </c:manualLayout>
      </c:layout>
      <c:lineChart>
        <c:grouping val="standard"/>
        <c:varyColors val="0"/>
        <c:ser>
          <c:idx val="0"/>
          <c:order val="0"/>
          <c:tx>
            <c:strRef>
              <c:f>Sheet1!$B$1</c:f>
              <c:strCache>
                <c:ptCount val="1"/>
                <c:pt idx="0">
                  <c:v>Case Goal Emancipation</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Sheet1!$B$2:$B$10</c:f>
              <c:numCache>
                <c:formatCode>0%</c:formatCode>
                <c:ptCount val="9"/>
                <c:pt idx="0">
                  <c:v>0.06</c:v>
                </c:pt>
                <c:pt idx="1">
                  <c:v>0.06</c:v>
                </c:pt>
                <c:pt idx="2">
                  <c:v>0.06</c:v>
                </c:pt>
                <c:pt idx="3">
                  <c:v>0.06</c:v>
                </c:pt>
                <c:pt idx="4">
                  <c:v>0.06</c:v>
                </c:pt>
                <c:pt idx="5">
                  <c:v>0.06</c:v>
                </c:pt>
                <c:pt idx="6">
                  <c:v>0.06</c:v>
                </c:pt>
                <c:pt idx="7">
                  <c:v>0.06</c:v>
                </c:pt>
                <c:pt idx="8">
                  <c:v>0.05</c:v>
                </c:pt>
              </c:numCache>
            </c:numRef>
          </c:val>
          <c:smooth val="0"/>
          <c:extLst>
            <c:ext xmlns:c16="http://schemas.microsoft.com/office/drawing/2014/chart" uri="{C3380CC4-5D6E-409C-BE32-E72D297353CC}">
              <c16:uniqueId val="{00000000-B064-4498-8F14-29E630E53352}"/>
            </c:ext>
          </c:extLst>
        </c:ser>
        <c:ser>
          <c:idx val="1"/>
          <c:order val="1"/>
          <c:tx>
            <c:strRef>
              <c:f>Sheet1!$C$1</c:f>
              <c:strCache>
                <c:ptCount val="1"/>
                <c:pt idx="0">
                  <c:v>Column2</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Sheet1!$C$2:$C$10</c:f>
              <c:numCache>
                <c:formatCode>General</c:formatCode>
                <c:ptCount val="9"/>
              </c:numCache>
            </c:numRef>
          </c:val>
          <c:smooth val="0"/>
          <c:extLst>
            <c:ext xmlns:c16="http://schemas.microsoft.com/office/drawing/2014/chart" uri="{C3380CC4-5D6E-409C-BE32-E72D297353CC}">
              <c16:uniqueId val="{00000001-B064-4498-8F14-29E630E53352}"/>
            </c:ext>
          </c:extLst>
        </c:ser>
        <c:ser>
          <c:idx val="2"/>
          <c:order val="2"/>
          <c:tx>
            <c:strRef>
              <c:f>Sheet1!$D$1</c:f>
              <c:strCache>
                <c:ptCount val="1"/>
                <c:pt idx="0">
                  <c:v>Exits to Emancipation</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Sheet1!$D$2:$D$10</c:f>
              <c:numCache>
                <c:formatCode>0%</c:formatCode>
                <c:ptCount val="9"/>
                <c:pt idx="0">
                  <c:v>0.08</c:v>
                </c:pt>
                <c:pt idx="1">
                  <c:v>0.08</c:v>
                </c:pt>
                <c:pt idx="2">
                  <c:v>0.09</c:v>
                </c:pt>
                <c:pt idx="3">
                  <c:v>0.09</c:v>
                </c:pt>
                <c:pt idx="4">
                  <c:v>0.1</c:v>
                </c:pt>
                <c:pt idx="5">
                  <c:v>0.1</c:v>
                </c:pt>
                <c:pt idx="6">
                  <c:v>0.11</c:v>
                </c:pt>
                <c:pt idx="7">
                  <c:v>0.11</c:v>
                </c:pt>
                <c:pt idx="8">
                  <c:v>0.11</c:v>
                </c:pt>
              </c:numCache>
            </c:numRef>
          </c:val>
          <c:smooth val="0"/>
          <c:extLst>
            <c:ext xmlns:c16="http://schemas.microsoft.com/office/drawing/2014/chart" uri="{C3380CC4-5D6E-409C-BE32-E72D297353CC}">
              <c16:uniqueId val="{00000002-B064-4498-8F14-29E630E53352}"/>
            </c:ext>
          </c:extLst>
        </c:ser>
        <c:ser>
          <c:idx val="3"/>
          <c:order val="3"/>
          <c:tx>
            <c:strRef>
              <c:f>Sheet1!$E$1</c:f>
              <c:strCache>
                <c:ptCount val="1"/>
                <c:pt idx="0">
                  <c:v>Column1</c:v>
                </c:pt>
              </c:strCache>
            </c:strRef>
          </c:tx>
          <c:cat>
            <c:numRef>
              <c:f>Sheet1!$A$2:$A$10</c:f>
              <c:numCache>
                <c:formatCode>General</c:formatCode>
                <c:ptCount val="9"/>
                <c:pt idx="0">
                  <c:v>2003</c:v>
                </c:pt>
                <c:pt idx="1">
                  <c:v>2004</c:v>
                </c:pt>
                <c:pt idx="2">
                  <c:v>2005</c:v>
                </c:pt>
                <c:pt idx="3">
                  <c:v>2006</c:v>
                </c:pt>
                <c:pt idx="4">
                  <c:v>2007</c:v>
                </c:pt>
                <c:pt idx="5">
                  <c:v>2008</c:v>
                </c:pt>
                <c:pt idx="6">
                  <c:v>2009</c:v>
                </c:pt>
                <c:pt idx="7">
                  <c:v>2010</c:v>
                </c:pt>
                <c:pt idx="8">
                  <c:v>2011</c:v>
                </c:pt>
              </c:numCache>
            </c:numRef>
          </c:cat>
          <c:val>
            <c:numRef>
              <c:f>Sheet1!$E$2:$E$10</c:f>
              <c:numCache>
                <c:formatCode>General</c:formatCode>
                <c:ptCount val="9"/>
              </c:numCache>
            </c:numRef>
          </c:val>
          <c:smooth val="0"/>
          <c:extLst>
            <c:ext xmlns:c16="http://schemas.microsoft.com/office/drawing/2014/chart" uri="{C3380CC4-5D6E-409C-BE32-E72D297353CC}">
              <c16:uniqueId val="{00000003-B064-4498-8F14-29E630E53352}"/>
            </c:ext>
          </c:extLst>
        </c:ser>
        <c:dLbls>
          <c:showLegendKey val="0"/>
          <c:showVal val="0"/>
          <c:showCatName val="0"/>
          <c:showSerName val="0"/>
          <c:showPercent val="0"/>
          <c:showBubbleSize val="0"/>
        </c:dLbls>
        <c:marker val="1"/>
        <c:smooth val="0"/>
        <c:axId val="45391872"/>
        <c:axId val="41195136"/>
      </c:lineChart>
      <c:catAx>
        <c:axId val="45391872"/>
        <c:scaling>
          <c:orientation val="minMax"/>
        </c:scaling>
        <c:delete val="0"/>
        <c:axPos val="b"/>
        <c:numFmt formatCode="General" sourceLinked="1"/>
        <c:majorTickMark val="none"/>
        <c:minorTickMark val="none"/>
        <c:tickLblPos val="nextTo"/>
        <c:crossAx val="41195136"/>
        <c:crosses val="autoZero"/>
        <c:auto val="1"/>
        <c:lblAlgn val="ctr"/>
        <c:lblOffset val="100"/>
        <c:noMultiLvlLbl val="0"/>
      </c:catAx>
      <c:valAx>
        <c:axId val="41195136"/>
        <c:scaling>
          <c:orientation val="minMax"/>
        </c:scaling>
        <c:delete val="0"/>
        <c:axPos val="l"/>
        <c:majorGridlines/>
        <c:title>
          <c:tx>
            <c:rich>
              <a:bodyPr/>
              <a:lstStyle/>
              <a:p>
                <a:pPr>
                  <a:defRPr/>
                </a:pPr>
                <a:r>
                  <a:rPr lang="en-US" dirty="0"/>
                  <a:t>% of  All Foster Care Cases</a:t>
                </a:r>
              </a:p>
            </c:rich>
          </c:tx>
          <c:layout>
            <c:manualLayout>
              <c:xMode val="edge"/>
              <c:yMode val="edge"/>
              <c:x val="6.5246828521434819E-2"/>
              <c:y val="0.32364100320793232"/>
            </c:manualLayout>
          </c:layout>
          <c:overlay val="0"/>
        </c:title>
        <c:numFmt formatCode="0%" sourceLinked="1"/>
        <c:majorTickMark val="none"/>
        <c:minorTickMark val="none"/>
        <c:tickLblPos val="nextTo"/>
        <c:crossAx val="45391872"/>
        <c:crosses val="autoZero"/>
        <c:crossBetween val="between"/>
      </c:valAx>
    </c:plotArea>
    <c:legend>
      <c:legendPos val="r"/>
      <c:legendEntry>
        <c:idx val="1"/>
        <c:delete val="1"/>
      </c:legendEntry>
      <c:legendEntry>
        <c:idx val="3"/>
        <c:delete val="1"/>
      </c:legendEntry>
      <c:layout>
        <c:manualLayout>
          <c:xMode val="edge"/>
          <c:yMode val="edge"/>
          <c:x val="0.75756441382327211"/>
          <c:y val="0.32212715077282006"/>
          <c:w val="0.24049759405074367"/>
          <c:h val="0.244147419072615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5124"/>
          </a:xfrm>
          <a:prstGeom prst="rect">
            <a:avLst/>
          </a:prstGeom>
        </p:spPr>
        <p:txBody>
          <a:bodyPr vert="horz" lIns="94119" tIns="47060" rIns="94119" bIns="47060" rtlCol="0"/>
          <a:lstStyle>
            <a:lvl1pPr algn="r">
              <a:defRPr sz="1200"/>
            </a:lvl1pPr>
          </a:lstStyle>
          <a:p>
            <a:fld id="{0E4E2BFD-FB48-4876-B9F6-C0F22830CCDF}" type="datetimeFigureOut">
              <a:rPr lang="en-US" smtClean="0"/>
              <a:t>4/28/2025</a:t>
            </a:fld>
            <a:endParaRPr lang="en-US"/>
          </a:p>
        </p:txBody>
      </p:sp>
      <p:sp>
        <p:nvSpPr>
          <p:cNvPr id="4" name="Footer Placeholder 3"/>
          <p:cNvSpPr>
            <a:spLocks noGrp="1"/>
          </p:cNvSpPr>
          <p:nvPr>
            <p:ph type="ftr" sz="quarter" idx="2"/>
          </p:nvPr>
        </p:nvSpPr>
        <p:spPr>
          <a:xfrm>
            <a:off x="0" y="6746119"/>
            <a:ext cx="4060084" cy="355124"/>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46119"/>
            <a:ext cx="4060084" cy="355124"/>
          </a:xfrm>
          <a:prstGeom prst="rect">
            <a:avLst/>
          </a:prstGeom>
        </p:spPr>
        <p:txBody>
          <a:bodyPr vert="horz" lIns="94119" tIns="47060" rIns="94119" bIns="47060" rtlCol="0" anchor="b"/>
          <a:lstStyle>
            <a:lvl1pPr algn="r">
              <a:defRPr sz="1200"/>
            </a:lvl1pPr>
          </a:lstStyle>
          <a:p>
            <a:fld id="{E652F57B-ACC6-4C35-BE76-698F763FA941}" type="slidenum">
              <a:rPr lang="en-US" smtClean="0"/>
              <a:t>‹#›</a:t>
            </a:fld>
            <a:endParaRPr lang="en-US"/>
          </a:p>
        </p:txBody>
      </p:sp>
    </p:spTree>
    <p:extLst>
      <p:ext uri="{BB962C8B-B14F-4D97-AF65-F5344CB8AC3E}">
        <p14:creationId xmlns:p14="http://schemas.microsoft.com/office/powerpoint/2010/main" val="288750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124"/>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5307173" y="0"/>
            <a:ext cx="4060084" cy="355124"/>
          </a:xfrm>
          <a:prstGeom prst="rect">
            <a:avLst/>
          </a:prstGeom>
        </p:spPr>
        <p:txBody>
          <a:bodyPr vert="horz" lIns="94119" tIns="47060" rIns="94119" bIns="47060" rtlCol="0"/>
          <a:lstStyle>
            <a:lvl1pPr algn="r">
              <a:defRPr sz="1200"/>
            </a:lvl1pPr>
          </a:lstStyle>
          <a:p>
            <a:fld id="{CCEC7DAE-F911-460D-929C-40487191329A}" type="datetimeFigureOut">
              <a:rPr lang="en-US" smtClean="0"/>
              <a:t>4/28/2025</a:t>
            </a:fld>
            <a:endParaRPr lang="en-US"/>
          </a:p>
        </p:txBody>
      </p:sp>
      <p:sp>
        <p:nvSpPr>
          <p:cNvPr id="4" name="Slide Image Placeholder 3"/>
          <p:cNvSpPr>
            <a:spLocks noGrp="1" noRot="1" noChangeAspect="1"/>
          </p:cNvSpPr>
          <p:nvPr>
            <p:ph type="sldImg" idx="2"/>
          </p:nvPr>
        </p:nvSpPr>
        <p:spPr>
          <a:xfrm>
            <a:off x="2909888" y="533400"/>
            <a:ext cx="3549650" cy="2662238"/>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936943" y="3373675"/>
            <a:ext cx="7495540" cy="3196114"/>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0084" cy="355124"/>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46119"/>
            <a:ext cx="4060084" cy="355124"/>
          </a:xfrm>
          <a:prstGeom prst="rect">
            <a:avLst/>
          </a:prstGeom>
        </p:spPr>
        <p:txBody>
          <a:bodyPr vert="horz" lIns="94119" tIns="47060" rIns="94119" bIns="47060" rtlCol="0" anchor="b"/>
          <a:lstStyle>
            <a:lvl1pPr algn="r">
              <a:defRPr sz="1200"/>
            </a:lvl1pPr>
          </a:lstStyle>
          <a:p>
            <a:fld id="{D54D9463-9D95-4EF9-BD85-8FB05BC0BD60}" type="slidenum">
              <a:rPr lang="en-US" smtClean="0"/>
              <a:t>‹#›</a:t>
            </a:fld>
            <a:endParaRPr lang="en-US"/>
          </a:p>
        </p:txBody>
      </p:sp>
    </p:spTree>
    <p:extLst>
      <p:ext uri="{BB962C8B-B14F-4D97-AF65-F5344CB8AC3E}">
        <p14:creationId xmlns:p14="http://schemas.microsoft.com/office/powerpoint/2010/main" val="350034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0295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72941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845146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5340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4529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758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0968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67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3733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14360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16359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911CA-A7AB-4C88-96C9-B15FE72E2E0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53662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3E19C6-B075-4146-9AD9-7A2C13830C5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24654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19C6-B075-4146-9AD9-7A2C13830C5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350641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19C6-B075-4146-9AD9-7A2C13830C5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42039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7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08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66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58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14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401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39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06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19C6-B075-4146-9AD9-7A2C13830C5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740344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607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24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657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442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4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336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51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253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72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84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E19C6-B075-4146-9AD9-7A2C13830C5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427612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638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15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6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64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458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54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109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675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378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57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3E19C6-B075-4146-9AD9-7A2C13830C5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219352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760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951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141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490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12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3E19C6-B075-4146-9AD9-7A2C13830C53}"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414987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3E19C6-B075-4146-9AD9-7A2C13830C53}"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92988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E19C6-B075-4146-9AD9-7A2C13830C53}"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78892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226620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3E19C6-B075-4146-9AD9-7A2C13830C5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1DE47-62E8-473E-A2E7-675A012AF48A}" type="slidenum">
              <a:rPr lang="en-US" smtClean="0"/>
              <a:t>‹#›</a:t>
            </a:fld>
            <a:endParaRPr lang="en-US"/>
          </a:p>
        </p:txBody>
      </p:sp>
    </p:spTree>
    <p:extLst>
      <p:ext uri="{BB962C8B-B14F-4D97-AF65-F5344CB8AC3E}">
        <p14:creationId xmlns:p14="http://schemas.microsoft.com/office/powerpoint/2010/main" val="183764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E19C6-B075-4146-9AD9-7A2C13830C53}" type="datetimeFigureOut">
              <a:rPr lang="en-US" smtClean="0"/>
              <a:t>4/28/2025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1DE47-62E8-473E-A2E7-675A012AF48A}" type="slidenum">
              <a:rPr lang="en-US" smtClean="0"/>
              <a:t>‹#›</a:t>
            </a:fld>
            <a:endParaRPr lang="en-US"/>
          </a:p>
        </p:txBody>
      </p:sp>
    </p:spTree>
    <p:extLst>
      <p:ext uri="{BB962C8B-B14F-4D97-AF65-F5344CB8AC3E}">
        <p14:creationId xmlns:p14="http://schemas.microsoft.com/office/powerpoint/2010/main" val="17117695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CDC62-0A30-44D5-B754-09F7D2A902F9}"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1365F-13A3-45FC-B95D-954649F2B2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111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BCBCB"/>
            </a:gs>
            <a:gs pos="59000">
              <a:srgbClr val="FFFFFF">
                <a:lumMod val="0"/>
                <a:lumOff val="100000"/>
              </a:srgbClr>
            </a:gs>
            <a:gs pos="66000">
              <a:srgbClr val="B2B2B2"/>
            </a:gs>
            <a:gs pos="100000">
              <a:srgbClr val="EAEAEA">
                <a:lumMod val="0"/>
                <a:lumOff val="10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93410-21BD-4841-9DC6-485C97F1312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61A4-3AAD-4496-8A32-17184081AC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90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E19C6-B075-4146-9AD9-7A2C13830C53}" type="datetimeFigureOut">
              <a:rPr lang="en-US" smtClean="0">
                <a:solidFill>
                  <a:prstClr val="black">
                    <a:tint val="75000"/>
                  </a:prstClr>
                </a:solidFill>
              </a:rPr>
              <a:pPr/>
              <a:t>4/28/2025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1DE47-62E8-473E-A2E7-675A012AF4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4544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cf.hhs.gov/programs/cb/research-data-technology/statistics-research/afcar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676400"/>
          </a:xfrm>
        </p:spPr>
        <p:txBody>
          <a:bodyPr>
            <a:normAutofit/>
          </a:bodyPr>
          <a:lstStyle/>
          <a:p>
            <a:r>
              <a:rPr lang="en-US" b="1" dirty="0">
                <a:latin typeface="Castellar" pitchFamily="18" charset="0"/>
              </a:rPr>
              <a:t>Extended Foster Care Beyond Age 18</a:t>
            </a:r>
          </a:p>
        </p:txBody>
      </p:sp>
      <p:sp>
        <p:nvSpPr>
          <p:cNvPr id="3" name="Subtitle 2"/>
          <p:cNvSpPr>
            <a:spLocks noGrp="1"/>
          </p:cNvSpPr>
          <p:nvPr>
            <p:ph type="subTitle" idx="1"/>
          </p:nvPr>
        </p:nvSpPr>
        <p:spPr>
          <a:xfrm>
            <a:off x="381000" y="3581400"/>
            <a:ext cx="8382000" cy="2819400"/>
          </a:xfrm>
        </p:spPr>
        <p:txBody>
          <a:bodyPr>
            <a:normAutofit/>
          </a:bodyPr>
          <a:lstStyle/>
          <a:p>
            <a:r>
              <a:rPr lang="en-US" sz="3900" dirty="0">
                <a:solidFill>
                  <a:schemeClr val="tx2">
                    <a:lumMod val="75000"/>
                  </a:schemeClr>
                </a:solidFill>
                <a:ea typeface="Calibri"/>
                <a:cs typeface="Times New Roman"/>
              </a:rPr>
              <a:t>Using Innovative and Effective Approaches </a:t>
            </a:r>
          </a:p>
          <a:p>
            <a:endParaRPr lang="en-US" sz="2400" dirty="0">
              <a:solidFill>
                <a:schemeClr val="tx2">
                  <a:lumMod val="75000"/>
                </a:schemeClr>
              </a:solidFill>
              <a:cs typeface="Times New Roman"/>
            </a:endParaRPr>
          </a:p>
          <a:p>
            <a:r>
              <a:rPr lang="en-US" sz="2400" dirty="0">
                <a:solidFill>
                  <a:schemeClr val="tx2">
                    <a:lumMod val="75000"/>
                  </a:schemeClr>
                </a:solidFill>
                <a:cs typeface="Times New Roman"/>
              </a:rPr>
              <a:t>Kate Hanley, Consultant</a:t>
            </a:r>
          </a:p>
          <a:p>
            <a:endParaRPr lang="en-US" sz="2400" dirty="0">
              <a:solidFill>
                <a:schemeClr val="tx2">
                  <a:lumMod val="75000"/>
                </a:schemeClr>
              </a:solidFill>
              <a:cs typeface="Times New Roma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00"/>
            <a:ext cx="3048000" cy="1905000"/>
          </a:xfrm>
          <a:prstGeom prst="rect">
            <a:avLst/>
          </a:prstGeom>
        </p:spPr>
      </p:pic>
    </p:spTree>
    <p:extLst>
      <p:ext uri="{BB962C8B-B14F-4D97-AF65-F5344CB8AC3E}">
        <p14:creationId xmlns:p14="http://schemas.microsoft.com/office/powerpoint/2010/main" val="143990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5105400" cy="914400"/>
          </a:xfrm>
        </p:spPr>
        <p:txBody>
          <a:bodyPr>
            <a:normAutofit/>
          </a:bodyPr>
          <a:lstStyle/>
          <a:p>
            <a:r>
              <a:rPr lang="en-US" sz="4000" dirty="0">
                <a:solidFill>
                  <a:schemeClr val="tx2">
                    <a:lumMod val="75000"/>
                  </a:schemeClr>
                </a:solidFill>
              </a:rPr>
              <a:t>What does it take?</a:t>
            </a:r>
          </a:p>
        </p:txBody>
      </p:sp>
      <p:sp>
        <p:nvSpPr>
          <p:cNvPr id="3" name="Content Placeholder 2"/>
          <p:cNvSpPr>
            <a:spLocks noGrp="1"/>
          </p:cNvSpPr>
          <p:nvPr>
            <p:ph idx="1"/>
          </p:nvPr>
        </p:nvSpPr>
        <p:spPr>
          <a:xfrm>
            <a:off x="990600" y="2057400"/>
            <a:ext cx="7315200" cy="4068763"/>
          </a:xfrm>
        </p:spPr>
        <p:txBody>
          <a:bodyPr>
            <a:normAutofit/>
          </a:bodyPr>
          <a:lstStyle/>
          <a:p>
            <a:pPr>
              <a:spcBef>
                <a:spcPts val="1800"/>
              </a:spcBef>
            </a:pPr>
            <a:r>
              <a:rPr lang="en-US" sz="2800" dirty="0"/>
              <a:t>Agencies must make a concerted effort to develop policies and programs that allow:</a:t>
            </a:r>
          </a:p>
          <a:p>
            <a:pPr lvl="1">
              <a:spcBef>
                <a:spcPts val="1800"/>
              </a:spcBef>
            </a:pPr>
            <a:r>
              <a:rPr lang="en-US" sz="2400" dirty="0"/>
              <a:t>Young adults to maintain eligibility.</a:t>
            </a:r>
          </a:p>
          <a:p>
            <a:pPr lvl="1">
              <a:spcBef>
                <a:spcPts val="1800"/>
              </a:spcBef>
            </a:pPr>
            <a:r>
              <a:rPr lang="en-US" sz="2400" dirty="0"/>
              <a:t>Address challenges faced by different types of young adults.</a:t>
            </a:r>
          </a:p>
          <a:p>
            <a:pPr lvl="1">
              <a:spcBef>
                <a:spcPts val="1800"/>
              </a:spcBef>
            </a:pPr>
            <a:r>
              <a:rPr lang="en-US" sz="2400" dirty="0"/>
              <a:t>Reentry is open to all and process is customer friendly. </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4800"/>
            <a:ext cx="2158999" cy="1625599"/>
          </a:xfrm>
          <a:prstGeom prst="rect">
            <a:avLst/>
          </a:prstGeom>
        </p:spPr>
      </p:pic>
    </p:spTree>
    <p:extLst>
      <p:ext uri="{BB962C8B-B14F-4D97-AF65-F5344CB8AC3E}">
        <p14:creationId xmlns:p14="http://schemas.microsoft.com/office/powerpoint/2010/main" val="2439083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6248400" cy="731838"/>
          </a:xfrm>
        </p:spPr>
        <p:txBody>
          <a:bodyPr>
            <a:normAutofit fontScale="90000"/>
          </a:bodyPr>
          <a:lstStyle/>
          <a:p>
            <a:pPr algn="l"/>
            <a:r>
              <a:rPr lang="en-US" dirty="0"/>
              <a:t>    </a:t>
            </a:r>
            <a:r>
              <a:rPr lang="en-US" sz="4000" dirty="0">
                <a:solidFill>
                  <a:schemeClr val="tx2">
                    <a:lumMod val="75000"/>
                  </a:schemeClr>
                </a:solidFill>
              </a:rPr>
              <a:t>Eligibility Conditions</a:t>
            </a:r>
            <a:endParaRPr lang="en-US" b="1" dirty="0">
              <a:solidFill>
                <a:schemeClr val="tx2">
                  <a:lumMod val="75000"/>
                </a:schemeClr>
              </a:solidFill>
            </a:endParaRPr>
          </a:p>
        </p:txBody>
      </p:sp>
      <p:sp>
        <p:nvSpPr>
          <p:cNvPr id="3" name="Content Placeholder 2"/>
          <p:cNvSpPr>
            <a:spLocks noGrp="1"/>
          </p:cNvSpPr>
          <p:nvPr>
            <p:ph idx="1"/>
          </p:nvPr>
        </p:nvSpPr>
        <p:spPr>
          <a:xfrm>
            <a:off x="1295400" y="1600200"/>
            <a:ext cx="7391400" cy="4525963"/>
          </a:xfrm>
        </p:spPr>
        <p:txBody>
          <a:bodyPr>
            <a:normAutofit fontScale="92500"/>
          </a:bodyPr>
          <a:lstStyle/>
          <a:p>
            <a:pPr marL="0" indent="0">
              <a:buNone/>
            </a:pPr>
            <a:r>
              <a:rPr lang="en-US" dirty="0"/>
              <a:t>      </a:t>
            </a:r>
            <a:r>
              <a:rPr lang="en-US" sz="3500" dirty="0"/>
              <a:t>Must meet </a:t>
            </a:r>
            <a:r>
              <a:rPr lang="en-US" sz="3500" u="sng" dirty="0"/>
              <a:t>one</a:t>
            </a:r>
            <a:r>
              <a:rPr lang="en-US" sz="3500" dirty="0"/>
              <a:t> of the following:</a:t>
            </a:r>
            <a:endParaRPr lang="en-US" sz="3500" u="sng" dirty="0"/>
          </a:p>
          <a:p>
            <a:pPr indent="-548640">
              <a:spcBef>
                <a:spcPts val="1200"/>
              </a:spcBef>
            </a:pPr>
            <a:r>
              <a:rPr lang="en-US" sz="2800" dirty="0"/>
              <a:t>School – High School, GED, College –                       </a:t>
            </a:r>
            <a:r>
              <a:rPr lang="en-US" sz="600" dirty="0"/>
              <a:t>.         </a:t>
            </a:r>
            <a:r>
              <a:rPr lang="en-US" sz="2800" dirty="0"/>
              <a:t>Full or Part time</a:t>
            </a:r>
          </a:p>
          <a:p>
            <a:pPr indent="-548640">
              <a:spcBef>
                <a:spcPts val="1200"/>
              </a:spcBef>
            </a:pPr>
            <a:r>
              <a:rPr lang="en-US" sz="2800" dirty="0"/>
              <a:t>Vocational Programs, Trade School</a:t>
            </a:r>
          </a:p>
          <a:p>
            <a:pPr indent="-548640">
              <a:spcBef>
                <a:spcPts val="1200"/>
              </a:spcBef>
            </a:pPr>
            <a:r>
              <a:rPr lang="en-US" sz="2800" dirty="0"/>
              <a:t>Programs to Address Barriers to Employment </a:t>
            </a:r>
          </a:p>
          <a:p>
            <a:pPr indent="-548640">
              <a:spcBef>
                <a:spcPts val="1200"/>
              </a:spcBef>
            </a:pPr>
            <a:r>
              <a:rPr lang="en-US" sz="2800" dirty="0"/>
              <a:t>Employed 80 hours a month</a:t>
            </a:r>
          </a:p>
          <a:p>
            <a:pPr indent="-548640">
              <a:spcBef>
                <a:spcPts val="1200"/>
              </a:spcBef>
            </a:pPr>
            <a:r>
              <a:rPr lang="en-US" sz="2800" dirty="0"/>
              <a:t>Unable to perform any of the above</a:t>
            </a:r>
          </a:p>
          <a:p>
            <a:pPr marL="400050" lvl="1" indent="0">
              <a:spcBef>
                <a:spcPts val="2400"/>
              </a:spcBef>
              <a:buNone/>
            </a:pPr>
            <a:r>
              <a:rPr lang="en-US" u="sng" dirty="0">
                <a:solidFill>
                  <a:srgbClr val="C00000"/>
                </a:solidFill>
              </a:rPr>
              <a:t>17 States allow all of the above for eligibility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8600"/>
            <a:ext cx="1524000" cy="1752600"/>
          </a:xfrm>
          <a:prstGeom prst="rect">
            <a:avLst/>
          </a:prstGeom>
        </p:spPr>
      </p:pic>
    </p:spTree>
    <p:extLst>
      <p:ext uri="{BB962C8B-B14F-4D97-AF65-F5344CB8AC3E}">
        <p14:creationId xmlns:p14="http://schemas.microsoft.com/office/powerpoint/2010/main" val="376570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lstStyle/>
          <a:p>
            <a:r>
              <a:rPr lang="en-US" dirty="0">
                <a:solidFill>
                  <a:schemeClr val="tx2"/>
                </a:solidFill>
              </a:rPr>
              <a:t>Three States Eligibility</a:t>
            </a:r>
          </a:p>
        </p:txBody>
      </p:sp>
      <p:sp>
        <p:nvSpPr>
          <p:cNvPr id="3" name="Content Placeholder 2"/>
          <p:cNvSpPr>
            <a:spLocks noGrp="1"/>
          </p:cNvSpPr>
          <p:nvPr>
            <p:ph idx="1"/>
          </p:nvPr>
        </p:nvSpPr>
        <p:spPr/>
        <p:txBody>
          <a:bodyPr>
            <a:normAutofit lnSpcReduction="10000"/>
          </a:bodyPr>
          <a:lstStyle/>
          <a:p>
            <a:r>
              <a:rPr lang="en-US" dirty="0"/>
              <a:t>Tennessee, Washington and W. Virginia have more traditional eligibility conditions.</a:t>
            </a:r>
          </a:p>
          <a:p>
            <a:r>
              <a:rPr lang="en-US" dirty="0"/>
              <a:t>Young adults must be involved in an educational program which includes vocational or trade school.</a:t>
            </a:r>
          </a:p>
          <a:p>
            <a:r>
              <a:rPr lang="en-US" dirty="0"/>
              <a:t>All three have the option to expand eligibility in the future built into legislation.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15240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15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705600" cy="808038"/>
          </a:xfrm>
        </p:spPr>
        <p:txBody>
          <a:bodyPr>
            <a:normAutofit fontScale="90000"/>
          </a:bodyPr>
          <a:lstStyle/>
          <a:p>
            <a:br>
              <a:rPr lang="en-US" b="1" dirty="0"/>
            </a:br>
            <a:r>
              <a:rPr lang="en-US" dirty="0">
                <a:solidFill>
                  <a:schemeClr val="tx2">
                    <a:lumMod val="75000"/>
                  </a:schemeClr>
                </a:solidFill>
              </a:rPr>
              <a:t>Policy on Removing Barriers</a:t>
            </a:r>
            <a:br>
              <a:rPr lang="en-US" b="1" dirty="0"/>
            </a:br>
            <a:endParaRPr lang="en-US" b="1" dirty="0"/>
          </a:p>
        </p:txBody>
      </p:sp>
      <p:sp>
        <p:nvSpPr>
          <p:cNvPr id="3" name="Content Placeholder 2"/>
          <p:cNvSpPr>
            <a:spLocks noGrp="1"/>
          </p:cNvSpPr>
          <p:nvPr>
            <p:ph idx="1"/>
          </p:nvPr>
        </p:nvSpPr>
        <p:spPr>
          <a:xfrm>
            <a:off x="533400" y="1828800"/>
            <a:ext cx="8001000" cy="4297363"/>
          </a:xfrm>
        </p:spPr>
        <p:txBody>
          <a:bodyPr>
            <a:noAutofit/>
          </a:bodyPr>
          <a:lstStyle/>
          <a:p>
            <a:pPr marL="457200" marR="0">
              <a:lnSpc>
                <a:spcPts val="2800"/>
              </a:lnSpc>
              <a:spcBef>
                <a:spcPts val="1800"/>
              </a:spcBef>
              <a:spcAft>
                <a:spcPts val="0"/>
              </a:spcAft>
            </a:pPr>
            <a:r>
              <a:rPr lang="en-US" sz="2400" b="1" dirty="0">
                <a:ea typeface="Calibri"/>
                <a:cs typeface="Times New Roman"/>
              </a:rPr>
              <a:t>California</a:t>
            </a:r>
            <a:r>
              <a:rPr lang="en-US" sz="2400" dirty="0">
                <a:ea typeface="Calibri"/>
                <a:cs typeface="Times New Roman"/>
              </a:rPr>
              <a:t> – “based on a youth-centered assessment of skills and needs. </a:t>
            </a:r>
          </a:p>
          <a:p>
            <a:pPr marL="457200" marR="0">
              <a:lnSpc>
                <a:spcPts val="2800"/>
              </a:lnSpc>
              <a:spcBef>
                <a:spcPts val="1800"/>
              </a:spcBef>
              <a:spcAft>
                <a:spcPts val="0"/>
              </a:spcAft>
            </a:pPr>
            <a:r>
              <a:rPr lang="en-US" sz="2400" dirty="0">
                <a:ea typeface="Calibri"/>
                <a:cs typeface="Times New Roman"/>
              </a:rPr>
              <a:t>Such activities may include, but not be limited to, unpaid employment, volunteer activities, unpaid intern or apprenticeships. </a:t>
            </a:r>
          </a:p>
          <a:p>
            <a:pPr marL="457200" marR="0">
              <a:lnSpc>
                <a:spcPts val="2800"/>
              </a:lnSpc>
              <a:spcBef>
                <a:spcPts val="1800"/>
              </a:spcBef>
              <a:spcAft>
                <a:spcPts val="0"/>
              </a:spcAft>
            </a:pPr>
            <a:r>
              <a:rPr lang="en-US" sz="2400" dirty="0">
                <a:ea typeface="Calibri"/>
                <a:cs typeface="Times New Roman"/>
              </a:rPr>
              <a:t>Additionally, participation in </a:t>
            </a:r>
            <a:r>
              <a:rPr lang="en-US" sz="2400" dirty="0">
                <a:solidFill>
                  <a:srgbClr val="FF0000"/>
                </a:solidFill>
                <a:ea typeface="Calibri"/>
                <a:cs typeface="Times New Roman"/>
              </a:rPr>
              <a:t>programs for drug or alcohol addiction treatment </a:t>
            </a:r>
            <a:r>
              <a:rPr lang="en-US" sz="2400" dirty="0">
                <a:ea typeface="Calibri"/>
                <a:cs typeface="Times New Roman"/>
              </a:rPr>
              <a:t>will meet these participation criteria. These activities could be </a:t>
            </a:r>
            <a:r>
              <a:rPr lang="en-US" sz="2400" dirty="0">
                <a:solidFill>
                  <a:srgbClr val="FF0000"/>
                </a:solidFill>
                <a:ea typeface="Calibri"/>
                <a:cs typeface="Times New Roman"/>
              </a:rPr>
              <a:t>self-directed, completed in conjunction with the youth’s caregiver or CM (case manager), or part of an organized program</a:t>
            </a:r>
            <a:r>
              <a:rPr lang="en-US" sz="2400" dirty="0">
                <a:ea typeface="Calibri"/>
                <a:cs typeface="Times New Roman"/>
              </a:rPr>
              <a:t>.”</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1447800" cy="1600200"/>
          </a:xfrm>
          <a:prstGeom prst="rect">
            <a:avLst/>
          </a:prstGeom>
        </p:spPr>
      </p:pic>
    </p:spTree>
    <p:extLst>
      <p:ext uri="{BB962C8B-B14F-4D97-AF65-F5344CB8AC3E}">
        <p14:creationId xmlns:p14="http://schemas.microsoft.com/office/powerpoint/2010/main" val="422143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dirty="0">
                <a:solidFill>
                  <a:schemeClr val="tx2">
                    <a:lumMod val="75000"/>
                  </a:schemeClr>
                </a:solidFill>
              </a:rPr>
              <a:t>Broad Interpretation </a:t>
            </a:r>
            <a:br>
              <a:rPr lang="en-US" dirty="0">
                <a:solidFill>
                  <a:schemeClr val="tx2">
                    <a:lumMod val="75000"/>
                  </a:schemeClr>
                </a:solidFill>
              </a:rPr>
            </a:br>
            <a:r>
              <a:rPr lang="en-US" dirty="0">
                <a:solidFill>
                  <a:schemeClr val="tx2">
                    <a:lumMod val="75000"/>
                  </a:schemeClr>
                </a:solidFill>
              </a:rPr>
              <a:t>of Federal Guidelines</a:t>
            </a:r>
          </a:p>
        </p:txBody>
      </p:sp>
      <p:sp>
        <p:nvSpPr>
          <p:cNvPr id="3" name="Content Placeholder 2"/>
          <p:cNvSpPr>
            <a:spLocks noGrp="1"/>
          </p:cNvSpPr>
          <p:nvPr>
            <p:ph idx="1"/>
          </p:nvPr>
        </p:nvSpPr>
        <p:spPr>
          <a:xfrm>
            <a:off x="457200" y="2133600"/>
            <a:ext cx="8229600" cy="4267200"/>
          </a:xfrm>
        </p:spPr>
        <p:txBody>
          <a:bodyPr>
            <a:normAutofit fontScale="62500" lnSpcReduction="20000"/>
          </a:bodyPr>
          <a:lstStyle/>
          <a:p>
            <a:r>
              <a:rPr lang="en-US" sz="4500" dirty="0">
                <a:ea typeface="Calibri"/>
                <a:cs typeface="Times New Roman"/>
              </a:rPr>
              <a:t>California policy includes planning meetings with the case manager as an activity to address barriers to employment</a:t>
            </a:r>
            <a:r>
              <a:rPr lang="en-US" sz="3600" dirty="0">
                <a:ea typeface="Calibri"/>
                <a:cs typeface="Times New Roman"/>
              </a:rPr>
              <a:t>. </a:t>
            </a:r>
          </a:p>
          <a:p>
            <a:pPr marL="0" indent="0">
              <a:buNone/>
            </a:pPr>
            <a:endParaRPr lang="en-US" sz="2300" dirty="0">
              <a:ea typeface="Calibri"/>
              <a:cs typeface="Times New Roman"/>
            </a:endParaRPr>
          </a:p>
          <a:p>
            <a:pPr marL="731520" indent="0">
              <a:lnSpc>
                <a:spcPct val="120000"/>
              </a:lnSpc>
              <a:buNone/>
            </a:pPr>
            <a:r>
              <a:rPr lang="en-US" sz="3600" dirty="0">
                <a:ea typeface="Calibri"/>
                <a:cs typeface="Times New Roman"/>
              </a:rPr>
              <a:t>“A NMD (nonminor dependent) shall be deemed participating in a program or activity designed to promote or remove barriers to employment as long as the youth is participating in regular meetings with his/her CM to develop and implement his or her TILP (Transitional Independent Living Plan).” </a:t>
            </a:r>
          </a:p>
          <a:p>
            <a:pPr marL="731520" indent="0" algn="r">
              <a:lnSpc>
                <a:spcPct val="120000"/>
              </a:lnSpc>
              <a:buNone/>
            </a:pPr>
            <a:endParaRPr lang="en-US" sz="2900" dirty="0">
              <a:ea typeface="Calibri"/>
              <a:cs typeface="Times New Roman"/>
            </a:endParaRPr>
          </a:p>
          <a:p>
            <a:pPr marL="731520" indent="0">
              <a:lnSpc>
                <a:spcPct val="120000"/>
              </a:lnSpc>
              <a:buNone/>
            </a:pPr>
            <a:r>
              <a:rPr lang="en-US" sz="2900" dirty="0">
                <a:ea typeface="Calibri"/>
                <a:cs typeface="Times New Roman"/>
              </a:rPr>
              <a:t>					          </a:t>
            </a:r>
            <a:r>
              <a:rPr lang="en-US" sz="2900" i="1" dirty="0">
                <a:ea typeface="Calibri"/>
                <a:cs typeface="Times New Roman"/>
              </a:rPr>
              <a:t>(All County Letter 11-61)      </a:t>
            </a:r>
            <a:endParaRPr lang="en-US" sz="2900"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1447800" cy="1600200"/>
          </a:xfrm>
          <a:prstGeom prst="rect">
            <a:avLst/>
          </a:prstGeom>
        </p:spPr>
      </p:pic>
    </p:spTree>
    <p:extLst>
      <p:ext uri="{BB962C8B-B14F-4D97-AF65-F5344CB8AC3E}">
        <p14:creationId xmlns:p14="http://schemas.microsoft.com/office/powerpoint/2010/main" val="414406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696200" cy="1066800"/>
          </a:xfrm>
        </p:spPr>
        <p:txBody>
          <a:bodyPr>
            <a:normAutofit/>
          </a:bodyPr>
          <a:lstStyle/>
          <a:p>
            <a:r>
              <a:rPr lang="en-US" sz="4000" dirty="0">
                <a:solidFill>
                  <a:schemeClr val="tx2">
                    <a:lumMod val="75000"/>
                  </a:schemeClr>
                </a:solidFill>
              </a:rPr>
              <a:t>Keeping Eligibility Open</a:t>
            </a:r>
          </a:p>
        </p:txBody>
      </p:sp>
      <p:sp>
        <p:nvSpPr>
          <p:cNvPr id="3" name="Content Placeholder 2"/>
          <p:cNvSpPr>
            <a:spLocks noGrp="1"/>
          </p:cNvSpPr>
          <p:nvPr>
            <p:ph idx="1"/>
          </p:nvPr>
        </p:nvSpPr>
        <p:spPr>
          <a:xfrm>
            <a:off x="838200" y="1981200"/>
            <a:ext cx="7620000" cy="4144963"/>
          </a:xfrm>
        </p:spPr>
        <p:txBody>
          <a:bodyPr>
            <a:normAutofit fontScale="85000" lnSpcReduction="10000"/>
          </a:bodyPr>
          <a:lstStyle/>
          <a:p>
            <a:pPr lvl="0">
              <a:spcBef>
                <a:spcPts val="0"/>
              </a:spcBef>
            </a:pPr>
            <a:r>
              <a:rPr lang="en-US" sz="3000" dirty="0">
                <a:solidFill>
                  <a:prstClr val="black"/>
                </a:solidFill>
                <a:ea typeface="Calibri"/>
                <a:cs typeface="Times New Roman"/>
              </a:rPr>
              <a:t>States can keep the foster care case open through </a:t>
            </a:r>
            <a:r>
              <a:rPr lang="en-US" sz="3000" dirty="0">
                <a:solidFill>
                  <a:srgbClr val="0070C0"/>
                </a:solidFill>
                <a:ea typeface="Calibri"/>
                <a:cs typeface="Times New Roman"/>
              </a:rPr>
              <a:t>state or local funding </a:t>
            </a:r>
            <a:r>
              <a:rPr lang="en-US" sz="3000" dirty="0">
                <a:solidFill>
                  <a:prstClr val="black"/>
                </a:solidFill>
                <a:ea typeface="Calibri"/>
                <a:cs typeface="Times New Roman"/>
              </a:rPr>
              <a:t>until the young adult can meet eligibility requirements.</a:t>
            </a:r>
          </a:p>
          <a:p>
            <a:pPr lvl="0">
              <a:spcBef>
                <a:spcPts val="0"/>
              </a:spcBef>
            </a:pPr>
            <a:endParaRPr lang="en-US" sz="3000" dirty="0">
              <a:solidFill>
                <a:prstClr val="black"/>
              </a:solidFill>
              <a:ea typeface="Calibri"/>
              <a:cs typeface="Times New Roman"/>
            </a:endParaRPr>
          </a:p>
          <a:p>
            <a:pPr>
              <a:spcBef>
                <a:spcPts val="0"/>
              </a:spcBef>
            </a:pPr>
            <a:r>
              <a:rPr lang="en-US" sz="3000" b="1" dirty="0">
                <a:ea typeface="Calibri"/>
                <a:cs typeface="Times New Roman"/>
              </a:rPr>
              <a:t>Michigan </a:t>
            </a:r>
            <a:r>
              <a:rPr lang="en-US" sz="3000" dirty="0">
                <a:ea typeface="Calibri"/>
                <a:cs typeface="Times New Roman"/>
              </a:rPr>
              <a:t>policy allows for a grace period of 30 days during which “it remains the caseworker’s responsibility to actively assist the youth in reestablishing the employment, edu­cation, or incapacitating medical condition requirements, and to include documentation of these efforts in the service plan.”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87960"/>
            <a:ext cx="1519084" cy="1687871"/>
          </a:xfrm>
          <a:prstGeom prst="rect">
            <a:avLst/>
          </a:prstGeom>
        </p:spPr>
      </p:pic>
    </p:spTree>
    <p:extLst>
      <p:ext uri="{BB962C8B-B14F-4D97-AF65-F5344CB8AC3E}">
        <p14:creationId xmlns:p14="http://schemas.microsoft.com/office/powerpoint/2010/main" val="2951533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457200"/>
          </a:xfrm>
        </p:spPr>
        <p:txBody>
          <a:bodyPr>
            <a:normAutofit fontScale="90000"/>
          </a:bodyPr>
          <a:lstStyle/>
          <a:p>
            <a:pPr>
              <a:lnSpc>
                <a:spcPts val="4100"/>
              </a:lnSpc>
            </a:pPr>
            <a:br>
              <a:rPr lang="en-US" dirty="0"/>
            </a:br>
            <a:r>
              <a:rPr lang="en-US" dirty="0"/>
              <a:t>   </a:t>
            </a:r>
            <a:r>
              <a:rPr lang="en-US" sz="4000" dirty="0">
                <a:solidFill>
                  <a:schemeClr val="tx2">
                    <a:lumMod val="75000"/>
                  </a:schemeClr>
                </a:solidFill>
              </a:rPr>
              <a:t>Critical to Recognize </a:t>
            </a:r>
            <a:br>
              <a:rPr lang="en-US" sz="4000" dirty="0">
                <a:solidFill>
                  <a:schemeClr val="tx2">
                    <a:lumMod val="75000"/>
                  </a:schemeClr>
                </a:solidFill>
              </a:rPr>
            </a:br>
            <a:r>
              <a:rPr lang="en-US" sz="4000" dirty="0">
                <a:solidFill>
                  <a:schemeClr val="tx2">
                    <a:lumMod val="75000"/>
                  </a:schemeClr>
                </a:solidFill>
              </a:rPr>
              <a:t>    Status as </a:t>
            </a:r>
            <a:r>
              <a:rPr lang="en-US" sz="4000" b="1" dirty="0">
                <a:solidFill>
                  <a:srgbClr val="C00000"/>
                </a:solidFill>
              </a:rPr>
              <a:t>“Adults</a:t>
            </a:r>
            <a:r>
              <a:rPr lang="en-US" b="1" dirty="0">
                <a:solidFill>
                  <a:srgbClr val="C00000"/>
                </a:solidFill>
              </a:rPr>
              <a:t>”</a:t>
            </a:r>
          </a:p>
        </p:txBody>
      </p:sp>
      <p:sp>
        <p:nvSpPr>
          <p:cNvPr id="3" name="Content Placeholder 2"/>
          <p:cNvSpPr>
            <a:spLocks noGrp="1"/>
          </p:cNvSpPr>
          <p:nvPr>
            <p:ph idx="1"/>
          </p:nvPr>
        </p:nvSpPr>
        <p:spPr>
          <a:xfrm>
            <a:off x="685800" y="1828800"/>
            <a:ext cx="7924800" cy="4191000"/>
          </a:xfrm>
        </p:spPr>
        <p:txBody>
          <a:bodyPr>
            <a:noAutofit/>
          </a:bodyPr>
          <a:lstStyle/>
          <a:p>
            <a:pPr>
              <a:lnSpc>
                <a:spcPts val="2600"/>
              </a:lnSpc>
              <a:spcBef>
                <a:spcPts val="1200"/>
              </a:spcBef>
            </a:pPr>
            <a:r>
              <a:rPr lang="en-US" sz="2400" dirty="0"/>
              <a:t>Case management involves a </a:t>
            </a:r>
            <a:r>
              <a:rPr lang="en-US" sz="2400" dirty="0">
                <a:solidFill>
                  <a:srgbClr val="C00000"/>
                </a:solidFill>
              </a:rPr>
              <a:t>paradigm </a:t>
            </a:r>
            <a:r>
              <a:rPr lang="en-US" sz="2400" dirty="0"/>
              <a:t>shift in the way young adults are engaged during casework and supervision. </a:t>
            </a:r>
          </a:p>
          <a:p>
            <a:pPr>
              <a:lnSpc>
                <a:spcPts val="2600"/>
              </a:lnSpc>
              <a:spcBef>
                <a:spcPts val="1200"/>
              </a:spcBef>
            </a:pPr>
            <a:r>
              <a:rPr lang="en-US" sz="2400" dirty="0"/>
              <a:t>Their adult status must be acknowledged and respected. </a:t>
            </a:r>
          </a:p>
          <a:p>
            <a:pPr>
              <a:lnSpc>
                <a:spcPts val="2600"/>
              </a:lnSpc>
              <a:spcBef>
                <a:spcPts val="1200"/>
              </a:spcBef>
            </a:pPr>
            <a:r>
              <a:rPr lang="en-US" sz="2400" dirty="0"/>
              <a:t>Can leave foster care at any time, case manager must </a:t>
            </a:r>
            <a:r>
              <a:rPr lang="en-US" sz="2400" dirty="0">
                <a:solidFill>
                  <a:srgbClr val="C00000"/>
                </a:solidFill>
              </a:rPr>
              <a:t>engage in a way that supports their developmental needs and provides a safety net </a:t>
            </a:r>
            <a:r>
              <a:rPr lang="en-US" sz="2400" dirty="0"/>
              <a:t>for trial and error experiences, so they can learn from mistakes made. </a:t>
            </a:r>
          </a:p>
          <a:p>
            <a:pPr>
              <a:lnSpc>
                <a:spcPts val="2600"/>
              </a:lnSpc>
              <a:spcBef>
                <a:spcPts val="1200"/>
              </a:spcBef>
            </a:pPr>
            <a:r>
              <a:rPr lang="en-US" sz="2400" dirty="0"/>
              <a:t>These young adults can be provided with the experience of living independently while still in a supportive environment. </a:t>
            </a:r>
          </a:p>
          <a:p>
            <a:pPr marL="0" indent="0">
              <a:lnSpc>
                <a:spcPts val="2600"/>
              </a:lnSpc>
              <a:spcBef>
                <a:spcPts val="0"/>
              </a:spcBef>
              <a:buNone/>
            </a:pPr>
            <a:r>
              <a:rPr lang="en-US" sz="2600" dirty="0"/>
              <a:t>						</a:t>
            </a:r>
            <a:r>
              <a:rPr lang="en-US" sz="2000" i="1" dirty="0"/>
              <a:t>(California Policy)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2084439" cy="1524000"/>
          </a:xfrm>
          <a:prstGeom prst="rect">
            <a:avLst/>
          </a:prstGeom>
        </p:spPr>
      </p:pic>
    </p:spTree>
    <p:extLst>
      <p:ext uri="{BB962C8B-B14F-4D97-AF65-F5344CB8AC3E}">
        <p14:creationId xmlns:p14="http://schemas.microsoft.com/office/powerpoint/2010/main" val="194921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6477000" cy="884238"/>
          </a:xfrm>
        </p:spPr>
        <p:txBody>
          <a:bodyPr/>
          <a:lstStyle/>
          <a:p>
            <a:r>
              <a:rPr lang="en-US" dirty="0">
                <a:solidFill>
                  <a:schemeClr val="tx2">
                    <a:lumMod val="75000"/>
                  </a:schemeClr>
                </a:solidFill>
              </a:rPr>
              <a:t>Change of Status - Adults</a:t>
            </a:r>
          </a:p>
        </p:txBody>
      </p:sp>
      <p:sp>
        <p:nvSpPr>
          <p:cNvPr id="3" name="Content Placeholder 2"/>
          <p:cNvSpPr>
            <a:spLocks noGrp="1"/>
          </p:cNvSpPr>
          <p:nvPr>
            <p:ph idx="1"/>
          </p:nvPr>
        </p:nvSpPr>
        <p:spPr>
          <a:xfrm>
            <a:off x="914400" y="2057399"/>
            <a:ext cx="7391400" cy="3962401"/>
          </a:xfrm>
        </p:spPr>
        <p:txBody>
          <a:bodyPr>
            <a:normAutofit/>
          </a:bodyPr>
          <a:lstStyle/>
          <a:p>
            <a:pPr lvl="0">
              <a:spcBef>
                <a:spcPts val="1800"/>
              </a:spcBef>
              <a:buFont typeface="Symbol"/>
              <a:buChar char=""/>
            </a:pPr>
            <a:r>
              <a:rPr lang="en-US" sz="2600" b="1" i="1" dirty="0">
                <a:ea typeface="Calibri"/>
                <a:cs typeface="Times New Roman"/>
              </a:rPr>
              <a:t>California</a:t>
            </a:r>
            <a:r>
              <a:rPr lang="en-US" sz="2600" i="1" dirty="0">
                <a:ea typeface="Calibri"/>
                <a:cs typeface="Times New Roman"/>
              </a:rPr>
              <a:t>’s </a:t>
            </a:r>
            <a:r>
              <a:rPr lang="en-US" sz="2600" dirty="0">
                <a:ea typeface="Calibri"/>
                <a:cs typeface="Times New Roman"/>
              </a:rPr>
              <a:t>2013 Court Rule 5.900(c) -            </a:t>
            </a:r>
            <a:r>
              <a:rPr lang="en-US" sz="2600" dirty="0">
                <a:solidFill>
                  <a:srgbClr val="C00000"/>
                </a:solidFill>
                <a:ea typeface="Calibri"/>
                <a:cs typeface="Times New Roman"/>
              </a:rPr>
              <a:t>“A nonminor dependent retains all his or her legal decision-making authority as an adult.”</a:t>
            </a:r>
          </a:p>
          <a:p>
            <a:pPr lvl="0">
              <a:spcBef>
                <a:spcPts val="1800"/>
              </a:spcBef>
              <a:buFont typeface="Symbol"/>
              <a:buChar char=""/>
            </a:pPr>
            <a:r>
              <a:rPr lang="en-US" sz="2600" b="1" dirty="0">
                <a:ea typeface="Calibri"/>
                <a:cs typeface="Times New Roman"/>
              </a:rPr>
              <a:t>Texas </a:t>
            </a:r>
            <a:r>
              <a:rPr lang="en-US" sz="2600" dirty="0">
                <a:ea typeface="Calibri"/>
                <a:cs typeface="Times New Roman"/>
              </a:rPr>
              <a:t>Policy -  “Caseworkers and providers must respect the status of young adults and the need for a supportive environment that allows them to practice, improve and enhance their life skills so </a:t>
            </a:r>
            <a:r>
              <a:rPr lang="en-US" sz="2600" dirty="0">
                <a:solidFill>
                  <a:srgbClr val="C00000"/>
                </a:solidFill>
                <a:ea typeface="Calibri"/>
                <a:cs typeface="Times New Roman"/>
              </a:rPr>
              <a:t>that they can experience positive outcomes as they leave care.”</a:t>
            </a: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8600"/>
            <a:ext cx="1397001" cy="1549401"/>
          </a:xfrm>
          <a:prstGeom prst="rect">
            <a:avLst/>
          </a:prstGeom>
        </p:spPr>
      </p:pic>
    </p:spTree>
    <p:extLst>
      <p:ext uri="{BB962C8B-B14F-4D97-AF65-F5344CB8AC3E}">
        <p14:creationId xmlns:p14="http://schemas.microsoft.com/office/powerpoint/2010/main" val="871296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5638800" cy="838200"/>
          </a:xfrm>
        </p:spPr>
        <p:txBody>
          <a:bodyPr>
            <a:noAutofit/>
          </a:bodyPr>
          <a:lstStyle/>
          <a:p>
            <a:r>
              <a:rPr lang="en-US" dirty="0">
                <a:solidFill>
                  <a:schemeClr val="tx2">
                    <a:lumMod val="75000"/>
                  </a:schemeClr>
                </a:solidFill>
              </a:rPr>
              <a:t>Young Adult Status</a:t>
            </a:r>
          </a:p>
        </p:txBody>
      </p:sp>
      <p:sp>
        <p:nvSpPr>
          <p:cNvPr id="3" name="Content Placeholder 2"/>
          <p:cNvSpPr>
            <a:spLocks noGrp="1"/>
          </p:cNvSpPr>
          <p:nvPr>
            <p:ph idx="1"/>
          </p:nvPr>
        </p:nvSpPr>
        <p:spPr>
          <a:xfrm>
            <a:off x="1143000" y="2133600"/>
            <a:ext cx="6858000" cy="3992563"/>
          </a:xfrm>
        </p:spPr>
        <p:txBody>
          <a:bodyPr>
            <a:normAutofit lnSpcReduction="10000"/>
          </a:bodyPr>
          <a:lstStyle/>
          <a:p>
            <a:pPr>
              <a:spcAft>
                <a:spcPts val="600"/>
              </a:spcAft>
            </a:pPr>
            <a:r>
              <a:rPr lang="en-US" sz="2800" dirty="0">
                <a:ea typeface="Calibri"/>
                <a:cs typeface="Times New Roman"/>
              </a:rPr>
              <a:t>Texas – </a:t>
            </a:r>
          </a:p>
          <a:p>
            <a:pPr marL="0" indent="0">
              <a:buNone/>
            </a:pPr>
            <a:r>
              <a:rPr lang="en-US" sz="2800" dirty="0">
                <a:ea typeface="Calibri"/>
                <a:cs typeface="Times New Roman"/>
              </a:rPr>
              <a:t>“While casework requirements (such as monthly caseworker contacts) are the same for the Extended Foster Care population as they are for those in foster care under age 18, how these are accomplished should </a:t>
            </a:r>
            <a:r>
              <a:rPr lang="en-US" sz="2800" dirty="0">
                <a:solidFill>
                  <a:srgbClr val="C00000"/>
                </a:solidFill>
                <a:ea typeface="Calibri"/>
                <a:cs typeface="Times New Roman"/>
              </a:rPr>
              <a:t>allow for more flexibility and responsiveness to requests from the young adult.” </a:t>
            </a:r>
            <a:endParaRPr lang="en-US" sz="28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1981200" cy="1473200"/>
          </a:xfrm>
          <a:prstGeom prst="rect">
            <a:avLst/>
          </a:prstGeom>
        </p:spPr>
      </p:pic>
    </p:spTree>
    <p:extLst>
      <p:ext uri="{BB962C8B-B14F-4D97-AF65-F5344CB8AC3E}">
        <p14:creationId xmlns:p14="http://schemas.microsoft.com/office/powerpoint/2010/main" val="139064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5943600" cy="838200"/>
          </a:xfrm>
        </p:spPr>
        <p:txBody>
          <a:bodyPr>
            <a:normAutofit/>
          </a:bodyPr>
          <a:lstStyle/>
          <a:p>
            <a:r>
              <a:rPr lang="en-US" dirty="0">
                <a:solidFill>
                  <a:schemeClr val="tx2">
                    <a:lumMod val="75000"/>
                  </a:schemeClr>
                </a:solidFill>
              </a:rPr>
              <a:t>Young Adult Status</a:t>
            </a:r>
          </a:p>
        </p:txBody>
      </p:sp>
      <p:sp>
        <p:nvSpPr>
          <p:cNvPr id="3" name="Content Placeholder 2"/>
          <p:cNvSpPr>
            <a:spLocks noGrp="1"/>
          </p:cNvSpPr>
          <p:nvPr>
            <p:ph idx="1"/>
          </p:nvPr>
        </p:nvSpPr>
        <p:spPr>
          <a:xfrm>
            <a:off x="838200" y="1828800"/>
            <a:ext cx="7696200" cy="4297363"/>
          </a:xfrm>
        </p:spPr>
        <p:txBody>
          <a:bodyPr>
            <a:normAutofit/>
          </a:bodyPr>
          <a:lstStyle/>
          <a:p>
            <a:pPr lvl="0">
              <a:spcBef>
                <a:spcPts val="600"/>
              </a:spcBef>
              <a:spcAft>
                <a:spcPts val="1200"/>
              </a:spcAft>
            </a:pPr>
            <a:r>
              <a:rPr lang="en-US" sz="2800" dirty="0">
                <a:ea typeface="Calibri"/>
                <a:cs typeface="Times New Roman"/>
              </a:rPr>
              <a:t>Texas – </a:t>
            </a:r>
          </a:p>
          <a:p>
            <a:pPr marL="0" lvl="0" indent="0">
              <a:spcBef>
                <a:spcPts val="600"/>
              </a:spcBef>
              <a:buNone/>
            </a:pPr>
            <a:r>
              <a:rPr lang="en-US" sz="2600" dirty="0">
                <a:ea typeface="Calibri"/>
                <a:cs typeface="Times New Roman"/>
              </a:rPr>
              <a:t>“Young adults in Extended Foster Care should have greater responsibility for activities; </a:t>
            </a:r>
            <a:r>
              <a:rPr lang="en-US" sz="2600" dirty="0">
                <a:solidFill>
                  <a:srgbClr val="C00000"/>
                </a:solidFill>
                <a:ea typeface="Calibri"/>
                <a:cs typeface="Times New Roman"/>
              </a:rPr>
              <a:t>they need to be empowered to manage their activities</a:t>
            </a:r>
            <a:r>
              <a:rPr lang="en-US" sz="2600" dirty="0">
                <a:ea typeface="Calibri"/>
                <a:cs typeface="Times New Roman"/>
              </a:rPr>
              <a:t>.” </a:t>
            </a:r>
            <a:r>
              <a:rPr lang="en-US" dirty="0">
                <a:ea typeface="Calibri"/>
                <a:cs typeface="Times New Roman"/>
              </a:rPr>
              <a:t>	</a:t>
            </a:r>
          </a:p>
          <a:p>
            <a:pPr lvl="1">
              <a:spcBef>
                <a:spcPts val="600"/>
              </a:spcBef>
              <a:buFont typeface="Courier New"/>
              <a:buChar char="o"/>
            </a:pPr>
            <a:r>
              <a:rPr lang="en-US" sz="2400" dirty="0">
                <a:ea typeface="Calibri"/>
                <a:cs typeface="Times New Roman"/>
              </a:rPr>
              <a:t>initiating caseworker contacts;</a:t>
            </a:r>
          </a:p>
          <a:p>
            <a:pPr lvl="1">
              <a:spcBef>
                <a:spcPts val="600"/>
              </a:spcBef>
              <a:buFont typeface="Courier New"/>
              <a:buChar char="o"/>
            </a:pPr>
            <a:r>
              <a:rPr lang="en-US" sz="2400" dirty="0">
                <a:ea typeface="Calibri"/>
                <a:cs typeface="Times New Roman"/>
              </a:rPr>
              <a:t>identifying settings and topics for caseworker monthly contacts;</a:t>
            </a:r>
          </a:p>
          <a:p>
            <a:pPr lvl="1">
              <a:spcBef>
                <a:spcPts val="600"/>
              </a:spcBef>
              <a:buFont typeface="Courier New"/>
              <a:buChar char="o"/>
            </a:pPr>
            <a:r>
              <a:rPr lang="en-US" sz="2400" dirty="0">
                <a:ea typeface="Calibri"/>
                <a:cs typeface="Times New Roman"/>
              </a:rPr>
              <a:t>participating in independent living activities; and</a:t>
            </a:r>
          </a:p>
          <a:p>
            <a:pPr lvl="1">
              <a:spcBef>
                <a:spcPts val="600"/>
              </a:spcBef>
              <a:buFont typeface="Courier New"/>
              <a:buChar char="o"/>
            </a:pPr>
            <a:r>
              <a:rPr lang="en-US" sz="2400" dirty="0">
                <a:ea typeface="Calibri"/>
                <a:cs typeface="Times New Roman"/>
              </a:rPr>
              <a:t>participating in age appropriate activities.”</a:t>
            </a:r>
          </a:p>
          <a:p>
            <a:pPr>
              <a:spcBef>
                <a:spcPts val="600"/>
              </a:spcBef>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68935"/>
            <a:ext cx="1905000" cy="1428750"/>
          </a:xfrm>
          <a:prstGeom prst="rect">
            <a:avLst/>
          </a:prstGeom>
        </p:spPr>
      </p:pic>
    </p:spTree>
    <p:extLst>
      <p:ext uri="{BB962C8B-B14F-4D97-AF65-F5344CB8AC3E}">
        <p14:creationId xmlns:p14="http://schemas.microsoft.com/office/powerpoint/2010/main" val="58260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6858000" cy="1066800"/>
          </a:xfrm>
        </p:spPr>
        <p:txBody>
          <a:bodyPr/>
          <a:lstStyle/>
          <a:p>
            <a:r>
              <a:rPr lang="en-US" dirty="0">
                <a:solidFill>
                  <a:schemeClr val="tx2">
                    <a:lumMod val="75000"/>
                  </a:schemeClr>
                </a:solidFill>
              </a:rPr>
              <a:t>Changing the Landscape</a:t>
            </a:r>
          </a:p>
        </p:txBody>
      </p:sp>
      <p:sp>
        <p:nvSpPr>
          <p:cNvPr id="3" name="Content Placeholder 2"/>
          <p:cNvSpPr>
            <a:spLocks noGrp="1"/>
          </p:cNvSpPr>
          <p:nvPr>
            <p:ph idx="1"/>
          </p:nvPr>
        </p:nvSpPr>
        <p:spPr>
          <a:xfrm>
            <a:off x="457200" y="1828800"/>
            <a:ext cx="8229600" cy="4297363"/>
          </a:xfrm>
        </p:spPr>
        <p:txBody>
          <a:bodyPr>
            <a:normAutofit lnSpcReduction="10000"/>
          </a:bodyPr>
          <a:lstStyle/>
          <a:p>
            <a:pPr>
              <a:spcBef>
                <a:spcPts val="1200"/>
              </a:spcBef>
            </a:pPr>
            <a:r>
              <a:rPr lang="en-US" sz="2600" dirty="0"/>
              <a:t>Fostering Connections 2008 </a:t>
            </a:r>
            <a:r>
              <a:rPr lang="en-US" sz="2600" dirty="0">
                <a:solidFill>
                  <a:srgbClr val="C00000"/>
                </a:solidFill>
              </a:rPr>
              <a:t>changed the landscape </a:t>
            </a:r>
            <a:r>
              <a:rPr lang="en-US" sz="2600" dirty="0"/>
              <a:t>of foster care.</a:t>
            </a:r>
          </a:p>
          <a:p>
            <a:pPr>
              <a:spcBef>
                <a:spcPts val="1200"/>
              </a:spcBef>
            </a:pPr>
            <a:r>
              <a:rPr lang="en-US" sz="2600" dirty="0"/>
              <a:t>Foster care could now be provided to young </a:t>
            </a:r>
            <a:r>
              <a:rPr lang="en-US" sz="2600" dirty="0">
                <a:solidFill>
                  <a:srgbClr val="C00000"/>
                </a:solidFill>
              </a:rPr>
              <a:t>adults</a:t>
            </a:r>
            <a:r>
              <a:rPr lang="en-US" sz="2600" dirty="0"/>
              <a:t> up to the age of 21 with title IV-E funding.</a:t>
            </a:r>
          </a:p>
          <a:p>
            <a:pPr>
              <a:spcBef>
                <a:spcPts val="1200"/>
              </a:spcBef>
            </a:pPr>
            <a:r>
              <a:rPr lang="en-US" sz="2600" dirty="0"/>
              <a:t>Had to wait until October 1, 2010 to implement     and provisions were sketchy.</a:t>
            </a:r>
          </a:p>
          <a:p>
            <a:pPr>
              <a:spcBef>
                <a:spcPts val="1200"/>
              </a:spcBef>
            </a:pPr>
            <a:r>
              <a:rPr lang="en-US" sz="2600" dirty="0"/>
              <a:t>Worth the wait – Children’s Bureau had come through with </a:t>
            </a:r>
            <a:r>
              <a:rPr lang="en-US" sz="2600" dirty="0">
                <a:solidFill>
                  <a:srgbClr val="C00000"/>
                </a:solidFill>
              </a:rPr>
              <a:t>flexible, open expectations - allowing states to try innovative and creative policy and programming.</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7000"/>
            <a:ext cx="1524000" cy="1625600"/>
          </a:xfrm>
          <a:prstGeom prst="rect">
            <a:avLst/>
          </a:prstGeom>
        </p:spPr>
      </p:pic>
    </p:spTree>
    <p:extLst>
      <p:ext uri="{BB962C8B-B14F-4D97-AF65-F5344CB8AC3E}">
        <p14:creationId xmlns:p14="http://schemas.microsoft.com/office/powerpoint/2010/main" val="356388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5791200" cy="1143000"/>
          </a:xfrm>
        </p:spPr>
        <p:txBody>
          <a:bodyPr>
            <a:normAutofit fontScale="90000"/>
          </a:bodyPr>
          <a:lstStyle/>
          <a:p>
            <a:r>
              <a:rPr lang="en-US" dirty="0"/>
              <a:t>  </a:t>
            </a:r>
            <a:r>
              <a:rPr lang="en-US" dirty="0">
                <a:solidFill>
                  <a:schemeClr val="tx2">
                    <a:lumMod val="75000"/>
                  </a:schemeClr>
                </a:solidFill>
              </a:rPr>
              <a:t>Will Young Adults </a:t>
            </a:r>
            <a:br>
              <a:rPr lang="en-US" dirty="0">
                <a:solidFill>
                  <a:schemeClr val="tx2">
                    <a:lumMod val="75000"/>
                  </a:schemeClr>
                </a:solidFill>
              </a:rPr>
            </a:br>
            <a:r>
              <a:rPr lang="en-US" dirty="0">
                <a:solidFill>
                  <a:schemeClr val="tx2">
                    <a:lumMod val="75000"/>
                  </a:schemeClr>
                </a:solidFill>
              </a:rPr>
              <a:t>Choose to Stay?</a:t>
            </a:r>
          </a:p>
        </p:txBody>
      </p:sp>
      <p:sp>
        <p:nvSpPr>
          <p:cNvPr id="3" name="Content Placeholder 2"/>
          <p:cNvSpPr>
            <a:spLocks noGrp="1"/>
          </p:cNvSpPr>
          <p:nvPr>
            <p:ph idx="1"/>
          </p:nvPr>
        </p:nvSpPr>
        <p:spPr>
          <a:xfrm>
            <a:off x="685800" y="2133600"/>
            <a:ext cx="7848600" cy="3992563"/>
          </a:xfrm>
        </p:spPr>
        <p:txBody>
          <a:bodyPr>
            <a:normAutofit/>
          </a:bodyPr>
          <a:lstStyle/>
          <a:p>
            <a:pPr>
              <a:spcBef>
                <a:spcPts val="1200"/>
              </a:spcBef>
            </a:pPr>
            <a:r>
              <a:rPr lang="en-US" sz="2800" u="sng" dirty="0">
                <a:solidFill>
                  <a:srgbClr val="C00000"/>
                </a:solidFill>
              </a:rPr>
              <a:t>Voluntary Agreement</a:t>
            </a:r>
            <a:r>
              <a:rPr lang="en-US" sz="2800" dirty="0">
                <a:solidFill>
                  <a:srgbClr val="C00000"/>
                </a:solidFill>
              </a:rPr>
              <a:t>  </a:t>
            </a:r>
            <a:r>
              <a:rPr lang="en-US" sz="2800" dirty="0"/>
              <a:t>- spelling out what the expectations are and the benefits of being in the program. 9 states all young adults, 4 states at reentry, 2 working on.</a:t>
            </a:r>
          </a:p>
          <a:p>
            <a:pPr>
              <a:spcBef>
                <a:spcPts val="1200"/>
              </a:spcBef>
            </a:pPr>
            <a:r>
              <a:rPr lang="en-US" sz="2800" u="sng" dirty="0">
                <a:solidFill>
                  <a:srgbClr val="C00000"/>
                </a:solidFill>
              </a:rPr>
              <a:t>Direct payments</a:t>
            </a:r>
            <a:r>
              <a:rPr lang="en-US" sz="2800" dirty="0">
                <a:solidFill>
                  <a:srgbClr val="C00000"/>
                </a:solidFill>
              </a:rPr>
              <a:t> </a:t>
            </a:r>
            <a:r>
              <a:rPr lang="en-US" sz="2800" dirty="0"/>
              <a:t>- take responsibility for daily living challenges. 12 states allow. </a:t>
            </a:r>
          </a:p>
          <a:p>
            <a:pPr>
              <a:spcBef>
                <a:spcPts val="1200"/>
              </a:spcBef>
            </a:pPr>
            <a:r>
              <a:rPr lang="en-US" sz="2800" u="sng" dirty="0">
                <a:solidFill>
                  <a:srgbClr val="C00000"/>
                </a:solidFill>
              </a:rPr>
              <a:t>IL placements</a:t>
            </a:r>
            <a:r>
              <a:rPr lang="en-US" sz="2800" dirty="0">
                <a:solidFill>
                  <a:srgbClr val="C00000"/>
                </a:solidFill>
              </a:rPr>
              <a:t> </a:t>
            </a:r>
            <a:r>
              <a:rPr lang="en-US" sz="2800" dirty="0"/>
              <a:t>-</a:t>
            </a:r>
            <a:r>
              <a:rPr lang="en-US" sz="2800" dirty="0">
                <a:solidFill>
                  <a:srgbClr val="C00000"/>
                </a:solidFill>
              </a:rPr>
              <a:t> </a:t>
            </a:r>
            <a:r>
              <a:rPr lang="en-US" sz="2800" dirty="0"/>
              <a:t>all either have, or are working on developing.</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68935"/>
            <a:ext cx="1905000" cy="1428750"/>
          </a:xfrm>
          <a:prstGeom prst="rect">
            <a:avLst/>
          </a:prstGeom>
        </p:spPr>
      </p:pic>
    </p:spTree>
    <p:extLst>
      <p:ext uri="{BB962C8B-B14F-4D97-AF65-F5344CB8AC3E}">
        <p14:creationId xmlns:p14="http://schemas.microsoft.com/office/powerpoint/2010/main" val="234307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705600" cy="1143000"/>
          </a:xfrm>
        </p:spPr>
        <p:txBody>
          <a:bodyPr/>
          <a:lstStyle/>
          <a:p>
            <a:r>
              <a:rPr lang="en-US" dirty="0">
                <a:solidFill>
                  <a:schemeClr val="tx2">
                    <a:lumMod val="75000"/>
                  </a:schemeClr>
                </a:solidFill>
              </a:rPr>
              <a:t>Voluntary Agreement</a:t>
            </a:r>
          </a:p>
        </p:txBody>
      </p:sp>
      <p:sp>
        <p:nvSpPr>
          <p:cNvPr id="3" name="Content Placeholder 2"/>
          <p:cNvSpPr>
            <a:spLocks noGrp="1"/>
          </p:cNvSpPr>
          <p:nvPr>
            <p:ph idx="1"/>
          </p:nvPr>
        </p:nvSpPr>
        <p:spPr>
          <a:xfrm>
            <a:off x="685800" y="2057400"/>
            <a:ext cx="7543800" cy="4191000"/>
          </a:xfrm>
        </p:spPr>
        <p:txBody>
          <a:bodyPr>
            <a:normAutofit fontScale="25000" lnSpcReduction="20000"/>
          </a:bodyPr>
          <a:lstStyle/>
          <a:p>
            <a:r>
              <a:rPr lang="en-US" sz="9600" b="1" i="1" dirty="0">
                <a:ea typeface="Calibri"/>
                <a:cs typeface="Times New Roman"/>
              </a:rPr>
              <a:t>California</a:t>
            </a:r>
            <a:r>
              <a:rPr lang="en-US" sz="9600" i="1" dirty="0">
                <a:ea typeface="Calibri"/>
                <a:cs typeface="Times New Roman"/>
              </a:rPr>
              <a:t> policy states </a:t>
            </a:r>
            <a:r>
              <a:rPr lang="en-US" sz="9600" dirty="0">
                <a:ea typeface="Calibri"/>
                <a:cs typeface="Times New Roman"/>
              </a:rPr>
              <a:t>– </a:t>
            </a:r>
          </a:p>
          <a:p>
            <a:pPr marL="0" indent="0">
              <a:buNone/>
            </a:pPr>
            <a:endParaRPr lang="en-US" dirty="0">
              <a:ea typeface="Calibri"/>
              <a:cs typeface="Times New Roman"/>
            </a:endParaRPr>
          </a:p>
          <a:p>
            <a:pPr marL="457200" indent="0">
              <a:lnSpc>
                <a:spcPts val="3000"/>
              </a:lnSpc>
              <a:buNone/>
            </a:pPr>
            <a:r>
              <a:rPr lang="en-US" sz="9600" dirty="0">
                <a:ea typeface="Calibri"/>
                <a:cs typeface="Times New Roman"/>
              </a:rPr>
              <a:t>“The NMDs must sign the mutual agreement to acknowledge that they are </a:t>
            </a:r>
            <a:r>
              <a:rPr lang="en-US" sz="9600" u="sng" dirty="0">
                <a:ea typeface="Calibri"/>
                <a:cs typeface="Times New Roman"/>
              </a:rPr>
              <a:t>voluntarily</a:t>
            </a:r>
            <a:r>
              <a:rPr lang="en-US" sz="9600" dirty="0">
                <a:ea typeface="Calibri"/>
                <a:cs typeface="Times New Roman"/>
              </a:rPr>
              <a:t> agreeing to remain in foster care in supervised placements as court dependents. The purpose of the mutual agreement is to </a:t>
            </a:r>
            <a:r>
              <a:rPr lang="en-US" sz="9600" dirty="0">
                <a:solidFill>
                  <a:srgbClr val="C00000"/>
                </a:solidFill>
                <a:ea typeface="Calibri"/>
                <a:cs typeface="Times New Roman"/>
              </a:rPr>
              <a:t>ensure that the NMD’s status as a legal adult is recognized and to provide clear expectations</a:t>
            </a:r>
            <a:r>
              <a:rPr lang="en-US" sz="9600" dirty="0">
                <a:ea typeface="Calibri"/>
                <a:cs typeface="Times New Roman"/>
              </a:rPr>
              <a:t> to both the NMD and case manager as to what the responsibilities are for each party. </a:t>
            </a:r>
            <a:r>
              <a:rPr lang="en-US" sz="9600" dirty="0">
                <a:solidFill>
                  <a:srgbClr val="C00000"/>
                </a:solidFill>
                <a:ea typeface="Calibri"/>
                <a:cs typeface="Times New Roman"/>
              </a:rPr>
              <a:t>The mutual agreement further specifies what services and assistance the NMDs receive from the agency</a:t>
            </a:r>
            <a:r>
              <a:rPr lang="en-US" sz="9600" dirty="0">
                <a:ea typeface="Calibri"/>
                <a:cs typeface="Times New Roman"/>
              </a:rPr>
              <a:t>.”</a:t>
            </a:r>
          </a:p>
          <a:p>
            <a:pPr marL="457200" indent="0">
              <a:lnSpc>
                <a:spcPts val="3000"/>
              </a:lnSpc>
              <a:buNone/>
            </a:pPr>
            <a:endParaRPr lang="en-US" sz="9600" dirty="0">
              <a:ea typeface="Calibri"/>
              <a:cs typeface="Times New Roman"/>
            </a:endParaRPr>
          </a:p>
          <a:p>
            <a:pPr marL="457200" indent="0">
              <a:lnSpc>
                <a:spcPts val="3000"/>
              </a:lnSpc>
              <a:buNone/>
            </a:pPr>
            <a:endParaRPr lang="en-US" sz="9600" dirty="0">
              <a:ea typeface="Calibri"/>
              <a:cs typeface="Times New Roman"/>
            </a:endParaRPr>
          </a:p>
          <a:p>
            <a:pPr marL="457200" indent="0">
              <a:lnSpc>
                <a:spcPts val="3000"/>
              </a:lnSpc>
              <a:buNone/>
            </a:pPr>
            <a:endParaRPr lang="en-US" sz="9600" dirty="0">
              <a:ea typeface="Calibri"/>
              <a:cs typeface="Times New Roman"/>
            </a:endParaRPr>
          </a:p>
          <a:p>
            <a:pPr marL="457200" indent="0">
              <a:lnSpc>
                <a:spcPts val="3000"/>
              </a:lnSpc>
              <a:buNone/>
            </a:pPr>
            <a:r>
              <a:rPr lang="en-US" sz="9600" dirty="0">
                <a:ea typeface="Calibri"/>
                <a:cs typeface="Times New Roman"/>
              </a:rPr>
              <a:t> </a:t>
            </a: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81000"/>
            <a:ext cx="1625600" cy="1549401"/>
          </a:xfrm>
          <a:prstGeom prst="rect">
            <a:avLst/>
          </a:prstGeom>
        </p:spPr>
      </p:pic>
    </p:spTree>
    <p:extLst>
      <p:ext uri="{BB962C8B-B14F-4D97-AF65-F5344CB8AC3E}">
        <p14:creationId xmlns:p14="http://schemas.microsoft.com/office/powerpoint/2010/main" val="5318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5410200" cy="655638"/>
          </a:xfrm>
        </p:spPr>
        <p:txBody>
          <a:bodyPr>
            <a:normAutofit fontScale="90000"/>
          </a:bodyPr>
          <a:lstStyle/>
          <a:p>
            <a:r>
              <a:rPr lang="en-US" dirty="0">
                <a:solidFill>
                  <a:schemeClr val="tx2">
                    <a:lumMod val="75000"/>
                  </a:schemeClr>
                </a:solidFill>
              </a:rPr>
              <a:t>Choices Being Made</a:t>
            </a:r>
          </a:p>
        </p:txBody>
      </p:sp>
      <p:sp>
        <p:nvSpPr>
          <p:cNvPr id="3" name="Content Placeholder 2"/>
          <p:cNvSpPr>
            <a:spLocks noGrp="1"/>
          </p:cNvSpPr>
          <p:nvPr>
            <p:ph idx="1"/>
          </p:nvPr>
        </p:nvSpPr>
        <p:spPr>
          <a:xfrm>
            <a:off x="685800" y="1752600"/>
            <a:ext cx="7620000" cy="4038600"/>
          </a:xfrm>
        </p:spPr>
        <p:txBody>
          <a:bodyPr>
            <a:noAutofit/>
          </a:bodyPr>
          <a:lstStyle/>
          <a:p>
            <a:pPr>
              <a:lnSpc>
                <a:spcPts val="2800"/>
              </a:lnSpc>
              <a:spcBef>
                <a:spcPts val="1200"/>
              </a:spcBef>
            </a:pPr>
            <a:r>
              <a:rPr lang="en-US" sz="2400" b="1" i="1" dirty="0"/>
              <a:t>Minnesota</a:t>
            </a:r>
            <a:r>
              <a:rPr lang="en-US" sz="2400" b="1" dirty="0"/>
              <a:t> </a:t>
            </a:r>
            <a:r>
              <a:rPr lang="en-US" sz="2400" dirty="0"/>
              <a:t>implemented on October 1, 2010</a:t>
            </a:r>
          </a:p>
          <a:p>
            <a:pPr>
              <a:lnSpc>
                <a:spcPts val="2800"/>
              </a:lnSpc>
              <a:spcBef>
                <a:spcPts val="1200"/>
              </a:spcBef>
            </a:pPr>
            <a:r>
              <a:rPr lang="en-US" sz="2400" dirty="0"/>
              <a:t>Approximately 590 young adults turn 18 each year and could be eligible to opt into the extension.  </a:t>
            </a:r>
          </a:p>
          <a:p>
            <a:pPr>
              <a:lnSpc>
                <a:spcPts val="2800"/>
              </a:lnSpc>
              <a:spcBef>
                <a:spcPts val="1200"/>
              </a:spcBef>
            </a:pPr>
            <a:r>
              <a:rPr lang="en-US" sz="2400" dirty="0"/>
              <a:t>From 10/1/10 to 9/30/12 - </a:t>
            </a:r>
            <a:r>
              <a:rPr lang="en-US" sz="2400" dirty="0">
                <a:solidFill>
                  <a:srgbClr val="C00000"/>
                </a:solidFill>
              </a:rPr>
              <a:t>1,900 youth have either remained or returned to foster .</a:t>
            </a:r>
          </a:p>
          <a:p>
            <a:pPr>
              <a:lnSpc>
                <a:spcPts val="2800"/>
              </a:lnSpc>
              <a:spcBef>
                <a:spcPts val="1200"/>
              </a:spcBef>
            </a:pPr>
            <a:r>
              <a:rPr lang="en-US" sz="2400" dirty="0"/>
              <a:t>454 lived in a supervised independent living setting.</a:t>
            </a:r>
          </a:p>
          <a:p>
            <a:pPr>
              <a:lnSpc>
                <a:spcPts val="2800"/>
              </a:lnSpc>
              <a:spcBef>
                <a:spcPts val="1200"/>
              </a:spcBef>
            </a:pPr>
            <a:r>
              <a:rPr lang="en-US" sz="2400" dirty="0"/>
              <a:t>Social service agencies received $1,761,727 in federal Title IV-E reimbursement since the inception of the program –   a 117% increase in Title IV-E reimbursement for providing foster care to young adults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04800"/>
            <a:ext cx="1701800" cy="1320800"/>
          </a:xfrm>
          <a:prstGeom prst="rect">
            <a:avLst/>
          </a:prstGeom>
        </p:spPr>
      </p:pic>
    </p:spTree>
    <p:extLst>
      <p:ext uri="{BB962C8B-B14F-4D97-AF65-F5344CB8AC3E}">
        <p14:creationId xmlns:p14="http://schemas.microsoft.com/office/powerpoint/2010/main" val="14294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7162800" cy="884238"/>
          </a:xfrm>
        </p:spPr>
        <p:txBody>
          <a:bodyPr/>
          <a:lstStyle/>
          <a:p>
            <a:r>
              <a:rPr lang="en-US" dirty="0">
                <a:solidFill>
                  <a:schemeClr val="tx2">
                    <a:lumMod val="75000"/>
                  </a:schemeClr>
                </a:solidFill>
              </a:rPr>
              <a:t>Maintenance Payments</a:t>
            </a:r>
          </a:p>
        </p:txBody>
      </p:sp>
      <p:sp>
        <p:nvSpPr>
          <p:cNvPr id="3" name="Content Placeholder 2"/>
          <p:cNvSpPr>
            <a:spLocks noGrp="1"/>
          </p:cNvSpPr>
          <p:nvPr>
            <p:ph idx="1"/>
          </p:nvPr>
        </p:nvSpPr>
        <p:spPr>
          <a:xfrm>
            <a:off x="838200" y="1981200"/>
            <a:ext cx="7467600" cy="4144963"/>
          </a:xfrm>
        </p:spPr>
        <p:txBody>
          <a:bodyPr>
            <a:normAutofit fontScale="92500"/>
          </a:bodyPr>
          <a:lstStyle/>
          <a:p>
            <a:pPr>
              <a:spcBef>
                <a:spcPts val="1800"/>
              </a:spcBef>
            </a:pPr>
            <a:r>
              <a:rPr lang="en-US" sz="2400" dirty="0">
                <a:solidFill>
                  <a:srgbClr val="C00000"/>
                </a:solidFill>
                <a:ea typeface="Calibri"/>
                <a:cs typeface="Times New Roman"/>
              </a:rPr>
              <a:t>12 states have implemented maintenance payments directly to young adults </a:t>
            </a:r>
            <a:r>
              <a:rPr lang="en-US" sz="2400" dirty="0">
                <a:ea typeface="Calibri"/>
                <a:cs typeface="Times New Roman"/>
              </a:rPr>
              <a:t>and several more are working on making this an option for certain situations.</a:t>
            </a:r>
            <a:r>
              <a:rPr lang="en-US" sz="2400" b="1" i="1" dirty="0">
                <a:ea typeface="Calibri"/>
                <a:cs typeface="Times New Roman"/>
              </a:rPr>
              <a:t> </a:t>
            </a:r>
          </a:p>
          <a:p>
            <a:pPr>
              <a:spcBef>
                <a:spcPts val="2400"/>
              </a:spcBef>
            </a:pPr>
            <a:r>
              <a:rPr lang="en-US" sz="2400" b="1" i="1" dirty="0">
                <a:ea typeface="Calibri"/>
                <a:cs typeface="Times New Roman"/>
              </a:rPr>
              <a:t>Minnesota</a:t>
            </a:r>
            <a:r>
              <a:rPr lang="en-US" sz="2400" dirty="0">
                <a:ea typeface="Calibri"/>
                <a:cs typeface="Times New Roman"/>
              </a:rPr>
              <a:t> policy - “For youth age 18 or older living independently in a supervised setting, there may be no direct caregiver... In these situations, an agency may pay all or part of the foster care maintenance payment directly to the youth. This flexibility to pay all or part of the maintenance payment allows an agency to help youth adjust to independent living and learn to budget and pay bills.”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2006600" cy="1701800"/>
          </a:xfrm>
          <a:prstGeom prst="rect">
            <a:avLst/>
          </a:prstGeom>
        </p:spPr>
      </p:pic>
    </p:spTree>
    <p:extLst>
      <p:ext uri="{BB962C8B-B14F-4D97-AF65-F5344CB8AC3E}">
        <p14:creationId xmlns:p14="http://schemas.microsoft.com/office/powerpoint/2010/main" val="1849640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solidFill>
                  <a:schemeClr val="tx2">
                    <a:lumMod val="75000"/>
                  </a:schemeClr>
                </a:solidFill>
              </a:rPr>
              <a:t>Support for Parents</a:t>
            </a:r>
          </a:p>
        </p:txBody>
      </p:sp>
      <p:sp>
        <p:nvSpPr>
          <p:cNvPr id="3" name="Content Placeholder 2"/>
          <p:cNvSpPr>
            <a:spLocks noGrp="1"/>
          </p:cNvSpPr>
          <p:nvPr>
            <p:ph idx="1"/>
          </p:nvPr>
        </p:nvSpPr>
        <p:spPr>
          <a:xfrm>
            <a:off x="685800" y="2057400"/>
            <a:ext cx="7696200" cy="4068763"/>
          </a:xfrm>
        </p:spPr>
        <p:txBody>
          <a:bodyPr>
            <a:normAutofit/>
          </a:bodyPr>
          <a:lstStyle/>
          <a:p>
            <a:pPr lvl="0">
              <a:spcBef>
                <a:spcPts val="1200"/>
              </a:spcBef>
            </a:pPr>
            <a:r>
              <a:rPr lang="en-US" sz="2800" dirty="0">
                <a:solidFill>
                  <a:srgbClr val="C00000"/>
                </a:solidFill>
                <a:ea typeface="Calibri"/>
                <a:cs typeface="Times New Roman"/>
              </a:rPr>
              <a:t>When a young adult has a child a payment will be made to assist in caring for the child.  </a:t>
            </a:r>
            <a:r>
              <a:rPr lang="en-US" sz="2800" dirty="0">
                <a:solidFill>
                  <a:prstClr val="black"/>
                </a:solidFill>
                <a:ea typeface="Calibri"/>
                <a:cs typeface="Times New Roman"/>
              </a:rPr>
              <a:t>Only the young adult,  not the child, will be in foster care. </a:t>
            </a:r>
          </a:p>
          <a:p>
            <a:pPr>
              <a:spcBef>
                <a:spcPts val="1200"/>
              </a:spcBef>
            </a:pPr>
            <a:r>
              <a:rPr lang="en-US" sz="2800" b="1" i="1" dirty="0">
                <a:ea typeface="Calibri"/>
                <a:cs typeface="Times New Roman"/>
              </a:rPr>
              <a:t>Michigan </a:t>
            </a:r>
            <a:r>
              <a:rPr lang="en-US" sz="2800" dirty="0">
                <a:ea typeface="Calibri"/>
                <a:cs typeface="Times New Roman"/>
              </a:rPr>
              <a:t>policy states “A youth parent in an independent living placement will be paid directly for each of his/her minor children living with him/her. </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1625600" cy="1586272"/>
          </a:xfrm>
          <a:prstGeom prst="rect">
            <a:avLst/>
          </a:prstGeom>
        </p:spPr>
      </p:pic>
    </p:spTree>
    <p:extLst>
      <p:ext uri="{BB962C8B-B14F-4D97-AF65-F5344CB8AC3E}">
        <p14:creationId xmlns:p14="http://schemas.microsoft.com/office/powerpoint/2010/main" val="132160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79500"/>
            <a:ext cx="4876800" cy="596900"/>
          </a:xfrm>
        </p:spPr>
        <p:txBody>
          <a:bodyPr>
            <a:normAutofit fontScale="90000"/>
          </a:bodyPr>
          <a:lstStyle/>
          <a:p>
            <a:r>
              <a:rPr lang="en-US" dirty="0">
                <a:solidFill>
                  <a:schemeClr val="tx2">
                    <a:lumMod val="75000"/>
                  </a:schemeClr>
                </a:solidFill>
              </a:rPr>
              <a:t>Independent Living </a:t>
            </a:r>
            <a:br>
              <a:rPr lang="en-US" dirty="0">
                <a:solidFill>
                  <a:schemeClr val="tx2">
                    <a:lumMod val="75000"/>
                  </a:schemeClr>
                </a:solidFill>
              </a:rPr>
            </a:br>
            <a:r>
              <a:rPr lang="en-US" dirty="0">
                <a:solidFill>
                  <a:schemeClr val="tx2">
                    <a:lumMod val="75000"/>
                  </a:schemeClr>
                </a:solidFill>
              </a:rPr>
              <a:t>with Supervision</a:t>
            </a:r>
          </a:p>
        </p:txBody>
      </p:sp>
      <p:sp>
        <p:nvSpPr>
          <p:cNvPr id="3" name="Content Placeholder 2"/>
          <p:cNvSpPr>
            <a:spLocks noGrp="1"/>
          </p:cNvSpPr>
          <p:nvPr>
            <p:ph idx="1"/>
          </p:nvPr>
        </p:nvSpPr>
        <p:spPr>
          <a:xfrm>
            <a:off x="609600" y="2514600"/>
            <a:ext cx="7924800" cy="3886200"/>
          </a:xfrm>
        </p:spPr>
        <p:txBody>
          <a:bodyPr>
            <a:normAutofit/>
          </a:bodyPr>
          <a:lstStyle/>
          <a:p>
            <a:pPr>
              <a:lnSpc>
                <a:spcPts val="3000"/>
              </a:lnSpc>
              <a:spcBef>
                <a:spcPts val="1200"/>
              </a:spcBef>
            </a:pPr>
            <a:r>
              <a:rPr lang="en-US" sz="2800" b="1" i="1" dirty="0">
                <a:ea typeface="Calibri"/>
                <a:cs typeface="Times New Roman"/>
              </a:rPr>
              <a:t>T</a:t>
            </a:r>
            <a:r>
              <a:rPr lang="en-US" sz="2400" b="1" i="1" dirty="0">
                <a:ea typeface="Calibri"/>
                <a:cs typeface="Times New Roman"/>
              </a:rPr>
              <a:t>exas</a:t>
            </a:r>
            <a:r>
              <a:rPr lang="en-US" sz="2400" i="1" dirty="0">
                <a:ea typeface="Calibri"/>
                <a:cs typeface="Times New Roman"/>
              </a:rPr>
              <a:t> </a:t>
            </a:r>
            <a:r>
              <a:rPr lang="en-US" sz="2400" dirty="0">
                <a:ea typeface="Calibri"/>
                <a:cs typeface="Times New Roman"/>
              </a:rPr>
              <a:t>“ (SIL) placement setting allows young adults 18 and older to be placed in a </a:t>
            </a:r>
            <a:r>
              <a:rPr lang="en-US" sz="2400" dirty="0">
                <a:solidFill>
                  <a:srgbClr val="C00000"/>
                </a:solidFill>
                <a:ea typeface="Calibri"/>
                <a:cs typeface="Times New Roman"/>
              </a:rPr>
              <a:t>non-traditional, less restrictive environment while still in paid foster care</a:t>
            </a:r>
            <a:r>
              <a:rPr lang="en-US" sz="2400" dirty="0">
                <a:ea typeface="Calibri"/>
                <a:cs typeface="Times New Roman"/>
              </a:rPr>
              <a:t>. </a:t>
            </a:r>
          </a:p>
          <a:p>
            <a:pPr>
              <a:lnSpc>
                <a:spcPts val="3000"/>
              </a:lnSpc>
              <a:spcBef>
                <a:spcPts val="1800"/>
              </a:spcBef>
            </a:pPr>
            <a:r>
              <a:rPr lang="en-US" sz="2400" dirty="0">
                <a:ea typeface="Calibri"/>
                <a:cs typeface="Times New Roman"/>
              </a:rPr>
              <a:t>Young adults placed in SIL settings have minimal supervision and case management… allows young adults to </a:t>
            </a:r>
            <a:r>
              <a:rPr lang="en-US" sz="2400" dirty="0">
                <a:solidFill>
                  <a:srgbClr val="C00000"/>
                </a:solidFill>
                <a:ea typeface="Calibri"/>
                <a:cs typeface="Times New Roman"/>
              </a:rPr>
              <a:t>practice necessary independent living skills and achieve self-sufficiency in a supportive environment before leaving foster care</a:t>
            </a:r>
            <a:r>
              <a:rPr lang="en-US" sz="2400" dirty="0">
                <a:ea typeface="Calibri"/>
                <a:cs typeface="Times New Roman"/>
              </a:rPr>
              <a:t>.”</a:t>
            </a:r>
            <a:r>
              <a:rPr lang="en-US" sz="2400" i="1" dirty="0">
                <a:ea typeface="Calibri"/>
                <a:cs typeface="Times New Roman"/>
              </a:rPr>
              <a: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2463800" cy="1549401"/>
          </a:xfrm>
          <a:prstGeom prst="rect">
            <a:avLst/>
          </a:prstGeom>
        </p:spPr>
      </p:pic>
    </p:spTree>
    <p:extLst>
      <p:ext uri="{BB962C8B-B14F-4D97-AF65-F5344CB8AC3E}">
        <p14:creationId xmlns:p14="http://schemas.microsoft.com/office/powerpoint/2010/main" val="128498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solidFill>
                  <a:schemeClr val="tx2">
                    <a:lumMod val="75000"/>
                  </a:schemeClr>
                </a:solidFill>
              </a:rPr>
              <a:t>Permanency</a:t>
            </a:r>
          </a:p>
        </p:txBody>
      </p:sp>
      <p:sp>
        <p:nvSpPr>
          <p:cNvPr id="3" name="Content Placeholder 2"/>
          <p:cNvSpPr>
            <a:spLocks noGrp="1"/>
          </p:cNvSpPr>
          <p:nvPr>
            <p:ph idx="1"/>
          </p:nvPr>
        </p:nvSpPr>
        <p:spPr>
          <a:xfrm>
            <a:off x="762000" y="2057399"/>
            <a:ext cx="7620000" cy="4343401"/>
          </a:xfrm>
        </p:spPr>
        <p:txBody>
          <a:bodyPr>
            <a:normAutofit fontScale="47500" lnSpcReduction="20000"/>
          </a:bodyPr>
          <a:lstStyle/>
          <a:p>
            <a:pPr marL="0" marR="0" indent="0">
              <a:spcBef>
                <a:spcPts val="0"/>
              </a:spcBef>
              <a:spcAft>
                <a:spcPts val="0"/>
              </a:spcAft>
              <a:buNone/>
            </a:pPr>
            <a:r>
              <a:rPr lang="en-US" sz="5100" dirty="0">
                <a:ea typeface="Calibri"/>
                <a:cs typeface="Times New Roman"/>
              </a:rPr>
              <a:t>The Federal Program Instruction clarifies that permanency continues to be a priority for young adults in extended care. </a:t>
            </a:r>
          </a:p>
          <a:p>
            <a:pPr marL="0" marR="0">
              <a:lnSpc>
                <a:spcPct val="120000"/>
              </a:lnSpc>
              <a:spcBef>
                <a:spcPts val="0"/>
              </a:spcBef>
              <a:spcAft>
                <a:spcPts val="0"/>
              </a:spcAft>
            </a:pPr>
            <a:endParaRPr lang="en-US" sz="4400" dirty="0">
              <a:ea typeface="Calibri"/>
              <a:cs typeface="Times New Roman"/>
            </a:endParaRPr>
          </a:p>
          <a:p>
            <a:pPr marL="457200" marR="0" indent="0">
              <a:lnSpc>
                <a:spcPct val="120000"/>
              </a:lnSpc>
              <a:spcBef>
                <a:spcPts val="0"/>
              </a:spcBef>
              <a:spcAft>
                <a:spcPts val="0"/>
              </a:spcAft>
              <a:buNone/>
            </a:pPr>
            <a:r>
              <a:rPr lang="en-US" sz="4400" dirty="0">
                <a:ea typeface="Calibri"/>
                <a:cs typeface="Times New Roman"/>
              </a:rPr>
              <a:t>“…title IV-E agency should continue to work with youth who are in supervised independent living settings </a:t>
            </a:r>
            <a:r>
              <a:rPr lang="en-US" sz="4400" dirty="0">
                <a:solidFill>
                  <a:srgbClr val="C00000"/>
                </a:solidFill>
                <a:ea typeface="Calibri"/>
                <a:cs typeface="Times New Roman"/>
              </a:rPr>
              <a:t>to form permanent connections with caring adults.</a:t>
            </a:r>
            <a:r>
              <a:rPr lang="en-US" sz="4400" dirty="0">
                <a:ea typeface="Calibri"/>
                <a:cs typeface="Times New Roman"/>
              </a:rPr>
              <a:t>  This could take the form of determining whether guardianship, adoption or living with other caring adults remains appropriate options for an older youth, and if so, </a:t>
            </a:r>
            <a:r>
              <a:rPr lang="en-US" sz="4400" dirty="0">
                <a:solidFill>
                  <a:srgbClr val="C00000"/>
                </a:solidFill>
                <a:ea typeface="Calibri"/>
                <a:cs typeface="Times New Roman"/>
              </a:rPr>
              <a:t>helping the youth to work towards those outcomes</a:t>
            </a:r>
            <a:r>
              <a:rPr lang="en-US" sz="4400" dirty="0">
                <a:ea typeface="Calibri"/>
                <a:cs typeface="Times New Roman"/>
              </a:rPr>
              <a:t>.”  </a:t>
            </a:r>
          </a:p>
          <a:p>
            <a:pPr marL="457200" marR="0" indent="0">
              <a:lnSpc>
                <a:spcPct val="120000"/>
              </a:lnSpc>
              <a:spcBef>
                <a:spcPts val="0"/>
              </a:spcBef>
              <a:spcAft>
                <a:spcPts val="0"/>
              </a:spcAft>
              <a:buNone/>
            </a:pPr>
            <a:endParaRPr lang="en-US" sz="4400" dirty="0">
              <a:ea typeface="Calibri"/>
              <a:cs typeface="Times New Roman"/>
            </a:endParaRPr>
          </a:p>
          <a:p>
            <a:pPr marL="457200" marR="0" indent="0">
              <a:lnSpc>
                <a:spcPct val="120000"/>
              </a:lnSpc>
              <a:spcBef>
                <a:spcPts val="0"/>
              </a:spcBef>
              <a:spcAft>
                <a:spcPts val="0"/>
              </a:spcAft>
              <a:buNone/>
            </a:pPr>
            <a:r>
              <a:rPr lang="en-US" sz="4400" dirty="0">
                <a:ea typeface="Calibri"/>
                <a:cs typeface="Times New Roman"/>
              </a:rPr>
              <a:t>					</a:t>
            </a:r>
            <a:r>
              <a:rPr lang="en-US" sz="4400" i="1" dirty="0">
                <a:ea typeface="Calibri"/>
                <a:cs typeface="Times New Roman"/>
              </a:rPr>
              <a:t>*(</a:t>
            </a:r>
            <a:r>
              <a:rPr lang="en-US" sz="4400" i="1" dirty="0">
                <a:solidFill>
                  <a:srgbClr val="00B0F0"/>
                </a:solidFill>
                <a:ea typeface="Calibri"/>
                <a:cs typeface="Times New Roman"/>
              </a:rPr>
              <a:t>cite and offer link</a:t>
            </a:r>
            <a:r>
              <a:rPr lang="en-US" sz="4400" i="1" dirty="0">
                <a:ea typeface="Calibri"/>
                <a:cs typeface="Times New Roman"/>
              </a:rPr>
              <a:t>)</a:t>
            </a:r>
            <a:endParaRPr lang="en-US" sz="4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8600"/>
            <a:ext cx="2082800" cy="1549401"/>
          </a:xfrm>
          <a:prstGeom prst="rect">
            <a:avLst/>
          </a:prstGeom>
        </p:spPr>
      </p:pic>
    </p:spTree>
    <p:extLst>
      <p:ext uri="{BB962C8B-B14F-4D97-AF65-F5344CB8AC3E}">
        <p14:creationId xmlns:p14="http://schemas.microsoft.com/office/powerpoint/2010/main" val="3547144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1"/>
            <a:ext cx="5562600" cy="914400"/>
          </a:xfrm>
        </p:spPr>
        <p:txBody>
          <a:bodyPr>
            <a:normAutofit fontScale="90000"/>
          </a:bodyPr>
          <a:lstStyle/>
          <a:p>
            <a:r>
              <a:rPr lang="en-US" dirty="0">
                <a:solidFill>
                  <a:schemeClr val="tx2">
                    <a:lumMod val="75000"/>
                  </a:schemeClr>
                </a:solidFill>
              </a:rPr>
              <a:t>Permanent Connections</a:t>
            </a:r>
          </a:p>
        </p:txBody>
      </p:sp>
      <p:sp>
        <p:nvSpPr>
          <p:cNvPr id="3" name="Content Placeholder 2"/>
          <p:cNvSpPr>
            <a:spLocks noGrp="1"/>
          </p:cNvSpPr>
          <p:nvPr>
            <p:ph idx="1"/>
          </p:nvPr>
        </p:nvSpPr>
        <p:spPr>
          <a:xfrm>
            <a:off x="685800" y="1996440"/>
            <a:ext cx="7848600" cy="4404360"/>
          </a:xfrm>
        </p:spPr>
        <p:txBody>
          <a:bodyPr>
            <a:noAutofit/>
          </a:bodyPr>
          <a:lstStyle/>
          <a:p>
            <a:pPr marL="0" indent="0">
              <a:spcBef>
                <a:spcPts val="1800"/>
              </a:spcBef>
              <a:buNone/>
            </a:pPr>
            <a:r>
              <a:rPr lang="en-US" sz="2400" b="1" i="1" dirty="0">
                <a:ea typeface="Calibri"/>
                <a:cs typeface="Times New Roman"/>
              </a:rPr>
              <a:t>Indiana</a:t>
            </a:r>
            <a:r>
              <a:rPr lang="en-US" sz="2400" i="1" dirty="0">
                <a:ea typeface="Calibri"/>
                <a:cs typeface="Times New Roman"/>
              </a:rPr>
              <a:t>  policy – </a:t>
            </a:r>
          </a:p>
          <a:p>
            <a:pPr>
              <a:spcBef>
                <a:spcPts val="1800"/>
              </a:spcBef>
            </a:pPr>
            <a:r>
              <a:rPr lang="en-US" sz="2400" dirty="0">
                <a:solidFill>
                  <a:srgbClr val="C00000"/>
                </a:solidFill>
                <a:ea typeface="Calibri"/>
                <a:cs typeface="Times New Roman"/>
              </a:rPr>
              <a:t>“efforts should be made to enhance and develop existing relationships with adults whom youth trust, or with whom trust could be strengthened. </a:t>
            </a:r>
          </a:p>
          <a:p>
            <a:pPr>
              <a:spcBef>
                <a:spcPts val="1800"/>
              </a:spcBef>
            </a:pPr>
            <a:r>
              <a:rPr lang="en-US" sz="2400" dirty="0">
                <a:ea typeface="Calibri"/>
                <a:cs typeface="Times New Roman"/>
              </a:rPr>
              <a:t>Building the capacity of existing relationships to offer more empathetic and insightful emotional support could provide important resources for the youth as he or she leaves out-of-home placement and continues to deal with the emotions and questions raised by his or her experiences prior to, and during, placement.”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 y="152400"/>
            <a:ext cx="2743200" cy="1752600"/>
          </a:xfrm>
          <a:prstGeom prst="rect">
            <a:avLst/>
          </a:prstGeom>
        </p:spPr>
      </p:pic>
    </p:spTree>
    <p:extLst>
      <p:ext uri="{BB962C8B-B14F-4D97-AF65-F5344CB8AC3E}">
        <p14:creationId xmlns:p14="http://schemas.microsoft.com/office/powerpoint/2010/main" val="206036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7391400" cy="990600"/>
          </a:xfrm>
        </p:spPr>
        <p:txBody>
          <a:bodyPr>
            <a:normAutofit/>
          </a:bodyPr>
          <a:lstStyle/>
          <a:p>
            <a:r>
              <a:rPr lang="en-US" dirty="0">
                <a:solidFill>
                  <a:schemeClr val="tx2">
                    <a:lumMod val="75000"/>
                  </a:schemeClr>
                </a:solidFill>
              </a:rPr>
              <a:t>C. B. Flexible Policy</a:t>
            </a:r>
          </a:p>
        </p:txBody>
      </p:sp>
      <p:sp>
        <p:nvSpPr>
          <p:cNvPr id="3" name="Content Placeholder 2"/>
          <p:cNvSpPr>
            <a:spLocks noGrp="1"/>
          </p:cNvSpPr>
          <p:nvPr>
            <p:ph idx="1"/>
          </p:nvPr>
        </p:nvSpPr>
        <p:spPr>
          <a:xfrm>
            <a:off x="990600" y="2286000"/>
            <a:ext cx="7467600" cy="3840163"/>
          </a:xfrm>
        </p:spPr>
        <p:txBody>
          <a:bodyPr>
            <a:normAutofit/>
          </a:bodyPr>
          <a:lstStyle/>
          <a:p>
            <a:pPr>
              <a:spcBef>
                <a:spcPts val="1800"/>
              </a:spcBef>
            </a:pPr>
            <a:r>
              <a:rPr lang="en-US" sz="2800" dirty="0"/>
              <a:t>The Children’s Bureau (C. B.) continues to demonstrate their commitment to allowing states to make decisions about what is appropriate for the young adults.</a:t>
            </a:r>
          </a:p>
          <a:p>
            <a:pPr>
              <a:spcBef>
                <a:spcPts val="1800"/>
              </a:spcBef>
            </a:pPr>
            <a:r>
              <a:rPr lang="en-US" sz="2800" dirty="0"/>
              <a:t>Child Welfare Policy release of Q &amp; A in May 2013 allows broad range of eligibility and supervised independent living arrangements.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81000"/>
            <a:ext cx="1841500" cy="1828800"/>
          </a:xfrm>
          <a:prstGeom prst="rect">
            <a:avLst/>
          </a:prstGeom>
        </p:spPr>
      </p:pic>
    </p:spTree>
    <p:extLst>
      <p:ext uri="{BB962C8B-B14F-4D97-AF65-F5344CB8AC3E}">
        <p14:creationId xmlns:p14="http://schemas.microsoft.com/office/powerpoint/2010/main" val="73388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200" y="609600"/>
            <a:ext cx="7594600" cy="1066800"/>
          </a:xfrm>
        </p:spPr>
        <p:txBody>
          <a:bodyPr>
            <a:normAutofit fontScale="90000"/>
          </a:bodyPr>
          <a:lstStyle/>
          <a:p>
            <a:r>
              <a:rPr lang="en-US" dirty="0">
                <a:solidFill>
                  <a:schemeClr val="tx2">
                    <a:lumMod val="75000"/>
                  </a:schemeClr>
                </a:solidFill>
              </a:rPr>
              <a:t>Foster Care </a:t>
            </a:r>
            <a:br>
              <a:rPr lang="en-US" dirty="0">
                <a:solidFill>
                  <a:schemeClr val="tx2">
                    <a:lumMod val="75000"/>
                  </a:schemeClr>
                </a:solidFill>
              </a:rPr>
            </a:br>
            <a:r>
              <a:rPr lang="en-US" dirty="0">
                <a:solidFill>
                  <a:schemeClr val="tx2">
                    <a:lumMod val="75000"/>
                  </a:schemeClr>
                </a:solidFill>
              </a:rPr>
              <a:t>Prior to Age 18?</a:t>
            </a:r>
          </a:p>
        </p:txBody>
      </p:sp>
      <p:sp>
        <p:nvSpPr>
          <p:cNvPr id="3" name="Content Placeholder 2"/>
          <p:cNvSpPr>
            <a:spLocks noGrp="1"/>
          </p:cNvSpPr>
          <p:nvPr>
            <p:ph idx="1"/>
          </p:nvPr>
        </p:nvSpPr>
        <p:spPr>
          <a:xfrm>
            <a:off x="629920" y="2209800"/>
            <a:ext cx="7828280" cy="4267199"/>
          </a:xfrm>
        </p:spPr>
        <p:txBody>
          <a:bodyPr>
            <a:noAutofit/>
          </a:bodyPr>
          <a:lstStyle/>
          <a:p>
            <a:pPr>
              <a:spcBef>
                <a:spcPts val="600"/>
              </a:spcBef>
              <a:spcAft>
                <a:spcPts val="600"/>
              </a:spcAft>
            </a:pPr>
            <a:r>
              <a:rPr lang="en-US" sz="2400" dirty="0">
                <a:ea typeface="Calibri"/>
                <a:cs typeface="Times New Roman"/>
              </a:rPr>
              <a:t> </a:t>
            </a:r>
            <a:r>
              <a:rPr lang="en-US" sz="2400" u="sng" dirty="0">
                <a:ea typeface="Calibri"/>
                <a:cs typeface="Times New Roman"/>
              </a:rPr>
              <a:t>Title IV-E agencies </a:t>
            </a:r>
            <a:r>
              <a:rPr lang="en-US" sz="2400" dirty="0">
                <a:ea typeface="Calibri"/>
                <a:cs typeface="Times New Roman"/>
              </a:rPr>
              <a:t>may determine eligibility based on a young adult being in foster care prior to age 18 and/or in care on their 18 birthday. </a:t>
            </a:r>
          </a:p>
          <a:p>
            <a:pPr>
              <a:spcBef>
                <a:spcPts val="600"/>
              </a:spcBef>
              <a:spcAft>
                <a:spcPts val="600"/>
              </a:spcAft>
            </a:pPr>
            <a:r>
              <a:rPr lang="en-US" sz="2400" dirty="0">
                <a:solidFill>
                  <a:srgbClr val="C00000"/>
                </a:solidFill>
                <a:ea typeface="Calibri"/>
                <a:cs typeface="Times New Roman"/>
              </a:rPr>
              <a:t>However, there is no federal requirement that the young adult must be in foster care prior to turning age 18 to be eligible for title IV-E foster care after age 18. </a:t>
            </a:r>
          </a:p>
          <a:p>
            <a:pPr>
              <a:spcBef>
                <a:spcPts val="600"/>
              </a:spcBef>
              <a:spcAft>
                <a:spcPts val="600"/>
              </a:spcAft>
            </a:pPr>
            <a:r>
              <a:rPr lang="en-US" sz="2400" dirty="0">
                <a:ea typeface="Calibri"/>
                <a:cs typeface="Times New Roman"/>
              </a:rPr>
              <a:t>A title IV-E agency could use this process to allow for young adults 18 and over, who were under juvenile justice jurisdiction, to enter the extended foster care program.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
            <a:ext cx="1930399" cy="1396999"/>
          </a:xfrm>
          <a:prstGeom prst="rect">
            <a:avLst/>
          </a:prstGeom>
        </p:spPr>
      </p:pic>
    </p:spTree>
    <p:extLst>
      <p:ext uri="{BB962C8B-B14F-4D97-AF65-F5344CB8AC3E}">
        <p14:creationId xmlns:p14="http://schemas.microsoft.com/office/powerpoint/2010/main" val="321487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914400"/>
            <a:ext cx="5334000" cy="685800"/>
          </a:xfrm>
        </p:spPr>
        <p:txBody>
          <a:bodyPr>
            <a:normAutofit fontScale="90000"/>
          </a:bodyPr>
          <a:lstStyle/>
          <a:p>
            <a:r>
              <a:rPr lang="en-US" dirty="0">
                <a:solidFill>
                  <a:schemeClr val="tx2">
                    <a:lumMod val="75000"/>
                  </a:schemeClr>
                </a:solidFill>
              </a:rPr>
              <a:t>Recognizing Reality</a:t>
            </a:r>
          </a:p>
        </p:txBody>
      </p:sp>
      <p:sp>
        <p:nvSpPr>
          <p:cNvPr id="3" name="Content Placeholder 2"/>
          <p:cNvSpPr>
            <a:spLocks noGrp="1"/>
          </p:cNvSpPr>
          <p:nvPr>
            <p:ph idx="1"/>
          </p:nvPr>
        </p:nvSpPr>
        <p:spPr>
          <a:xfrm>
            <a:off x="1066800" y="1981200"/>
            <a:ext cx="7086600" cy="4144963"/>
          </a:xfrm>
        </p:spPr>
        <p:txBody>
          <a:bodyPr>
            <a:normAutofit/>
          </a:bodyPr>
          <a:lstStyle/>
          <a:p>
            <a:pPr>
              <a:spcBef>
                <a:spcPts val="1200"/>
              </a:spcBef>
            </a:pPr>
            <a:r>
              <a:rPr lang="en-US" sz="2800" dirty="0"/>
              <a:t>Expectation is that foster care will be short term and temporary.</a:t>
            </a:r>
          </a:p>
          <a:p>
            <a:pPr>
              <a:spcBef>
                <a:spcPts val="1200"/>
              </a:spcBef>
            </a:pPr>
            <a:r>
              <a:rPr lang="en-US" sz="2800" dirty="0"/>
              <a:t>Promises not kept especially for those entering care after age 10.</a:t>
            </a:r>
          </a:p>
          <a:p>
            <a:pPr>
              <a:spcBef>
                <a:spcPts val="1200"/>
              </a:spcBef>
            </a:pPr>
            <a:r>
              <a:rPr lang="en-US" sz="2800" dirty="0"/>
              <a:t>Young adults exiting care at 18 have an average of 3+ years in foster care.</a:t>
            </a:r>
          </a:p>
          <a:p>
            <a:pPr>
              <a:spcBef>
                <a:spcPts val="1200"/>
              </a:spcBef>
            </a:pPr>
            <a:r>
              <a:rPr lang="en-US" sz="2800" dirty="0"/>
              <a:t>Goal setting for youth in foster care does not reflect the actual outcomes.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2235200" cy="1701800"/>
          </a:xfrm>
          <a:prstGeom prst="rect">
            <a:avLst/>
          </a:prstGeom>
        </p:spPr>
      </p:pic>
    </p:spTree>
    <p:extLst>
      <p:ext uri="{BB962C8B-B14F-4D97-AF65-F5344CB8AC3E}">
        <p14:creationId xmlns:p14="http://schemas.microsoft.com/office/powerpoint/2010/main" val="88810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solidFill>
                  <a:srgbClr val="002060"/>
                </a:solidFill>
              </a:rPr>
              <a:t>Marriage or Military</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a:t>A title IV-E agency may determine that a young adult who is otherwise eligible for the extension may be </a:t>
            </a:r>
            <a:r>
              <a:rPr lang="en-US" b="1" dirty="0">
                <a:solidFill>
                  <a:srgbClr val="C00000"/>
                </a:solidFill>
              </a:rPr>
              <a:t>married or enlisted in the military</a:t>
            </a:r>
            <a:r>
              <a:rPr lang="en-US" dirty="0"/>
              <a:t>, including the reserves or ROTC. </a:t>
            </a:r>
          </a:p>
          <a:p>
            <a:pPr fontAlgn="auto">
              <a:spcAft>
                <a:spcPts val="0"/>
              </a:spcAft>
              <a:buFont typeface="Arial" pitchFamily="34" charset="0"/>
              <a:buChar char="•"/>
              <a:defRPr/>
            </a:pPr>
            <a:r>
              <a:rPr lang="en-US" dirty="0"/>
              <a:t>For a young adult over the age of 18 entering a voluntary agreement for the extension of foster care, the AFDC eligibility is determined based on the young adult’s income without consideration of the parents/legal guardians or others in the assistance unit in the home from which the youth was removed as a younger child </a:t>
            </a:r>
            <a:r>
              <a:rPr lang="en-US" b="1" dirty="0">
                <a:solidFill>
                  <a:srgbClr val="C00000"/>
                </a:solidFill>
              </a:rPr>
              <a:t>and without regard to the youth’s spouse</a:t>
            </a:r>
            <a:r>
              <a:rPr lang="en-US" dirty="0">
                <a:solidFill>
                  <a:srgbClr val="C00000"/>
                </a:solidFill>
              </a:rPr>
              <a:t>.</a:t>
            </a:r>
          </a:p>
          <a:p>
            <a:pPr fontAlgn="auto">
              <a:spcAft>
                <a:spcPts val="0"/>
              </a:spcAft>
              <a:buFont typeface="Arial" pitchFamily="34" charset="0"/>
              <a:buChar char="•"/>
              <a:defRPr/>
            </a:pPr>
            <a:endParaRPr lang="en-US" dirty="0"/>
          </a:p>
        </p:txBody>
      </p:sp>
      <p:pic>
        <p:nvPicPr>
          <p:cNvPr id="46083" name="Picture 3"/>
          <p:cNvPicPr>
            <a:picLocks noChangeAspect="1"/>
          </p:cNvPicPr>
          <p:nvPr/>
        </p:nvPicPr>
        <p:blipFill>
          <a:blip r:embed="rId2"/>
          <a:srcRect/>
          <a:stretch>
            <a:fillRect/>
          </a:stretch>
        </p:blipFill>
        <p:spPr bwMode="auto">
          <a:xfrm>
            <a:off x="127000" y="127000"/>
            <a:ext cx="1549400" cy="1549400"/>
          </a:xfrm>
          <a:prstGeom prst="rect">
            <a:avLst/>
          </a:prstGeom>
          <a:noFill/>
          <a:ln w="9525">
            <a:noFill/>
            <a:miter lim="800000"/>
            <a:headEnd/>
            <a:tailEnd/>
          </a:ln>
        </p:spPr>
      </p:pic>
    </p:spTree>
    <p:extLst>
      <p:ext uri="{BB962C8B-B14F-4D97-AF65-F5344CB8AC3E}">
        <p14:creationId xmlns:p14="http://schemas.microsoft.com/office/powerpoint/2010/main" val="591347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086600" cy="1143000"/>
          </a:xfrm>
        </p:spPr>
        <p:txBody>
          <a:bodyPr>
            <a:noAutofit/>
          </a:bodyPr>
          <a:lstStyle/>
          <a:p>
            <a:r>
              <a:rPr lang="en-US" sz="3600" dirty="0"/>
              <a:t>   </a:t>
            </a:r>
            <a:r>
              <a:rPr lang="en-US" sz="3600" dirty="0">
                <a:solidFill>
                  <a:schemeClr val="tx2">
                    <a:lumMod val="75000"/>
                  </a:schemeClr>
                </a:solidFill>
              </a:rPr>
              <a:t>Independent Living Setting</a:t>
            </a:r>
            <a:br>
              <a:rPr lang="en-US" sz="3600" dirty="0">
                <a:solidFill>
                  <a:schemeClr val="tx2">
                    <a:lumMod val="75000"/>
                  </a:schemeClr>
                </a:solidFill>
              </a:rPr>
            </a:br>
            <a:r>
              <a:rPr lang="en-US" sz="3600" dirty="0">
                <a:solidFill>
                  <a:schemeClr val="tx2">
                    <a:lumMod val="75000"/>
                  </a:schemeClr>
                </a:solidFill>
              </a:rPr>
              <a:t>Home of Parent or Guardian</a:t>
            </a:r>
          </a:p>
        </p:txBody>
      </p:sp>
      <p:sp>
        <p:nvSpPr>
          <p:cNvPr id="3" name="Content Placeholder 2"/>
          <p:cNvSpPr>
            <a:spLocks noGrp="1"/>
          </p:cNvSpPr>
          <p:nvPr>
            <p:ph idx="1"/>
          </p:nvPr>
        </p:nvSpPr>
        <p:spPr>
          <a:xfrm>
            <a:off x="838200" y="2286000"/>
            <a:ext cx="7391400" cy="4343400"/>
          </a:xfrm>
        </p:spPr>
        <p:txBody>
          <a:bodyPr>
            <a:noAutofit/>
          </a:bodyPr>
          <a:lstStyle/>
          <a:p>
            <a:pPr>
              <a:lnSpc>
                <a:spcPts val="2600"/>
              </a:lnSpc>
              <a:spcBef>
                <a:spcPts val="1200"/>
              </a:spcBef>
              <a:spcAft>
                <a:spcPts val="600"/>
              </a:spcAft>
            </a:pPr>
            <a:r>
              <a:rPr lang="en-US" sz="2600" dirty="0">
                <a:ea typeface="Calibri"/>
                <a:cs typeface="Times New Roman"/>
              </a:rPr>
              <a:t>Discretion to determine that residing in the home of a parent or legal guardian is an allowable IL setting </a:t>
            </a:r>
          </a:p>
          <a:p>
            <a:pPr>
              <a:lnSpc>
                <a:spcPts val="2600"/>
              </a:lnSpc>
              <a:spcBef>
                <a:spcPts val="1200"/>
              </a:spcBef>
              <a:spcAft>
                <a:spcPts val="600"/>
              </a:spcAft>
            </a:pPr>
            <a:r>
              <a:rPr lang="en-US" sz="2600" dirty="0">
                <a:ea typeface="Calibri"/>
                <a:cs typeface="Times New Roman"/>
              </a:rPr>
              <a:t>Parent or guardian would not be considered a foster care provider and the agency would not be returning the young adult to live under the care of the parent or legal guardian.</a:t>
            </a:r>
          </a:p>
          <a:p>
            <a:pPr>
              <a:lnSpc>
                <a:spcPts val="2600"/>
              </a:lnSpc>
              <a:spcBef>
                <a:spcPts val="1200"/>
              </a:spcBef>
              <a:spcAft>
                <a:spcPts val="600"/>
              </a:spcAft>
            </a:pPr>
            <a:r>
              <a:rPr lang="en-US" sz="2600" dirty="0">
                <a:solidFill>
                  <a:srgbClr val="C00000"/>
                </a:solidFill>
                <a:ea typeface="Calibri"/>
                <a:cs typeface="Times New Roman"/>
              </a:rPr>
              <a:t>The young adult would be choosing this residence as a supervised independent living setting and the agency would determine it is   an appropriate setting. </a:t>
            </a: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 y="228600"/>
            <a:ext cx="1066800" cy="1600200"/>
          </a:xfrm>
          <a:prstGeom prst="rect">
            <a:avLst/>
          </a:prstGeom>
        </p:spPr>
      </p:pic>
    </p:spTree>
    <p:extLst>
      <p:ext uri="{BB962C8B-B14F-4D97-AF65-F5344CB8AC3E}">
        <p14:creationId xmlns:p14="http://schemas.microsoft.com/office/powerpoint/2010/main" val="1658289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65200"/>
            <a:ext cx="6781800" cy="1473200"/>
          </a:xfrm>
        </p:spPr>
        <p:txBody>
          <a:bodyPr>
            <a:normAutofit/>
          </a:bodyPr>
          <a:lstStyle/>
          <a:p>
            <a:r>
              <a:rPr lang="en-US" sz="3600" dirty="0">
                <a:solidFill>
                  <a:schemeClr val="tx2">
                    <a:lumMod val="75000"/>
                  </a:schemeClr>
                </a:solidFill>
              </a:rPr>
              <a:t>ILS – Adult Treatment Center   </a:t>
            </a:r>
          </a:p>
        </p:txBody>
      </p:sp>
      <p:sp>
        <p:nvSpPr>
          <p:cNvPr id="3" name="Content Placeholder 2"/>
          <p:cNvSpPr>
            <a:spLocks noGrp="1"/>
          </p:cNvSpPr>
          <p:nvPr>
            <p:ph idx="1"/>
          </p:nvPr>
        </p:nvSpPr>
        <p:spPr>
          <a:xfrm>
            <a:off x="914400" y="2286000"/>
            <a:ext cx="7543800" cy="4267200"/>
          </a:xfrm>
        </p:spPr>
        <p:txBody>
          <a:bodyPr>
            <a:normAutofit/>
          </a:bodyPr>
          <a:lstStyle/>
          <a:p>
            <a:pPr>
              <a:spcBef>
                <a:spcPts val="1800"/>
              </a:spcBef>
            </a:pPr>
            <a:r>
              <a:rPr lang="en-US" sz="2600" dirty="0">
                <a:ea typeface="Calibri"/>
                <a:cs typeface="Times New Roman"/>
              </a:rPr>
              <a:t>An adult treatment center would be an allowable independent living setting only if the young adult, age 18 and older, is a voluntary resident and the title IV-E agency maintains supervision. </a:t>
            </a:r>
          </a:p>
          <a:p>
            <a:pPr lvl="0">
              <a:spcBef>
                <a:spcPts val="1800"/>
              </a:spcBef>
            </a:pPr>
            <a:r>
              <a:rPr lang="en-US" sz="2600" dirty="0">
                <a:solidFill>
                  <a:srgbClr val="C00000"/>
                </a:solidFill>
                <a:ea typeface="Calibri"/>
                <a:cs typeface="Times New Roman"/>
              </a:rPr>
              <a:t>Allows for inpatient treatment for substance abuse or mental health issues if the young adult chooses to enter.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4480"/>
            <a:ext cx="1524000" cy="1163320"/>
          </a:xfrm>
          <a:prstGeom prst="rect">
            <a:avLst/>
          </a:prstGeom>
        </p:spPr>
      </p:pic>
    </p:spTree>
    <p:extLst>
      <p:ext uri="{BB962C8B-B14F-4D97-AF65-F5344CB8AC3E}">
        <p14:creationId xmlns:p14="http://schemas.microsoft.com/office/powerpoint/2010/main" val="275688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9350"/>
          </a:xfrm>
        </p:spPr>
        <p:txBody>
          <a:bodyPr>
            <a:normAutofit fontScale="90000"/>
          </a:bodyPr>
          <a:lstStyle/>
          <a:p>
            <a:r>
              <a:rPr lang="en-US" dirty="0">
                <a:solidFill>
                  <a:srgbClr val="C00000"/>
                </a:solidFill>
              </a:rPr>
              <a:t>      </a:t>
            </a:r>
            <a:r>
              <a:rPr lang="en-US" sz="4000" dirty="0">
                <a:latin typeface="Trebuchet MS" pitchFamily="34" charset="0"/>
              </a:rPr>
              <a:t>New World for Case Managers, Courts, Foster Parents &amp; Stakeholders</a:t>
            </a:r>
          </a:p>
        </p:txBody>
      </p:sp>
      <p:sp>
        <p:nvSpPr>
          <p:cNvPr id="3" name="Content Placeholder 2"/>
          <p:cNvSpPr>
            <a:spLocks noGrp="1"/>
          </p:cNvSpPr>
          <p:nvPr>
            <p:ph idx="1"/>
          </p:nvPr>
        </p:nvSpPr>
        <p:spPr>
          <a:xfrm>
            <a:off x="1066800" y="2438400"/>
            <a:ext cx="7162800" cy="4419600"/>
          </a:xfrm>
        </p:spPr>
        <p:txBody>
          <a:bodyPr>
            <a:normAutofit/>
          </a:bodyPr>
          <a:lstStyle/>
          <a:p>
            <a:pPr>
              <a:lnSpc>
                <a:spcPts val="3100"/>
              </a:lnSpc>
              <a:spcBef>
                <a:spcPts val="1800"/>
              </a:spcBef>
            </a:pPr>
            <a:r>
              <a:rPr lang="en-US" sz="2400" dirty="0">
                <a:latin typeface="Georgia" pitchFamily="18" charset="0"/>
              </a:rPr>
              <a:t>Must be conscious that this is new territory where the </a:t>
            </a:r>
            <a:r>
              <a:rPr lang="en-US" sz="2400" dirty="0">
                <a:solidFill>
                  <a:srgbClr val="C00000"/>
                </a:solidFill>
                <a:latin typeface="Georgia" pitchFamily="18" charset="0"/>
              </a:rPr>
              <a:t>boundaries have moved and the maps no longer work. </a:t>
            </a:r>
          </a:p>
          <a:p>
            <a:pPr>
              <a:lnSpc>
                <a:spcPts val="3100"/>
              </a:lnSpc>
              <a:spcBef>
                <a:spcPts val="1800"/>
              </a:spcBef>
            </a:pPr>
            <a:r>
              <a:rPr lang="en-US" sz="2400" dirty="0">
                <a:solidFill>
                  <a:srgbClr val="C00000"/>
                </a:solidFill>
                <a:latin typeface="Georgia" pitchFamily="18" charset="0"/>
              </a:rPr>
              <a:t>Training and support </a:t>
            </a:r>
            <a:r>
              <a:rPr lang="en-US" sz="2400" dirty="0">
                <a:latin typeface="Georgia" pitchFamily="18" charset="0"/>
              </a:rPr>
              <a:t>for all stakeholders is critical for true change to take hold.</a:t>
            </a:r>
          </a:p>
          <a:p>
            <a:pPr>
              <a:lnSpc>
                <a:spcPts val="3100"/>
              </a:lnSpc>
              <a:spcBef>
                <a:spcPts val="1800"/>
              </a:spcBef>
            </a:pPr>
            <a:r>
              <a:rPr lang="en-US" sz="2400" u="sng" dirty="0">
                <a:solidFill>
                  <a:srgbClr val="C00000"/>
                </a:solidFill>
                <a:latin typeface="Georgia" pitchFamily="18" charset="0"/>
              </a:rPr>
              <a:t>Young adults must be the voice that carries the message </a:t>
            </a:r>
            <a:r>
              <a:rPr lang="en-US" sz="2400" dirty="0">
                <a:latin typeface="Georgia" pitchFamily="18" charset="0"/>
              </a:rPr>
              <a:t>– we must build this new world based on their knowledge of what will work.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371600" cy="1371600"/>
          </a:xfrm>
          <a:prstGeom prst="rect">
            <a:avLst/>
          </a:prstGeom>
        </p:spPr>
      </p:pic>
    </p:spTree>
    <p:extLst>
      <p:ext uri="{BB962C8B-B14F-4D97-AF65-F5344CB8AC3E}">
        <p14:creationId xmlns:p14="http://schemas.microsoft.com/office/powerpoint/2010/main" val="2322927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a:t>More than policy</a:t>
            </a:r>
          </a:p>
        </p:txBody>
      </p:sp>
      <p:sp>
        <p:nvSpPr>
          <p:cNvPr id="3" name="Content Placeholder 2"/>
          <p:cNvSpPr>
            <a:spLocks noGrp="1"/>
          </p:cNvSpPr>
          <p:nvPr>
            <p:ph idx="1"/>
          </p:nvPr>
        </p:nvSpPr>
        <p:spPr>
          <a:xfrm>
            <a:off x="1143000" y="1905000"/>
            <a:ext cx="7086600" cy="4724400"/>
          </a:xfrm>
        </p:spPr>
        <p:txBody>
          <a:bodyPr>
            <a:normAutofit/>
          </a:bodyPr>
          <a:lstStyle/>
          <a:p>
            <a:pPr marL="0" indent="0">
              <a:spcBef>
                <a:spcPts val="1200"/>
              </a:spcBef>
              <a:buNone/>
            </a:pPr>
            <a:r>
              <a:rPr lang="en-US" sz="2800" dirty="0">
                <a:latin typeface="Georgia" pitchFamily="18" charset="0"/>
              </a:rPr>
              <a:t>“States should pay careful attention to the ways that serving young adults, instead of minors, calls not only for changes in policies, but also for </a:t>
            </a:r>
            <a:r>
              <a:rPr lang="en-US" sz="2800" dirty="0">
                <a:solidFill>
                  <a:srgbClr val="C00000"/>
                </a:solidFill>
                <a:latin typeface="Georgia" pitchFamily="18" charset="0"/>
              </a:rPr>
              <a:t>changes in the cultures of the institutions involved in providing services, and ultimately in the hearts and minds of the individuals working in those institutions</a:t>
            </a:r>
            <a:r>
              <a:rPr lang="en-US" sz="2800" dirty="0">
                <a:latin typeface="Georgia" pitchFamily="18" charset="0"/>
              </a:rPr>
              <a:t>.” </a:t>
            </a:r>
            <a:endParaRPr lang="en-US" sz="2800" i="1" dirty="0">
              <a:latin typeface="Georgia" pitchFamily="18" charset="0"/>
            </a:endParaRPr>
          </a:p>
          <a:p>
            <a:pPr marL="0" indent="0" algn="r">
              <a:spcBef>
                <a:spcPts val="0"/>
              </a:spcBef>
              <a:buNone/>
            </a:pPr>
            <a:endParaRPr lang="en-US" sz="2800" i="1" dirty="0">
              <a:latin typeface="Georgia" pitchFamily="18" charset="0"/>
            </a:endParaRPr>
          </a:p>
          <a:p>
            <a:pPr marL="0" indent="0" algn="r">
              <a:spcBef>
                <a:spcPts val="0"/>
              </a:spcBef>
              <a:buNone/>
            </a:pPr>
            <a:r>
              <a:rPr lang="en-US" sz="1800" i="1" dirty="0">
                <a:latin typeface="Georgia" pitchFamily="18" charset="0"/>
              </a:rPr>
              <a:t>(Providing Foster Care for Young Adults: </a:t>
            </a:r>
          </a:p>
          <a:p>
            <a:pPr marL="0" indent="0" algn="r">
              <a:spcBef>
                <a:spcPts val="0"/>
              </a:spcBef>
              <a:buNone/>
            </a:pPr>
            <a:r>
              <a:rPr lang="en-US" sz="1800" i="1" dirty="0">
                <a:latin typeface="Georgia" pitchFamily="18" charset="0"/>
              </a:rPr>
              <a:t>Early implementation of California’s Fostering Connections Act</a:t>
            </a:r>
            <a:r>
              <a:rPr lang="en-US" sz="1800" dirty="0">
                <a:latin typeface="Georgia"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1371600" cy="1371600"/>
          </a:xfrm>
          <a:prstGeom prst="rect">
            <a:avLst/>
          </a:prstGeom>
        </p:spPr>
      </p:pic>
    </p:spTree>
    <p:extLst>
      <p:ext uri="{BB962C8B-B14F-4D97-AF65-F5344CB8AC3E}">
        <p14:creationId xmlns:p14="http://schemas.microsoft.com/office/powerpoint/2010/main" val="1032788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63854868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75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100" b="1" dirty="0"/>
            </a:br>
            <a:r>
              <a:rPr lang="en-US" sz="3100" b="1" dirty="0"/>
              <a:t>Emancipation Goals and Outcomes from Foster Care 2003 to 2011</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989"/>
              </p:ext>
            </p:extLst>
          </p:nvPr>
        </p:nvGraphicFramePr>
        <p:xfrm>
          <a:off x="380999" y="1523996"/>
          <a:ext cx="8077202" cy="4343402"/>
        </p:xfrm>
        <a:graphic>
          <a:graphicData uri="http://schemas.openxmlformats.org/drawingml/2006/table">
            <a:tbl>
              <a:tblPr>
                <a:tableStyleId>{5C22544A-7EE6-4342-B048-85BDC9FD1C3A}</a:tableStyleId>
              </a:tblPr>
              <a:tblGrid>
                <a:gridCol w="1340816">
                  <a:extLst>
                    <a:ext uri="{9D8B030D-6E8A-4147-A177-3AD203B41FA5}">
                      <a16:colId xmlns:a16="http://schemas.microsoft.com/office/drawing/2014/main" val="20000"/>
                    </a:ext>
                  </a:extLst>
                </a:gridCol>
                <a:gridCol w="1340816">
                  <a:extLst>
                    <a:ext uri="{9D8B030D-6E8A-4147-A177-3AD203B41FA5}">
                      <a16:colId xmlns:a16="http://schemas.microsoft.com/office/drawing/2014/main" val="20001"/>
                    </a:ext>
                  </a:extLst>
                </a:gridCol>
                <a:gridCol w="1486204">
                  <a:extLst>
                    <a:ext uri="{9D8B030D-6E8A-4147-A177-3AD203B41FA5}">
                      <a16:colId xmlns:a16="http://schemas.microsoft.com/office/drawing/2014/main" val="20002"/>
                    </a:ext>
                  </a:extLst>
                </a:gridCol>
                <a:gridCol w="1825448">
                  <a:extLst>
                    <a:ext uri="{9D8B030D-6E8A-4147-A177-3AD203B41FA5}">
                      <a16:colId xmlns:a16="http://schemas.microsoft.com/office/drawing/2014/main" val="20003"/>
                    </a:ext>
                  </a:extLst>
                </a:gridCol>
                <a:gridCol w="2083918">
                  <a:extLst>
                    <a:ext uri="{9D8B030D-6E8A-4147-A177-3AD203B41FA5}">
                      <a16:colId xmlns:a16="http://schemas.microsoft.com/office/drawing/2014/main" val="20004"/>
                    </a:ext>
                  </a:extLst>
                </a:gridCol>
              </a:tblGrid>
              <a:tr h="908660">
                <a:tc>
                  <a:txBody>
                    <a:bodyPr/>
                    <a:lstStyle/>
                    <a:p>
                      <a:pPr algn="ctr" fontAlgn="ctr"/>
                      <a:r>
                        <a:rPr lang="en-US" sz="2000" u="none" strike="noStrike" dirty="0">
                          <a:effectLst/>
                        </a:rPr>
                        <a:t>Year</a:t>
                      </a:r>
                      <a:endParaRPr lang="en-US" sz="2000" b="1"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Case Goal</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Total # in F. C.</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 Emancipation Exits</a:t>
                      </a:r>
                      <a:endParaRPr lang="en-US" sz="2000" b="1"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 Emancipation Exits</a:t>
                      </a:r>
                      <a:endParaRPr lang="en-US" sz="2000" b="1"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381638">
                <a:tc>
                  <a:txBody>
                    <a:bodyPr/>
                    <a:lstStyle/>
                    <a:p>
                      <a:pPr algn="ctr" fontAlgn="b"/>
                      <a:r>
                        <a:rPr lang="en-US" sz="2000" u="none" strike="noStrike" dirty="0">
                          <a:effectLst/>
                        </a:rPr>
                        <a:t>2003</a:t>
                      </a:r>
                      <a:endParaRPr lang="en-US" sz="2000" b="0" i="0" u="none" strike="noStrike" dirty="0">
                        <a:solidFill>
                          <a:srgbClr val="000000"/>
                        </a:solidFill>
                        <a:effectLst/>
                        <a:latin typeface="Calibri"/>
                      </a:endParaRPr>
                    </a:p>
                  </a:txBody>
                  <a:tcPr marL="9525" marR="9525" marT="9525" marB="0" anchor="b"/>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520,000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22,432</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381638">
                <a:tc>
                  <a:txBody>
                    <a:bodyPr/>
                    <a:lstStyle/>
                    <a:p>
                      <a:pPr algn="ctr" fontAlgn="ctr"/>
                      <a:r>
                        <a:rPr lang="en-US" sz="2000" u="none" strike="noStrike" dirty="0">
                          <a:effectLst/>
                        </a:rPr>
                        <a:t>2004</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517,000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23,121</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381638">
                <a:tc>
                  <a:txBody>
                    <a:bodyPr/>
                    <a:lstStyle/>
                    <a:p>
                      <a:pPr algn="ctr" fontAlgn="ctr"/>
                      <a:r>
                        <a:rPr lang="en-US" sz="2000" u="none" strike="noStrike" dirty="0">
                          <a:effectLst/>
                        </a:rPr>
                        <a:t>2005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513,000</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9%</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24,407</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381638">
                <a:tc>
                  <a:txBody>
                    <a:bodyPr/>
                    <a:lstStyle/>
                    <a:p>
                      <a:pPr algn="ctr" fontAlgn="ctr"/>
                      <a:r>
                        <a:rPr lang="en-US" sz="2000" u="none" strike="noStrike" dirty="0">
                          <a:effectLst/>
                        </a:rPr>
                        <a:t>2006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510,000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9%</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26,517</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381638">
                <a:tc>
                  <a:txBody>
                    <a:bodyPr/>
                    <a:lstStyle/>
                    <a:p>
                      <a:pPr algn="ctr" fontAlgn="ctr"/>
                      <a:r>
                        <a:rPr lang="en-US" sz="2000" u="none" strike="noStrike">
                          <a:effectLst/>
                        </a:rPr>
                        <a:t>2007</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491,000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29,730</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381638">
                <a:tc>
                  <a:txBody>
                    <a:bodyPr/>
                    <a:lstStyle/>
                    <a:p>
                      <a:pPr algn="ctr" fontAlgn="ctr"/>
                      <a:r>
                        <a:rPr lang="en-US" sz="2000" u="none" strike="noStrike">
                          <a:effectLst/>
                        </a:rPr>
                        <a:t>2008</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463,000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10%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29,516</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381638">
                <a:tc>
                  <a:txBody>
                    <a:bodyPr/>
                    <a:lstStyle/>
                    <a:p>
                      <a:pPr algn="ctr" fontAlgn="ctr"/>
                      <a:r>
                        <a:rPr lang="en-US" sz="2000" u="none" strike="noStrike">
                          <a:effectLst/>
                        </a:rPr>
                        <a:t>2009</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423,773</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11%</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29,471</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381638">
                <a:tc>
                  <a:txBody>
                    <a:bodyPr/>
                    <a:lstStyle/>
                    <a:p>
                      <a:pPr algn="ctr" fontAlgn="ctr"/>
                      <a:r>
                        <a:rPr lang="en-US" sz="2000" u="none" strike="noStrike">
                          <a:effectLst/>
                        </a:rPr>
                        <a:t>2010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a:effectLst/>
                        </a:rPr>
                        <a:t>6%</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408,425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27,854</a:t>
                      </a:r>
                      <a:endParaRPr lang="en-US" sz="20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381638">
                <a:tc>
                  <a:txBody>
                    <a:bodyPr/>
                    <a:lstStyle/>
                    <a:p>
                      <a:pPr algn="ctr" fontAlgn="ctr"/>
                      <a:r>
                        <a:rPr lang="en-US" sz="2000" u="none" strike="noStrike">
                          <a:effectLst/>
                        </a:rPr>
                        <a:t>2011</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a:effectLst/>
                        </a:rPr>
                        <a:t>400,540</a:t>
                      </a:r>
                      <a:endParaRPr lang="en-US" sz="2000" b="0" i="0" u="none" strike="noStrike">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11%</a:t>
                      </a:r>
                      <a:endParaRPr lang="en-US" sz="2000" b="0" i="0" u="none" strike="noStrike" dirty="0">
                        <a:solidFill>
                          <a:srgbClr val="000000"/>
                        </a:solidFill>
                        <a:effectLst/>
                        <a:latin typeface="Calibri"/>
                      </a:endParaRPr>
                    </a:p>
                  </a:txBody>
                  <a:tcPr marL="9525" marR="9525" marT="9525" marB="0" anchor="ctr"/>
                </a:tc>
                <a:tc>
                  <a:txBody>
                    <a:bodyPr/>
                    <a:lstStyle/>
                    <a:p>
                      <a:pPr algn="ctr" fontAlgn="ctr"/>
                      <a:r>
                        <a:rPr lang="en-US" sz="2000" u="none" strike="noStrike" dirty="0">
                          <a:effectLst/>
                        </a:rPr>
                        <a:t>26,286</a:t>
                      </a:r>
                      <a:endParaRPr lang="en-US"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bl>
          </a:graphicData>
        </a:graphic>
      </p:graphicFrame>
      <p:sp>
        <p:nvSpPr>
          <p:cNvPr id="5" name="Rectangle 4"/>
          <p:cNvSpPr/>
          <p:nvPr/>
        </p:nvSpPr>
        <p:spPr>
          <a:xfrm>
            <a:off x="685800" y="6172200"/>
            <a:ext cx="5638800" cy="533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ea typeface="Calibri"/>
                <a:cs typeface="Times New Roman"/>
              </a:rPr>
              <a:t>Children’s Bureau Adoption and Foster Care Statistics </a:t>
            </a:r>
          </a:p>
          <a:p>
            <a:r>
              <a:rPr lang="en-US" sz="1200" u="sng" dirty="0">
                <a:solidFill>
                  <a:srgbClr val="0000FF"/>
                </a:solidFill>
                <a:ea typeface="Calibri"/>
                <a:cs typeface="Times New Roman"/>
                <a:hlinkClick r:id="rId3"/>
              </a:rPr>
              <a:t>http://www.acf.hhs.gov/programs/cb/research-data-technology/statistics-research/afcars</a:t>
            </a:r>
            <a:endParaRPr lang="en-US" sz="1200" dirty="0">
              <a:solidFill>
                <a:prstClr val="white"/>
              </a:solidFill>
            </a:endParaRPr>
          </a:p>
        </p:txBody>
      </p:sp>
    </p:spTree>
    <p:extLst>
      <p:ext uri="{BB962C8B-B14F-4D97-AF65-F5344CB8AC3E}">
        <p14:creationId xmlns:p14="http://schemas.microsoft.com/office/powerpoint/2010/main" val="246561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1"/>
          <p:cNvGrpSpPr>
            <a:grpSpLocks noChangeAspect="1"/>
          </p:cNvGrpSpPr>
          <p:nvPr/>
        </p:nvGrpSpPr>
        <p:grpSpPr bwMode="auto">
          <a:xfrm>
            <a:off x="299511" y="449971"/>
            <a:ext cx="7673502" cy="5012843"/>
            <a:chOff x="5" y="345"/>
            <a:chExt cx="5752" cy="3629"/>
          </a:xfrm>
          <a:solidFill>
            <a:schemeClr val="bg1">
              <a:lumMod val="85000"/>
            </a:schemeClr>
          </a:solidFill>
          <a:effectLst>
            <a:outerShdw blurRad="266700" dir="5400000" sx="90000" sy="-19000" rotWithShape="0">
              <a:prstClr val="black">
                <a:alpha val="11000"/>
              </a:prstClr>
            </a:outerShdw>
          </a:effectLst>
        </p:grpSpPr>
        <p:sp>
          <p:nvSpPr>
            <p:cNvPr id="65" name="Freeform 62"/>
            <p:cNvSpPr>
              <a:spLocks noEditPoints="1"/>
            </p:cNvSpPr>
            <p:nvPr/>
          </p:nvSpPr>
          <p:spPr bwMode="auto">
            <a:xfrm>
              <a:off x="1422" y="3482"/>
              <a:ext cx="711" cy="454"/>
            </a:xfrm>
            <a:custGeom>
              <a:avLst/>
              <a:gdLst>
                <a:gd name="T0" fmla="*/ 13 w 711"/>
                <a:gd name="T1" fmla="*/ 36 h 454"/>
                <a:gd name="T2" fmla="*/ 29 w 711"/>
                <a:gd name="T3" fmla="*/ 39 h 454"/>
                <a:gd name="T4" fmla="*/ 0 w 711"/>
                <a:gd name="T5" fmla="*/ 58 h 454"/>
                <a:gd name="T6" fmla="*/ 103 w 711"/>
                <a:gd name="T7" fmla="*/ 52 h 454"/>
                <a:gd name="T8" fmla="*/ 127 w 711"/>
                <a:gd name="T9" fmla="*/ 25 h 454"/>
                <a:gd name="T10" fmla="*/ 96 w 711"/>
                <a:gd name="T11" fmla="*/ 0 h 454"/>
                <a:gd name="T12" fmla="*/ 64 w 711"/>
                <a:gd name="T13" fmla="*/ 35 h 454"/>
                <a:gd name="T14" fmla="*/ 280 w 711"/>
                <a:gd name="T15" fmla="*/ 131 h 454"/>
                <a:gd name="T16" fmla="*/ 302 w 711"/>
                <a:gd name="T17" fmla="*/ 127 h 454"/>
                <a:gd name="T18" fmla="*/ 335 w 711"/>
                <a:gd name="T19" fmla="*/ 134 h 454"/>
                <a:gd name="T20" fmla="*/ 322 w 711"/>
                <a:gd name="T21" fmla="*/ 114 h 454"/>
                <a:gd name="T22" fmla="*/ 297 w 711"/>
                <a:gd name="T23" fmla="*/ 69 h 454"/>
                <a:gd name="T24" fmla="*/ 257 w 711"/>
                <a:gd name="T25" fmla="*/ 97 h 454"/>
                <a:gd name="T26" fmla="*/ 391 w 711"/>
                <a:gd name="T27" fmla="*/ 141 h 454"/>
                <a:gd name="T28" fmla="*/ 424 w 711"/>
                <a:gd name="T29" fmla="*/ 144 h 454"/>
                <a:gd name="T30" fmla="*/ 461 w 711"/>
                <a:gd name="T31" fmla="*/ 156 h 454"/>
                <a:gd name="T32" fmla="*/ 417 w 711"/>
                <a:gd name="T33" fmla="*/ 163 h 454"/>
                <a:gd name="T34" fmla="*/ 416 w 711"/>
                <a:gd name="T35" fmla="*/ 186 h 454"/>
                <a:gd name="T36" fmla="*/ 447 w 711"/>
                <a:gd name="T37" fmla="*/ 203 h 454"/>
                <a:gd name="T38" fmla="*/ 439 w 711"/>
                <a:gd name="T39" fmla="*/ 180 h 454"/>
                <a:gd name="T40" fmla="*/ 416 w 711"/>
                <a:gd name="T41" fmla="*/ 186 h 454"/>
                <a:gd name="T42" fmla="*/ 474 w 711"/>
                <a:gd name="T43" fmla="*/ 161 h 454"/>
                <a:gd name="T44" fmla="*/ 530 w 711"/>
                <a:gd name="T45" fmla="*/ 183 h 454"/>
                <a:gd name="T46" fmla="*/ 558 w 711"/>
                <a:gd name="T47" fmla="*/ 212 h 454"/>
                <a:gd name="T48" fmla="*/ 505 w 711"/>
                <a:gd name="T49" fmla="*/ 230 h 454"/>
                <a:gd name="T50" fmla="*/ 459 w 711"/>
                <a:gd name="T51" fmla="*/ 178 h 454"/>
                <a:gd name="T52" fmla="*/ 573 w 711"/>
                <a:gd name="T53" fmla="*/ 267 h 454"/>
                <a:gd name="T54" fmla="*/ 642 w 711"/>
                <a:gd name="T55" fmla="*/ 300 h 454"/>
                <a:gd name="T56" fmla="*/ 673 w 711"/>
                <a:gd name="T57" fmla="*/ 328 h 454"/>
                <a:gd name="T58" fmla="*/ 711 w 711"/>
                <a:gd name="T59" fmla="*/ 372 h 454"/>
                <a:gd name="T60" fmla="*/ 684 w 711"/>
                <a:gd name="T61" fmla="*/ 400 h 454"/>
                <a:gd name="T62" fmla="*/ 648 w 711"/>
                <a:gd name="T63" fmla="*/ 404 h 454"/>
                <a:gd name="T64" fmla="*/ 616 w 711"/>
                <a:gd name="T65" fmla="*/ 436 h 454"/>
                <a:gd name="T66" fmla="*/ 589 w 711"/>
                <a:gd name="T67" fmla="*/ 453 h 454"/>
                <a:gd name="T68" fmla="*/ 566 w 711"/>
                <a:gd name="T69" fmla="*/ 409 h 454"/>
                <a:gd name="T70" fmla="*/ 559 w 711"/>
                <a:gd name="T71" fmla="*/ 358 h 454"/>
                <a:gd name="T72" fmla="*/ 545 w 711"/>
                <a:gd name="T73" fmla="*/ 331 h 454"/>
                <a:gd name="T74" fmla="*/ 572 w 711"/>
                <a:gd name="T75" fmla="*/ 306 h 454"/>
                <a:gd name="T76" fmla="*/ 566 w 711"/>
                <a:gd name="T77" fmla="*/ 28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1" h="454">
                  <a:moveTo>
                    <a:pt x="0" y="58"/>
                  </a:moveTo>
                  <a:lnTo>
                    <a:pt x="13" y="36"/>
                  </a:lnTo>
                  <a:lnTo>
                    <a:pt x="27" y="35"/>
                  </a:lnTo>
                  <a:lnTo>
                    <a:pt x="29" y="39"/>
                  </a:lnTo>
                  <a:lnTo>
                    <a:pt x="16" y="58"/>
                  </a:lnTo>
                  <a:lnTo>
                    <a:pt x="0" y="58"/>
                  </a:lnTo>
                  <a:close/>
                  <a:moveTo>
                    <a:pt x="64" y="35"/>
                  </a:moveTo>
                  <a:lnTo>
                    <a:pt x="103" y="52"/>
                  </a:lnTo>
                  <a:lnTo>
                    <a:pt x="116" y="49"/>
                  </a:lnTo>
                  <a:lnTo>
                    <a:pt x="127" y="25"/>
                  </a:lnTo>
                  <a:lnTo>
                    <a:pt x="122" y="3"/>
                  </a:lnTo>
                  <a:lnTo>
                    <a:pt x="96" y="0"/>
                  </a:lnTo>
                  <a:lnTo>
                    <a:pt x="71" y="11"/>
                  </a:lnTo>
                  <a:lnTo>
                    <a:pt x="64" y="35"/>
                  </a:lnTo>
                  <a:close/>
                  <a:moveTo>
                    <a:pt x="257" y="97"/>
                  </a:moveTo>
                  <a:lnTo>
                    <a:pt x="280" y="131"/>
                  </a:lnTo>
                  <a:lnTo>
                    <a:pt x="296" y="130"/>
                  </a:lnTo>
                  <a:lnTo>
                    <a:pt x="302" y="127"/>
                  </a:lnTo>
                  <a:lnTo>
                    <a:pt x="311" y="134"/>
                  </a:lnTo>
                  <a:lnTo>
                    <a:pt x="335" y="134"/>
                  </a:lnTo>
                  <a:lnTo>
                    <a:pt x="341" y="125"/>
                  </a:lnTo>
                  <a:lnTo>
                    <a:pt x="322" y="114"/>
                  </a:lnTo>
                  <a:lnTo>
                    <a:pt x="310" y="91"/>
                  </a:lnTo>
                  <a:lnTo>
                    <a:pt x="297" y="69"/>
                  </a:lnTo>
                  <a:lnTo>
                    <a:pt x="261" y="86"/>
                  </a:lnTo>
                  <a:lnTo>
                    <a:pt x="257" y="97"/>
                  </a:lnTo>
                  <a:close/>
                  <a:moveTo>
                    <a:pt x="383" y="153"/>
                  </a:moveTo>
                  <a:lnTo>
                    <a:pt x="391" y="141"/>
                  </a:lnTo>
                  <a:lnTo>
                    <a:pt x="420" y="147"/>
                  </a:lnTo>
                  <a:lnTo>
                    <a:pt x="424" y="144"/>
                  </a:lnTo>
                  <a:lnTo>
                    <a:pt x="463" y="148"/>
                  </a:lnTo>
                  <a:lnTo>
                    <a:pt x="461" y="156"/>
                  </a:lnTo>
                  <a:lnTo>
                    <a:pt x="444" y="166"/>
                  </a:lnTo>
                  <a:lnTo>
                    <a:pt x="417" y="163"/>
                  </a:lnTo>
                  <a:lnTo>
                    <a:pt x="383" y="153"/>
                  </a:lnTo>
                  <a:close/>
                  <a:moveTo>
                    <a:pt x="416" y="186"/>
                  </a:moveTo>
                  <a:lnTo>
                    <a:pt x="428" y="209"/>
                  </a:lnTo>
                  <a:lnTo>
                    <a:pt x="447" y="203"/>
                  </a:lnTo>
                  <a:lnTo>
                    <a:pt x="449" y="192"/>
                  </a:lnTo>
                  <a:lnTo>
                    <a:pt x="439" y="180"/>
                  </a:lnTo>
                  <a:lnTo>
                    <a:pt x="416" y="178"/>
                  </a:lnTo>
                  <a:lnTo>
                    <a:pt x="416" y="186"/>
                  </a:lnTo>
                  <a:close/>
                  <a:moveTo>
                    <a:pt x="459" y="178"/>
                  </a:moveTo>
                  <a:lnTo>
                    <a:pt x="474" y="161"/>
                  </a:lnTo>
                  <a:lnTo>
                    <a:pt x="503" y="175"/>
                  </a:lnTo>
                  <a:lnTo>
                    <a:pt x="530" y="183"/>
                  </a:lnTo>
                  <a:lnTo>
                    <a:pt x="558" y="200"/>
                  </a:lnTo>
                  <a:lnTo>
                    <a:pt x="558" y="212"/>
                  </a:lnTo>
                  <a:lnTo>
                    <a:pt x="534" y="223"/>
                  </a:lnTo>
                  <a:lnTo>
                    <a:pt x="505" y="230"/>
                  </a:lnTo>
                  <a:lnTo>
                    <a:pt x="489" y="220"/>
                  </a:lnTo>
                  <a:lnTo>
                    <a:pt x="459" y="178"/>
                  </a:lnTo>
                  <a:close/>
                  <a:moveTo>
                    <a:pt x="564" y="275"/>
                  </a:moveTo>
                  <a:lnTo>
                    <a:pt x="573" y="267"/>
                  </a:lnTo>
                  <a:lnTo>
                    <a:pt x="595" y="278"/>
                  </a:lnTo>
                  <a:lnTo>
                    <a:pt x="642" y="300"/>
                  </a:lnTo>
                  <a:lnTo>
                    <a:pt x="664" y="312"/>
                  </a:lnTo>
                  <a:lnTo>
                    <a:pt x="673" y="328"/>
                  </a:lnTo>
                  <a:lnTo>
                    <a:pt x="686" y="355"/>
                  </a:lnTo>
                  <a:lnTo>
                    <a:pt x="711" y="372"/>
                  </a:lnTo>
                  <a:lnTo>
                    <a:pt x="709" y="379"/>
                  </a:lnTo>
                  <a:lnTo>
                    <a:pt x="684" y="400"/>
                  </a:lnTo>
                  <a:lnTo>
                    <a:pt x="658" y="409"/>
                  </a:lnTo>
                  <a:lnTo>
                    <a:pt x="648" y="404"/>
                  </a:lnTo>
                  <a:lnTo>
                    <a:pt x="630" y="415"/>
                  </a:lnTo>
                  <a:lnTo>
                    <a:pt x="616" y="436"/>
                  </a:lnTo>
                  <a:lnTo>
                    <a:pt x="600" y="454"/>
                  </a:lnTo>
                  <a:lnTo>
                    <a:pt x="589" y="453"/>
                  </a:lnTo>
                  <a:lnTo>
                    <a:pt x="567" y="437"/>
                  </a:lnTo>
                  <a:lnTo>
                    <a:pt x="566" y="409"/>
                  </a:lnTo>
                  <a:lnTo>
                    <a:pt x="569" y="394"/>
                  </a:lnTo>
                  <a:lnTo>
                    <a:pt x="559" y="358"/>
                  </a:lnTo>
                  <a:lnTo>
                    <a:pt x="547" y="347"/>
                  </a:lnTo>
                  <a:lnTo>
                    <a:pt x="545" y="331"/>
                  </a:lnTo>
                  <a:lnTo>
                    <a:pt x="559" y="325"/>
                  </a:lnTo>
                  <a:lnTo>
                    <a:pt x="572" y="306"/>
                  </a:lnTo>
                  <a:lnTo>
                    <a:pt x="575" y="300"/>
                  </a:lnTo>
                  <a:lnTo>
                    <a:pt x="566" y="289"/>
                  </a:lnTo>
                  <a:lnTo>
                    <a:pt x="564" y="275"/>
                  </a:lnTo>
                  <a:close/>
                </a:path>
              </a:pathLst>
            </a:custGeom>
            <a:solidFill>
              <a:srgbClr val="00B0F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63"/>
            <p:cNvSpPr>
              <a:spLocks noEditPoints="1"/>
            </p:cNvSpPr>
            <p:nvPr/>
          </p:nvSpPr>
          <p:spPr bwMode="auto">
            <a:xfrm>
              <a:off x="5" y="3003"/>
              <a:ext cx="1307" cy="971"/>
            </a:xfrm>
            <a:custGeom>
              <a:avLst/>
              <a:gdLst>
                <a:gd name="T0" fmla="*/ 1004 w 1307"/>
                <a:gd name="T1" fmla="*/ 679 h 971"/>
                <a:gd name="T2" fmla="*/ 1093 w 1307"/>
                <a:gd name="T3" fmla="*/ 693 h 971"/>
                <a:gd name="T4" fmla="*/ 1193 w 1307"/>
                <a:gd name="T5" fmla="*/ 787 h 971"/>
                <a:gd name="T6" fmla="*/ 1307 w 1307"/>
                <a:gd name="T7" fmla="*/ 922 h 971"/>
                <a:gd name="T8" fmla="*/ 1236 w 1307"/>
                <a:gd name="T9" fmla="*/ 922 h 971"/>
                <a:gd name="T10" fmla="*/ 1225 w 1307"/>
                <a:gd name="T11" fmla="*/ 966 h 971"/>
                <a:gd name="T12" fmla="*/ 1193 w 1307"/>
                <a:gd name="T13" fmla="*/ 930 h 971"/>
                <a:gd name="T14" fmla="*/ 1182 w 1307"/>
                <a:gd name="T15" fmla="*/ 930 h 971"/>
                <a:gd name="T16" fmla="*/ 1163 w 1307"/>
                <a:gd name="T17" fmla="*/ 899 h 971"/>
                <a:gd name="T18" fmla="*/ 1119 w 1307"/>
                <a:gd name="T19" fmla="*/ 846 h 971"/>
                <a:gd name="T20" fmla="*/ 1091 w 1307"/>
                <a:gd name="T21" fmla="*/ 771 h 971"/>
                <a:gd name="T22" fmla="*/ 991 w 1307"/>
                <a:gd name="T23" fmla="*/ 679 h 971"/>
                <a:gd name="T24" fmla="*/ 824 w 1307"/>
                <a:gd name="T25" fmla="*/ 652 h 971"/>
                <a:gd name="T26" fmla="*/ 766 w 1307"/>
                <a:gd name="T27" fmla="*/ 637 h 971"/>
                <a:gd name="T28" fmla="*/ 738 w 1307"/>
                <a:gd name="T29" fmla="*/ 665 h 971"/>
                <a:gd name="T30" fmla="*/ 629 w 1307"/>
                <a:gd name="T31" fmla="*/ 687 h 971"/>
                <a:gd name="T32" fmla="*/ 659 w 1307"/>
                <a:gd name="T33" fmla="*/ 615 h 971"/>
                <a:gd name="T34" fmla="*/ 632 w 1307"/>
                <a:gd name="T35" fmla="*/ 629 h 971"/>
                <a:gd name="T36" fmla="*/ 585 w 1307"/>
                <a:gd name="T37" fmla="*/ 713 h 971"/>
                <a:gd name="T38" fmla="*/ 410 w 1307"/>
                <a:gd name="T39" fmla="*/ 823 h 971"/>
                <a:gd name="T40" fmla="*/ 351 w 1307"/>
                <a:gd name="T41" fmla="*/ 834 h 971"/>
                <a:gd name="T42" fmla="*/ 229 w 1307"/>
                <a:gd name="T43" fmla="*/ 865 h 971"/>
                <a:gd name="T44" fmla="*/ 189 w 1307"/>
                <a:gd name="T45" fmla="*/ 838 h 971"/>
                <a:gd name="T46" fmla="*/ 324 w 1307"/>
                <a:gd name="T47" fmla="*/ 819 h 971"/>
                <a:gd name="T48" fmla="*/ 403 w 1307"/>
                <a:gd name="T49" fmla="*/ 791 h 971"/>
                <a:gd name="T50" fmla="*/ 463 w 1307"/>
                <a:gd name="T51" fmla="*/ 690 h 971"/>
                <a:gd name="T52" fmla="*/ 406 w 1307"/>
                <a:gd name="T53" fmla="*/ 663 h 971"/>
                <a:gd name="T54" fmla="*/ 343 w 1307"/>
                <a:gd name="T55" fmla="*/ 654 h 971"/>
                <a:gd name="T56" fmla="*/ 349 w 1307"/>
                <a:gd name="T57" fmla="*/ 574 h 971"/>
                <a:gd name="T58" fmla="*/ 292 w 1307"/>
                <a:gd name="T59" fmla="*/ 517 h 971"/>
                <a:gd name="T60" fmla="*/ 315 w 1307"/>
                <a:gd name="T61" fmla="*/ 428 h 971"/>
                <a:gd name="T62" fmla="*/ 413 w 1307"/>
                <a:gd name="T63" fmla="*/ 392 h 971"/>
                <a:gd name="T64" fmla="*/ 460 w 1307"/>
                <a:gd name="T65" fmla="*/ 356 h 971"/>
                <a:gd name="T66" fmla="*/ 448 w 1307"/>
                <a:gd name="T67" fmla="*/ 331 h 971"/>
                <a:gd name="T68" fmla="*/ 346 w 1307"/>
                <a:gd name="T69" fmla="*/ 258 h 971"/>
                <a:gd name="T70" fmla="*/ 390 w 1307"/>
                <a:gd name="T71" fmla="*/ 222 h 971"/>
                <a:gd name="T72" fmla="*/ 443 w 1307"/>
                <a:gd name="T73" fmla="*/ 248 h 971"/>
                <a:gd name="T74" fmla="*/ 448 w 1307"/>
                <a:gd name="T75" fmla="*/ 183 h 971"/>
                <a:gd name="T76" fmla="*/ 462 w 1307"/>
                <a:gd name="T77" fmla="*/ 84 h 971"/>
                <a:gd name="T78" fmla="*/ 591 w 1307"/>
                <a:gd name="T79" fmla="*/ 16 h 971"/>
                <a:gd name="T80" fmla="*/ 691 w 1307"/>
                <a:gd name="T81" fmla="*/ 28 h 971"/>
                <a:gd name="T82" fmla="*/ 787 w 1307"/>
                <a:gd name="T83" fmla="*/ 70 h 971"/>
                <a:gd name="T84" fmla="*/ 949 w 1307"/>
                <a:gd name="T85" fmla="*/ 128 h 971"/>
                <a:gd name="T86" fmla="*/ 187 w 1307"/>
                <a:gd name="T87" fmla="*/ 311 h 971"/>
                <a:gd name="T88" fmla="*/ 237 w 1307"/>
                <a:gd name="T89" fmla="*/ 523 h 971"/>
                <a:gd name="T90" fmla="*/ 86 w 1307"/>
                <a:gd name="T91" fmla="*/ 429 h 971"/>
                <a:gd name="T92" fmla="*/ 0 w 1307"/>
                <a:gd name="T93" fmla="*/ 885 h 971"/>
                <a:gd name="T94" fmla="*/ 82 w 1307"/>
                <a:gd name="T95" fmla="*/ 858 h 971"/>
                <a:gd name="T96" fmla="*/ 17 w 1307"/>
                <a:gd name="T97" fmla="*/ 888 h 971"/>
                <a:gd name="T98" fmla="*/ 306 w 1307"/>
                <a:gd name="T99" fmla="*/ 857 h 971"/>
                <a:gd name="T100" fmla="*/ 481 w 1307"/>
                <a:gd name="T101" fmla="*/ 876 h 971"/>
                <a:gd name="T102" fmla="*/ 582 w 1307"/>
                <a:gd name="T103" fmla="*/ 810 h 971"/>
                <a:gd name="T104" fmla="*/ 593 w 1307"/>
                <a:gd name="T105" fmla="*/ 765 h 971"/>
                <a:gd name="T106" fmla="*/ 534 w 1307"/>
                <a:gd name="T107" fmla="*/ 77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971">
                  <a:moveTo>
                    <a:pt x="949" y="128"/>
                  </a:moveTo>
                  <a:lnTo>
                    <a:pt x="947" y="660"/>
                  </a:lnTo>
                  <a:lnTo>
                    <a:pt x="957" y="666"/>
                  </a:lnTo>
                  <a:lnTo>
                    <a:pt x="977" y="668"/>
                  </a:lnTo>
                  <a:lnTo>
                    <a:pt x="986" y="660"/>
                  </a:lnTo>
                  <a:lnTo>
                    <a:pt x="1002" y="660"/>
                  </a:lnTo>
                  <a:lnTo>
                    <a:pt x="1004" y="679"/>
                  </a:lnTo>
                  <a:lnTo>
                    <a:pt x="1046" y="721"/>
                  </a:lnTo>
                  <a:lnTo>
                    <a:pt x="1049" y="737"/>
                  </a:lnTo>
                  <a:lnTo>
                    <a:pt x="1071" y="726"/>
                  </a:lnTo>
                  <a:lnTo>
                    <a:pt x="1074" y="724"/>
                  </a:lnTo>
                  <a:lnTo>
                    <a:pt x="1077" y="706"/>
                  </a:lnTo>
                  <a:lnTo>
                    <a:pt x="1086" y="695"/>
                  </a:lnTo>
                  <a:lnTo>
                    <a:pt x="1093" y="693"/>
                  </a:lnTo>
                  <a:lnTo>
                    <a:pt x="1105" y="685"/>
                  </a:lnTo>
                  <a:lnTo>
                    <a:pt x="1124" y="698"/>
                  </a:lnTo>
                  <a:lnTo>
                    <a:pt x="1129" y="716"/>
                  </a:lnTo>
                  <a:lnTo>
                    <a:pt x="1141" y="723"/>
                  </a:lnTo>
                  <a:lnTo>
                    <a:pt x="1147" y="738"/>
                  </a:lnTo>
                  <a:lnTo>
                    <a:pt x="1172" y="749"/>
                  </a:lnTo>
                  <a:lnTo>
                    <a:pt x="1193" y="787"/>
                  </a:lnTo>
                  <a:lnTo>
                    <a:pt x="1210" y="810"/>
                  </a:lnTo>
                  <a:lnTo>
                    <a:pt x="1224" y="827"/>
                  </a:lnTo>
                  <a:lnTo>
                    <a:pt x="1233" y="851"/>
                  </a:lnTo>
                  <a:lnTo>
                    <a:pt x="1264" y="862"/>
                  </a:lnTo>
                  <a:lnTo>
                    <a:pt x="1297" y="876"/>
                  </a:lnTo>
                  <a:lnTo>
                    <a:pt x="1303" y="902"/>
                  </a:lnTo>
                  <a:lnTo>
                    <a:pt x="1307" y="922"/>
                  </a:lnTo>
                  <a:lnTo>
                    <a:pt x="1300" y="943"/>
                  </a:lnTo>
                  <a:lnTo>
                    <a:pt x="1289" y="957"/>
                  </a:lnTo>
                  <a:lnTo>
                    <a:pt x="1278" y="952"/>
                  </a:lnTo>
                  <a:lnTo>
                    <a:pt x="1269" y="933"/>
                  </a:lnTo>
                  <a:lnTo>
                    <a:pt x="1252" y="924"/>
                  </a:lnTo>
                  <a:lnTo>
                    <a:pt x="1241" y="916"/>
                  </a:lnTo>
                  <a:lnTo>
                    <a:pt x="1236" y="922"/>
                  </a:lnTo>
                  <a:lnTo>
                    <a:pt x="1246" y="940"/>
                  </a:lnTo>
                  <a:lnTo>
                    <a:pt x="1246" y="962"/>
                  </a:lnTo>
                  <a:lnTo>
                    <a:pt x="1239" y="965"/>
                  </a:lnTo>
                  <a:lnTo>
                    <a:pt x="1227" y="954"/>
                  </a:lnTo>
                  <a:lnTo>
                    <a:pt x="1214" y="944"/>
                  </a:lnTo>
                  <a:lnTo>
                    <a:pt x="1218" y="955"/>
                  </a:lnTo>
                  <a:lnTo>
                    <a:pt x="1225" y="966"/>
                  </a:lnTo>
                  <a:lnTo>
                    <a:pt x="1221" y="971"/>
                  </a:lnTo>
                  <a:lnTo>
                    <a:pt x="1221" y="971"/>
                  </a:lnTo>
                  <a:lnTo>
                    <a:pt x="1218" y="969"/>
                  </a:lnTo>
                  <a:lnTo>
                    <a:pt x="1211" y="965"/>
                  </a:lnTo>
                  <a:lnTo>
                    <a:pt x="1211" y="965"/>
                  </a:lnTo>
                  <a:lnTo>
                    <a:pt x="1199" y="944"/>
                  </a:lnTo>
                  <a:lnTo>
                    <a:pt x="1193" y="930"/>
                  </a:lnTo>
                  <a:lnTo>
                    <a:pt x="1193" y="930"/>
                  </a:lnTo>
                  <a:lnTo>
                    <a:pt x="1191" y="933"/>
                  </a:lnTo>
                  <a:lnTo>
                    <a:pt x="1189" y="937"/>
                  </a:lnTo>
                  <a:lnTo>
                    <a:pt x="1186" y="937"/>
                  </a:lnTo>
                  <a:lnTo>
                    <a:pt x="1186" y="937"/>
                  </a:lnTo>
                  <a:lnTo>
                    <a:pt x="1183" y="933"/>
                  </a:lnTo>
                  <a:lnTo>
                    <a:pt x="1182" y="930"/>
                  </a:lnTo>
                  <a:lnTo>
                    <a:pt x="1179" y="927"/>
                  </a:lnTo>
                  <a:lnTo>
                    <a:pt x="1189" y="915"/>
                  </a:lnTo>
                  <a:lnTo>
                    <a:pt x="1180" y="905"/>
                  </a:lnTo>
                  <a:lnTo>
                    <a:pt x="1180" y="874"/>
                  </a:lnTo>
                  <a:lnTo>
                    <a:pt x="1175" y="874"/>
                  </a:lnTo>
                  <a:lnTo>
                    <a:pt x="1171" y="896"/>
                  </a:lnTo>
                  <a:lnTo>
                    <a:pt x="1163" y="899"/>
                  </a:lnTo>
                  <a:lnTo>
                    <a:pt x="1158" y="876"/>
                  </a:lnTo>
                  <a:lnTo>
                    <a:pt x="1154" y="852"/>
                  </a:lnTo>
                  <a:lnTo>
                    <a:pt x="1149" y="849"/>
                  </a:lnTo>
                  <a:lnTo>
                    <a:pt x="1150" y="885"/>
                  </a:lnTo>
                  <a:lnTo>
                    <a:pt x="1150" y="891"/>
                  </a:lnTo>
                  <a:lnTo>
                    <a:pt x="1141" y="883"/>
                  </a:lnTo>
                  <a:lnTo>
                    <a:pt x="1119" y="846"/>
                  </a:lnTo>
                  <a:lnTo>
                    <a:pt x="1107" y="843"/>
                  </a:lnTo>
                  <a:lnTo>
                    <a:pt x="1102" y="819"/>
                  </a:lnTo>
                  <a:lnTo>
                    <a:pt x="1091" y="802"/>
                  </a:lnTo>
                  <a:lnTo>
                    <a:pt x="1082" y="794"/>
                  </a:lnTo>
                  <a:lnTo>
                    <a:pt x="1082" y="780"/>
                  </a:lnTo>
                  <a:lnTo>
                    <a:pt x="1094" y="773"/>
                  </a:lnTo>
                  <a:lnTo>
                    <a:pt x="1091" y="771"/>
                  </a:lnTo>
                  <a:lnTo>
                    <a:pt x="1075" y="774"/>
                  </a:lnTo>
                  <a:lnTo>
                    <a:pt x="1055" y="759"/>
                  </a:lnTo>
                  <a:lnTo>
                    <a:pt x="1038" y="741"/>
                  </a:lnTo>
                  <a:lnTo>
                    <a:pt x="1008" y="726"/>
                  </a:lnTo>
                  <a:lnTo>
                    <a:pt x="983" y="709"/>
                  </a:lnTo>
                  <a:lnTo>
                    <a:pt x="991" y="688"/>
                  </a:lnTo>
                  <a:lnTo>
                    <a:pt x="991" y="679"/>
                  </a:lnTo>
                  <a:lnTo>
                    <a:pt x="980" y="688"/>
                  </a:lnTo>
                  <a:lnTo>
                    <a:pt x="962" y="696"/>
                  </a:lnTo>
                  <a:lnTo>
                    <a:pt x="938" y="688"/>
                  </a:lnTo>
                  <a:lnTo>
                    <a:pt x="904" y="674"/>
                  </a:lnTo>
                  <a:lnTo>
                    <a:pt x="869" y="674"/>
                  </a:lnTo>
                  <a:lnTo>
                    <a:pt x="865" y="676"/>
                  </a:lnTo>
                  <a:lnTo>
                    <a:pt x="824" y="652"/>
                  </a:lnTo>
                  <a:lnTo>
                    <a:pt x="812" y="651"/>
                  </a:lnTo>
                  <a:lnTo>
                    <a:pt x="794" y="613"/>
                  </a:lnTo>
                  <a:lnTo>
                    <a:pt x="771" y="617"/>
                  </a:lnTo>
                  <a:lnTo>
                    <a:pt x="749" y="624"/>
                  </a:lnTo>
                  <a:lnTo>
                    <a:pt x="752" y="654"/>
                  </a:lnTo>
                  <a:lnTo>
                    <a:pt x="760" y="635"/>
                  </a:lnTo>
                  <a:lnTo>
                    <a:pt x="766" y="637"/>
                  </a:lnTo>
                  <a:lnTo>
                    <a:pt x="757" y="665"/>
                  </a:lnTo>
                  <a:lnTo>
                    <a:pt x="777" y="648"/>
                  </a:lnTo>
                  <a:lnTo>
                    <a:pt x="780" y="657"/>
                  </a:lnTo>
                  <a:lnTo>
                    <a:pt x="757" y="685"/>
                  </a:lnTo>
                  <a:lnTo>
                    <a:pt x="749" y="682"/>
                  </a:lnTo>
                  <a:lnTo>
                    <a:pt x="746" y="671"/>
                  </a:lnTo>
                  <a:lnTo>
                    <a:pt x="738" y="665"/>
                  </a:lnTo>
                  <a:lnTo>
                    <a:pt x="729" y="673"/>
                  </a:lnTo>
                  <a:lnTo>
                    <a:pt x="712" y="662"/>
                  </a:lnTo>
                  <a:lnTo>
                    <a:pt x="693" y="674"/>
                  </a:lnTo>
                  <a:lnTo>
                    <a:pt x="682" y="688"/>
                  </a:lnTo>
                  <a:lnTo>
                    <a:pt x="660" y="701"/>
                  </a:lnTo>
                  <a:lnTo>
                    <a:pt x="632" y="699"/>
                  </a:lnTo>
                  <a:lnTo>
                    <a:pt x="629" y="687"/>
                  </a:lnTo>
                  <a:lnTo>
                    <a:pt x="652" y="682"/>
                  </a:lnTo>
                  <a:lnTo>
                    <a:pt x="652" y="674"/>
                  </a:lnTo>
                  <a:lnTo>
                    <a:pt x="637" y="671"/>
                  </a:lnTo>
                  <a:lnTo>
                    <a:pt x="643" y="656"/>
                  </a:lnTo>
                  <a:lnTo>
                    <a:pt x="657" y="631"/>
                  </a:lnTo>
                  <a:lnTo>
                    <a:pt x="657" y="620"/>
                  </a:lnTo>
                  <a:lnTo>
                    <a:pt x="659" y="615"/>
                  </a:lnTo>
                  <a:lnTo>
                    <a:pt x="687" y="601"/>
                  </a:lnTo>
                  <a:lnTo>
                    <a:pt x="691" y="609"/>
                  </a:lnTo>
                  <a:lnTo>
                    <a:pt x="709" y="609"/>
                  </a:lnTo>
                  <a:lnTo>
                    <a:pt x="701" y="593"/>
                  </a:lnTo>
                  <a:lnTo>
                    <a:pt x="677" y="592"/>
                  </a:lnTo>
                  <a:lnTo>
                    <a:pt x="646" y="609"/>
                  </a:lnTo>
                  <a:lnTo>
                    <a:pt x="632" y="629"/>
                  </a:lnTo>
                  <a:lnTo>
                    <a:pt x="620" y="645"/>
                  </a:lnTo>
                  <a:lnTo>
                    <a:pt x="613" y="659"/>
                  </a:lnTo>
                  <a:lnTo>
                    <a:pt x="587" y="668"/>
                  </a:lnTo>
                  <a:lnTo>
                    <a:pt x="568" y="685"/>
                  </a:lnTo>
                  <a:lnTo>
                    <a:pt x="566" y="695"/>
                  </a:lnTo>
                  <a:lnTo>
                    <a:pt x="581" y="701"/>
                  </a:lnTo>
                  <a:lnTo>
                    <a:pt x="585" y="713"/>
                  </a:lnTo>
                  <a:lnTo>
                    <a:pt x="568" y="734"/>
                  </a:lnTo>
                  <a:lnTo>
                    <a:pt x="527" y="760"/>
                  </a:lnTo>
                  <a:lnTo>
                    <a:pt x="479" y="787"/>
                  </a:lnTo>
                  <a:lnTo>
                    <a:pt x="467" y="793"/>
                  </a:lnTo>
                  <a:lnTo>
                    <a:pt x="432" y="801"/>
                  </a:lnTo>
                  <a:lnTo>
                    <a:pt x="399" y="815"/>
                  </a:lnTo>
                  <a:lnTo>
                    <a:pt x="410" y="823"/>
                  </a:lnTo>
                  <a:lnTo>
                    <a:pt x="401" y="832"/>
                  </a:lnTo>
                  <a:lnTo>
                    <a:pt x="398" y="840"/>
                  </a:lnTo>
                  <a:lnTo>
                    <a:pt x="381" y="834"/>
                  </a:lnTo>
                  <a:lnTo>
                    <a:pt x="360" y="834"/>
                  </a:lnTo>
                  <a:lnTo>
                    <a:pt x="356" y="848"/>
                  </a:lnTo>
                  <a:lnTo>
                    <a:pt x="349" y="848"/>
                  </a:lnTo>
                  <a:lnTo>
                    <a:pt x="351" y="834"/>
                  </a:lnTo>
                  <a:lnTo>
                    <a:pt x="329" y="841"/>
                  </a:lnTo>
                  <a:lnTo>
                    <a:pt x="312" y="848"/>
                  </a:lnTo>
                  <a:lnTo>
                    <a:pt x="290" y="840"/>
                  </a:lnTo>
                  <a:lnTo>
                    <a:pt x="271" y="851"/>
                  </a:lnTo>
                  <a:lnTo>
                    <a:pt x="251" y="851"/>
                  </a:lnTo>
                  <a:lnTo>
                    <a:pt x="239" y="860"/>
                  </a:lnTo>
                  <a:lnTo>
                    <a:pt x="229" y="865"/>
                  </a:lnTo>
                  <a:lnTo>
                    <a:pt x="215" y="862"/>
                  </a:lnTo>
                  <a:lnTo>
                    <a:pt x="200" y="855"/>
                  </a:lnTo>
                  <a:lnTo>
                    <a:pt x="185" y="860"/>
                  </a:lnTo>
                  <a:lnTo>
                    <a:pt x="179" y="865"/>
                  </a:lnTo>
                  <a:lnTo>
                    <a:pt x="168" y="858"/>
                  </a:lnTo>
                  <a:lnTo>
                    <a:pt x="168" y="846"/>
                  </a:lnTo>
                  <a:lnTo>
                    <a:pt x="189" y="838"/>
                  </a:lnTo>
                  <a:lnTo>
                    <a:pt x="228" y="843"/>
                  </a:lnTo>
                  <a:lnTo>
                    <a:pt x="254" y="832"/>
                  </a:lnTo>
                  <a:lnTo>
                    <a:pt x="268" y="819"/>
                  </a:lnTo>
                  <a:lnTo>
                    <a:pt x="285" y="815"/>
                  </a:lnTo>
                  <a:lnTo>
                    <a:pt x="298" y="810"/>
                  </a:lnTo>
                  <a:lnTo>
                    <a:pt x="315" y="810"/>
                  </a:lnTo>
                  <a:lnTo>
                    <a:pt x="324" y="819"/>
                  </a:lnTo>
                  <a:lnTo>
                    <a:pt x="331" y="816"/>
                  </a:lnTo>
                  <a:lnTo>
                    <a:pt x="345" y="799"/>
                  </a:lnTo>
                  <a:lnTo>
                    <a:pt x="363" y="793"/>
                  </a:lnTo>
                  <a:lnTo>
                    <a:pt x="385" y="790"/>
                  </a:lnTo>
                  <a:lnTo>
                    <a:pt x="393" y="788"/>
                  </a:lnTo>
                  <a:lnTo>
                    <a:pt x="398" y="791"/>
                  </a:lnTo>
                  <a:lnTo>
                    <a:pt x="403" y="791"/>
                  </a:lnTo>
                  <a:lnTo>
                    <a:pt x="410" y="768"/>
                  </a:lnTo>
                  <a:lnTo>
                    <a:pt x="435" y="759"/>
                  </a:lnTo>
                  <a:lnTo>
                    <a:pt x="448" y="735"/>
                  </a:lnTo>
                  <a:lnTo>
                    <a:pt x="462" y="707"/>
                  </a:lnTo>
                  <a:lnTo>
                    <a:pt x="471" y="698"/>
                  </a:lnTo>
                  <a:lnTo>
                    <a:pt x="474" y="682"/>
                  </a:lnTo>
                  <a:lnTo>
                    <a:pt x="463" y="690"/>
                  </a:lnTo>
                  <a:lnTo>
                    <a:pt x="443" y="693"/>
                  </a:lnTo>
                  <a:lnTo>
                    <a:pt x="438" y="679"/>
                  </a:lnTo>
                  <a:lnTo>
                    <a:pt x="431" y="676"/>
                  </a:lnTo>
                  <a:lnTo>
                    <a:pt x="424" y="682"/>
                  </a:lnTo>
                  <a:lnTo>
                    <a:pt x="423" y="701"/>
                  </a:lnTo>
                  <a:lnTo>
                    <a:pt x="415" y="699"/>
                  </a:lnTo>
                  <a:lnTo>
                    <a:pt x="406" y="663"/>
                  </a:lnTo>
                  <a:lnTo>
                    <a:pt x="398" y="671"/>
                  </a:lnTo>
                  <a:lnTo>
                    <a:pt x="390" y="668"/>
                  </a:lnTo>
                  <a:lnTo>
                    <a:pt x="388" y="657"/>
                  </a:lnTo>
                  <a:lnTo>
                    <a:pt x="363" y="657"/>
                  </a:lnTo>
                  <a:lnTo>
                    <a:pt x="349" y="665"/>
                  </a:lnTo>
                  <a:lnTo>
                    <a:pt x="334" y="662"/>
                  </a:lnTo>
                  <a:lnTo>
                    <a:pt x="343" y="654"/>
                  </a:lnTo>
                  <a:lnTo>
                    <a:pt x="346" y="637"/>
                  </a:lnTo>
                  <a:lnTo>
                    <a:pt x="342" y="624"/>
                  </a:lnTo>
                  <a:lnTo>
                    <a:pt x="351" y="620"/>
                  </a:lnTo>
                  <a:lnTo>
                    <a:pt x="359" y="618"/>
                  </a:lnTo>
                  <a:lnTo>
                    <a:pt x="354" y="607"/>
                  </a:lnTo>
                  <a:lnTo>
                    <a:pt x="354" y="579"/>
                  </a:lnTo>
                  <a:lnTo>
                    <a:pt x="349" y="574"/>
                  </a:lnTo>
                  <a:lnTo>
                    <a:pt x="343" y="582"/>
                  </a:lnTo>
                  <a:lnTo>
                    <a:pt x="306" y="582"/>
                  </a:lnTo>
                  <a:lnTo>
                    <a:pt x="296" y="574"/>
                  </a:lnTo>
                  <a:lnTo>
                    <a:pt x="292" y="551"/>
                  </a:lnTo>
                  <a:lnTo>
                    <a:pt x="279" y="528"/>
                  </a:lnTo>
                  <a:lnTo>
                    <a:pt x="279" y="523"/>
                  </a:lnTo>
                  <a:lnTo>
                    <a:pt x="292" y="517"/>
                  </a:lnTo>
                  <a:lnTo>
                    <a:pt x="293" y="504"/>
                  </a:lnTo>
                  <a:lnTo>
                    <a:pt x="301" y="496"/>
                  </a:lnTo>
                  <a:lnTo>
                    <a:pt x="295" y="493"/>
                  </a:lnTo>
                  <a:lnTo>
                    <a:pt x="287" y="496"/>
                  </a:lnTo>
                  <a:lnTo>
                    <a:pt x="281" y="479"/>
                  </a:lnTo>
                  <a:lnTo>
                    <a:pt x="285" y="448"/>
                  </a:lnTo>
                  <a:lnTo>
                    <a:pt x="315" y="428"/>
                  </a:lnTo>
                  <a:lnTo>
                    <a:pt x="331" y="418"/>
                  </a:lnTo>
                  <a:lnTo>
                    <a:pt x="343" y="395"/>
                  </a:lnTo>
                  <a:lnTo>
                    <a:pt x="360" y="387"/>
                  </a:lnTo>
                  <a:lnTo>
                    <a:pt x="376" y="393"/>
                  </a:lnTo>
                  <a:lnTo>
                    <a:pt x="378" y="409"/>
                  </a:lnTo>
                  <a:lnTo>
                    <a:pt x="393" y="407"/>
                  </a:lnTo>
                  <a:lnTo>
                    <a:pt x="413" y="392"/>
                  </a:lnTo>
                  <a:lnTo>
                    <a:pt x="423" y="396"/>
                  </a:lnTo>
                  <a:lnTo>
                    <a:pt x="429" y="400"/>
                  </a:lnTo>
                  <a:lnTo>
                    <a:pt x="440" y="400"/>
                  </a:lnTo>
                  <a:lnTo>
                    <a:pt x="454" y="392"/>
                  </a:lnTo>
                  <a:lnTo>
                    <a:pt x="459" y="365"/>
                  </a:lnTo>
                  <a:lnTo>
                    <a:pt x="459" y="365"/>
                  </a:lnTo>
                  <a:lnTo>
                    <a:pt x="460" y="356"/>
                  </a:lnTo>
                  <a:lnTo>
                    <a:pt x="462" y="348"/>
                  </a:lnTo>
                  <a:lnTo>
                    <a:pt x="465" y="343"/>
                  </a:lnTo>
                  <a:lnTo>
                    <a:pt x="465" y="343"/>
                  </a:lnTo>
                  <a:lnTo>
                    <a:pt x="470" y="339"/>
                  </a:lnTo>
                  <a:lnTo>
                    <a:pt x="471" y="337"/>
                  </a:lnTo>
                  <a:lnTo>
                    <a:pt x="463" y="325"/>
                  </a:lnTo>
                  <a:lnTo>
                    <a:pt x="448" y="331"/>
                  </a:lnTo>
                  <a:lnTo>
                    <a:pt x="428" y="336"/>
                  </a:lnTo>
                  <a:lnTo>
                    <a:pt x="415" y="332"/>
                  </a:lnTo>
                  <a:lnTo>
                    <a:pt x="393" y="322"/>
                  </a:lnTo>
                  <a:lnTo>
                    <a:pt x="362" y="320"/>
                  </a:lnTo>
                  <a:lnTo>
                    <a:pt x="340" y="297"/>
                  </a:lnTo>
                  <a:lnTo>
                    <a:pt x="343" y="273"/>
                  </a:lnTo>
                  <a:lnTo>
                    <a:pt x="346" y="258"/>
                  </a:lnTo>
                  <a:lnTo>
                    <a:pt x="334" y="247"/>
                  </a:lnTo>
                  <a:lnTo>
                    <a:pt x="321" y="223"/>
                  </a:lnTo>
                  <a:lnTo>
                    <a:pt x="324" y="218"/>
                  </a:lnTo>
                  <a:lnTo>
                    <a:pt x="367" y="215"/>
                  </a:lnTo>
                  <a:lnTo>
                    <a:pt x="381" y="215"/>
                  </a:lnTo>
                  <a:lnTo>
                    <a:pt x="385" y="222"/>
                  </a:lnTo>
                  <a:lnTo>
                    <a:pt x="390" y="222"/>
                  </a:lnTo>
                  <a:lnTo>
                    <a:pt x="388" y="211"/>
                  </a:lnTo>
                  <a:lnTo>
                    <a:pt x="413" y="208"/>
                  </a:lnTo>
                  <a:lnTo>
                    <a:pt x="429" y="209"/>
                  </a:lnTo>
                  <a:lnTo>
                    <a:pt x="438" y="217"/>
                  </a:lnTo>
                  <a:lnTo>
                    <a:pt x="429" y="229"/>
                  </a:lnTo>
                  <a:lnTo>
                    <a:pt x="426" y="239"/>
                  </a:lnTo>
                  <a:lnTo>
                    <a:pt x="443" y="248"/>
                  </a:lnTo>
                  <a:lnTo>
                    <a:pt x="474" y="259"/>
                  </a:lnTo>
                  <a:lnTo>
                    <a:pt x="485" y="254"/>
                  </a:lnTo>
                  <a:lnTo>
                    <a:pt x="471" y="226"/>
                  </a:lnTo>
                  <a:lnTo>
                    <a:pt x="467" y="206"/>
                  </a:lnTo>
                  <a:lnTo>
                    <a:pt x="471" y="201"/>
                  </a:lnTo>
                  <a:lnTo>
                    <a:pt x="451" y="189"/>
                  </a:lnTo>
                  <a:lnTo>
                    <a:pt x="448" y="183"/>
                  </a:lnTo>
                  <a:lnTo>
                    <a:pt x="451" y="172"/>
                  </a:lnTo>
                  <a:lnTo>
                    <a:pt x="446" y="148"/>
                  </a:lnTo>
                  <a:lnTo>
                    <a:pt x="428" y="119"/>
                  </a:lnTo>
                  <a:lnTo>
                    <a:pt x="412" y="92"/>
                  </a:lnTo>
                  <a:lnTo>
                    <a:pt x="431" y="80"/>
                  </a:lnTo>
                  <a:lnTo>
                    <a:pt x="451" y="80"/>
                  </a:lnTo>
                  <a:lnTo>
                    <a:pt x="462" y="84"/>
                  </a:lnTo>
                  <a:lnTo>
                    <a:pt x="488" y="83"/>
                  </a:lnTo>
                  <a:lnTo>
                    <a:pt x="512" y="61"/>
                  </a:lnTo>
                  <a:lnTo>
                    <a:pt x="518" y="42"/>
                  </a:lnTo>
                  <a:lnTo>
                    <a:pt x="541" y="26"/>
                  </a:lnTo>
                  <a:lnTo>
                    <a:pt x="552" y="33"/>
                  </a:lnTo>
                  <a:lnTo>
                    <a:pt x="570" y="28"/>
                  </a:lnTo>
                  <a:lnTo>
                    <a:pt x="591" y="16"/>
                  </a:lnTo>
                  <a:lnTo>
                    <a:pt x="599" y="14"/>
                  </a:lnTo>
                  <a:lnTo>
                    <a:pt x="606" y="20"/>
                  </a:lnTo>
                  <a:lnTo>
                    <a:pt x="634" y="19"/>
                  </a:lnTo>
                  <a:lnTo>
                    <a:pt x="651" y="0"/>
                  </a:lnTo>
                  <a:lnTo>
                    <a:pt x="657" y="0"/>
                  </a:lnTo>
                  <a:lnTo>
                    <a:pt x="680" y="14"/>
                  </a:lnTo>
                  <a:lnTo>
                    <a:pt x="691" y="28"/>
                  </a:lnTo>
                  <a:lnTo>
                    <a:pt x="688" y="34"/>
                  </a:lnTo>
                  <a:lnTo>
                    <a:pt x="693" y="42"/>
                  </a:lnTo>
                  <a:lnTo>
                    <a:pt x="704" y="31"/>
                  </a:lnTo>
                  <a:lnTo>
                    <a:pt x="727" y="34"/>
                  </a:lnTo>
                  <a:lnTo>
                    <a:pt x="729" y="56"/>
                  </a:lnTo>
                  <a:lnTo>
                    <a:pt x="741" y="66"/>
                  </a:lnTo>
                  <a:lnTo>
                    <a:pt x="787" y="70"/>
                  </a:lnTo>
                  <a:lnTo>
                    <a:pt x="826" y="97"/>
                  </a:lnTo>
                  <a:lnTo>
                    <a:pt x="835" y="90"/>
                  </a:lnTo>
                  <a:lnTo>
                    <a:pt x="866" y="106"/>
                  </a:lnTo>
                  <a:lnTo>
                    <a:pt x="880" y="103"/>
                  </a:lnTo>
                  <a:lnTo>
                    <a:pt x="891" y="97"/>
                  </a:lnTo>
                  <a:lnTo>
                    <a:pt x="922" y="109"/>
                  </a:lnTo>
                  <a:lnTo>
                    <a:pt x="949" y="128"/>
                  </a:lnTo>
                  <a:close/>
                  <a:moveTo>
                    <a:pt x="231" y="307"/>
                  </a:moveTo>
                  <a:lnTo>
                    <a:pt x="243" y="342"/>
                  </a:lnTo>
                  <a:lnTo>
                    <a:pt x="243" y="348"/>
                  </a:lnTo>
                  <a:lnTo>
                    <a:pt x="225" y="345"/>
                  </a:lnTo>
                  <a:lnTo>
                    <a:pt x="214" y="320"/>
                  </a:lnTo>
                  <a:lnTo>
                    <a:pt x="203" y="311"/>
                  </a:lnTo>
                  <a:lnTo>
                    <a:pt x="187" y="311"/>
                  </a:lnTo>
                  <a:lnTo>
                    <a:pt x="185" y="295"/>
                  </a:lnTo>
                  <a:lnTo>
                    <a:pt x="198" y="279"/>
                  </a:lnTo>
                  <a:lnTo>
                    <a:pt x="204" y="295"/>
                  </a:lnTo>
                  <a:lnTo>
                    <a:pt x="214" y="304"/>
                  </a:lnTo>
                  <a:lnTo>
                    <a:pt x="231" y="307"/>
                  </a:lnTo>
                  <a:close/>
                  <a:moveTo>
                    <a:pt x="215" y="517"/>
                  </a:moveTo>
                  <a:lnTo>
                    <a:pt x="237" y="523"/>
                  </a:lnTo>
                  <a:lnTo>
                    <a:pt x="260" y="528"/>
                  </a:lnTo>
                  <a:lnTo>
                    <a:pt x="267" y="534"/>
                  </a:lnTo>
                  <a:lnTo>
                    <a:pt x="256" y="557"/>
                  </a:lnTo>
                  <a:lnTo>
                    <a:pt x="237" y="557"/>
                  </a:lnTo>
                  <a:lnTo>
                    <a:pt x="215" y="534"/>
                  </a:lnTo>
                  <a:lnTo>
                    <a:pt x="215" y="517"/>
                  </a:lnTo>
                  <a:close/>
                  <a:moveTo>
                    <a:pt x="86" y="429"/>
                  </a:moveTo>
                  <a:lnTo>
                    <a:pt x="92" y="445"/>
                  </a:lnTo>
                  <a:lnTo>
                    <a:pt x="100" y="456"/>
                  </a:lnTo>
                  <a:lnTo>
                    <a:pt x="92" y="460"/>
                  </a:lnTo>
                  <a:lnTo>
                    <a:pt x="79" y="442"/>
                  </a:lnTo>
                  <a:lnTo>
                    <a:pt x="79" y="429"/>
                  </a:lnTo>
                  <a:lnTo>
                    <a:pt x="86" y="429"/>
                  </a:lnTo>
                  <a:close/>
                  <a:moveTo>
                    <a:pt x="0" y="885"/>
                  </a:moveTo>
                  <a:lnTo>
                    <a:pt x="20" y="871"/>
                  </a:lnTo>
                  <a:lnTo>
                    <a:pt x="42" y="865"/>
                  </a:lnTo>
                  <a:lnTo>
                    <a:pt x="57" y="868"/>
                  </a:lnTo>
                  <a:lnTo>
                    <a:pt x="61" y="877"/>
                  </a:lnTo>
                  <a:lnTo>
                    <a:pt x="73" y="880"/>
                  </a:lnTo>
                  <a:lnTo>
                    <a:pt x="86" y="868"/>
                  </a:lnTo>
                  <a:lnTo>
                    <a:pt x="82" y="858"/>
                  </a:lnTo>
                  <a:lnTo>
                    <a:pt x="100" y="854"/>
                  </a:lnTo>
                  <a:lnTo>
                    <a:pt x="118" y="871"/>
                  </a:lnTo>
                  <a:lnTo>
                    <a:pt x="112" y="882"/>
                  </a:lnTo>
                  <a:lnTo>
                    <a:pt x="84" y="888"/>
                  </a:lnTo>
                  <a:lnTo>
                    <a:pt x="67" y="885"/>
                  </a:lnTo>
                  <a:lnTo>
                    <a:pt x="43" y="879"/>
                  </a:lnTo>
                  <a:lnTo>
                    <a:pt x="17" y="888"/>
                  </a:lnTo>
                  <a:lnTo>
                    <a:pt x="6" y="890"/>
                  </a:lnTo>
                  <a:lnTo>
                    <a:pt x="0" y="885"/>
                  </a:lnTo>
                  <a:close/>
                  <a:moveTo>
                    <a:pt x="306" y="857"/>
                  </a:moveTo>
                  <a:lnTo>
                    <a:pt x="315" y="869"/>
                  </a:lnTo>
                  <a:lnTo>
                    <a:pt x="329" y="860"/>
                  </a:lnTo>
                  <a:lnTo>
                    <a:pt x="320" y="851"/>
                  </a:lnTo>
                  <a:lnTo>
                    <a:pt x="306" y="857"/>
                  </a:lnTo>
                  <a:close/>
                  <a:moveTo>
                    <a:pt x="323" y="877"/>
                  </a:moveTo>
                  <a:lnTo>
                    <a:pt x="331" y="862"/>
                  </a:lnTo>
                  <a:lnTo>
                    <a:pt x="343" y="865"/>
                  </a:lnTo>
                  <a:lnTo>
                    <a:pt x="339" y="877"/>
                  </a:lnTo>
                  <a:lnTo>
                    <a:pt x="323" y="877"/>
                  </a:lnTo>
                  <a:close/>
                  <a:moveTo>
                    <a:pt x="471" y="865"/>
                  </a:moveTo>
                  <a:lnTo>
                    <a:pt x="481" y="876"/>
                  </a:lnTo>
                  <a:lnTo>
                    <a:pt x="485" y="868"/>
                  </a:lnTo>
                  <a:lnTo>
                    <a:pt x="481" y="857"/>
                  </a:lnTo>
                  <a:lnTo>
                    <a:pt x="471" y="865"/>
                  </a:lnTo>
                  <a:close/>
                  <a:moveTo>
                    <a:pt x="526" y="787"/>
                  </a:moveTo>
                  <a:lnTo>
                    <a:pt x="532" y="823"/>
                  </a:lnTo>
                  <a:lnTo>
                    <a:pt x="551" y="827"/>
                  </a:lnTo>
                  <a:lnTo>
                    <a:pt x="582" y="810"/>
                  </a:lnTo>
                  <a:lnTo>
                    <a:pt x="609" y="793"/>
                  </a:lnTo>
                  <a:lnTo>
                    <a:pt x="599" y="779"/>
                  </a:lnTo>
                  <a:lnTo>
                    <a:pt x="602" y="763"/>
                  </a:lnTo>
                  <a:lnTo>
                    <a:pt x="588" y="771"/>
                  </a:lnTo>
                  <a:lnTo>
                    <a:pt x="571" y="766"/>
                  </a:lnTo>
                  <a:lnTo>
                    <a:pt x="581" y="759"/>
                  </a:lnTo>
                  <a:lnTo>
                    <a:pt x="593" y="765"/>
                  </a:lnTo>
                  <a:lnTo>
                    <a:pt x="618" y="754"/>
                  </a:lnTo>
                  <a:lnTo>
                    <a:pt x="620" y="745"/>
                  </a:lnTo>
                  <a:lnTo>
                    <a:pt x="606" y="740"/>
                  </a:lnTo>
                  <a:lnTo>
                    <a:pt x="610" y="727"/>
                  </a:lnTo>
                  <a:lnTo>
                    <a:pt x="593" y="740"/>
                  </a:lnTo>
                  <a:lnTo>
                    <a:pt x="563" y="762"/>
                  </a:lnTo>
                  <a:lnTo>
                    <a:pt x="534" y="779"/>
                  </a:lnTo>
                  <a:lnTo>
                    <a:pt x="526" y="787"/>
                  </a:lnTo>
                  <a:close/>
                  <a:moveTo>
                    <a:pt x="790" y="662"/>
                  </a:moveTo>
                  <a:lnTo>
                    <a:pt x="805" y="654"/>
                  </a:lnTo>
                  <a:lnTo>
                    <a:pt x="799" y="642"/>
                  </a:lnTo>
                  <a:lnTo>
                    <a:pt x="788" y="648"/>
                  </a:lnTo>
                  <a:lnTo>
                    <a:pt x="790" y="66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64"/>
            <p:cNvSpPr>
              <a:spLocks noEditPoints="1"/>
            </p:cNvSpPr>
            <p:nvPr/>
          </p:nvSpPr>
          <p:spPr bwMode="auto">
            <a:xfrm>
              <a:off x="3983" y="3034"/>
              <a:ext cx="996" cy="838"/>
            </a:xfrm>
            <a:custGeom>
              <a:avLst/>
              <a:gdLst>
                <a:gd name="T0" fmla="*/ 767 w 996"/>
                <a:gd name="T1" fmla="*/ 113 h 838"/>
                <a:gd name="T2" fmla="*/ 854 w 996"/>
                <a:gd name="T3" fmla="*/ 245 h 838"/>
                <a:gd name="T4" fmla="*/ 882 w 996"/>
                <a:gd name="T5" fmla="*/ 294 h 838"/>
                <a:gd name="T6" fmla="*/ 914 w 996"/>
                <a:gd name="T7" fmla="*/ 367 h 838"/>
                <a:gd name="T8" fmla="*/ 981 w 996"/>
                <a:gd name="T9" fmla="*/ 487 h 838"/>
                <a:gd name="T10" fmla="*/ 995 w 996"/>
                <a:gd name="T11" fmla="*/ 621 h 838"/>
                <a:gd name="T12" fmla="*/ 981 w 996"/>
                <a:gd name="T13" fmla="*/ 662 h 838"/>
                <a:gd name="T14" fmla="*/ 981 w 996"/>
                <a:gd name="T15" fmla="*/ 701 h 838"/>
                <a:gd name="T16" fmla="*/ 921 w 996"/>
                <a:gd name="T17" fmla="*/ 732 h 838"/>
                <a:gd name="T18" fmla="*/ 889 w 996"/>
                <a:gd name="T19" fmla="*/ 745 h 838"/>
                <a:gd name="T20" fmla="*/ 875 w 996"/>
                <a:gd name="T21" fmla="*/ 699 h 838"/>
                <a:gd name="T22" fmla="*/ 806 w 996"/>
                <a:gd name="T23" fmla="*/ 651 h 838"/>
                <a:gd name="T24" fmla="*/ 778 w 996"/>
                <a:gd name="T25" fmla="*/ 611 h 838"/>
                <a:gd name="T26" fmla="*/ 740 w 996"/>
                <a:gd name="T27" fmla="*/ 590 h 838"/>
                <a:gd name="T28" fmla="*/ 698 w 996"/>
                <a:gd name="T29" fmla="*/ 532 h 838"/>
                <a:gd name="T30" fmla="*/ 642 w 996"/>
                <a:gd name="T31" fmla="*/ 458 h 838"/>
                <a:gd name="T32" fmla="*/ 675 w 996"/>
                <a:gd name="T33" fmla="*/ 398 h 838"/>
                <a:gd name="T34" fmla="*/ 637 w 996"/>
                <a:gd name="T35" fmla="*/ 400 h 838"/>
                <a:gd name="T36" fmla="*/ 640 w 996"/>
                <a:gd name="T37" fmla="*/ 437 h 838"/>
                <a:gd name="T38" fmla="*/ 618 w 996"/>
                <a:gd name="T39" fmla="*/ 364 h 838"/>
                <a:gd name="T40" fmla="*/ 609 w 996"/>
                <a:gd name="T41" fmla="*/ 253 h 838"/>
                <a:gd name="T42" fmla="*/ 556 w 996"/>
                <a:gd name="T43" fmla="*/ 222 h 838"/>
                <a:gd name="T44" fmla="*/ 519 w 996"/>
                <a:gd name="T45" fmla="*/ 173 h 838"/>
                <a:gd name="T46" fmla="*/ 459 w 996"/>
                <a:gd name="T47" fmla="*/ 136 h 838"/>
                <a:gd name="T48" fmla="*/ 400 w 996"/>
                <a:gd name="T49" fmla="*/ 131 h 838"/>
                <a:gd name="T50" fmla="*/ 401 w 996"/>
                <a:gd name="T51" fmla="*/ 156 h 838"/>
                <a:gd name="T52" fmla="*/ 336 w 996"/>
                <a:gd name="T53" fmla="*/ 191 h 838"/>
                <a:gd name="T54" fmla="*/ 289 w 996"/>
                <a:gd name="T55" fmla="*/ 181 h 838"/>
                <a:gd name="T56" fmla="*/ 252 w 996"/>
                <a:gd name="T57" fmla="*/ 153 h 838"/>
                <a:gd name="T58" fmla="*/ 127 w 996"/>
                <a:gd name="T59" fmla="*/ 122 h 838"/>
                <a:gd name="T60" fmla="*/ 30 w 996"/>
                <a:gd name="T61" fmla="*/ 141 h 838"/>
                <a:gd name="T62" fmla="*/ 0 w 996"/>
                <a:gd name="T63" fmla="*/ 67 h 838"/>
                <a:gd name="T64" fmla="*/ 227 w 996"/>
                <a:gd name="T65" fmla="*/ 22 h 838"/>
                <a:gd name="T66" fmla="*/ 319 w 996"/>
                <a:gd name="T67" fmla="*/ 44 h 838"/>
                <a:gd name="T68" fmla="*/ 445 w 996"/>
                <a:gd name="T69" fmla="*/ 53 h 838"/>
                <a:gd name="T70" fmla="*/ 647 w 996"/>
                <a:gd name="T71" fmla="*/ 42 h 838"/>
                <a:gd name="T72" fmla="*/ 664 w 996"/>
                <a:gd name="T73" fmla="*/ 36 h 838"/>
                <a:gd name="T74" fmla="*/ 698 w 996"/>
                <a:gd name="T75" fmla="*/ 3 h 838"/>
                <a:gd name="T76" fmla="*/ 823 w 996"/>
                <a:gd name="T77" fmla="*/ 829 h 838"/>
                <a:gd name="T78" fmla="*/ 856 w 996"/>
                <a:gd name="T79" fmla="*/ 803 h 838"/>
                <a:gd name="T80" fmla="*/ 876 w 996"/>
                <a:gd name="T81" fmla="*/ 813 h 838"/>
                <a:gd name="T82" fmla="*/ 814 w 996"/>
                <a:gd name="T83" fmla="*/ 838 h 838"/>
                <a:gd name="T84" fmla="*/ 899 w 996"/>
                <a:gd name="T85" fmla="*/ 807 h 838"/>
                <a:gd name="T86" fmla="*/ 974 w 996"/>
                <a:gd name="T87" fmla="*/ 745 h 838"/>
                <a:gd name="T88" fmla="*/ 996 w 996"/>
                <a:gd name="T89" fmla="*/ 671 h 838"/>
                <a:gd name="T90" fmla="*/ 976 w 996"/>
                <a:gd name="T91" fmla="*/ 720 h 838"/>
                <a:gd name="T92" fmla="*/ 907 w 996"/>
                <a:gd name="T93" fmla="*/ 79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6" h="838">
                  <a:moveTo>
                    <a:pt x="729" y="6"/>
                  </a:moveTo>
                  <a:lnTo>
                    <a:pt x="743" y="52"/>
                  </a:lnTo>
                  <a:lnTo>
                    <a:pt x="767" y="113"/>
                  </a:lnTo>
                  <a:lnTo>
                    <a:pt x="801" y="170"/>
                  </a:lnTo>
                  <a:lnTo>
                    <a:pt x="823" y="211"/>
                  </a:lnTo>
                  <a:lnTo>
                    <a:pt x="854" y="245"/>
                  </a:lnTo>
                  <a:lnTo>
                    <a:pt x="879" y="267"/>
                  </a:lnTo>
                  <a:lnTo>
                    <a:pt x="889" y="286"/>
                  </a:lnTo>
                  <a:lnTo>
                    <a:pt x="882" y="294"/>
                  </a:lnTo>
                  <a:lnTo>
                    <a:pt x="878" y="301"/>
                  </a:lnTo>
                  <a:lnTo>
                    <a:pt x="895" y="348"/>
                  </a:lnTo>
                  <a:lnTo>
                    <a:pt x="914" y="367"/>
                  </a:lnTo>
                  <a:lnTo>
                    <a:pt x="929" y="400"/>
                  </a:lnTo>
                  <a:lnTo>
                    <a:pt x="953" y="436"/>
                  </a:lnTo>
                  <a:lnTo>
                    <a:pt x="981" y="487"/>
                  </a:lnTo>
                  <a:lnTo>
                    <a:pt x="988" y="536"/>
                  </a:lnTo>
                  <a:lnTo>
                    <a:pt x="992" y="611"/>
                  </a:lnTo>
                  <a:lnTo>
                    <a:pt x="995" y="621"/>
                  </a:lnTo>
                  <a:lnTo>
                    <a:pt x="993" y="642"/>
                  </a:lnTo>
                  <a:lnTo>
                    <a:pt x="978" y="650"/>
                  </a:lnTo>
                  <a:lnTo>
                    <a:pt x="981" y="662"/>
                  </a:lnTo>
                  <a:lnTo>
                    <a:pt x="976" y="675"/>
                  </a:lnTo>
                  <a:lnTo>
                    <a:pt x="978" y="690"/>
                  </a:lnTo>
                  <a:lnTo>
                    <a:pt x="981" y="701"/>
                  </a:lnTo>
                  <a:lnTo>
                    <a:pt x="964" y="721"/>
                  </a:lnTo>
                  <a:lnTo>
                    <a:pt x="945" y="731"/>
                  </a:lnTo>
                  <a:lnTo>
                    <a:pt x="921" y="732"/>
                  </a:lnTo>
                  <a:lnTo>
                    <a:pt x="912" y="742"/>
                  </a:lnTo>
                  <a:lnTo>
                    <a:pt x="896" y="748"/>
                  </a:lnTo>
                  <a:lnTo>
                    <a:pt x="889" y="745"/>
                  </a:lnTo>
                  <a:lnTo>
                    <a:pt x="881" y="739"/>
                  </a:lnTo>
                  <a:lnTo>
                    <a:pt x="879" y="721"/>
                  </a:lnTo>
                  <a:lnTo>
                    <a:pt x="875" y="699"/>
                  </a:lnTo>
                  <a:lnTo>
                    <a:pt x="853" y="667"/>
                  </a:lnTo>
                  <a:lnTo>
                    <a:pt x="831" y="653"/>
                  </a:lnTo>
                  <a:lnTo>
                    <a:pt x="806" y="651"/>
                  </a:lnTo>
                  <a:lnTo>
                    <a:pt x="801" y="659"/>
                  </a:lnTo>
                  <a:lnTo>
                    <a:pt x="782" y="632"/>
                  </a:lnTo>
                  <a:lnTo>
                    <a:pt x="778" y="611"/>
                  </a:lnTo>
                  <a:lnTo>
                    <a:pt x="762" y="584"/>
                  </a:lnTo>
                  <a:lnTo>
                    <a:pt x="751" y="578"/>
                  </a:lnTo>
                  <a:lnTo>
                    <a:pt x="740" y="590"/>
                  </a:lnTo>
                  <a:lnTo>
                    <a:pt x="729" y="589"/>
                  </a:lnTo>
                  <a:lnTo>
                    <a:pt x="717" y="557"/>
                  </a:lnTo>
                  <a:lnTo>
                    <a:pt x="698" y="532"/>
                  </a:lnTo>
                  <a:lnTo>
                    <a:pt x="681" y="500"/>
                  </a:lnTo>
                  <a:lnTo>
                    <a:pt x="664" y="481"/>
                  </a:lnTo>
                  <a:lnTo>
                    <a:pt x="642" y="458"/>
                  </a:lnTo>
                  <a:lnTo>
                    <a:pt x="654" y="442"/>
                  </a:lnTo>
                  <a:lnTo>
                    <a:pt x="675" y="408"/>
                  </a:lnTo>
                  <a:lnTo>
                    <a:pt x="675" y="398"/>
                  </a:lnTo>
                  <a:lnTo>
                    <a:pt x="647" y="392"/>
                  </a:lnTo>
                  <a:lnTo>
                    <a:pt x="636" y="397"/>
                  </a:lnTo>
                  <a:lnTo>
                    <a:pt x="637" y="400"/>
                  </a:lnTo>
                  <a:lnTo>
                    <a:pt x="654" y="406"/>
                  </a:lnTo>
                  <a:lnTo>
                    <a:pt x="645" y="434"/>
                  </a:lnTo>
                  <a:lnTo>
                    <a:pt x="640" y="437"/>
                  </a:lnTo>
                  <a:lnTo>
                    <a:pt x="629" y="412"/>
                  </a:lnTo>
                  <a:lnTo>
                    <a:pt x="620" y="381"/>
                  </a:lnTo>
                  <a:lnTo>
                    <a:pt x="618" y="364"/>
                  </a:lnTo>
                  <a:lnTo>
                    <a:pt x="628" y="336"/>
                  </a:lnTo>
                  <a:lnTo>
                    <a:pt x="628" y="276"/>
                  </a:lnTo>
                  <a:lnTo>
                    <a:pt x="609" y="253"/>
                  </a:lnTo>
                  <a:lnTo>
                    <a:pt x="601" y="233"/>
                  </a:lnTo>
                  <a:lnTo>
                    <a:pt x="568" y="225"/>
                  </a:lnTo>
                  <a:lnTo>
                    <a:pt x="556" y="222"/>
                  </a:lnTo>
                  <a:lnTo>
                    <a:pt x="547" y="205"/>
                  </a:lnTo>
                  <a:lnTo>
                    <a:pt x="525" y="195"/>
                  </a:lnTo>
                  <a:lnTo>
                    <a:pt x="519" y="173"/>
                  </a:lnTo>
                  <a:lnTo>
                    <a:pt x="501" y="167"/>
                  </a:lnTo>
                  <a:lnTo>
                    <a:pt x="486" y="145"/>
                  </a:lnTo>
                  <a:lnTo>
                    <a:pt x="459" y="136"/>
                  </a:lnTo>
                  <a:lnTo>
                    <a:pt x="440" y="127"/>
                  </a:lnTo>
                  <a:lnTo>
                    <a:pt x="425" y="127"/>
                  </a:lnTo>
                  <a:lnTo>
                    <a:pt x="400" y="131"/>
                  </a:lnTo>
                  <a:lnTo>
                    <a:pt x="398" y="144"/>
                  </a:lnTo>
                  <a:lnTo>
                    <a:pt x="403" y="150"/>
                  </a:lnTo>
                  <a:lnTo>
                    <a:pt x="401" y="156"/>
                  </a:lnTo>
                  <a:lnTo>
                    <a:pt x="381" y="156"/>
                  </a:lnTo>
                  <a:lnTo>
                    <a:pt x="358" y="178"/>
                  </a:lnTo>
                  <a:lnTo>
                    <a:pt x="336" y="191"/>
                  </a:lnTo>
                  <a:lnTo>
                    <a:pt x="312" y="191"/>
                  </a:lnTo>
                  <a:lnTo>
                    <a:pt x="292" y="198"/>
                  </a:lnTo>
                  <a:lnTo>
                    <a:pt x="289" y="181"/>
                  </a:lnTo>
                  <a:lnTo>
                    <a:pt x="280" y="169"/>
                  </a:lnTo>
                  <a:lnTo>
                    <a:pt x="261" y="161"/>
                  </a:lnTo>
                  <a:lnTo>
                    <a:pt x="252" y="153"/>
                  </a:lnTo>
                  <a:lnTo>
                    <a:pt x="200" y="128"/>
                  </a:lnTo>
                  <a:lnTo>
                    <a:pt x="153" y="117"/>
                  </a:lnTo>
                  <a:lnTo>
                    <a:pt x="127" y="122"/>
                  </a:lnTo>
                  <a:lnTo>
                    <a:pt x="89" y="125"/>
                  </a:lnTo>
                  <a:lnTo>
                    <a:pt x="52" y="138"/>
                  </a:lnTo>
                  <a:lnTo>
                    <a:pt x="30" y="141"/>
                  </a:lnTo>
                  <a:lnTo>
                    <a:pt x="28" y="91"/>
                  </a:lnTo>
                  <a:lnTo>
                    <a:pt x="13" y="78"/>
                  </a:lnTo>
                  <a:lnTo>
                    <a:pt x="0" y="67"/>
                  </a:lnTo>
                  <a:lnTo>
                    <a:pt x="3" y="49"/>
                  </a:lnTo>
                  <a:lnTo>
                    <a:pt x="66" y="41"/>
                  </a:lnTo>
                  <a:lnTo>
                    <a:pt x="227" y="22"/>
                  </a:lnTo>
                  <a:lnTo>
                    <a:pt x="269" y="19"/>
                  </a:lnTo>
                  <a:lnTo>
                    <a:pt x="303" y="20"/>
                  </a:lnTo>
                  <a:lnTo>
                    <a:pt x="319" y="44"/>
                  </a:lnTo>
                  <a:lnTo>
                    <a:pt x="328" y="53"/>
                  </a:lnTo>
                  <a:lnTo>
                    <a:pt x="378" y="56"/>
                  </a:lnTo>
                  <a:lnTo>
                    <a:pt x="445" y="53"/>
                  </a:lnTo>
                  <a:lnTo>
                    <a:pt x="579" y="44"/>
                  </a:lnTo>
                  <a:lnTo>
                    <a:pt x="614" y="41"/>
                  </a:lnTo>
                  <a:lnTo>
                    <a:pt x="647" y="42"/>
                  </a:lnTo>
                  <a:lnTo>
                    <a:pt x="648" y="59"/>
                  </a:lnTo>
                  <a:lnTo>
                    <a:pt x="662" y="64"/>
                  </a:lnTo>
                  <a:lnTo>
                    <a:pt x="664" y="36"/>
                  </a:lnTo>
                  <a:lnTo>
                    <a:pt x="654" y="10"/>
                  </a:lnTo>
                  <a:lnTo>
                    <a:pt x="662" y="0"/>
                  </a:lnTo>
                  <a:lnTo>
                    <a:pt x="698" y="3"/>
                  </a:lnTo>
                  <a:lnTo>
                    <a:pt x="729" y="6"/>
                  </a:lnTo>
                  <a:close/>
                  <a:moveTo>
                    <a:pt x="807" y="832"/>
                  </a:moveTo>
                  <a:lnTo>
                    <a:pt x="823" y="829"/>
                  </a:lnTo>
                  <a:lnTo>
                    <a:pt x="831" y="827"/>
                  </a:lnTo>
                  <a:lnTo>
                    <a:pt x="840" y="812"/>
                  </a:lnTo>
                  <a:lnTo>
                    <a:pt x="856" y="803"/>
                  </a:lnTo>
                  <a:lnTo>
                    <a:pt x="864" y="806"/>
                  </a:lnTo>
                  <a:lnTo>
                    <a:pt x="873" y="807"/>
                  </a:lnTo>
                  <a:lnTo>
                    <a:pt x="876" y="813"/>
                  </a:lnTo>
                  <a:lnTo>
                    <a:pt x="854" y="821"/>
                  </a:lnTo>
                  <a:lnTo>
                    <a:pt x="828" y="831"/>
                  </a:lnTo>
                  <a:lnTo>
                    <a:pt x="814" y="838"/>
                  </a:lnTo>
                  <a:lnTo>
                    <a:pt x="807" y="832"/>
                  </a:lnTo>
                  <a:close/>
                  <a:moveTo>
                    <a:pt x="892" y="801"/>
                  </a:moveTo>
                  <a:lnTo>
                    <a:pt x="899" y="807"/>
                  </a:lnTo>
                  <a:lnTo>
                    <a:pt x="917" y="795"/>
                  </a:lnTo>
                  <a:lnTo>
                    <a:pt x="951" y="768"/>
                  </a:lnTo>
                  <a:lnTo>
                    <a:pt x="974" y="745"/>
                  </a:lnTo>
                  <a:lnTo>
                    <a:pt x="990" y="703"/>
                  </a:lnTo>
                  <a:lnTo>
                    <a:pt x="995" y="692"/>
                  </a:lnTo>
                  <a:lnTo>
                    <a:pt x="996" y="671"/>
                  </a:lnTo>
                  <a:lnTo>
                    <a:pt x="992" y="675"/>
                  </a:lnTo>
                  <a:lnTo>
                    <a:pt x="985" y="692"/>
                  </a:lnTo>
                  <a:lnTo>
                    <a:pt x="976" y="720"/>
                  </a:lnTo>
                  <a:lnTo>
                    <a:pt x="957" y="753"/>
                  </a:lnTo>
                  <a:lnTo>
                    <a:pt x="929" y="779"/>
                  </a:lnTo>
                  <a:lnTo>
                    <a:pt x="907" y="792"/>
                  </a:lnTo>
                  <a:lnTo>
                    <a:pt x="892" y="801"/>
                  </a:lnTo>
                  <a:close/>
                </a:path>
              </a:pathLst>
            </a:custGeom>
            <a:solidFill>
              <a:srgbClr val="7030A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8" name="Freeform 65"/>
            <p:cNvSpPr>
              <a:spLocks/>
            </p:cNvSpPr>
            <p:nvPr/>
          </p:nvSpPr>
          <p:spPr bwMode="auto">
            <a:xfrm>
              <a:off x="5307" y="874"/>
              <a:ext cx="174" cy="371"/>
            </a:xfrm>
            <a:custGeom>
              <a:avLst/>
              <a:gdLst>
                <a:gd name="T0" fmla="*/ 161 w 174"/>
                <a:gd name="T1" fmla="*/ 313 h 371"/>
                <a:gd name="T2" fmla="*/ 167 w 174"/>
                <a:gd name="T3" fmla="*/ 306 h 371"/>
                <a:gd name="T4" fmla="*/ 174 w 174"/>
                <a:gd name="T5" fmla="*/ 285 h 371"/>
                <a:gd name="T6" fmla="*/ 158 w 174"/>
                <a:gd name="T7" fmla="*/ 281 h 371"/>
                <a:gd name="T8" fmla="*/ 155 w 174"/>
                <a:gd name="T9" fmla="*/ 260 h 371"/>
                <a:gd name="T10" fmla="*/ 130 w 174"/>
                <a:gd name="T11" fmla="*/ 254 h 371"/>
                <a:gd name="T12" fmla="*/ 128 w 174"/>
                <a:gd name="T13" fmla="*/ 237 h 371"/>
                <a:gd name="T14" fmla="*/ 83 w 174"/>
                <a:gd name="T15" fmla="*/ 90 h 371"/>
                <a:gd name="T16" fmla="*/ 55 w 174"/>
                <a:gd name="T17" fmla="*/ 0 h 371"/>
                <a:gd name="T18" fmla="*/ 49 w 174"/>
                <a:gd name="T19" fmla="*/ 0 h 371"/>
                <a:gd name="T20" fmla="*/ 44 w 174"/>
                <a:gd name="T21" fmla="*/ 9 h 371"/>
                <a:gd name="T22" fmla="*/ 41 w 174"/>
                <a:gd name="T23" fmla="*/ 6 h 371"/>
                <a:gd name="T24" fmla="*/ 35 w 174"/>
                <a:gd name="T25" fmla="*/ 0 h 371"/>
                <a:gd name="T26" fmla="*/ 25 w 174"/>
                <a:gd name="T27" fmla="*/ 12 h 371"/>
                <a:gd name="T28" fmla="*/ 25 w 174"/>
                <a:gd name="T29" fmla="*/ 43 h 371"/>
                <a:gd name="T30" fmla="*/ 27 w 174"/>
                <a:gd name="T31" fmla="*/ 79 h 371"/>
                <a:gd name="T32" fmla="*/ 39 w 174"/>
                <a:gd name="T33" fmla="*/ 97 h 371"/>
                <a:gd name="T34" fmla="*/ 39 w 174"/>
                <a:gd name="T35" fmla="*/ 121 h 371"/>
                <a:gd name="T36" fmla="*/ 16 w 174"/>
                <a:gd name="T37" fmla="*/ 153 h 371"/>
                <a:gd name="T38" fmla="*/ 0 w 174"/>
                <a:gd name="T39" fmla="*/ 161 h 371"/>
                <a:gd name="T40" fmla="*/ 0 w 174"/>
                <a:gd name="T41" fmla="*/ 167 h 371"/>
                <a:gd name="T42" fmla="*/ 6 w 174"/>
                <a:gd name="T43" fmla="*/ 179 h 371"/>
                <a:gd name="T44" fmla="*/ 6 w 174"/>
                <a:gd name="T45" fmla="*/ 232 h 371"/>
                <a:gd name="T46" fmla="*/ 2 w 174"/>
                <a:gd name="T47" fmla="*/ 290 h 371"/>
                <a:gd name="T48" fmla="*/ 0 w 174"/>
                <a:gd name="T49" fmla="*/ 320 h 371"/>
                <a:gd name="T50" fmla="*/ 6 w 174"/>
                <a:gd name="T51" fmla="*/ 328 h 371"/>
                <a:gd name="T52" fmla="*/ 6 w 174"/>
                <a:gd name="T53" fmla="*/ 356 h 371"/>
                <a:gd name="T54" fmla="*/ 3 w 174"/>
                <a:gd name="T55" fmla="*/ 368 h 371"/>
                <a:gd name="T56" fmla="*/ 10 w 174"/>
                <a:gd name="T57" fmla="*/ 371 h 371"/>
                <a:gd name="T58" fmla="*/ 114 w 174"/>
                <a:gd name="T59" fmla="*/ 345 h 371"/>
                <a:gd name="T60" fmla="*/ 127 w 174"/>
                <a:gd name="T61" fmla="*/ 340 h 371"/>
                <a:gd name="T62" fmla="*/ 139 w 174"/>
                <a:gd name="T63" fmla="*/ 323 h 371"/>
                <a:gd name="T64" fmla="*/ 161 w 174"/>
                <a:gd name="T65"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371">
                  <a:moveTo>
                    <a:pt x="161" y="313"/>
                  </a:moveTo>
                  <a:lnTo>
                    <a:pt x="167" y="306"/>
                  </a:lnTo>
                  <a:lnTo>
                    <a:pt x="174" y="285"/>
                  </a:lnTo>
                  <a:lnTo>
                    <a:pt x="158" y="281"/>
                  </a:lnTo>
                  <a:lnTo>
                    <a:pt x="155" y="260"/>
                  </a:lnTo>
                  <a:lnTo>
                    <a:pt x="130" y="254"/>
                  </a:lnTo>
                  <a:lnTo>
                    <a:pt x="128" y="237"/>
                  </a:lnTo>
                  <a:lnTo>
                    <a:pt x="83" y="90"/>
                  </a:lnTo>
                  <a:lnTo>
                    <a:pt x="55" y="0"/>
                  </a:lnTo>
                  <a:lnTo>
                    <a:pt x="49" y="0"/>
                  </a:lnTo>
                  <a:lnTo>
                    <a:pt x="44" y="9"/>
                  </a:lnTo>
                  <a:lnTo>
                    <a:pt x="41" y="6"/>
                  </a:lnTo>
                  <a:lnTo>
                    <a:pt x="35" y="0"/>
                  </a:lnTo>
                  <a:lnTo>
                    <a:pt x="25" y="12"/>
                  </a:lnTo>
                  <a:lnTo>
                    <a:pt x="25" y="43"/>
                  </a:lnTo>
                  <a:lnTo>
                    <a:pt x="27" y="79"/>
                  </a:lnTo>
                  <a:lnTo>
                    <a:pt x="39" y="97"/>
                  </a:lnTo>
                  <a:lnTo>
                    <a:pt x="39" y="121"/>
                  </a:lnTo>
                  <a:lnTo>
                    <a:pt x="16" y="153"/>
                  </a:lnTo>
                  <a:lnTo>
                    <a:pt x="0" y="161"/>
                  </a:lnTo>
                  <a:lnTo>
                    <a:pt x="0" y="167"/>
                  </a:lnTo>
                  <a:lnTo>
                    <a:pt x="6" y="179"/>
                  </a:lnTo>
                  <a:lnTo>
                    <a:pt x="6" y="232"/>
                  </a:lnTo>
                  <a:lnTo>
                    <a:pt x="2" y="290"/>
                  </a:lnTo>
                  <a:lnTo>
                    <a:pt x="0" y="320"/>
                  </a:lnTo>
                  <a:lnTo>
                    <a:pt x="6" y="328"/>
                  </a:lnTo>
                  <a:lnTo>
                    <a:pt x="6" y="356"/>
                  </a:lnTo>
                  <a:lnTo>
                    <a:pt x="3" y="368"/>
                  </a:lnTo>
                  <a:lnTo>
                    <a:pt x="10" y="371"/>
                  </a:lnTo>
                  <a:lnTo>
                    <a:pt x="114" y="345"/>
                  </a:lnTo>
                  <a:lnTo>
                    <a:pt x="127" y="340"/>
                  </a:lnTo>
                  <a:lnTo>
                    <a:pt x="139" y="323"/>
                  </a:lnTo>
                  <a:lnTo>
                    <a:pt x="161" y="313"/>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6"/>
            <p:cNvSpPr>
              <a:spLocks/>
            </p:cNvSpPr>
            <p:nvPr/>
          </p:nvSpPr>
          <p:spPr bwMode="auto">
            <a:xfrm>
              <a:off x="3910" y="1056"/>
              <a:ext cx="418" cy="567"/>
            </a:xfrm>
            <a:custGeom>
              <a:avLst/>
              <a:gdLst>
                <a:gd name="T0" fmla="*/ 396 w 418"/>
                <a:gd name="T1" fmla="*/ 297 h 567"/>
                <a:gd name="T2" fmla="*/ 367 w 418"/>
                <a:gd name="T3" fmla="*/ 220 h 567"/>
                <a:gd name="T4" fmla="*/ 340 w 418"/>
                <a:gd name="T5" fmla="*/ 216 h 567"/>
                <a:gd name="T6" fmla="*/ 304 w 418"/>
                <a:gd name="T7" fmla="*/ 258 h 567"/>
                <a:gd name="T8" fmla="*/ 279 w 418"/>
                <a:gd name="T9" fmla="*/ 286 h 567"/>
                <a:gd name="T10" fmla="*/ 270 w 418"/>
                <a:gd name="T11" fmla="*/ 281 h 567"/>
                <a:gd name="T12" fmla="*/ 257 w 418"/>
                <a:gd name="T13" fmla="*/ 272 h 567"/>
                <a:gd name="T14" fmla="*/ 256 w 418"/>
                <a:gd name="T15" fmla="*/ 269 h 567"/>
                <a:gd name="T16" fmla="*/ 259 w 418"/>
                <a:gd name="T17" fmla="*/ 238 h 567"/>
                <a:gd name="T18" fmla="*/ 284 w 418"/>
                <a:gd name="T19" fmla="*/ 208 h 567"/>
                <a:gd name="T20" fmla="*/ 304 w 418"/>
                <a:gd name="T21" fmla="*/ 181 h 567"/>
                <a:gd name="T22" fmla="*/ 292 w 418"/>
                <a:gd name="T23" fmla="*/ 105 h 567"/>
                <a:gd name="T24" fmla="*/ 278 w 418"/>
                <a:gd name="T25" fmla="*/ 86 h 567"/>
                <a:gd name="T26" fmla="*/ 293 w 418"/>
                <a:gd name="T27" fmla="*/ 85 h 567"/>
                <a:gd name="T28" fmla="*/ 279 w 418"/>
                <a:gd name="T29" fmla="*/ 60 h 567"/>
                <a:gd name="T30" fmla="*/ 256 w 418"/>
                <a:gd name="T31" fmla="*/ 44 h 567"/>
                <a:gd name="T32" fmla="*/ 193 w 418"/>
                <a:gd name="T33" fmla="*/ 13 h 567"/>
                <a:gd name="T34" fmla="*/ 171 w 418"/>
                <a:gd name="T35" fmla="*/ 18 h 567"/>
                <a:gd name="T36" fmla="*/ 147 w 418"/>
                <a:gd name="T37" fmla="*/ 0 h 567"/>
                <a:gd name="T38" fmla="*/ 111 w 418"/>
                <a:gd name="T39" fmla="*/ 25 h 567"/>
                <a:gd name="T40" fmla="*/ 118 w 418"/>
                <a:gd name="T41" fmla="*/ 50 h 567"/>
                <a:gd name="T42" fmla="*/ 134 w 418"/>
                <a:gd name="T43" fmla="*/ 58 h 567"/>
                <a:gd name="T44" fmla="*/ 101 w 418"/>
                <a:gd name="T45" fmla="*/ 64 h 567"/>
                <a:gd name="T46" fmla="*/ 90 w 418"/>
                <a:gd name="T47" fmla="*/ 89 h 567"/>
                <a:gd name="T48" fmla="*/ 95 w 418"/>
                <a:gd name="T49" fmla="*/ 133 h 567"/>
                <a:gd name="T50" fmla="*/ 68 w 418"/>
                <a:gd name="T51" fmla="*/ 146 h 567"/>
                <a:gd name="T52" fmla="*/ 76 w 418"/>
                <a:gd name="T53" fmla="*/ 103 h 567"/>
                <a:gd name="T54" fmla="*/ 76 w 418"/>
                <a:gd name="T55" fmla="*/ 85 h 567"/>
                <a:gd name="T56" fmla="*/ 58 w 418"/>
                <a:gd name="T57" fmla="*/ 116 h 567"/>
                <a:gd name="T58" fmla="*/ 29 w 418"/>
                <a:gd name="T59" fmla="*/ 135 h 567"/>
                <a:gd name="T60" fmla="*/ 33 w 418"/>
                <a:gd name="T61" fmla="*/ 146 h 567"/>
                <a:gd name="T62" fmla="*/ 14 w 418"/>
                <a:gd name="T63" fmla="*/ 164 h 567"/>
                <a:gd name="T64" fmla="*/ 18 w 418"/>
                <a:gd name="T65" fmla="*/ 186 h 567"/>
                <a:gd name="T66" fmla="*/ 1 w 418"/>
                <a:gd name="T67" fmla="*/ 250 h 567"/>
                <a:gd name="T68" fmla="*/ 9 w 418"/>
                <a:gd name="T69" fmla="*/ 288 h 567"/>
                <a:gd name="T70" fmla="*/ 1 w 418"/>
                <a:gd name="T71" fmla="*/ 306 h 567"/>
                <a:gd name="T72" fmla="*/ 22 w 418"/>
                <a:gd name="T73" fmla="*/ 361 h 567"/>
                <a:gd name="T74" fmla="*/ 50 w 418"/>
                <a:gd name="T75" fmla="*/ 433 h 567"/>
                <a:gd name="T76" fmla="*/ 39 w 418"/>
                <a:gd name="T77" fmla="*/ 498 h 567"/>
                <a:gd name="T78" fmla="*/ 22 w 418"/>
                <a:gd name="T79" fmla="*/ 548 h 567"/>
                <a:gd name="T80" fmla="*/ 28 w 418"/>
                <a:gd name="T81" fmla="*/ 567 h 567"/>
                <a:gd name="T82" fmla="*/ 207 w 418"/>
                <a:gd name="T83" fmla="*/ 547 h 567"/>
                <a:gd name="T84" fmla="*/ 251 w 418"/>
                <a:gd name="T85" fmla="*/ 548 h 567"/>
                <a:gd name="T86" fmla="*/ 339 w 418"/>
                <a:gd name="T87" fmla="*/ 537 h 567"/>
                <a:gd name="T88" fmla="*/ 342 w 418"/>
                <a:gd name="T89" fmla="*/ 523 h 567"/>
                <a:gd name="T90" fmla="*/ 367 w 418"/>
                <a:gd name="T91" fmla="*/ 491 h 567"/>
                <a:gd name="T92" fmla="*/ 374 w 418"/>
                <a:gd name="T93" fmla="*/ 448 h 567"/>
                <a:gd name="T94" fmla="*/ 384 w 418"/>
                <a:gd name="T95" fmla="*/ 423 h 567"/>
                <a:gd name="T96" fmla="*/ 399 w 418"/>
                <a:gd name="T97" fmla="*/ 409 h 567"/>
                <a:gd name="T98" fmla="*/ 406 w 418"/>
                <a:gd name="T99" fmla="*/ 414 h 567"/>
                <a:gd name="T100" fmla="*/ 415 w 418"/>
                <a:gd name="T101" fmla="*/ 348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8" h="567">
                  <a:moveTo>
                    <a:pt x="415" y="348"/>
                  </a:moveTo>
                  <a:lnTo>
                    <a:pt x="396" y="297"/>
                  </a:lnTo>
                  <a:lnTo>
                    <a:pt x="381" y="241"/>
                  </a:lnTo>
                  <a:lnTo>
                    <a:pt x="367" y="220"/>
                  </a:lnTo>
                  <a:lnTo>
                    <a:pt x="349" y="210"/>
                  </a:lnTo>
                  <a:lnTo>
                    <a:pt x="340" y="216"/>
                  </a:lnTo>
                  <a:lnTo>
                    <a:pt x="315" y="227"/>
                  </a:lnTo>
                  <a:lnTo>
                    <a:pt x="304" y="258"/>
                  </a:lnTo>
                  <a:lnTo>
                    <a:pt x="287" y="281"/>
                  </a:lnTo>
                  <a:lnTo>
                    <a:pt x="279" y="286"/>
                  </a:lnTo>
                  <a:lnTo>
                    <a:pt x="270" y="281"/>
                  </a:lnTo>
                  <a:lnTo>
                    <a:pt x="270" y="281"/>
                  </a:lnTo>
                  <a:lnTo>
                    <a:pt x="262" y="277"/>
                  </a:lnTo>
                  <a:lnTo>
                    <a:pt x="257" y="272"/>
                  </a:lnTo>
                  <a:lnTo>
                    <a:pt x="256" y="270"/>
                  </a:lnTo>
                  <a:lnTo>
                    <a:pt x="256" y="269"/>
                  </a:lnTo>
                  <a:lnTo>
                    <a:pt x="256" y="269"/>
                  </a:lnTo>
                  <a:lnTo>
                    <a:pt x="259" y="238"/>
                  </a:lnTo>
                  <a:lnTo>
                    <a:pt x="279" y="230"/>
                  </a:lnTo>
                  <a:lnTo>
                    <a:pt x="284" y="208"/>
                  </a:lnTo>
                  <a:lnTo>
                    <a:pt x="289" y="192"/>
                  </a:lnTo>
                  <a:lnTo>
                    <a:pt x="304" y="181"/>
                  </a:lnTo>
                  <a:lnTo>
                    <a:pt x="301" y="119"/>
                  </a:lnTo>
                  <a:lnTo>
                    <a:pt x="292" y="105"/>
                  </a:lnTo>
                  <a:lnTo>
                    <a:pt x="284" y="100"/>
                  </a:lnTo>
                  <a:lnTo>
                    <a:pt x="278" y="86"/>
                  </a:lnTo>
                  <a:lnTo>
                    <a:pt x="284" y="82"/>
                  </a:lnTo>
                  <a:lnTo>
                    <a:pt x="293" y="85"/>
                  </a:lnTo>
                  <a:lnTo>
                    <a:pt x="295" y="74"/>
                  </a:lnTo>
                  <a:lnTo>
                    <a:pt x="279" y="60"/>
                  </a:lnTo>
                  <a:lnTo>
                    <a:pt x="271" y="44"/>
                  </a:lnTo>
                  <a:lnTo>
                    <a:pt x="256" y="44"/>
                  </a:lnTo>
                  <a:lnTo>
                    <a:pt x="228" y="35"/>
                  </a:lnTo>
                  <a:lnTo>
                    <a:pt x="193" y="13"/>
                  </a:lnTo>
                  <a:lnTo>
                    <a:pt x="176" y="13"/>
                  </a:lnTo>
                  <a:lnTo>
                    <a:pt x="171" y="18"/>
                  </a:lnTo>
                  <a:lnTo>
                    <a:pt x="165" y="14"/>
                  </a:lnTo>
                  <a:lnTo>
                    <a:pt x="147" y="0"/>
                  </a:lnTo>
                  <a:lnTo>
                    <a:pt x="128" y="11"/>
                  </a:lnTo>
                  <a:lnTo>
                    <a:pt x="111" y="25"/>
                  </a:lnTo>
                  <a:lnTo>
                    <a:pt x="112" y="47"/>
                  </a:lnTo>
                  <a:lnTo>
                    <a:pt x="118" y="50"/>
                  </a:lnTo>
                  <a:lnTo>
                    <a:pt x="131" y="52"/>
                  </a:lnTo>
                  <a:lnTo>
                    <a:pt x="134" y="58"/>
                  </a:lnTo>
                  <a:lnTo>
                    <a:pt x="118" y="63"/>
                  </a:lnTo>
                  <a:lnTo>
                    <a:pt x="101" y="64"/>
                  </a:lnTo>
                  <a:lnTo>
                    <a:pt x="93" y="75"/>
                  </a:lnTo>
                  <a:lnTo>
                    <a:pt x="90" y="89"/>
                  </a:lnTo>
                  <a:lnTo>
                    <a:pt x="93" y="99"/>
                  </a:lnTo>
                  <a:lnTo>
                    <a:pt x="95" y="133"/>
                  </a:lnTo>
                  <a:lnTo>
                    <a:pt x="73" y="147"/>
                  </a:lnTo>
                  <a:lnTo>
                    <a:pt x="68" y="146"/>
                  </a:lnTo>
                  <a:lnTo>
                    <a:pt x="68" y="119"/>
                  </a:lnTo>
                  <a:lnTo>
                    <a:pt x="76" y="103"/>
                  </a:lnTo>
                  <a:lnTo>
                    <a:pt x="81" y="89"/>
                  </a:lnTo>
                  <a:lnTo>
                    <a:pt x="76" y="85"/>
                  </a:lnTo>
                  <a:lnTo>
                    <a:pt x="64" y="89"/>
                  </a:lnTo>
                  <a:lnTo>
                    <a:pt x="58" y="116"/>
                  </a:lnTo>
                  <a:lnTo>
                    <a:pt x="40" y="122"/>
                  </a:lnTo>
                  <a:lnTo>
                    <a:pt x="29" y="135"/>
                  </a:lnTo>
                  <a:lnTo>
                    <a:pt x="28" y="141"/>
                  </a:lnTo>
                  <a:lnTo>
                    <a:pt x="33" y="146"/>
                  </a:lnTo>
                  <a:lnTo>
                    <a:pt x="28" y="161"/>
                  </a:lnTo>
                  <a:lnTo>
                    <a:pt x="14" y="164"/>
                  </a:lnTo>
                  <a:lnTo>
                    <a:pt x="14" y="172"/>
                  </a:lnTo>
                  <a:lnTo>
                    <a:pt x="18" y="186"/>
                  </a:lnTo>
                  <a:lnTo>
                    <a:pt x="12" y="225"/>
                  </a:lnTo>
                  <a:lnTo>
                    <a:pt x="1" y="250"/>
                  </a:lnTo>
                  <a:lnTo>
                    <a:pt x="6" y="280"/>
                  </a:lnTo>
                  <a:lnTo>
                    <a:pt x="9" y="288"/>
                  </a:lnTo>
                  <a:lnTo>
                    <a:pt x="4" y="302"/>
                  </a:lnTo>
                  <a:lnTo>
                    <a:pt x="1" y="306"/>
                  </a:lnTo>
                  <a:lnTo>
                    <a:pt x="0" y="324"/>
                  </a:lnTo>
                  <a:lnTo>
                    <a:pt x="22" y="361"/>
                  </a:lnTo>
                  <a:lnTo>
                    <a:pt x="40" y="402"/>
                  </a:lnTo>
                  <a:lnTo>
                    <a:pt x="50" y="433"/>
                  </a:lnTo>
                  <a:lnTo>
                    <a:pt x="43" y="461"/>
                  </a:lnTo>
                  <a:lnTo>
                    <a:pt x="39" y="498"/>
                  </a:lnTo>
                  <a:lnTo>
                    <a:pt x="23" y="531"/>
                  </a:lnTo>
                  <a:lnTo>
                    <a:pt x="22" y="548"/>
                  </a:lnTo>
                  <a:lnTo>
                    <a:pt x="1" y="567"/>
                  </a:lnTo>
                  <a:lnTo>
                    <a:pt x="28" y="567"/>
                  </a:lnTo>
                  <a:lnTo>
                    <a:pt x="162" y="553"/>
                  </a:lnTo>
                  <a:lnTo>
                    <a:pt x="207" y="547"/>
                  </a:lnTo>
                  <a:lnTo>
                    <a:pt x="207" y="556"/>
                  </a:lnTo>
                  <a:lnTo>
                    <a:pt x="251" y="548"/>
                  </a:lnTo>
                  <a:lnTo>
                    <a:pt x="315" y="539"/>
                  </a:lnTo>
                  <a:lnTo>
                    <a:pt x="339" y="537"/>
                  </a:lnTo>
                  <a:lnTo>
                    <a:pt x="340" y="533"/>
                  </a:lnTo>
                  <a:lnTo>
                    <a:pt x="342" y="523"/>
                  </a:lnTo>
                  <a:lnTo>
                    <a:pt x="354" y="501"/>
                  </a:lnTo>
                  <a:lnTo>
                    <a:pt x="367" y="491"/>
                  </a:lnTo>
                  <a:lnTo>
                    <a:pt x="365" y="458"/>
                  </a:lnTo>
                  <a:lnTo>
                    <a:pt x="374" y="448"/>
                  </a:lnTo>
                  <a:lnTo>
                    <a:pt x="382" y="447"/>
                  </a:lnTo>
                  <a:lnTo>
                    <a:pt x="384" y="423"/>
                  </a:lnTo>
                  <a:lnTo>
                    <a:pt x="393" y="405"/>
                  </a:lnTo>
                  <a:lnTo>
                    <a:pt x="399" y="409"/>
                  </a:lnTo>
                  <a:lnTo>
                    <a:pt x="401" y="412"/>
                  </a:lnTo>
                  <a:lnTo>
                    <a:pt x="406" y="414"/>
                  </a:lnTo>
                  <a:lnTo>
                    <a:pt x="418" y="408"/>
                  </a:lnTo>
                  <a:lnTo>
                    <a:pt x="415" y="348"/>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1F497D"/>
                </a:solidFill>
              </a:endParaRPr>
            </a:p>
          </p:txBody>
        </p:sp>
        <p:sp>
          <p:nvSpPr>
            <p:cNvPr id="70" name="Freeform 67"/>
            <p:cNvSpPr>
              <a:spLocks noEditPoints="1"/>
            </p:cNvSpPr>
            <p:nvPr/>
          </p:nvSpPr>
          <p:spPr bwMode="auto">
            <a:xfrm>
              <a:off x="3512" y="764"/>
              <a:ext cx="658" cy="405"/>
            </a:xfrm>
            <a:custGeom>
              <a:avLst/>
              <a:gdLst>
                <a:gd name="T0" fmla="*/ 100 w 658"/>
                <a:gd name="T1" fmla="*/ 33 h 405"/>
                <a:gd name="T2" fmla="*/ 146 w 658"/>
                <a:gd name="T3" fmla="*/ 4 h 405"/>
                <a:gd name="T4" fmla="*/ 164 w 658"/>
                <a:gd name="T5" fmla="*/ 4 h 405"/>
                <a:gd name="T6" fmla="*/ 110 w 658"/>
                <a:gd name="T7" fmla="*/ 47 h 405"/>
                <a:gd name="T8" fmla="*/ 87 w 658"/>
                <a:gd name="T9" fmla="*/ 46 h 405"/>
                <a:gd name="T10" fmla="*/ 630 w 658"/>
                <a:gd name="T11" fmla="*/ 263 h 405"/>
                <a:gd name="T12" fmla="*/ 658 w 658"/>
                <a:gd name="T13" fmla="*/ 256 h 405"/>
                <a:gd name="T14" fmla="*/ 658 w 658"/>
                <a:gd name="T15" fmla="*/ 252 h 405"/>
                <a:gd name="T16" fmla="*/ 655 w 658"/>
                <a:gd name="T17" fmla="*/ 246 h 405"/>
                <a:gd name="T18" fmla="*/ 651 w 658"/>
                <a:gd name="T19" fmla="*/ 239 h 405"/>
                <a:gd name="T20" fmla="*/ 632 w 658"/>
                <a:gd name="T21" fmla="*/ 236 h 405"/>
                <a:gd name="T22" fmla="*/ 619 w 658"/>
                <a:gd name="T23" fmla="*/ 244 h 405"/>
                <a:gd name="T24" fmla="*/ 0 w 658"/>
                <a:gd name="T25" fmla="*/ 228 h 405"/>
                <a:gd name="T26" fmla="*/ 21 w 658"/>
                <a:gd name="T27" fmla="*/ 219 h 405"/>
                <a:gd name="T28" fmla="*/ 43 w 658"/>
                <a:gd name="T29" fmla="*/ 199 h 405"/>
                <a:gd name="T30" fmla="*/ 85 w 658"/>
                <a:gd name="T31" fmla="*/ 189 h 405"/>
                <a:gd name="T32" fmla="*/ 128 w 658"/>
                <a:gd name="T33" fmla="*/ 164 h 405"/>
                <a:gd name="T34" fmla="*/ 140 w 658"/>
                <a:gd name="T35" fmla="*/ 138 h 405"/>
                <a:gd name="T36" fmla="*/ 159 w 658"/>
                <a:gd name="T37" fmla="*/ 122 h 405"/>
                <a:gd name="T38" fmla="*/ 201 w 658"/>
                <a:gd name="T39" fmla="*/ 93 h 405"/>
                <a:gd name="T40" fmla="*/ 237 w 658"/>
                <a:gd name="T41" fmla="*/ 96 h 405"/>
                <a:gd name="T42" fmla="*/ 212 w 658"/>
                <a:gd name="T43" fmla="*/ 108 h 405"/>
                <a:gd name="T44" fmla="*/ 189 w 658"/>
                <a:gd name="T45" fmla="*/ 133 h 405"/>
                <a:gd name="T46" fmla="*/ 171 w 658"/>
                <a:gd name="T47" fmla="*/ 167 h 405"/>
                <a:gd name="T48" fmla="*/ 173 w 658"/>
                <a:gd name="T49" fmla="*/ 188 h 405"/>
                <a:gd name="T50" fmla="*/ 203 w 658"/>
                <a:gd name="T51" fmla="*/ 161 h 405"/>
                <a:gd name="T52" fmla="*/ 224 w 658"/>
                <a:gd name="T53" fmla="*/ 171 h 405"/>
                <a:gd name="T54" fmla="*/ 254 w 658"/>
                <a:gd name="T55" fmla="*/ 183 h 405"/>
                <a:gd name="T56" fmla="*/ 279 w 658"/>
                <a:gd name="T57" fmla="*/ 219 h 405"/>
                <a:gd name="T58" fmla="*/ 313 w 658"/>
                <a:gd name="T59" fmla="*/ 213 h 405"/>
                <a:gd name="T60" fmla="*/ 334 w 658"/>
                <a:gd name="T61" fmla="*/ 224 h 405"/>
                <a:gd name="T62" fmla="*/ 348 w 658"/>
                <a:gd name="T63" fmla="*/ 219 h 405"/>
                <a:gd name="T64" fmla="*/ 384 w 658"/>
                <a:gd name="T65" fmla="*/ 191 h 405"/>
                <a:gd name="T66" fmla="*/ 446 w 658"/>
                <a:gd name="T67" fmla="*/ 182 h 405"/>
                <a:gd name="T68" fmla="*/ 491 w 658"/>
                <a:gd name="T69" fmla="*/ 161 h 405"/>
                <a:gd name="T70" fmla="*/ 499 w 658"/>
                <a:gd name="T71" fmla="*/ 197 h 405"/>
                <a:gd name="T72" fmla="*/ 521 w 658"/>
                <a:gd name="T73" fmla="*/ 205 h 405"/>
                <a:gd name="T74" fmla="*/ 571 w 658"/>
                <a:gd name="T75" fmla="*/ 191 h 405"/>
                <a:gd name="T76" fmla="*/ 588 w 658"/>
                <a:gd name="T77" fmla="*/ 188 h 405"/>
                <a:gd name="T78" fmla="*/ 609 w 658"/>
                <a:gd name="T79" fmla="*/ 250 h 405"/>
                <a:gd name="T80" fmla="*/ 624 w 658"/>
                <a:gd name="T81" fmla="*/ 260 h 405"/>
                <a:gd name="T82" fmla="*/ 610 w 658"/>
                <a:gd name="T83" fmla="*/ 260 h 405"/>
                <a:gd name="T84" fmla="*/ 574 w 658"/>
                <a:gd name="T85" fmla="*/ 261 h 405"/>
                <a:gd name="T86" fmla="*/ 540 w 658"/>
                <a:gd name="T87" fmla="*/ 269 h 405"/>
                <a:gd name="T88" fmla="*/ 493 w 658"/>
                <a:gd name="T89" fmla="*/ 261 h 405"/>
                <a:gd name="T90" fmla="*/ 448 w 658"/>
                <a:gd name="T91" fmla="*/ 278 h 405"/>
                <a:gd name="T92" fmla="*/ 390 w 658"/>
                <a:gd name="T93" fmla="*/ 288 h 405"/>
                <a:gd name="T94" fmla="*/ 374 w 658"/>
                <a:gd name="T95" fmla="*/ 313 h 405"/>
                <a:gd name="T96" fmla="*/ 362 w 658"/>
                <a:gd name="T97" fmla="*/ 302 h 405"/>
                <a:gd name="T98" fmla="*/ 331 w 658"/>
                <a:gd name="T99" fmla="*/ 317 h 405"/>
                <a:gd name="T100" fmla="*/ 318 w 658"/>
                <a:gd name="T101" fmla="*/ 308 h 405"/>
                <a:gd name="T102" fmla="*/ 299 w 658"/>
                <a:gd name="T103" fmla="*/ 361 h 405"/>
                <a:gd name="T104" fmla="*/ 273 w 658"/>
                <a:gd name="T105" fmla="*/ 399 h 405"/>
                <a:gd name="T106" fmla="*/ 253 w 658"/>
                <a:gd name="T107" fmla="*/ 327 h 405"/>
                <a:gd name="T108" fmla="*/ 217 w 658"/>
                <a:gd name="T109" fmla="*/ 305 h 405"/>
                <a:gd name="T110" fmla="*/ 123 w 658"/>
                <a:gd name="T111" fmla="*/ 281 h 405"/>
                <a:gd name="T112" fmla="*/ 23 w 658"/>
                <a:gd name="T113" fmla="*/ 26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8" h="405">
                  <a:moveTo>
                    <a:pt x="87" y="46"/>
                  </a:moveTo>
                  <a:lnTo>
                    <a:pt x="100" y="33"/>
                  </a:lnTo>
                  <a:lnTo>
                    <a:pt x="112" y="29"/>
                  </a:lnTo>
                  <a:lnTo>
                    <a:pt x="146" y="4"/>
                  </a:lnTo>
                  <a:lnTo>
                    <a:pt x="160" y="0"/>
                  </a:lnTo>
                  <a:lnTo>
                    <a:pt x="164" y="4"/>
                  </a:lnTo>
                  <a:lnTo>
                    <a:pt x="131" y="35"/>
                  </a:lnTo>
                  <a:lnTo>
                    <a:pt x="110" y="47"/>
                  </a:lnTo>
                  <a:lnTo>
                    <a:pt x="98" y="54"/>
                  </a:lnTo>
                  <a:lnTo>
                    <a:pt x="87" y="46"/>
                  </a:lnTo>
                  <a:close/>
                  <a:moveTo>
                    <a:pt x="626" y="247"/>
                  </a:moveTo>
                  <a:lnTo>
                    <a:pt x="630" y="263"/>
                  </a:lnTo>
                  <a:lnTo>
                    <a:pt x="651" y="263"/>
                  </a:lnTo>
                  <a:lnTo>
                    <a:pt x="658" y="256"/>
                  </a:lnTo>
                  <a:lnTo>
                    <a:pt x="658" y="256"/>
                  </a:lnTo>
                  <a:lnTo>
                    <a:pt x="658" y="252"/>
                  </a:lnTo>
                  <a:lnTo>
                    <a:pt x="657" y="247"/>
                  </a:lnTo>
                  <a:lnTo>
                    <a:pt x="655" y="246"/>
                  </a:lnTo>
                  <a:lnTo>
                    <a:pt x="655" y="246"/>
                  </a:lnTo>
                  <a:lnTo>
                    <a:pt x="651" y="239"/>
                  </a:lnTo>
                  <a:lnTo>
                    <a:pt x="646" y="235"/>
                  </a:lnTo>
                  <a:lnTo>
                    <a:pt x="632" y="236"/>
                  </a:lnTo>
                  <a:lnTo>
                    <a:pt x="623" y="236"/>
                  </a:lnTo>
                  <a:lnTo>
                    <a:pt x="619" y="244"/>
                  </a:lnTo>
                  <a:lnTo>
                    <a:pt x="626" y="247"/>
                  </a:lnTo>
                  <a:close/>
                  <a:moveTo>
                    <a:pt x="0" y="228"/>
                  </a:moveTo>
                  <a:lnTo>
                    <a:pt x="4" y="225"/>
                  </a:lnTo>
                  <a:lnTo>
                    <a:pt x="21" y="219"/>
                  </a:lnTo>
                  <a:lnTo>
                    <a:pt x="43" y="205"/>
                  </a:lnTo>
                  <a:lnTo>
                    <a:pt x="43" y="199"/>
                  </a:lnTo>
                  <a:lnTo>
                    <a:pt x="48" y="196"/>
                  </a:lnTo>
                  <a:lnTo>
                    <a:pt x="85" y="189"/>
                  </a:lnTo>
                  <a:lnTo>
                    <a:pt x="100" y="177"/>
                  </a:lnTo>
                  <a:lnTo>
                    <a:pt x="128" y="164"/>
                  </a:lnTo>
                  <a:lnTo>
                    <a:pt x="128" y="157"/>
                  </a:lnTo>
                  <a:lnTo>
                    <a:pt x="140" y="138"/>
                  </a:lnTo>
                  <a:lnTo>
                    <a:pt x="151" y="133"/>
                  </a:lnTo>
                  <a:lnTo>
                    <a:pt x="159" y="122"/>
                  </a:lnTo>
                  <a:lnTo>
                    <a:pt x="173" y="108"/>
                  </a:lnTo>
                  <a:lnTo>
                    <a:pt x="201" y="93"/>
                  </a:lnTo>
                  <a:lnTo>
                    <a:pt x="231" y="89"/>
                  </a:lnTo>
                  <a:lnTo>
                    <a:pt x="237" y="96"/>
                  </a:lnTo>
                  <a:lnTo>
                    <a:pt x="235" y="102"/>
                  </a:lnTo>
                  <a:lnTo>
                    <a:pt x="212" y="108"/>
                  </a:lnTo>
                  <a:lnTo>
                    <a:pt x="203" y="127"/>
                  </a:lnTo>
                  <a:lnTo>
                    <a:pt x="189" y="133"/>
                  </a:lnTo>
                  <a:lnTo>
                    <a:pt x="185" y="147"/>
                  </a:lnTo>
                  <a:lnTo>
                    <a:pt x="171" y="167"/>
                  </a:lnTo>
                  <a:lnTo>
                    <a:pt x="168" y="185"/>
                  </a:lnTo>
                  <a:lnTo>
                    <a:pt x="173" y="188"/>
                  </a:lnTo>
                  <a:lnTo>
                    <a:pt x="179" y="180"/>
                  </a:lnTo>
                  <a:lnTo>
                    <a:pt x="203" y="161"/>
                  </a:lnTo>
                  <a:lnTo>
                    <a:pt x="210" y="171"/>
                  </a:lnTo>
                  <a:lnTo>
                    <a:pt x="224" y="171"/>
                  </a:lnTo>
                  <a:lnTo>
                    <a:pt x="245" y="175"/>
                  </a:lnTo>
                  <a:lnTo>
                    <a:pt x="254" y="183"/>
                  </a:lnTo>
                  <a:lnTo>
                    <a:pt x="262" y="202"/>
                  </a:lnTo>
                  <a:lnTo>
                    <a:pt x="279" y="219"/>
                  </a:lnTo>
                  <a:lnTo>
                    <a:pt x="304" y="219"/>
                  </a:lnTo>
                  <a:lnTo>
                    <a:pt x="313" y="213"/>
                  </a:lnTo>
                  <a:lnTo>
                    <a:pt x="323" y="221"/>
                  </a:lnTo>
                  <a:lnTo>
                    <a:pt x="334" y="224"/>
                  </a:lnTo>
                  <a:lnTo>
                    <a:pt x="342" y="219"/>
                  </a:lnTo>
                  <a:lnTo>
                    <a:pt x="348" y="219"/>
                  </a:lnTo>
                  <a:lnTo>
                    <a:pt x="359" y="213"/>
                  </a:lnTo>
                  <a:lnTo>
                    <a:pt x="384" y="191"/>
                  </a:lnTo>
                  <a:lnTo>
                    <a:pt x="406" y="183"/>
                  </a:lnTo>
                  <a:lnTo>
                    <a:pt x="446" y="182"/>
                  </a:lnTo>
                  <a:lnTo>
                    <a:pt x="474" y="169"/>
                  </a:lnTo>
                  <a:lnTo>
                    <a:pt x="491" y="161"/>
                  </a:lnTo>
                  <a:lnTo>
                    <a:pt x="499" y="161"/>
                  </a:lnTo>
                  <a:lnTo>
                    <a:pt x="499" y="197"/>
                  </a:lnTo>
                  <a:lnTo>
                    <a:pt x="502" y="199"/>
                  </a:lnTo>
                  <a:lnTo>
                    <a:pt x="521" y="205"/>
                  </a:lnTo>
                  <a:lnTo>
                    <a:pt x="534" y="202"/>
                  </a:lnTo>
                  <a:lnTo>
                    <a:pt x="571" y="191"/>
                  </a:lnTo>
                  <a:lnTo>
                    <a:pt x="579" y="185"/>
                  </a:lnTo>
                  <a:lnTo>
                    <a:pt x="588" y="188"/>
                  </a:lnTo>
                  <a:lnTo>
                    <a:pt x="588" y="230"/>
                  </a:lnTo>
                  <a:lnTo>
                    <a:pt x="609" y="250"/>
                  </a:lnTo>
                  <a:lnTo>
                    <a:pt x="616" y="253"/>
                  </a:lnTo>
                  <a:lnTo>
                    <a:pt x="624" y="260"/>
                  </a:lnTo>
                  <a:lnTo>
                    <a:pt x="616" y="261"/>
                  </a:lnTo>
                  <a:lnTo>
                    <a:pt x="610" y="260"/>
                  </a:lnTo>
                  <a:lnTo>
                    <a:pt x="588" y="256"/>
                  </a:lnTo>
                  <a:lnTo>
                    <a:pt x="574" y="261"/>
                  </a:lnTo>
                  <a:lnTo>
                    <a:pt x="560" y="260"/>
                  </a:lnTo>
                  <a:lnTo>
                    <a:pt x="540" y="269"/>
                  </a:lnTo>
                  <a:lnTo>
                    <a:pt x="529" y="269"/>
                  </a:lnTo>
                  <a:lnTo>
                    <a:pt x="493" y="261"/>
                  </a:lnTo>
                  <a:lnTo>
                    <a:pt x="460" y="261"/>
                  </a:lnTo>
                  <a:lnTo>
                    <a:pt x="448" y="278"/>
                  </a:lnTo>
                  <a:lnTo>
                    <a:pt x="406" y="281"/>
                  </a:lnTo>
                  <a:lnTo>
                    <a:pt x="390" y="288"/>
                  </a:lnTo>
                  <a:lnTo>
                    <a:pt x="382" y="306"/>
                  </a:lnTo>
                  <a:lnTo>
                    <a:pt x="374" y="313"/>
                  </a:lnTo>
                  <a:lnTo>
                    <a:pt x="371" y="313"/>
                  </a:lnTo>
                  <a:lnTo>
                    <a:pt x="362" y="302"/>
                  </a:lnTo>
                  <a:lnTo>
                    <a:pt x="334" y="317"/>
                  </a:lnTo>
                  <a:lnTo>
                    <a:pt x="331" y="317"/>
                  </a:lnTo>
                  <a:lnTo>
                    <a:pt x="323" y="308"/>
                  </a:lnTo>
                  <a:lnTo>
                    <a:pt x="318" y="308"/>
                  </a:lnTo>
                  <a:lnTo>
                    <a:pt x="306" y="336"/>
                  </a:lnTo>
                  <a:lnTo>
                    <a:pt x="299" y="361"/>
                  </a:lnTo>
                  <a:lnTo>
                    <a:pt x="281" y="405"/>
                  </a:lnTo>
                  <a:lnTo>
                    <a:pt x="273" y="399"/>
                  </a:lnTo>
                  <a:lnTo>
                    <a:pt x="263" y="392"/>
                  </a:lnTo>
                  <a:lnTo>
                    <a:pt x="253" y="327"/>
                  </a:lnTo>
                  <a:lnTo>
                    <a:pt x="229" y="319"/>
                  </a:lnTo>
                  <a:lnTo>
                    <a:pt x="217" y="305"/>
                  </a:lnTo>
                  <a:lnTo>
                    <a:pt x="142" y="288"/>
                  </a:lnTo>
                  <a:lnTo>
                    <a:pt x="123" y="281"/>
                  </a:lnTo>
                  <a:lnTo>
                    <a:pt x="71" y="267"/>
                  </a:lnTo>
                  <a:lnTo>
                    <a:pt x="23" y="260"/>
                  </a:lnTo>
                  <a:lnTo>
                    <a:pt x="0" y="228"/>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68"/>
            <p:cNvSpPr>
              <a:spLocks/>
            </p:cNvSpPr>
            <p:nvPr/>
          </p:nvSpPr>
          <p:spPr bwMode="auto">
            <a:xfrm>
              <a:off x="5167" y="919"/>
              <a:ext cx="179" cy="340"/>
            </a:xfrm>
            <a:custGeom>
              <a:avLst/>
              <a:gdLst>
                <a:gd name="T0" fmla="*/ 75 w 179"/>
                <a:gd name="T1" fmla="*/ 340 h 340"/>
                <a:gd name="T2" fmla="*/ 76 w 179"/>
                <a:gd name="T3" fmla="*/ 308 h 340"/>
                <a:gd name="T4" fmla="*/ 59 w 179"/>
                <a:gd name="T5" fmla="*/ 240 h 340"/>
                <a:gd name="T6" fmla="*/ 54 w 179"/>
                <a:gd name="T7" fmla="*/ 237 h 340"/>
                <a:gd name="T8" fmla="*/ 36 w 179"/>
                <a:gd name="T9" fmla="*/ 229 h 340"/>
                <a:gd name="T10" fmla="*/ 42 w 179"/>
                <a:gd name="T11" fmla="*/ 212 h 340"/>
                <a:gd name="T12" fmla="*/ 36 w 179"/>
                <a:gd name="T13" fmla="*/ 198 h 340"/>
                <a:gd name="T14" fmla="*/ 20 w 179"/>
                <a:gd name="T15" fmla="*/ 170 h 340"/>
                <a:gd name="T16" fmla="*/ 25 w 179"/>
                <a:gd name="T17" fmla="*/ 145 h 340"/>
                <a:gd name="T18" fmla="*/ 20 w 179"/>
                <a:gd name="T19" fmla="*/ 112 h 340"/>
                <a:gd name="T20" fmla="*/ 6 w 179"/>
                <a:gd name="T21" fmla="*/ 73 h 340"/>
                <a:gd name="T22" fmla="*/ 0 w 179"/>
                <a:gd name="T23" fmla="*/ 42 h 340"/>
                <a:gd name="T24" fmla="*/ 165 w 179"/>
                <a:gd name="T25" fmla="*/ 0 h 340"/>
                <a:gd name="T26" fmla="*/ 167 w 179"/>
                <a:gd name="T27" fmla="*/ 34 h 340"/>
                <a:gd name="T28" fmla="*/ 179 w 179"/>
                <a:gd name="T29" fmla="*/ 52 h 340"/>
                <a:gd name="T30" fmla="*/ 179 w 179"/>
                <a:gd name="T31" fmla="*/ 76 h 340"/>
                <a:gd name="T32" fmla="*/ 156 w 179"/>
                <a:gd name="T33" fmla="*/ 108 h 340"/>
                <a:gd name="T34" fmla="*/ 140 w 179"/>
                <a:gd name="T35" fmla="*/ 116 h 340"/>
                <a:gd name="T36" fmla="*/ 140 w 179"/>
                <a:gd name="T37" fmla="*/ 122 h 340"/>
                <a:gd name="T38" fmla="*/ 148 w 179"/>
                <a:gd name="T39" fmla="*/ 133 h 340"/>
                <a:gd name="T40" fmla="*/ 146 w 179"/>
                <a:gd name="T41" fmla="*/ 183 h 340"/>
                <a:gd name="T42" fmla="*/ 142 w 179"/>
                <a:gd name="T43" fmla="*/ 240 h 340"/>
                <a:gd name="T44" fmla="*/ 140 w 179"/>
                <a:gd name="T45" fmla="*/ 275 h 340"/>
                <a:gd name="T46" fmla="*/ 146 w 179"/>
                <a:gd name="T47" fmla="*/ 283 h 340"/>
                <a:gd name="T48" fmla="*/ 146 w 179"/>
                <a:gd name="T49" fmla="*/ 312 h 340"/>
                <a:gd name="T50" fmla="*/ 143 w 179"/>
                <a:gd name="T51" fmla="*/ 322 h 340"/>
                <a:gd name="T52" fmla="*/ 150 w 179"/>
                <a:gd name="T53" fmla="*/ 326 h 340"/>
                <a:gd name="T54" fmla="*/ 103 w 179"/>
                <a:gd name="T55" fmla="*/ 336 h 340"/>
                <a:gd name="T56" fmla="*/ 75 w 179"/>
                <a:gd name="T5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340">
                  <a:moveTo>
                    <a:pt x="75" y="340"/>
                  </a:moveTo>
                  <a:lnTo>
                    <a:pt x="76" y="308"/>
                  </a:lnTo>
                  <a:lnTo>
                    <a:pt x="59" y="240"/>
                  </a:lnTo>
                  <a:lnTo>
                    <a:pt x="54" y="237"/>
                  </a:lnTo>
                  <a:lnTo>
                    <a:pt x="36" y="229"/>
                  </a:lnTo>
                  <a:lnTo>
                    <a:pt x="42" y="212"/>
                  </a:lnTo>
                  <a:lnTo>
                    <a:pt x="36" y="198"/>
                  </a:lnTo>
                  <a:lnTo>
                    <a:pt x="20" y="170"/>
                  </a:lnTo>
                  <a:lnTo>
                    <a:pt x="25" y="145"/>
                  </a:lnTo>
                  <a:lnTo>
                    <a:pt x="20" y="112"/>
                  </a:lnTo>
                  <a:lnTo>
                    <a:pt x="6" y="73"/>
                  </a:lnTo>
                  <a:lnTo>
                    <a:pt x="0" y="42"/>
                  </a:lnTo>
                  <a:lnTo>
                    <a:pt x="165" y="0"/>
                  </a:lnTo>
                  <a:lnTo>
                    <a:pt x="167" y="34"/>
                  </a:lnTo>
                  <a:lnTo>
                    <a:pt x="179" y="52"/>
                  </a:lnTo>
                  <a:lnTo>
                    <a:pt x="179" y="76"/>
                  </a:lnTo>
                  <a:lnTo>
                    <a:pt x="156" y="108"/>
                  </a:lnTo>
                  <a:lnTo>
                    <a:pt x="140" y="116"/>
                  </a:lnTo>
                  <a:lnTo>
                    <a:pt x="140" y="122"/>
                  </a:lnTo>
                  <a:lnTo>
                    <a:pt x="148" y="133"/>
                  </a:lnTo>
                  <a:lnTo>
                    <a:pt x="146" y="183"/>
                  </a:lnTo>
                  <a:lnTo>
                    <a:pt x="142" y="240"/>
                  </a:lnTo>
                  <a:lnTo>
                    <a:pt x="140" y="275"/>
                  </a:lnTo>
                  <a:lnTo>
                    <a:pt x="146" y="283"/>
                  </a:lnTo>
                  <a:lnTo>
                    <a:pt x="146" y="312"/>
                  </a:lnTo>
                  <a:lnTo>
                    <a:pt x="143" y="322"/>
                  </a:lnTo>
                  <a:lnTo>
                    <a:pt x="150" y="326"/>
                  </a:lnTo>
                  <a:lnTo>
                    <a:pt x="103" y="336"/>
                  </a:lnTo>
                  <a:lnTo>
                    <a:pt x="75" y="340"/>
                  </a:lnTo>
                  <a:close/>
                </a:path>
              </a:pathLst>
            </a:custGeom>
            <a:solidFill>
              <a:schemeClr val="accent4"/>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69"/>
            <p:cNvSpPr>
              <a:spLocks noEditPoints="1"/>
            </p:cNvSpPr>
            <p:nvPr/>
          </p:nvSpPr>
          <p:spPr bwMode="auto">
            <a:xfrm>
              <a:off x="5362" y="535"/>
              <a:ext cx="395" cy="628"/>
            </a:xfrm>
            <a:custGeom>
              <a:avLst/>
              <a:gdLst>
                <a:gd name="T0" fmla="*/ 381 w 395"/>
                <a:gd name="T1" fmla="*/ 268 h 628"/>
                <a:gd name="T2" fmla="*/ 395 w 395"/>
                <a:gd name="T3" fmla="*/ 303 h 628"/>
                <a:gd name="T4" fmla="*/ 370 w 395"/>
                <a:gd name="T5" fmla="*/ 337 h 628"/>
                <a:gd name="T6" fmla="*/ 318 w 395"/>
                <a:gd name="T7" fmla="*/ 390 h 628"/>
                <a:gd name="T8" fmla="*/ 311 w 395"/>
                <a:gd name="T9" fmla="*/ 390 h 628"/>
                <a:gd name="T10" fmla="*/ 307 w 395"/>
                <a:gd name="T11" fmla="*/ 389 h 628"/>
                <a:gd name="T12" fmla="*/ 304 w 395"/>
                <a:gd name="T13" fmla="*/ 378 h 628"/>
                <a:gd name="T14" fmla="*/ 287 w 395"/>
                <a:gd name="T15" fmla="*/ 387 h 628"/>
                <a:gd name="T16" fmla="*/ 265 w 395"/>
                <a:gd name="T17" fmla="*/ 406 h 628"/>
                <a:gd name="T18" fmla="*/ 273 w 395"/>
                <a:gd name="T19" fmla="*/ 418 h 628"/>
                <a:gd name="T20" fmla="*/ 257 w 395"/>
                <a:gd name="T21" fmla="*/ 434 h 628"/>
                <a:gd name="T22" fmla="*/ 256 w 395"/>
                <a:gd name="T23" fmla="*/ 417 h 628"/>
                <a:gd name="T24" fmla="*/ 236 w 395"/>
                <a:gd name="T25" fmla="*/ 398 h 628"/>
                <a:gd name="T26" fmla="*/ 231 w 395"/>
                <a:gd name="T27" fmla="*/ 415 h 628"/>
                <a:gd name="T28" fmla="*/ 228 w 395"/>
                <a:gd name="T29" fmla="*/ 431 h 628"/>
                <a:gd name="T30" fmla="*/ 231 w 395"/>
                <a:gd name="T31" fmla="*/ 460 h 628"/>
                <a:gd name="T32" fmla="*/ 203 w 395"/>
                <a:gd name="T33" fmla="*/ 479 h 628"/>
                <a:gd name="T34" fmla="*/ 167 w 395"/>
                <a:gd name="T35" fmla="*/ 517 h 628"/>
                <a:gd name="T36" fmla="*/ 148 w 395"/>
                <a:gd name="T37" fmla="*/ 510 h 628"/>
                <a:gd name="T38" fmla="*/ 136 w 395"/>
                <a:gd name="T39" fmla="*/ 553 h 628"/>
                <a:gd name="T40" fmla="*/ 126 w 395"/>
                <a:gd name="T41" fmla="*/ 588 h 628"/>
                <a:gd name="T42" fmla="*/ 103 w 395"/>
                <a:gd name="T43" fmla="*/ 620 h 628"/>
                <a:gd name="T44" fmla="*/ 76 w 395"/>
                <a:gd name="T45" fmla="*/ 593 h 628"/>
                <a:gd name="T46" fmla="*/ 28 w 395"/>
                <a:gd name="T47" fmla="*/ 431 h 628"/>
                <a:gd name="T48" fmla="*/ 8 w 395"/>
                <a:gd name="T49" fmla="*/ 339 h 628"/>
                <a:gd name="T50" fmla="*/ 17 w 395"/>
                <a:gd name="T51" fmla="*/ 325 h 628"/>
                <a:gd name="T52" fmla="*/ 42 w 395"/>
                <a:gd name="T53" fmla="*/ 267 h 628"/>
                <a:gd name="T54" fmla="*/ 39 w 395"/>
                <a:gd name="T55" fmla="*/ 226 h 628"/>
                <a:gd name="T56" fmla="*/ 44 w 395"/>
                <a:gd name="T57" fmla="*/ 183 h 628"/>
                <a:gd name="T58" fmla="*/ 48 w 395"/>
                <a:gd name="T59" fmla="*/ 158 h 628"/>
                <a:gd name="T60" fmla="*/ 58 w 395"/>
                <a:gd name="T61" fmla="*/ 97 h 628"/>
                <a:gd name="T62" fmla="*/ 89 w 395"/>
                <a:gd name="T63" fmla="*/ 14 h 628"/>
                <a:gd name="T64" fmla="*/ 106 w 395"/>
                <a:gd name="T65" fmla="*/ 16 h 628"/>
                <a:gd name="T66" fmla="*/ 114 w 395"/>
                <a:gd name="T67" fmla="*/ 37 h 628"/>
                <a:gd name="T68" fmla="*/ 136 w 395"/>
                <a:gd name="T69" fmla="*/ 36 h 628"/>
                <a:gd name="T70" fmla="*/ 161 w 395"/>
                <a:gd name="T71" fmla="*/ 11 h 628"/>
                <a:gd name="T72" fmla="*/ 181 w 395"/>
                <a:gd name="T73" fmla="*/ 2 h 628"/>
                <a:gd name="T74" fmla="*/ 231 w 395"/>
                <a:gd name="T75" fmla="*/ 23 h 628"/>
                <a:gd name="T76" fmla="*/ 325 w 395"/>
                <a:gd name="T77" fmla="*/ 209 h 628"/>
                <a:gd name="T78" fmla="*/ 331 w 395"/>
                <a:gd name="T79" fmla="*/ 251 h 628"/>
                <a:gd name="T80" fmla="*/ 354 w 395"/>
                <a:gd name="T81" fmla="*/ 265 h 628"/>
                <a:gd name="T82" fmla="*/ 351 w 395"/>
                <a:gd name="T83" fmla="*/ 256 h 628"/>
                <a:gd name="T84" fmla="*/ 239 w 395"/>
                <a:gd name="T85" fmla="*/ 443 h 628"/>
                <a:gd name="T86" fmla="*/ 256 w 395"/>
                <a:gd name="T87" fmla="*/ 440 h 628"/>
                <a:gd name="T88" fmla="*/ 250 w 395"/>
                <a:gd name="T89" fmla="*/ 460 h 628"/>
                <a:gd name="T90" fmla="*/ 279 w 395"/>
                <a:gd name="T91" fmla="*/ 406 h 628"/>
                <a:gd name="T92" fmla="*/ 292 w 395"/>
                <a:gd name="T93" fmla="*/ 418 h 628"/>
                <a:gd name="T94" fmla="*/ 298 w 395"/>
                <a:gd name="T95" fmla="*/ 417 h 628"/>
                <a:gd name="T96" fmla="*/ 300 w 395"/>
                <a:gd name="T97" fmla="*/ 417 h 628"/>
                <a:gd name="T98" fmla="*/ 306 w 395"/>
                <a:gd name="T99" fmla="*/ 398 h 628"/>
                <a:gd name="T100" fmla="*/ 289 w 395"/>
                <a:gd name="T101" fmla="*/ 39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5" h="628">
                  <a:moveTo>
                    <a:pt x="368" y="254"/>
                  </a:moveTo>
                  <a:lnTo>
                    <a:pt x="381" y="268"/>
                  </a:lnTo>
                  <a:lnTo>
                    <a:pt x="395" y="292"/>
                  </a:lnTo>
                  <a:lnTo>
                    <a:pt x="395" y="303"/>
                  </a:lnTo>
                  <a:lnTo>
                    <a:pt x="382" y="332"/>
                  </a:lnTo>
                  <a:lnTo>
                    <a:pt x="370" y="337"/>
                  </a:lnTo>
                  <a:lnTo>
                    <a:pt x="348" y="356"/>
                  </a:lnTo>
                  <a:lnTo>
                    <a:pt x="318" y="390"/>
                  </a:lnTo>
                  <a:lnTo>
                    <a:pt x="318" y="390"/>
                  </a:lnTo>
                  <a:lnTo>
                    <a:pt x="311" y="390"/>
                  </a:lnTo>
                  <a:lnTo>
                    <a:pt x="311" y="390"/>
                  </a:lnTo>
                  <a:lnTo>
                    <a:pt x="307" y="389"/>
                  </a:lnTo>
                  <a:lnTo>
                    <a:pt x="306" y="384"/>
                  </a:lnTo>
                  <a:lnTo>
                    <a:pt x="304" y="378"/>
                  </a:lnTo>
                  <a:lnTo>
                    <a:pt x="293" y="378"/>
                  </a:lnTo>
                  <a:lnTo>
                    <a:pt x="287" y="387"/>
                  </a:lnTo>
                  <a:lnTo>
                    <a:pt x="272" y="396"/>
                  </a:lnTo>
                  <a:lnTo>
                    <a:pt x="265" y="406"/>
                  </a:lnTo>
                  <a:lnTo>
                    <a:pt x="276" y="414"/>
                  </a:lnTo>
                  <a:lnTo>
                    <a:pt x="273" y="418"/>
                  </a:lnTo>
                  <a:lnTo>
                    <a:pt x="270" y="436"/>
                  </a:lnTo>
                  <a:lnTo>
                    <a:pt x="257" y="434"/>
                  </a:lnTo>
                  <a:lnTo>
                    <a:pt x="257" y="425"/>
                  </a:lnTo>
                  <a:lnTo>
                    <a:pt x="256" y="417"/>
                  </a:lnTo>
                  <a:lnTo>
                    <a:pt x="247" y="418"/>
                  </a:lnTo>
                  <a:lnTo>
                    <a:pt x="236" y="398"/>
                  </a:lnTo>
                  <a:lnTo>
                    <a:pt x="223" y="406"/>
                  </a:lnTo>
                  <a:lnTo>
                    <a:pt x="231" y="415"/>
                  </a:lnTo>
                  <a:lnTo>
                    <a:pt x="232" y="423"/>
                  </a:lnTo>
                  <a:lnTo>
                    <a:pt x="228" y="431"/>
                  </a:lnTo>
                  <a:lnTo>
                    <a:pt x="229" y="450"/>
                  </a:lnTo>
                  <a:lnTo>
                    <a:pt x="231" y="460"/>
                  </a:lnTo>
                  <a:lnTo>
                    <a:pt x="220" y="476"/>
                  </a:lnTo>
                  <a:lnTo>
                    <a:pt x="203" y="479"/>
                  </a:lnTo>
                  <a:lnTo>
                    <a:pt x="200" y="498"/>
                  </a:lnTo>
                  <a:lnTo>
                    <a:pt x="167" y="517"/>
                  </a:lnTo>
                  <a:lnTo>
                    <a:pt x="159" y="520"/>
                  </a:lnTo>
                  <a:lnTo>
                    <a:pt x="148" y="510"/>
                  </a:lnTo>
                  <a:lnTo>
                    <a:pt x="129" y="532"/>
                  </a:lnTo>
                  <a:lnTo>
                    <a:pt x="136" y="553"/>
                  </a:lnTo>
                  <a:lnTo>
                    <a:pt x="126" y="560"/>
                  </a:lnTo>
                  <a:lnTo>
                    <a:pt x="126" y="588"/>
                  </a:lnTo>
                  <a:lnTo>
                    <a:pt x="119" y="628"/>
                  </a:lnTo>
                  <a:lnTo>
                    <a:pt x="103" y="620"/>
                  </a:lnTo>
                  <a:lnTo>
                    <a:pt x="100" y="601"/>
                  </a:lnTo>
                  <a:lnTo>
                    <a:pt x="76" y="593"/>
                  </a:lnTo>
                  <a:lnTo>
                    <a:pt x="73" y="576"/>
                  </a:lnTo>
                  <a:lnTo>
                    <a:pt x="28" y="431"/>
                  </a:lnTo>
                  <a:lnTo>
                    <a:pt x="0" y="339"/>
                  </a:lnTo>
                  <a:lnTo>
                    <a:pt x="8" y="339"/>
                  </a:lnTo>
                  <a:lnTo>
                    <a:pt x="17" y="340"/>
                  </a:lnTo>
                  <a:lnTo>
                    <a:pt x="17" y="325"/>
                  </a:lnTo>
                  <a:lnTo>
                    <a:pt x="26" y="297"/>
                  </a:lnTo>
                  <a:lnTo>
                    <a:pt x="42" y="267"/>
                  </a:lnTo>
                  <a:lnTo>
                    <a:pt x="51" y="242"/>
                  </a:lnTo>
                  <a:lnTo>
                    <a:pt x="39" y="226"/>
                  </a:lnTo>
                  <a:lnTo>
                    <a:pt x="39" y="189"/>
                  </a:lnTo>
                  <a:lnTo>
                    <a:pt x="44" y="183"/>
                  </a:lnTo>
                  <a:lnTo>
                    <a:pt x="48" y="165"/>
                  </a:lnTo>
                  <a:lnTo>
                    <a:pt x="48" y="158"/>
                  </a:lnTo>
                  <a:lnTo>
                    <a:pt x="47" y="126"/>
                  </a:lnTo>
                  <a:lnTo>
                    <a:pt x="58" y="97"/>
                  </a:lnTo>
                  <a:lnTo>
                    <a:pt x="76" y="41"/>
                  </a:lnTo>
                  <a:lnTo>
                    <a:pt x="89" y="14"/>
                  </a:lnTo>
                  <a:lnTo>
                    <a:pt x="97" y="14"/>
                  </a:lnTo>
                  <a:lnTo>
                    <a:pt x="106" y="16"/>
                  </a:lnTo>
                  <a:lnTo>
                    <a:pt x="106" y="23"/>
                  </a:lnTo>
                  <a:lnTo>
                    <a:pt x="114" y="37"/>
                  </a:lnTo>
                  <a:lnTo>
                    <a:pt x="131" y="41"/>
                  </a:lnTo>
                  <a:lnTo>
                    <a:pt x="136" y="36"/>
                  </a:lnTo>
                  <a:lnTo>
                    <a:pt x="136" y="30"/>
                  </a:lnTo>
                  <a:lnTo>
                    <a:pt x="161" y="11"/>
                  </a:lnTo>
                  <a:lnTo>
                    <a:pt x="172" y="0"/>
                  </a:lnTo>
                  <a:lnTo>
                    <a:pt x="181" y="2"/>
                  </a:lnTo>
                  <a:lnTo>
                    <a:pt x="218" y="17"/>
                  </a:lnTo>
                  <a:lnTo>
                    <a:pt x="231" y="23"/>
                  </a:lnTo>
                  <a:lnTo>
                    <a:pt x="287" y="209"/>
                  </a:lnTo>
                  <a:lnTo>
                    <a:pt x="325" y="209"/>
                  </a:lnTo>
                  <a:lnTo>
                    <a:pt x="329" y="222"/>
                  </a:lnTo>
                  <a:lnTo>
                    <a:pt x="331" y="251"/>
                  </a:lnTo>
                  <a:lnTo>
                    <a:pt x="348" y="265"/>
                  </a:lnTo>
                  <a:lnTo>
                    <a:pt x="354" y="265"/>
                  </a:lnTo>
                  <a:lnTo>
                    <a:pt x="354" y="262"/>
                  </a:lnTo>
                  <a:lnTo>
                    <a:pt x="351" y="256"/>
                  </a:lnTo>
                  <a:lnTo>
                    <a:pt x="368" y="254"/>
                  </a:lnTo>
                  <a:close/>
                  <a:moveTo>
                    <a:pt x="239" y="443"/>
                  </a:moveTo>
                  <a:lnTo>
                    <a:pt x="248" y="434"/>
                  </a:lnTo>
                  <a:lnTo>
                    <a:pt x="256" y="440"/>
                  </a:lnTo>
                  <a:lnTo>
                    <a:pt x="261" y="456"/>
                  </a:lnTo>
                  <a:lnTo>
                    <a:pt x="250" y="460"/>
                  </a:lnTo>
                  <a:lnTo>
                    <a:pt x="239" y="443"/>
                  </a:lnTo>
                  <a:close/>
                  <a:moveTo>
                    <a:pt x="279" y="406"/>
                  </a:moveTo>
                  <a:lnTo>
                    <a:pt x="292" y="418"/>
                  </a:lnTo>
                  <a:lnTo>
                    <a:pt x="292" y="418"/>
                  </a:lnTo>
                  <a:lnTo>
                    <a:pt x="295" y="418"/>
                  </a:lnTo>
                  <a:lnTo>
                    <a:pt x="298" y="417"/>
                  </a:lnTo>
                  <a:lnTo>
                    <a:pt x="300" y="417"/>
                  </a:lnTo>
                  <a:lnTo>
                    <a:pt x="300" y="417"/>
                  </a:lnTo>
                  <a:lnTo>
                    <a:pt x="301" y="404"/>
                  </a:lnTo>
                  <a:lnTo>
                    <a:pt x="306" y="398"/>
                  </a:lnTo>
                  <a:lnTo>
                    <a:pt x="301" y="387"/>
                  </a:lnTo>
                  <a:lnTo>
                    <a:pt x="289" y="392"/>
                  </a:lnTo>
                  <a:lnTo>
                    <a:pt x="279" y="40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70"/>
            <p:cNvSpPr>
              <a:spLocks/>
            </p:cNvSpPr>
            <p:nvPr/>
          </p:nvSpPr>
          <p:spPr bwMode="auto">
            <a:xfrm>
              <a:off x="5402" y="1309"/>
              <a:ext cx="91" cy="106"/>
            </a:xfrm>
            <a:custGeom>
              <a:avLst/>
              <a:gdLst>
                <a:gd name="T0" fmla="*/ 24 w 91"/>
                <a:gd name="T1" fmla="*/ 106 h 106"/>
                <a:gd name="T2" fmla="*/ 0 w 91"/>
                <a:gd name="T3" fmla="*/ 13 h 106"/>
                <a:gd name="T4" fmla="*/ 41 w 91"/>
                <a:gd name="T5" fmla="*/ 0 h 106"/>
                <a:gd name="T6" fmla="*/ 54 w 91"/>
                <a:gd name="T7" fmla="*/ 13 h 106"/>
                <a:gd name="T8" fmla="*/ 75 w 91"/>
                <a:gd name="T9" fmla="*/ 39 h 106"/>
                <a:gd name="T10" fmla="*/ 91 w 91"/>
                <a:gd name="T11" fmla="*/ 67 h 106"/>
                <a:gd name="T12" fmla="*/ 72 w 91"/>
                <a:gd name="T13" fmla="*/ 77 h 106"/>
                <a:gd name="T14" fmla="*/ 64 w 91"/>
                <a:gd name="T15" fmla="*/ 77 h 106"/>
                <a:gd name="T16" fmla="*/ 58 w 91"/>
                <a:gd name="T17" fmla="*/ 88 h 106"/>
                <a:gd name="T18" fmla="*/ 43 w 91"/>
                <a:gd name="T19" fmla="*/ 100 h 106"/>
                <a:gd name="T20" fmla="*/ 24 w 91"/>
                <a:gd name="T21"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6">
                  <a:moveTo>
                    <a:pt x="24" y="106"/>
                  </a:moveTo>
                  <a:lnTo>
                    <a:pt x="0" y="13"/>
                  </a:lnTo>
                  <a:lnTo>
                    <a:pt x="41" y="0"/>
                  </a:lnTo>
                  <a:lnTo>
                    <a:pt x="54" y="13"/>
                  </a:lnTo>
                  <a:lnTo>
                    <a:pt x="75" y="39"/>
                  </a:lnTo>
                  <a:lnTo>
                    <a:pt x="91" y="67"/>
                  </a:lnTo>
                  <a:lnTo>
                    <a:pt x="72" y="77"/>
                  </a:lnTo>
                  <a:lnTo>
                    <a:pt x="64" y="77"/>
                  </a:lnTo>
                  <a:lnTo>
                    <a:pt x="58" y="88"/>
                  </a:lnTo>
                  <a:lnTo>
                    <a:pt x="43" y="100"/>
                  </a:lnTo>
                  <a:lnTo>
                    <a:pt x="24" y="10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1"/>
            <p:cNvSpPr>
              <a:spLocks/>
            </p:cNvSpPr>
            <p:nvPr/>
          </p:nvSpPr>
          <p:spPr bwMode="auto">
            <a:xfrm>
              <a:off x="4628" y="960"/>
              <a:ext cx="793" cy="608"/>
            </a:xfrm>
            <a:custGeom>
              <a:avLst/>
              <a:gdLst>
                <a:gd name="T0" fmla="*/ 518 w 793"/>
                <a:gd name="T1" fmla="*/ 510 h 608"/>
                <a:gd name="T2" fmla="*/ 489 w 793"/>
                <a:gd name="T3" fmla="*/ 498 h 608"/>
                <a:gd name="T4" fmla="*/ 456 w 793"/>
                <a:gd name="T5" fmla="*/ 460 h 608"/>
                <a:gd name="T6" fmla="*/ 320 w 793"/>
                <a:gd name="T7" fmla="*/ 469 h 608"/>
                <a:gd name="T8" fmla="*/ 5 w 793"/>
                <a:gd name="T9" fmla="*/ 532 h 608"/>
                <a:gd name="T10" fmla="*/ 9 w 793"/>
                <a:gd name="T11" fmla="*/ 485 h 608"/>
                <a:gd name="T12" fmla="*/ 23 w 793"/>
                <a:gd name="T13" fmla="*/ 468 h 608"/>
                <a:gd name="T14" fmla="*/ 45 w 793"/>
                <a:gd name="T15" fmla="*/ 449 h 608"/>
                <a:gd name="T16" fmla="*/ 62 w 793"/>
                <a:gd name="T17" fmla="*/ 423 h 608"/>
                <a:gd name="T18" fmla="*/ 69 w 793"/>
                <a:gd name="T19" fmla="*/ 410 h 608"/>
                <a:gd name="T20" fmla="*/ 48 w 793"/>
                <a:gd name="T21" fmla="*/ 390 h 608"/>
                <a:gd name="T22" fmla="*/ 55 w 793"/>
                <a:gd name="T23" fmla="*/ 340 h 608"/>
                <a:gd name="T24" fmla="*/ 108 w 793"/>
                <a:gd name="T25" fmla="*/ 323 h 608"/>
                <a:gd name="T26" fmla="*/ 167 w 793"/>
                <a:gd name="T27" fmla="*/ 320 h 608"/>
                <a:gd name="T28" fmla="*/ 189 w 793"/>
                <a:gd name="T29" fmla="*/ 327 h 608"/>
                <a:gd name="T30" fmla="*/ 219 w 793"/>
                <a:gd name="T31" fmla="*/ 313 h 608"/>
                <a:gd name="T32" fmla="*/ 264 w 793"/>
                <a:gd name="T33" fmla="*/ 299 h 608"/>
                <a:gd name="T34" fmla="*/ 286 w 793"/>
                <a:gd name="T35" fmla="*/ 267 h 608"/>
                <a:gd name="T36" fmla="*/ 311 w 793"/>
                <a:gd name="T37" fmla="*/ 259 h 608"/>
                <a:gd name="T38" fmla="*/ 303 w 793"/>
                <a:gd name="T39" fmla="*/ 232 h 608"/>
                <a:gd name="T40" fmla="*/ 308 w 793"/>
                <a:gd name="T41" fmla="*/ 210 h 608"/>
                <a:gd name="T42" fmla="*/ 297 w 793"/>
                <a:gd name="T43" fmla="*/ 201 h 608"/>
                <a:gd name="T44" fmla="*/ 281 w 793"/>
                <a:gd name="T45" fmla="*/ 188 h 608"/>
                <a:gd name="T46" fmla="*/ 315 w 793"/>
                <a:gd name="T47" fmla="*/ 139 h 608"/>
                <a:gd name="T48" fmla="*/ 329 w 793"/>
                <a:gd name="T49" fmla="*/ 115 h 608"/>
                <a:gd name="T50" fmla="*/ 364 w 793"/>
                <a:gd name="T51" fmla="*/ 64 h 608"/>
                <a:gd name="T52" fmla="*/ 392 w 793"/>
                <a:gd name="T53" fmla="*/ 37 h 608"/>
                <a:gd name="T54" fmla="*/ 447 w 793"/>
                <a:gd name="T55" fmla="*/ 21 h 608"/>
                <a:gd name="T56" fmla="*/ 495 w 793"/>
                <a:gd name="T57" fmla="*/ 14 h 608"/>
                <a:gd name="T58" fmla="*/ 545 w 793"/>
                <a:gd name="T59" fmla="*/ 31 h 608"/>
                <a:gd name="T60" fmla="*/ 565 w 793"/>
                <a:gd name="T61" fmla="*/ 104 h 608"/>
                <a:gd name="T62" fmla="*/ 575 w 793"/>
                <a:gd name="T63" fmla="*/ 157 h 608"/>
                <a:gd name="T64" fmla="*/ 575 w 793"/>
                <a:gd name="T65" fmla="*/ 188 h 608"/>
                <a:gd name="T66" fmla="*/ 598 w 793"/>
                <a:gd name="T67" fmla="*/ 198 h 608"/>
                <a:gd name="T68" fmla="*/ 614 w 793"/>
                <a:gd name="T69" fmla="*/ 298 h 608"/>
                <a:gd name="T70" fmla="*/ 615 w 793"/>
                <a:gd name="T71" fmla="*/ 401 h 608"/>
                <a:gd name="T72" fmla="*/ 629 w 793"/>
                <a:gd name="T73" fmla="*/ 468 h 608"/>
                <a:gd name="T74" fmla="*/ 623 w 793"/>
                <a:gd name="T75" fmla="*/ 532 h 608"/>
                <a:gd name="T76" fmla="*/ 639 w 793"/>
                <a:gd name="T77" fmla="*/ 555 h 608"/>
                <a:gd name="T78" fmla="*/ 629 w 793"/>
                <a:gd name="T79" fmla="*/ 574 h 608"/>
                <a:gd name="T80" fmla="*/ 646 w 793"/>
                <a:gd name="T81" fmla="*/ 565 h 608"/>
                <a:gd name="T82" fmla="*/ 667 w 793"/>
                <a:gd name="T83" fmla="*/ 544 h 608"/>
                <a:gd name="T84" fmla="*/ 692 w 793"/>
                <a:gd name="T85" fmla="*/ 549 h 608"/>
                <a:gd name="T86" fmla="*/ 759 w 793"/>
                <a:gd name="T87" fmla="*/ 508 h 608"/>
                <a:gd name="T88" fmla="*/ 793 w 793"/>
                <a:gd name="T89" fmla="*/ 508 h 608"/>
                <a:gd name="T90" fmla="*/ 748 w 793"/>
                <a:gd name="T91" fmla="*/ 549 h 608"/>
                <a:gd name="T92" fmla="*/ 687 w 793"/>
                <a:gd name="T93" fmla="*/ 588 h 608"/>
                <a:gd name="T94" fmla="*/ 626 w 793"/>
                <a:gd name="T95" fmla="*/ 608 h 608"/>
                <a:gd name="T96" fmla="*/ 617 w 793"/>
                <a:gd name="T97" fmla="*/ 582 h 608"/>
                <a:gd name="T98" fmla="*/ 618 w 793"/>
                <a:gd name="T99" fmla="*/ 551 h 608"/>
                <a:gd name="T100" fmla="*/ 573 w 793"/>
                <a:gd name="T101" fmla="*/ 535 h 608"/>
                <a:gd name="T102" fmla="*/ 526 w 793"/>
                <a:gd name="T103" fmla="*/ 51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3" h="608">
                  <a:moveTo>
                    <a:pt x="526" y="516"/>
                  </a:moveTo>
                  <a:lnTo>
                    <a:pt x="518" y="510"/>
                  </a:lnTo>
                  <a:lnTo>
                    <a:pt x="503" y="508"/>
                  </a:lnTo>
                  <a:lnTo>
                    <a:pt x="489" y="498"/>
                  </a:lnTo>
                  <a:lnTo>
                    <a:pt x="478" y="459"/>
                  </a:lnTo>
                  <a:lnTo>
                    <a:pt x="456" y="460"/>
                  </a:lnTo>
                  <a:lnTo>
                    <a:pt x="440" y="443"/>
                  </a:lnTo>
                  <a:lnTo>
                    <a:pt x="320" y="469"/>
                  </a:lnTo>
                  <a:lnTo>
                    <a:pt x="52" y="524"/>
                  </a:lnTo>
                  <a:lnTo>
                    <a:pt x="5" y="532"/>
                  </a:lnTo>
                  <a:lnTo>
                    <a:pt x="0" y="491"/>
                  </a:lnTo>
                  <a:lnTo>
                    <a:pt x="9" y="485"/>
                  </a:lnTo>
                  <a:lnTo>
                    <a:pt x="17" y="477"/>
                  </a:lnTo>
                  <a:lnTo>
                    <a:pt x="23" y="468"/>
                  </a:lnTo>
                  <a:lnTo>
                    <a:pt x="34" y="460"/>
                  </a:lnTo>
                  <a:lnTo>
                    <a:pt x="45" y="449"/>
                  </a:lnTo>
                  <a:lnTo>
                    <a:pt x="48" y="440"/>
                  </a:lnTo>
                  <a:lnTo>
                    <a:pt x="62" y="423"/>
                  </a:lnTo>
                  <a:lnTo>
                    <a:pt x="69" y="416"/>
                  </a:lnTo>
                  <a:lnTo>
                    <a:pt x="69" y="410"/>
                  </a:lnTo>
                  <a:lnTo>
                    <a:pt x="61" y="391"/>
                  </a:lnTo>
                  <a:lnTo>
                    <a:pt x="48" y="390"/>
                  </a:lnTo>
                  <a:lnTo>
                    <a:pt x="37" y="351"/>
                  </a:lnTo>
                  <a:lnTo>
                    <a:pt x="55" y="340"/>
                  </a:lnTo>
                  <a:lnTo>
                    <a:pt x="83" y="331"/>
                  </a:lnTo>
                  <a:lnTo>
                    <a:pt x="108" y="323"/>
                  </a:lnTo>
                  <a:lnTo>
                    <a:pt x="128" y="320"/>
                  </a:lnTo>
                  <a:lnTo>
                    <a:pt x="167" y="320"/>
                  </a:lnTo>
                  <a:lnTo>
                    <a:pt x="180" y="327"/>
                  </a:lnTo>
                  <a:lnTo>
                    <a:pt x="189" y="327"/>
                  </a:lnTo>
                  <a:lnTo>
                    <a:pt x="203" y="320"/>
                  </a:lnTo>
                  <a:lnTo>
                    <a:pt x="219" y="313"/>
                  </a:lnTo>
                  <a:lnTo>
                    <a:pt x="251" y="310"/>
                  </a:lnTo>
                  <a:lnTo>
                    <a:pt x="264" y="299"/>
                  </a:lnTo>
                  <a:lnTo>
                    <a:pt x="275" y="279"/>
                  </a:lnTo>
                  <a:lnTo>
                    <a:pt x="286" y="267"/>
                  </a:lnTo>
                  <a:lnTo>
                    <a:pt x="298" y="267"/>
                  </a:lnTo>
                  <a:lnTo>
                    <a:pt x="311" y="259"/>
                  </a:lnTo>
                  <a:lnTo>
                    <a:pt x="312" y="245"/>
                  </a:lnTo>
                  <a:lnTo>
                    <a:pt x="303" y="232"/>
                  </a:lnTo>
                  <a:lnTo>
                    <a:pt x="300" y="223"/>
                  </a:lnTo>
                  <a:lnTo>
                    <a:pt x="308" y="210"/>
                  </a:lnTo>
                  <a:lnTo>
                    <a:pt x="308" y="201"/>
                  </a:lnTo>
                  <a:lnTo>
                    <a:pt x="297" y="201"/>
                  </a:lnTo>
                  <a:lnTo>
                    <a:pt x="286" y="196"/>
                  </a:lnTo>
                  <a:lnTo>
                    <a:pt x="281" y="188"/>
                  </a:lnTo>
                  <a:lnTo>
                    <a:pt x="279" y="173"/>
                  </a:lnTo>
                  <a:lnTo>
                    <a:pt x="315" y="139"/>
                  </a:lnTo>
                  <a:lnTo>
                    <a:pt x="320" y="134"/>
                  </a:lnTo>
                  <a:lnTo>
                    <a:pt x="329" y="115"/>
                  </a:lnTo>
                  <a:lnTo>
                    <a:pt x="347" y="87"/>
                  </a:lnTo>
                  <a:lnTo>
                    <a:pt x="364" y="64"/>
                  </a:lnTo>
                  <a:lnTo>
                    <a:pt x="378" y="48"/>
                  </a:lnTo>
                  <a:lnTo>
                    <a:pt x="392" y="37"/>
                  </a:lnTo>
                  <a:lnTo>
                    <a:pt x="412" y="29"/>
                  </a:lnTo>
                  <a:lnTo>
                    <a:pt x="447" y="21"/>
                  </a:lnTo>
                  <a:lnTo>
                    <a:pt x="465" y="23"/>
                  </a:lnTo>
                  <a:lnTo>
                    <a:pt x="495" y="14"/>
                  </a:lnTo>
                  <a:lnTo>
                    <a:pt x="542" y="0"/>
                  </a:lnTo>
                  <a:lnTo>
                    <a:pt x="545" y="31"/>
                  </a:lnTo>
                  <a:lnTo>
                    <a:pt x="561" y="71"/>
                  </a:lnTo>
                  <a:lnTo>
                    <a:pt x="565" y="104"/>
                  </a:lnTo>
                  <a:lnTo>
                    <a:pt x="559" y="128"/>
                  </a:lnTo>
                  <a:lnTo>
                    <a:pt x="575" y="157"/>
                  </a:lnTo>
                  <a:lnTo>
                    <a:pt x="581" y="170"/>
                  </a:lnTo>
                  <a:lnTo>
                    <a:pt x="575" y="188"/>
                  </a:lnTo>
                  <a:lnTo>
                    <a:pt x="593" y="196"/>
                  </a:lnTo>
                  <a:lnTo>
                    <a:pt x="598" y="198"/>
                  </a:lnTo>
                  <a:lnTo>
                    <a:pt x="617" y="267"/>
                  </a:lnTo>
                  <a:lnTo>
                    <a:pt x="614" y="298"/>
                  </a:lnTo>
                  <a:lnTo>
                    <a:pt x="610" y="366"/>
                  </a:lnTo>
                  <a:lnTo>
                    <a:pt x="615" y="401"/>
                  </a:lnTo>
                  <a:lnTo>
                    <a:pt x="620" y="423"/>
                  </a:lnTo>
                  <a:lnTo>
                    <a:pt x="629" y="468"/>
                  </a:lnTo>
                  <a:lnTo>
                    <a:pt x="629" y="518"/>
                  </a:lnTo>
                  <a:lnTo>
                    <a:pt x="623" y="532"/>
                  </a:lnTo>
                  <a:lnTo>
                    <a:pt x="634" y="544"/>
                  </a:lnTo>
                  <a:lnTo>
                    <a:pt x="639" y="555"/>
                  </a:lnTo>
                  <a:lnTo>
                    <a:pt x="626" y="566"/>
                  </a:lnTo>
                  <a:lnTo>
                    <a:pt x="629" y="574"/>
                  </a:lnTo>
                  <a:lnTo>
                    <a:pt x="637" y="572"/>
                  </a:lnTo>
                  <a:lnTo>
                    <a:pt x="646" y="565"/>
                  </a:lnTo>
                  <a:lnTo>
                    <a:pt x="660" y="548"/>
                  </a:lnTo>
                  <a:lnTo>
                    <a:pt x="667" y="544"/>
                  </a:lnTo>
                  <a:lnTo>
                    <a:pt x="678" y="548"/>
                  </a:lnTo>
                  <a:lnTo>
                    <a:pt x="692" y="549"/>
                  </a:lnTo>
                  <a:lnTo>
                    <a:pt x="740" y="526"/>
                  </a:lnTo>
                  <a:lnTo>
                    <a:pt x="759" y="508"/>
                  </a:lnTo>
                  <a:lnTo>
                    <a:pt x="767" y="499"/>
                  </a:lnTo>
                  <a:lnTo>
                    <a:pt x="793" y="508"/>
                  </a:lnTo>
                  <a:lnTo>
                    <a:pt x="771" y="530"/>
                  </a:lnTo>
                  <a:lnTo>
                    <a:pt x="748" y="549"/>
                  </a:lnTo>
                  <a:lnTo>
                    <a:pt x="703" y="582"/>
                  </a:lnTo>
                  <a:lnTo>
                    <a:pt x="687" y="588"/>
                  </a:lnTo>
                  <a:lnTo>
                    <a:pt x="651" y="601"/>
                  </a:lnTo>
                  <a:lnTo>
                    <a:pt x="626" y="608"/>
                  </a:lnTo>
                  <a:lnTo>
                    <a:pt x="618" y="604"/>
                  </a:lnTo>
                  <a:lnTo>
                    <a:pt x="617" y="582"/>
                  </a:lnTo>
                  <a:lnTo>
                    <a:pt x="620" y="565"/>
                  </a:lnTo>
                  <a:lnTo>
                    <a:pt x="618" y="551"/>
                  </a:lnTo>
                  <a:lnTo>
                    <a:pt x="601" y="541"/>
                  </a:lnTo>
                  <a:lnTo>
                    <a:pt x="573" y="535"/>
                  </a:lnTo>
                  <a:lnTo>
                    <a:pt x="548" y="527"/>
                  </a:lnTo>
                  <a:lnTo>
                    <a:pt x="526" y="51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72"/>
            <p:cNvSpPr>
              <a:spLocks/>
            </p:cNvSpPr>
            <p:nvPr/>
          </p:nvSpPr>
          <p:spPr bwMode="auto">
            <a:xfrm>
              <a:off x="4559" y="1403"/>
              <a:ext cx="622" cy="403"/>
            </a:xfrm>
            <a:custGeom>
              <a:avLst/>
              <a:gdLst>
                <a:gd name="T0" fmla="*/ 561 w 622"/>
                <a:gd name="T1" fmla="*/ 298 h 403"/>
                <a:gd name="T2" fmla="*/ 570 w 622"/>
                <a:gd name="T3" fmla="*/ 297 h 403"/>
                <a:gd name="T4" fmla="*/ 584 w 622"/>
                <a:gd name="T5" fmla="*/ 289 h 403"/>
                <a:gd name="T6" fmla="*/ 592 w 622"/>
                <a:gd name="T7" fmla="*/ 273 h 403"/>
                <a:gd name="T8" fmla="*/ 601 w 622"/>
                <a:gd name="T9" fmla="*/ 259 h 403"/>
                <a:gd name="T10" fmla="*/ 622 w 622"/>
                <a:gd name="T11" fmla="*/ 239 h 403"/>
                <a:gd name="T12" fmla="*/ 622 w 622"/>
                <a:gd name="T13" fmla="*/ 234 h 403"/>
                <a:gd name="T14" fmla="*/ 608 w 622"/>
                <a:gd name="T15" fmla="*/ 225 h 403"/>
                <a:gd name="T16" fmla="*/ 584 w 622"/>
                <a:gd name="T17" fmla="*/ 209 h 403"/>
                <a:gd name="T18" fmla="*/ 578 w 622"/>
                <a:gd name="T19" fmla="*/ 193 h 403"/>
                <a:gd name="T20" fmla="*/ 561 w 622"/>
                <a:gd name="T21" fmla="*/ 190 h 403"/>
                <a:gd name="T22" fmla="*/ 561 w 622"/>
                <a:gd name="T23" fmla="*/ 184 h 403"/>
                <a:gd name="T24" fmla="*/ 556 w 622"/>
                <a:gd name="T25" fmla="*/ 167 h 403"/>
                <a:gd name="T26" fmla="*/ 570 w 622"/>
                <a:gd name="T27" fmla="*/ 159 h 403"/>
                <a:gd name="T28" fmla="*/ 570 w 622"/>
                <a:gd name="T29" fmla="*/ 145 h 403"/>
                <a:gd name="T30" fmla="*/ 562 w 622"/>
                <a:gd name="T31" fmla="*/ 136 h 403"/>
                <a:gd name="T32" fmla="*/ 564 w 622"/>
                <a:gd name="T33" fmla="*/ 126 h 403"/>
                <a:gd name="T34" fmla="*/ 576 w 622"/>
                <a:gd name="T35" fmla="*/ 108 h 403"/>
                <a:gd name="T36" fmla="*/ 576 w 622"/>
                <a:gd name="T37" fmla="*/ 87 h 403"/>
                <a:gd name="T38" fmla="*/ 592 w 622"/>
                <a:gd name="T39" fmla="*/ 72 h 403"/>
                <a:gd name="T40" fmla="*/ 587 w 622"/>
                <a:gd name="T41" fmla="*/ 67 h 403"/>
                <a:gd name="T42" fmla="*/ 572 w 622"/>
                <a:gd name="T43" fmla="*/ 65 h 403"/>
                <a:gd name="T44" fmla="*/ 556 w 622"/>
                <a:gd name="T45" fmla="*/ 55 h 403"/>
                <a:gd name="T46" fmla="*/ 547 w 622"/>
                <a:gd name="T47" fmla="*/ 16 h 403"/>
                <a:gd name="T48" fmla="*/ 525 w 622"/>
                <a:gd name="T49" fmla="*/ 17 h 403"/>
                <a:gd name="T50" fmla="*/ 509 w 622"/>
                <a:gd name="T51" fmla="*/ 0 h 403"/>
                <a:gd name="T52" fmla="*/ 397 w 622"/>
                <a:gd name="T53" fmla="*/ 26 h 403"/>
                <a:gd name="T54" fmla="*/ 128 w 622"/>
                <a:gd name="T55" fmla="*/ 80 h 403"/>
                <a:gd name="T56" fmla="*/ 72 w 622"/>
                <a:gd name="T57" fmla="*/ 89 h 403"/>
                <a:gd name="T58" fmla="*/ 69 w 622"/>
                <a:gd name="T59" fmla="*/ 48 h 403"/>
                <a:gd name="T60" fmla="*/ 35 w 622"/>
                <a:gd name="T61" fmla="*/ 80 h 403"/>
                <a:gd name="T62" fmla="*/ 27 w 622"/>
                <a:gd name="T63" fmla="*/ 83 h 403"/>
                <a:gd name="T64" fmla="*/ 0 w 622"/>
                <a:gd name="T65" fmla="*/ 101 h 403"/>
                <a:gd name="T66" fmla="*/ 19 w 622"/>
                <a:gd name="T67" fmla="*/ 222 h 403"/>
                <a:gd name="T68" fmla="*/ 35 w 622"/>
                <a:gd name="T69" fmla="*/ 282 h 403"/>
                <a:gd name="T70" fmla="*/ 56 w 622"/>
                <a:gd name="T71" fmla="*/ 403 h 403"/>
                <a:gd name="T72" fmla="*/ 77 w 622"/>
                <a:gd name="T73" fmla="*/ 398 h 403"/>
                <a:gd name="T74" fmla="*/ 152 w 622"/>
                <a:gd name="T75" fmla="*/ 389 h 403"/>
                <a:gd name="T76" fmla="*/ 389 w 622"/>
                <a:gd name="T77" fmla="*/ 342 h 403"/>
                <a:gd name="T78" fmla="*/ 481 w 622"/>
                <a:gd name="T79" fmla="*/ 323 h 403"/>
                <a:gd name="T80" fmla="*/ 534 w 622"/>
                <a:gd name="T81" fmla="*/ 314 h 403"/>
                <a:gd name="T82" fmla="*/ 536 w 622"/>
                <a:gd name="T83" fmla="*/ 312 h 403"/>
                <a:gd name="T84" fmla="*/ 548 w 622"/>
                <a:gd name="T85" fmla="*/ 301 h 403"/>
                <a:gd name="T86" fmla="*/ 561 w 622"/>
                <a:gd name="T87" fmla="*/ 298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2" h="403">
                  <a:moveTo>
                    <a:pt x="561" y="298"/>
                  </a:moveTo>
                  <a:lnTo>
                    <a:pt x="570" y="297"/>
                  </a:lnTo>
                  <a:lnTo>
                    <a:pt x="584" y="289"/>
                  </a:lnTo>
                  <a:lnTo>
                    <a:pt x="592" y="273"/>
                  </a:lnTo>
                  <a:lnTo>
                    <a:pt x="601" y="259"/>
                  </a:lnTo>
                  <a:lnTo>
                    <a:pt x="622" y="239"/>
                  </a:lnTo>
                  <a:lnTo>
                    <a:pt x="622" y="234"/>
                  </a:lnTo>
                  <a:lnTo>
                    <a:pt x="608" y="225"/>
                  </a:lnTo>
                  <a:lnTo>
                    <a:pt x="584" y="209"/>
                  </a:lnTo>
                  <a:lnTo>
                    <a:pt x="578" y="193"/>
                  </a:lnTo>
                  <a:lnTo>
                    <a:pt x="561" y="190"/>
                  </a:lnTo>
                  <a:lnTo>
                    <a:pt x="561" y="184"/>
                  </a:lnTo>
                  <a:lnTo>
                    <a:pt x="556" y="167"/>
                  </a:lnTo>
                  <a:lnTo>
                    <a:pt x="570" y="159"/>
                  </a:lnTo>
                  <a:lnTo>
                    <a:pt x="570" y="145"/>
                  </a:lnTo>
                  <a:lnTo>
                    <a:pt x="562" y="136"/>
                  </a:lnTo>
                  <a:lnTo>
                    <a:pt x="564" y="126"/>
                  </a:lnTo>
                  <a:lnTo>
                    <a:pt x="576" y="108"/>
                  </a:lnTo>
                  <a:lnTo>
                    <a:pt x="576" y="87"/>
                  </a:lnTo>
                  <a:lnTo>
                    <a:pt x="592" y="72"/>
                  </a:lnTo>
                  <a:lnTo>
                    <a:pt x="587" y="67"/>
                  </a:lnTo>
                  <a:lnTo>
                    <a:pt x="572" y="65"/>
                  </a:lnTo>
                  <a:lnTo>
                    <a:pt x="556" y="55"/>
                  </a:lnTo>
                  <a:lnTo>
                    <a:pt x="547" y="16"/>
                  </a:lnTo>
                  <a:lnTo>
                    <a:pt x="525" y="17"/>
                  </a:lnTo>
                  <a:lnTo>
                    <a:pt x="509" y="0"/>
                  </a:lnTo>
                  <a:lnTo>
                    <a:pt x="397" y="26"/>
                  </a:lnTo>
                  <a:lnTo>
                    <a:pt x="128" y="80"/>
                  </a:lnTo>
                  <a:lnTo>
                    <a:pt x="72" y="89"/>
                  </a:lnTo>
                  <a:lnTo>
                    <a:pt x="69" y="48"/>
                  </a:lnTo>
                  <a:lnTo>
                    <a:pt x="35" y="80"/>
                  </a:lnTo>
                  <a:lnTo>
                    <a:pt x="27" y="83"/>
                  </a:lnTo>
                  <a:lnTo>
                    <a:pt x="0" y="101"/>
                  </a:lnTo>
                  <a:lnTo>
                    <a:pt x="19" y="222"/>
                  </a:lnTo>
                  <a:lnTo>
                    <a:pt x="35" y="282"/>
                  </a:lnTo>
                  <a:lnTo>
                    <a:pt x="56" y="403"/>
                  </a:lnTo>
                  <a:lnTo>
                    <a:pt x="77" y="398"/>
                  </a:lnTo>
                  <a:lnTo>
                    <a:pt x="152" y="389"/>
                  </a:lnTo>
                  <a:lnTo>
                    <a:pt x="389" y="342"/>
                  </a:lnTo>
                  <a:lnTo>
                    <a:pt x="481" y="323"/>
                  </a:lnTo>
                  <a:lnTo>
                    <a:pt x="534" y="314"/>
                  </a:lnTo>
                  <a:lnTo>
                    <a:pt x="536" y="312"/>
                  </a:lnTo>
                  <a:lnTo>
                    <a:pt x="548" y="301"/>
                  </a:lnTo>
                  <a:lnTo>
                    <a:pt x="561" y="298"/>
                  </a:lnTo>
                  <a:close/>
                </a:path>
              </a:pathLst>
            </a:custGeom>
            <a:solidFill>
              <a:srgbClr val="C0000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73"/>
            <p:cNvSpPr>
              <a:spLocks/>
            </p:cNvSpPr>
            <p:nvPr/>
          </p:nvSpPr>
          <p:spPr bwMode="auto">
            <a:xfrm>
              <a:off x="5114" y="1475"/>
              <a:ext cx="154" cy="340"/>
            </a:xfrm>
            <a:custGeom>
              <a:avLst/>
              <a:gdLst>
                <a:gd name="T0" fmla="*/ 35 w 154"/>
                <a:gd name="T1" fmla="*/ 0 h 340"/>
                <a:gd name="T2" fmla="*/ 20 w 154"/>
                <a:gd name="T3" fmla="*/ 17 h 340"/>
                <a:gd name="T4" fmla="*/ 20 w 154"/>
                <a:gd name="T5" fmla="*/ 36 h 340"/>
                <a:gd name="T6" fmla="*/ 9 w 154"/>
                <a:gd name="T7" fmla="*/ 54 h 340"/>
                <a:gd name="T8" fmla="*/ 7 w 154"/>
                <a:gd name="T9" fmla="*/ 65 h 340"/>
                <a:gd name="T10" fmla="*/ 15 w 154"/>
                <a:gd name="T11" fmla="*/ 73 h 340"/>
                <a:gd name="T12" fmla="*/ 15 w 154"/>
                <a:gd name="T13" fmla="*/ 89 h 340"/>
                <a:gd name="T14" fmla="*/ 0 w 154"/>
                <a:gd name="T15" fmla="*/ 95 h 340"/>
                <a:gd name="T16" fmla="*/ 6 w 154"/>
                <a:gd name="T17" fmla="*/ 112 h 340"/>
                <a:gd name="T18" fmla="*/ 6 w 154"/>
                <a:gd name="T19" fmla="*/ 120 h 340"/>
                <a:gd name="T20" fmla="*/ 23 w 154"/>
                <a:gd name="T21" fmla="*/ 121 h 340"/>
                <a:gd name="T22" fmla="*/ 29 w 154"/>
                <a:gd name="T23" fmla="*/ 137 h 340"/>
                <a:gd name="T24" fmla="*/ 51 w 154"/>
                <a:gd name="T25" fmla="*/ 153 h 340"/>
                <a:gd name="T26" fmla="*/ 67 w 154"/>
                <a:gd name="T27" fmla="*/ 164 h 340"/>
                <a:gd name="T28" fmla="*/ 67 w 154"/>
                <a:gd name="T29" fmla="*/ 168 h 340"/>
                <a:gd name="T30" fmla="*/ 48 w 154"/>
                <a:gd name="T31" fmla="*/ 185 h 340"/>
                <a:gd name="T32" fmla="*/ 39 w 154"/>
                <a:gd name="T33" fmla="*/ 200 h 340"/>
                <a:gd name="T34" fmla="*/ 29 w 154"/>
                <a:gd name="T35" fmla="*/ 217 h 340"/>
                <a:gd name="T36" fmla="*/ 15 w 154"/>
                <a:gd name="T37" fmla="*/ 225 h 340"/>
                <a:gd name="T38" fmla="*/ 12 w 154"/>
                <a:gd name="T39" fmla="*/ 234 h 340"/>
                <a:gd name="T40" fmla="*/ 11 w 154"/>
                <a:gd name="T41" fmla="*/ 242 h 340"/>
                <a:gd name="T42" fmla="*/ 7 w 154"/>
                <a:gd name="T43" fmla="*/ 257 h 340"/>
                <a:gd name="T44" fmla="*/ 14 w 154"/>
                <a:gd name="T45" fmla="*/ 271 h 340"/>
                <a:gd name="T46" fmla="*/ 34 w 154"/>
                <a:gd name="T47" fmla="*/ 290 h 340"/>
                <a:gd name="T48" fmla="*/ 64 w 154"/>
                <a:gd name="T49" fmla="*/ 304 h 340"/>
                <a:gd name="T50" fmla="*/ 90 w 154"/>
                <a:gd name="T51" fmla="*/ 309 h 340"/>
                <a:gd name="T52" fmla="*/ 90 w 154"/>
                <a:gd name="T53" fmla="*/ 318 h 340"/>
                <a:gd name="T54" fmla="*/ 85 w 154"/>
                <a:gd name="T55" fmla="*/ 323 h 340"/>
                <a:gd name="T56" fmla="*/ 87 w 154"/>
                <a:gd name="T57" fmla="*/ 340 h 340"/>
                <a:gd name="T58" fmla="*/ 92 w 154"/>
                <a:gd name="T59" fmla="*/ 340 h 340"/>
                <a:gd name="T60" fmla="*/ 106 w 154"/>
                <a:gd name="T61" fmla="*/ 326 h 340"/>
                <a:gd name="T62" fmla="*/ 110 w 154"/>
                <a:gd name="T63" fmla="*/ 295 h 340"/>
                <a:gd name="T64" fmla="*/ 128 w 154"/>
                <a:gd name="T65" fmla="*/ 270 h 340"/>
                <a:gd name="T66" fmla="*/ 146 w 154"/>
                <a:gd name="T67" fmla="*/ 229 h 340"/>
                <a:gd name="T68" fmla="*/ 154 w 154"/>
                <a:gd name="T69" fmla="*/ 195 h 340"/>
                <a:gd name="T70" fmla="*/ 149 w 154"/>
                <a:gd name="T71" fmla="*/ 189 h 340"/>
                <a:gd name="T72" fmla="*/ 149 w 154"/>
                <a:gd name="T73" fmla="*/ 129 h 340"/>
                <a:gd name="T74" fmla="*/ 139 w 154"/>
                <a:gd name="T75" fmla="*/ 109 h 340"/>
                <a:gd name="T76" fmla="*/ 132 w 154"/>
                <a:gd name="T77" fmla="*/ 114 h 340"/>
                <a:gd name="T78" fmla="*/ 115 w 154"/>
                <a:gd name="T79" fmla="*/ 115 h 340"/>
                <a:gd name="T80" fmla="*/ 112 w 154"/>
                <a:gd name="T81" fmla="*/ 112 h 340"/>
                <a:gd name="T82" fmla="*/ 118 w 154"/>
                <a:gd name="T83" fmla="*/ 106 h 340"/>
                <a:gd name="T84" fmla="*/ 132 w 154"/>
                <a:gd name="T85" fmla="*/ 95 h 340"/>
                <a:gd name="T86" fmla="*/ 132 w 154"/>
                <a:gd name="T87" fmla="*/ 87 h 340"/>
                <a:gd name="T88" fmla="*/ 129 w 154"/>
                <a:gd name="T89" fmla="*/ 67 h 340"/>
                <a:gd name="T90" fmla="*/ 134 w 154"/>
                <a:gd name="T91" fmla="*/ 50 h 340"/>
                <a:gd name="T92" fmla="*/ 132 w 154"/>
                <a:gd name="T93" fmla="*/ 37 h 340"/>
                <a:gd name="T94" fmla="*/ 115 w 154"/>
                <a:gd name="T95" fmla="*/ 26 h 340"/>
                <a:gd name="T96" fmla="*/ 84 w 154"/>
                <a:gd name="T97" fmla="*/ 18 h 340"/>
                <a:gd name="T98" fmla="*/ 57 w 154"/>
                <a:gd name="T99" fmla="*/ 9 h 340"/>
                <a:gd name="T100" fmla="*/ 35 w 154"/>
                <a:gd name="T101"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340">
                  <a:moveTo>
                    <a:pt x="35" y="0"/>
                  </a:moveTo>
                  <a:lnTo>
                    <a:pt x="20" y="17"/>
                  </a:lnTo>
                  <a:lnTo>
                    <a:pt x="20" y="36"/>
                  </a:lnTo>
                  <a:lnTo>
                    <a:pt x="9" y="54"/>
                  </a:lnTo>
                  <a:lnTo>
                    <a:pt x="7" y="65"/>
                  </a:lnTo>
                  <a:lnTo>
                    <a:pt x="15" y="73"/>
                  </a:lnTo>
                  <a:lnTo>
                    <a:pt x="15" y="89"/>
                  </a:lnTo>
                  <a:lnTo>
                    <a:pt x="0" y="95"/>
                  </a:lnTo>
                  <a:lnTo>
                    <a:pt x="6" y="112"/>
                  </a:lnTo>
                  <a:lnTo>
                    <a:pt x="6" y="120"/>
                  </a:lnTo>
                  <a:lnTo>
                    <a:pt x="23" y="121"/>
                  </a:lnTo>
                  <a:lnTo>
                    <a:pt x="29" y="137"/>
                  </a:lnTo>
                  <a:lnTo>
                    <a:pt x="51" y="153"/>
                  </a:lnTo>
                  <a:lnTo>
                    <a:pt x="67" y="164"/>
                  </a:lnTo>
                  <a:lnTo>
                    <a:pt x="67" y="168"/>
                  </a:lnTo>
                  <a:lnTo>
                    <a:pt x="48" y="185"/>
                  </a:lnTo>
                  <a:lnTo>
                    <a:pt x="39" y="200"/>
                  </a:lnTo>
                  <a:lnTo>
                    <a:pt x="29" y="217"/>
                  </a:lnTo>
                  <a:lnTo>
                    <a:pt x="15" y="225"/>
                  </a:lnTo>
                  <a:lnTo>
                    <a:pt x="12" y="234"/>
                  </a:lnTo>
                  <a:lnTo>
                    <a:pt x="11" y="242"/>
                  </a:lnTo>
                  <a:lnTo>
                    <a:pt x="7" y="257"/>
                  </a:lnTo>
                  <a:lnTo>
                    <a:pt x="14" y="271"/>
                  </a:lnTo>
                  <a:lnTo>
                    <a:pt x="34" y="290"/>
                  </a:lnTo>
                  <a:lnTo>
                    <a:pt x="64" y="304"/>
                  </a:lnTo>
                  <a:lnTo>
                    <a:pt x="90" y="309"/>
                  </a:lnTo>
                  <a:lnTo>
                    <a:pt x="90" y="318"/>
                  </a:lnTo>
                  <a:lnTo>
                    <a:pt x="85" y="323"/>
                  </a:lnTo>
                  <a:lnTo>
                    <a:pt x="87" y="340"/>
                  </a:lnTo>
                  <a:lnTo>
                    <a:pt x="92" y="340"/>
                  </a:lnTo>
                  <a:lnTo>
                    <a:pt x="106" y="326"/>
                  </a:lnTo>
                  <a:lnTo>
                    <a:pt x="110" y="295"/>
                  </a:lnTo>
                  <a:lnTo>
                    <a:pt x="128" y="270"/>
                  </a:lnTo>
                  <a:lnTo>
                    <a:pt x="146" y="229"/>
                  </a:lnTo>
                  <a:lnTo>
                    <a:pt x="154" y="195"/>
                  </a:lnTo>
                  <a:lnTo>
                    <a:pt x="149" y="189"/>
                  </a:lnTo>
                  <a:lnTo>
                    <a:pt x="149" y="129"/>
                  </a:lnTo>
                  <a:lnTo>
                    <a:pt x="139" y="109"/>
                  </a:lnTo>
                  <a:lnTo>
                    <a:pt x="132" y="114"/>
                  </a:lnTo>
                  <a:lnTo>
                    <a:pt x="115" y="115"/>
                  </a:lnTo>
                  <a:lnTo>
                    <a:pt x="112" y="112"/>
                  </a:lnTo>
                  <a:lnTo>
                    <a:pt x="118" y="106"/>
                  </a:lnTo>
                  <a:lnTo>
                    <a:pt x="132" y="95"/>
                  </a:lnTo>
                  <a:lnTo>
                    <a:pt x="132" y="87"/>
                  </a:lnTo>
                  <a:lnTo>
                    <a:pt x="129" y="67"/>
                  </a:lnTo>
                  <a:lnTo>
                    <a:pt x="134" y="50"/>
                  </a:lnTo>
                  <a:lnTo>
                    <a:pt x="132" y="37"/>
                  </a:lnTo>
                  <a:lnTo>
                    <a:pt x="115" y="26"/>
                  </a:lnTo>
                  <a:lnTo>
                    <a:pt x="84" y="18"/>
                  </a:lnTo>
                  <a:lnTo>
                    <a:pt x="57" y="9"/>
                  </a:lnTo>
                  <a:lnTo>
                    <a:pt x="35" y="0"/>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74"/>
            <p:cNvSpPr>
              <a:spLocks/>
            </p:cNvSpPr>
            <p:nvPr/>
          </p:nvSpPr>
          <p:spPr bwMode="auto">
            <a:xfrm>
              <a:off x="5095" y="1700"/>
              <a:ext cx="117" cy="182"/>
            </a:xfrm>
            <a:custGeom>
              <a:avLst/>
              <a:gdLst>
                <a:gd name="T0" fmla="*/ 30 w 117"/>
                <a:gd name="T1" fmla="*/ 23 h 182"/>
                <a:gd name="T2" fmla="*/ 31 w 117"/>
                <a:gd name="T3" fmla="*/ 10 h 182"/>
                <a:gd name="T4" fmla="*/ 33 w 117"/>
                <a:gd name="T5" fmla="*/ 0 h 182"/>
                <a:gd name="T6" fmla="*/ 23 w 117"/>
                <a:gd name="T7" fmla="*/ 1 h 182"/>
                <a:gd name="T8" fmla="*/ 14 w 117"/>
                <a:gd name="T9" fmla="*/ 4 h 182"/>
                <a:gd name="T10" fmla="*/ 0 w 117"/>
                <a:gd name="T11" fmla="*/ 15 h 182"/>
                <a:gd name="T12" fmla="*/ 11 w 117"/>
                <a:gd name="T13" fmla="*/ 46 h 182"/>
                <a:gd name="T14" fmla="*/ 25 w 117"/>
                <a:gd name="T15" fmla="*/ 82 h 182"/>
                <a:gd name="T16" fmla="*/ 37 w 117"/>
                <a:gd name="T17" fmla="*/ 143 h 182"/>
                <a:gd name="T18" fmla="*/ 48 w 117"/>
                <a:gd name="T19" fmla="*/ 182 h 182"/>
                <a:gd name="T20" fmla="*/ 79 w 117"/>
                <a:gd name="T21" fmla="*/ 181 h 182"/>
                <a:gd name="T22" fmla="*/ 117 w 117"/>
                <a:gd name="T23" fmla="*/ 174 h 182"/>
                <a:gd name="T24" fmla="*/ 103 w 117"/>
                <a:gd name="T25" fmla="*/ 128 h 182"/>
                <a:gd name="T26" fmla="*/ 97 w 117"/>
                <a:gd name="T27" fmla="*/ 131 h 182"/>
                <a:gd name="T28" fmla="*/ 75 w 117"/>
                <a:gd name="T29" fmla="*/ 115 h 182"/>
                <a:gd name="T30" fmla="*/ 64 w 117"/>
                <a:gd name="T31" fmla="*/ 87 h 182"/>
                <a:gd name="T32" fmla="*/ 51 w 117"/>
                <a:gd name="T33" fmla="*/ 64 h 182"/>
                <a:gd name="T34" fmla="*/ 31 w 117"/>
                <a:gd name="T35" fmla="*/ 46 h 182"/>
                <a:gd name="T36" fmla="*/ 26 w 117"/>
                <a:gd name="T37" fmla="*/ 34 h 182"/>
                <a:gd name="T38" fmla="*/ 30 w 117"/>
                <a:gd name="T39"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2">
                  <a:moveTo>
                    <a:pt x="30" y="23"/>
                  </a:moveTo>
                  <a:lnTo>
                    <a:pt x="31" y="10"/>
                  </a:lnTo>
                  <a:lnTo>
                    <a:pt x="33" y="0"/>
                  </a:lnTo>
                  <a:lnTo>
                    <a:pt x="23" y="1"/>
                  </a:lnTo>
                  <a:lnTo>
                    <a:pt x="14" y="4"/>
                  </a:lnTo>
                  <a:lnTo>
                    <a:pt x="0" y="15"/>
                  </a:lnTo>
                  <a:lnTo>
                    <a:pt x="11" y="46"/>
                  </a:lnTo>
                  <a:lnTo>
                    <a:pt x="25" y="82"/>
                  </a:lnTo>
                  <a:lnTo>
                    <a:pt x="37" y="143"/>
                  </a:lnTo>
                  <a:lnTo>
                    <a:pt x="48" y="182"/>
                  </a:lnTo>
                  <a:lnTo>
                    <a:pt x="79" y="181"/>
                  </a:lnTo>
                  <a:lnTo>
                    <a:pt x="117" y="174"/>
                  </a:lnTo>
                  <a:lnTo>
                    <a:pt x="103" y="128"/>
                  </a:lnTo>
                  <a:lnTo>
                    <a:pt x="97" y="131"/>
                  </a:lnTo>
                  <a:lnTo>
                    <a:pt x="75" y="115"/>
                  </a:lnTo>
                  <a:lnTo>
                    <a:pt x="64" y="87"/>
                  </a:lnTo>
                  <a:lnTo>
                    <a:pt x="51" y="64"/>
                  </a:lnTo>
                  <a:lnTo>
                    <a:pt x="31" y="46"/>
                  </a:lnTo>
                  <a:lnTo>
                    <a:pt x="26" y="34"/>
                  </a:lnTo>
                  <a:lnTo>
                    <a:pt x="30" y="23"/>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75"/>
            <p:cNvSpPr>
              <a:spLocks noEditPoints="1"/>
            </p:cNvSpPr>
            <p:nvPr/>
          </p:nvSpPr>
          <p:spPr bwMode="auto">
            <a:xfrm>
              <a:off x="4763" y="1711"/>
              <a:ext cx="493" cy="253"/>
            </a:xfrm>
            <a:custGeom>
              <a:avLst/>
              <a:gdLst>
                <a:gd name="T0" fmla="*/ 452 w 493"/>
                <a:gd name="T1" fmla="*/ 166 h 253"/>
                <a:gd name="T2" fmla="*/ 409 w 493"/>
                <a:gd name="T3" fmla="*/ 123 h 253"/>
                <a:gd name="T4" fmla="*/ 381 w 493"/>
                <a:gd name="T5" fmla="*/ 28 h 253"/>
                <a:gd name="T6" fmla="*/ 326 w 493"/>
                <a:gd name="T7" fmla="*/ 11 h 253"/>
                <a:gd name="T8" fmla="*/ 0 w 493"/>
                <a:gd name="T9" fmla="*/ 75 h 253"/>
                <a:gd name="T10" fmla="*/ 12 w 493"/>
                <a:gd name="T11" fmla="*/ 142 h 253"/>
                <a:gd name="T12" fmla="*/ 28 w 493"/>
                <a:gd name="T13" fmla="*/ 125 h 253"/>
                <a:gd name="T14" fmla="*/ 57 w 493"/>
                <a:gd name="T15" fmla="*/ 105 h 253"/>
                <a:gd name="T16" fmla="*/ 78 w 493"/>
                <a:gd name="T17" fmla="*/ 80 h 253"/>
                <a:gd name="T18" fmla="*/ 103 w 493"/>
                <a:gd name="T19" fmla="*/ 81 h 253"/>
                <a:gd name="T20" fmla="*/ 132 w 493"/>
                <a:gd name="T21" fmla="*/ 59 h 253"/>
                <a:gd name="T22" fmla="*/ 154 w 493"/>
                <a:gd name="T23" fmla="*/ 63 h 253"/>
                <a:gd name="T24" fmla="*/ 184 w 493"/>
                <a:gd name="T25" fmla="*/ 83 h 253"/>
                <a:gd name="T26" fmla="*/ 217 w 493"/>
                <a:gd name="T27" fmla="*/ 103 h 253"/>
                <a:gd name="T28" fmla="*/ 251 w 493"/>
                <a:gd name="T29" fmla="*/ 130 h 253"/>
                <a:gd name="T30" fmla="*/ 268 w 493"/>
                <a:gd name="T31" fmla="*/ 120 h 253"/>
                <a:gd name="T32" fmla="*/ 278 w 493"/>
                <a:gd name="T33" fmla="*/ 148 h 253"/>
                <a:gd name="T34" fmla="*/ 262 w 493"/>
                <a:gd name="T35" fmla="*/ 189 h 253"/>
                <a:gd name="T36" fmla="*/ 265 w 493"/>
                <a:gd name="T37" fmla="*/ 214 h 253"/>
                <a:gd name="T38" fmla="*/ 324 w 493"/>
                <a:gd name="T39" fmla="*/ 222 h 253"/>
                <a:gd name="T40" fmla="*/ 357 w 493"/>
                <a:gd name="T41" fmla="*/ 230 h 253"/>
                <a:gd name="T42" fmla="*/ 354 w 493"/>
                <a:gd name="T43" fmla="*/ 203 h 253"/>
                <a:gd name="T44" fmla="*/ 338 w 493"/>
                <a:gd name="T45" fmla="*/ 180 h 253"/>
                <a:gd name="T46" fmla="*/ 334 w 493"/>
                <a:gd name="T47" fmla="*/ 111 h 253"/>
                <a:gd name="T48" fmla="*/ 324 w 493"/>
                <a:gd name="T49" fmla="*/ 91 h 253"/>
                <a:gd name="T50" fmla="*/ 329 w 493"/>
                <a:gd name="T51" fmla="*/ 84 h 253"/>
                <a:gd name="T52" fmla="*/ 334 w 493"/>
                <a:gd name="T53" fmla="*/ 77 h 253"/>
                <a:gd name="T54" fmla="*/ 335 w 493"/>
                <a:gd name="T55" fmla="*/ 69 h 253"/>
                <a:gd name="T56" fmla="*/ 348 w 493"/>
                <a:gd name="T57" fmla="*/ 55 h 253"/>
                <a:gd name="T58" fmla="*/ 363 w 493"/>
                <a:gd name="T59" fmla="*/ 52 h 253"/>
                <a:gd name="T60" fmla="*/ 346 w 493"/>
                <a:gd name="T61" fmla="*/ 84 h 253"/>
                <a:gd name="T62" fmla="*/ 360 w 493"/>
                <a:gd name="T63" fmla="*/ 94 h 253"/>
                <a:gd name="T64" fmla="*/ 349 w 493"/>
                <a:gd name="T65" fmla="*/ 134 h 253"/>
                <a:gd name="T66" fmla="*/ 354 w 493"/>
                <a:gd name="T67" fmla="*/ 155 h 253"/>
                <a:gd name="T68" fmla="*/ 371 w 493"/>
                <a:gd name="T69" fmla="*/ 155 h 253"/>
                <a:gd name="T70" fmla="*/ 360 w 493"/>
                <a:gd name="T71" fmla="*/ 183 h 253"/>
                <a:gd name="T72" fmla="*/ 399 w 493"/>
                <a:gd name="T73" fmla="*/ 208 h 253"/>
                <a:gd name="T74" fmla="*/ 431 w 493"/>
                <a:gd name="T75" fmla="*/ 228 h 253"/>
                <a:gd name="T76" fmla="*/ 481 w 493"/>
                <a:gd name="T77" fmla="*/ 214 h 253"/>
                <a:gd name="T78" fmla="*/ 490 w 493"/>
                <a:gd name="T79" fmla="*/ 159 h 253"/>
                <a:gd name="T80" fmla="*/ 398 w 493"/>
                <a:gd name="T81" fmla="*/ 231 h 253"/>
                <a:gd name="T82" fmla="*/ 406 w 493"/>
                <a:gd name="T83" fmla="*/ 253 h 253"/>
                <a:gd name="T84" fmla="*/ 409 w 493"/>
                <a:gd name="T85" fmla="*/ 250 h 253"/>
                <a:gd name="T86" fmla="*/ 412 w 493"/>
                <a:gd name="T87" fmla="*/ 245 h 253"/>
                <a:gd name="T88" fmla="*/ 403 w 493"/>
                <a:gd name="T89" fmla="*/ 212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3" h="253">
                  <a:moveTo>
                    <a:pt x="490" y="159"/>
                  </a:moveTo>
                  <a:lnTo>
                    <a:pt x="452" y="166"/>
                  </a:lnTo>
                  <a:lnTo>
                    <a:pt x="421" y="167"/>
                  </a:lnTo>
                  <a:lnTo>
                    <a:pt x="409" y="123"/>
                  </a:lnTo>
                  <a:lnTo>
                    <a:pt x="396" y="67"/>
                  </a:lnTo>
                  <a:lnTo>
                    <a:pt x="381" y="28"/>
                  </a:lnTo>
                  <a:lnTo>
                    <a:pt x="373" y="0"/>
                  </a:lnTo>
                  <a:lnTo>
                    <a:pt x="326" y="11"/>
                  </a:lnTo>
                  <a:lnTo>
                    <a:pt x="234" y="28"/>
                  </a:lnTo>
                  <a:lnTo>
                    <a:pt x="0" y="75"/>
                  </a:lnTo>
                  <a:lnTo>
                    <a:pt x="6" y="106"/>
                  </a:lnTo>
                  <a:lnTo>
                    <a:pt x="12" y="142"/>
                  </a:lnTo>
                  <a:lnTo>
                    <a:pt x="14" y="141"/>
                  </a:lnTo>
                  <a:lnTo>
                    <a:pt x="28" y="125"/>
                  </a:lnTo>
                  <a:lnTo>
                    <a:pt x="42" y="108"/>
                  </a:lnTo>
                  <a:lnTo>
                    <a:pt x="57" y="105"/>
                  </a:lnTo>
                  <a:lnTo>
                    <a:pt x="65" y="95"/>
                  </a:lnTo>
                  <a:lnTo>
                    <a:pt x="78" y="80"/>
                  </a:lnTo>
                  <a:lnTo>
                    <a:pt x="86" y="83"/>
                  </a:lnTo>
                  <a:lnTo>
                    <a:pt x="103" y="81"/>
                  </a:lnTo>
                  <a:lnTo>
                    <a:pt x="120" y="69"/>
                  </a:lnTo>
                  <a:lnTo>
                    <a:pt x="132" y="59"/>
                  </a:lnTo>
                  <a:lnTo>
                    <a:pt x="143" y="56"/>
                  </a:lnTo>
                  <a:lnTo>
                    <a:pt x="154" y="63"/>
                  </a:lnTo>
                  <a:lnTo>
                    <a:pt x="171" y="72"/>
                  </a:lnTo>
                  <a:lnTo>
                    <a:pt x="184" y="83"/>
                  </a:lnTo>
                  <a:lnTo>
                    <a:pt x="192" y="94"/>
                  </a:lnTo>
                  <a:lnTo>
                    <a:pt x="217" y="103"/>
                  </a:lnTo>
                  <a:lnTo>
                    <a:pt x="217" y="122"/>
                  </a:lnTo>
                  <a:lnTo>
                    <a:pt x="251" y="130"/>
                  </a:lnTo>
                  <a:lnTo>
                    <a:pt x="259" y="133"/>
                  </a:lnTo>
                  <a:lnTo>
                    <a:pt x="268" y="120"/>
                  </a:lnTo>
                  <a:lnTo>
                    <a:pt x="285" y="133"/>
                  </a:lnTo>
                  <a:lnTo>
                    <a:pt x="278" y="148"/>
                  </a:lnTo>
                  <a:lnTo>
                    <a:pt x="273" y="173"/>
                  </a:lnTo>
                  <a:lnTo>
                    <a:pt x="262" y="189"/>
                  </a:lnTo>
                  <a:lnTo>
                    <a:pt x="262" y="203"/>
                  </a:lnTo>
                  <a:lnTo>
                    <a:pt x="265" y="214"/>
                  </a:lnTo>
                  <a:lnTo>
                    <a:pt x="298" y="222"/>
                  </a:lnTo>
                  <a:lnTo>
                    <a:pt x="324" y="222"/>
                  </a:lnTo>
                  <a:lnTo>
                    <a:pt x="343" y="228"/>
                  </a:lnTo>
                  <a:lnTo>
                    <a:pt x="357" y="230"/>
                  </a:lnTo>
                  <a:lnTo>
                    <a:pt x="362" y="217"/>
                  </a:lnTo>
                  <a:lnTo>
                    <a:pt x="354" y="203"/>
                  </a:lnTo>
                  <a:lnTo>
                    <a:pt x="354" y="192"/>
                  </a:lnTo>
                  <a:lnTo>
                    <a:pt x="338" y="180"/>
                  </a:lnTo>
                  <a:lnTo>
                    <a:pt x="326" y="145"/>
                  </a:lnTo>
                  <a:lnTo>
                    <a:pt x="334" y="111"/>
                  </a:lnTo>
                  <a:lnTo>
                    <a:pt x="332" y="98"/>
                  </a:lnTo>
                  <a:lnTo>
                    <a:pt x="324" y="91"/>
                  </a:lnTo>
                  <a:lnTo>
                    <a:pt x="324" y="91"/>
                  </a:lnTo>
                  <a:lnTo>
                    <a:pt x="329" y="84"/>
                  </a:lnTo>
                  <a:lnTo>
                    <a:pt x="332" y="80"/>
                  </a:lnTo>
                  <a:lnTo>
                    <a:pt x="334" y="77"/>
                  </a:lnTo>
                  <a:lnTo>
                    <a:pt x="334" y="77"/>
                  </a:lnTo>
                  <a:lnTo>
                    <a:pt x="335" y="69"/>
                  </a:lnTo>
                  <a:lnTo>
                    <a:pt x="337" y="63"/>
                  </a:lnTo>
                  <a:lnTo>
                    <a:pt x="348" y="55"/>
                  </a:lnTo>
                  <a:lnTo>
                    <a:pt x="360" y="45"/>
                  </a:lnTo>
                  <a:lnTo>
                    <a:pt x="363" y="52"/>
                  </a:lnTo>
                  <a:lnTo>
                    <a:pt x="354" y="61"/>
                  </a:lnTo>
                  <a:lnTo>
                    <a:pt x="346" y="84"/>
                  </a:lnTo>
                  <a:lnTo>
                    <a:pt x="348" y="92"/>
                  </a:lnTo>
                  <a:lnTo>
                    <a:pt x="360" y="94"/>
                  </a:lnTo>
                  <a:lnTo>
                    <a:pt x="362" y="128"/>
                  </a:lnTo>
                  <a:lnTo>
                    <a:pt x="349" y="134"/>
                  </a:lnTo>
                  <a:lnTo>
                    <a:pt x="351" y="156"/>
                  </a:lnTo>
                  <a:lnTo>
                    <a:pt x="354" y="155"/>
                  </a:lnTo>
                  <a:lnTo>
                    <a:pt x="362" y="144"/>
                  </a:lnTo>
                  <a:lnTo>
                    <a:pt x="371" y="155"/>
                  </a:lnTo>
                  <a:lnTo>
                    <a:pt x="362" y="162"/>
                  </a:lnTo>
                  <a:lnTo>
                    <a:pt x="360" y="183"/>
                  </a:lnTo>
                  <a:lnTo>
                    <a:pt x="376" y="205"/>
                  </a:lnTo>
                  <a:lnTo>
                    <a:pt x="399" y="208"/>
                  </a:lnTo>
                  <a:lnTo>
                    <a:pt x="410" y="203"/>
                  </a:lnTo>
                  <a:lnTo>
                    <a:pt x="431" y="228"/>
                  </a:lnTo>
                  <a:lnTo>
                    <a:pt x="438" y="233"/>
                  </a:lnTo>
                  <a:lnTo>
                    <a:pt x="481" y="214"/>
                  </a:lnTo>
                  <a:lnTo>
                    <a:pt x="493" y="189"/>
                  </a:lnTo>
                  <a:lnTo>
                    <a:pt x="490" y="159"/>
                  </a:lnTo>
                  <a:close/>
                  <a:moveTo>
                    <a:pt x="390" y="216"/>
                  </a:moveTo>
                  <a:lnTo>
                    <a:pt x="398" y="231"/>
                  </a:lnTo>
                  <a:lnTo>
                    <a:pt x="398" y="242"/>
                  </a:lnTo>
                  <a:lnTo>
                    <a:pt x="406" y="253"/>
                  </a:lnTo>
                  <a:lnTo>
                    <a:pt x="406" y="253"/>
                  </a:lnTo>
                  <a:lnTo>
                    <a:pt x="409" y="250"/>
                  </a:lnTo>
                  <a:lnTo>
                    <a:pt x="412" y="245"/>
                  </a:lnTo>
                  <a:lnTo>
                    <a:pt x="412" y="245"/>
                  </a:lnTo>
                  <a:lnTo>
                    <a:pt x="407" y="226"/>
                  </a:lnTo>
                  <a:lnTo>
                    <a:pt x="403" y="212"/>
                  </a:lnTo>
                  <a:lnTo>
                    <a:pt x="390" y="21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Freeform 76"/>
            <p:cNvSpPr>
              <a:spLocks noEditPoints="1"/>
            </p:cNvSpPr>
            <p:nvPr/>
          </p:nvSpPr>
          <p:spPr bwMode="auto">
            <a:xfrm>
              <a:off x="4361" y="1809"/>
              <a:ext cx="840" cy="465"/>
            </a:xfrm>
            <a:custGeom>
              <a:avLst/>
              <a:gdLst>
                <a:gd name="T0" fmla="*/ 799 w 840"/>
                <a:gd name="T1" fmla="*/ 137 h 465"/>
                <a:gd name="T2" fmla="*/ 835 w 840"/>
                <a:gd name="T3" fmla="*/ 142 h 465"/>
                <a:gd name="T4" fmla="*/ 813 w 840"/>
                <a:gd name="T5" fmla="*/ 195 h 465"/>
                <a:gd name="T6" fmla="*/ 806 w 840"/>
                <a:gd name="T7" fmla="*/ 246 h 465"/>
                <a:gd name="T8" fmla="*/ 782 w 840"/>
                <a:gd name="T9" fmla="*/ 229 h 465"/>
                <a:gd name="T10" fmla="*/ 795 w 840"/>
                <a:gd name="T11" fmla="*/ 170 h 465"/>
                <a:gd name="T12" fmla="*/ 821 w 840"/>
                <a:gd name="T13" fmla="*/ 326 h 465"/>
                <a:gd name="T14" fmla="*/ 225 w 840"/>
                <a:gd name="T15" fmla="*/ 438 h 465"/>
                <a:gd name="T16" fmla="*/ 165 w 840"/>
                <a:gd name="T17" fmla="*/ 448 h 465"/>
                <a:gd name="T18" fmla="*/ 69 w 840"/>
                <a:gd name="T19" fmla="*/ 456 h 465"/>
                <a:gd name="T20" fmla="*/ 66 w 840"/>
                <a:gd name="T21" fmla="*/ 431 h 465"/>
                <a:gd name="T22" fmla="*/ 75 w 840"/>
                <a:gd name="T23" fmla="*/ 404 h 465"/>
                <a:gd name="T24" fmla="*/ 165 w 840"/>
                <a:gd name="T25" fmla="*/ 360 h 465"/>
                <a:gd name="T26" fmla="*/ 205 w 840"/>
                <a:gd name="T27" fmla="*/ 359 h 465"/>
                <a:gd name="T28" fmla="*/ 234 w 840"/>
                <a:gd name="T29" fmla="*/ 359 h 465"/>
                <a:gd name="T30" fmla="*/ 270 w 840"/>
                <a:gd name="T31" fmla="*/ 321 h 465"/>
                <a:gd name="T32" fmla="*/ 304 w 840"/>
                <a:gd name="T33" fmla="*/ 312 h 465"/>
                <a:gd name="T34" fmla="*/ 334 w 840"/>
                <a:gd name="T35" fmla="*/ 292 h 465"/>
                <a:gd name="T36" fmla="*/ 329 w 840"/>
                <a:gd name="T37" fmla="*/ 271 h 465"/>
                <a:gd name="T38" fmla="*/ 368 w 840"/>
                <a:gd name="T39" fmla="*/ 182 h 465"/>
                <a:gd name="T40" fmla="*/ 381 w 840"/>
                <a:gd name="T41" fmla="*/ 143 h 465"/>
                <a:gd name="T42" fmla="*/ 418 w 840"/>
                <a:gd name="T43" fmla="*/ 157 h 465"/>
                <a:gd name="T44" fmla="*/ 448 w 840"/>
                <a:gd name="T45" fmla="*/ 106 h 465"/>
                <a:gd name="T46" fmla="*/ 472 w 840"/>
                <a:gd name="T47" fmla="*/ 75 h 465"/>
                <a:gd name="T48" fmla="*/ 489 w 840"/>
                <a:gd name="T49" fmla="*/ 8 h 465"/>
                <a:gd name="T50" fmla="*/ 550 w 840"/>
                <a:gd name="T51" fmla="*/ 31 h 465"/>
                <a:gd name="T52" fmla="*/ 553 w 840"/>
                <a:gd name="T53" fmla="*/ 28 h 465"/>
                <a:gd name="T54" fmla="*/ 556 w 840"/>
                <a:gd name="T55" fmla="*/ 0 h 465"/>
                <a:gd name="T56" fmla="*/ 579 w 840"/>
                <a:gd name="T57" fmla="*/ 28 h 465"/>
                <a:gd name="T58" fmla="*/ 628 w 840"/>
                <a:gd name="T59" fmla="*/ 43 h 465"/>
                <a:gd name="T60" fmla="*/ 634 w 840"/>
                <a:gd name="T61" fmla="*/ 79 h 465"/>
                <a:gd name="T62" fmla="*/ 623 w 840"/>
                <a:gd name="T63" fmla="*/ 107 h 465"/>
                <a:gd name="T64" fmla="*/ 657 w 840"/>
                <a:gd name="T65" fmla="*/ 128 h 465"/>
                <a:gd name="T66" fmla="*/ 704 w 840"/>
                <a:gd name="T67" fmla="*/ 134 h 465"/>
                <a:gd name="T68" fmla="*/ 721 w 840"/>
                <a:gd name="T69" fmla="*/ 156 h 465"/>
                <a:gd name="T70" fmla="*/ 746 w 840"/>
                <a:gd name="T71" fmla="*/ 165 h 465"/>
                <a:gd name="T72" fmla="*/ 753 w 840"/>
                <a:gd name="T73" fmla="*/ 201 h 465"/>
                <a:gd name="T74" fmla="*/ 757 w 840"/>
                <a:gd name="T75" fmla="*/ 218 h 465"/>
                <a:gd name="T76" fmla="*/ 739 w 840"/>
                <a:gd name="T77" fmla="*/ 226 h 465"/>
                <a:gd name="T78" fmla="*/ 754 w 840"/>
                <a:gd name="T79" fmla="*/ 246 h 465"/>
                <a:gd name="T80" fmla="*/ 765 w 840"/>
                <a:gd name="T81" fmla="*/ 267 h 465"/>
                <a:gd name="T82" fmla="*/ 753 w 840"/>
                <a:gd name="T83" fmla="*/ 290 h 465"/>
                <a:gd name="T84" fmla="*/ 798 w 840"/>
                <a:gd name="T85" fmla="*/ 28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0" h="465">
                  <a:moveTo>
                    <a:pt x="801" y="150"/>
                  </a:moveTo>
                  <a:lnTo>
                    <a:pt x="799" y="137"/>
                  </a:lnTo>
                  <a:lnTo>
                    <a:pt x="840" y="122"/>
                  </a:lnTo>
                  <a:lnTo>
                    <a:pt x="835" y="142"/>
                  </a:lnTo>
                  <a:lnTo>
                    <a:pt x="817" y="165"/>
                  </a:lnTo>
                  <a:lnTo>
                    <a:pt x="813" y="195"/>
                  </a:lnTo>
                  <a:lnTo>
                    <a:pt x="817" y="215"/>
                  </a:lnTo>
                  <a:lnTo>
                    <a:pt x="806" y="246"/>
                  </a:lnTo>
                  <a:lnTo>
                    <a:pt x="792" y="259"/>
                  </a:lnTo>
                  <a:lnTo>
                    <a:pt x="782" y="229"/>
                  </a:lnTo>
                  <a:lnTo>
                    <a:pt x="785" y="195"/>
                  </a:lnTo>
                  <a:lnTo>
                    <a:pt x="795" y="170"/>
                  </a:lnTo>
                  <a:lnTo>
                    <a:pt x="801" y="150"/>
                  </a:lnTo>
                  <a:close/>
                  <a:moveTo>
                    <a:pt x="821" y="326"/>
                  </a:moveTo>
                  <a:lnTo>
                    <a:pt x="457" y="406"/>
                  </a:lnTo>
                  <a:lnTo>
                    <a:pt x="225" y="438"/>
                  </a:lnTo>
                  <a:lnTo>
                    <a:pt x="183" y="435"/>
                  </a:lnTo>
                  <a:lnTo>
                    <a:pt x="165" y="448"/>
                  </a:lnTo>
                  <a:lnTo>
                    <a:pt x="120" y="449"/>
                  </a:lnTo>
                  <a:lnTo>
                    <a:pt x="69" y="456"/>
                  </a:lnTo>
                  <a:lnTo>
                    <a:pt x="0" y="465"/>
                  </a:lnTo>
                  <a:lnTo>
                    <a:pt x="66" y="431"/>
                  </a:lnTo>
                  <a:lnTo>
                    <a:pt x="66" y="418"/>
                  </a:lnTo>
                  <a:lnTo>
                    <a:pt x="75" y="404"/>
                  </a:lnTo>
                  <a:lnTo>
                    <a:pt x="141" y="332"/>
                  </a:lnTo>
                  <a:lnTo>
                    <a:pt x="165" y="360"/>
                  </a:lnTo>
                  <a:lnTo>
                    <a:pt x="189" y="367"/>
                  </a:lnTo>
                  <a:lnTo>
                    <a:pt x="205" y="359"/>
                  </a:lnTo>
                  <a:lnTo>
                    <a:pt x="219" y="351"/>
                  </a:lnTo>
                  <a:lnTo>
                    <a:pt x="234" y="359"/>
                  </a:lnTo>
                  <a:lnTo>
                    <a:pt x="259" y="351"/>
                  </a:lnTo>
                  <a:lnTo>
                    <a:pt x="270" y="321"/>
                  </a:lnTo>
                  <a:lnTo>
                    <a:pt x="287" y="326"/>
                  </a:lnTo>
                  <a:lnTo>
                    <a:pt x="304" y="312"/>
                  </a:lnTo>
                  <a:lnTo>
                    <a:pt x="315" y="315"/>
                  </a:lnTo>
                  <a:lnTo>
                    <a:pt x="334" y="292"/>
                  </a:lnTo>
                  <a:lnTo>
                    <a:pt x="336" y="279"/>
                  </a:lnTo>
                  <a:lnTo>
                    <a:pt x="329" y="271"/>
                  </a:lnTo>
                  <a:lnTo>
                    <a:pt x="336" y="259"/>
                  </a:lnTo>
                  <a:lnTo>
                    <a:pt x="368" y="182"/>
                  </a:lnTo>
                  <a:lnTo>
                    <a:pt x="373" y="147"/>
                  </a:lnTo>
                  <a:lnTo>
                    <a:pt x="381" y="143"/>
                  </a:lnTo>
                  <a:lnTo>
                    <a:pt x="393" y="159"/>
                  </a:lnTo>
                  <a:lnTo>
                    <a:pt x="418" y="157"/>
                  </a:lnTo>
                  <a:lnTo>
                    <a:pt x="431" y="111"/>
                  </a:lnTo>
                  <a:lnTo>
                    <a:pt x="448" y="106"/>
                  </a:lnTo>
                  <a:lnTo>
                    <a:pt x="454" y="89"/>
                  </a:lnTo>
                  <a:lnTo>
                    <a:pt x="472" y="75"/>
                  </a:lnTo>
                  <a:lnTo>
                    <a:pt x="489" y="39"/>
                  </a:lnTo>
                  <a:lnTo>
                    <a:pt x="489" y="8"/>
                  </a:lnTo>
                  <a:lnTo>
                    <a:pt x="550" y="31"/>
                  </a:lnTo>
                  <a:lnTo>
                    <a:pt x="550" y="31"/>
                  </a:lnTo>
                  <a:lnTo>
                    <a:pt x="551" y="31"/>
                  </a:lnTo>
                  <a:lnTo>
                    <a:pt x="553" y="28"/>
                  </a:lnTo>
                  <a:lnTo>
                    <a:pt x="554" y="17"/>
                  </a:lnTo>
                  <a:lnTo>
                    <a:pt x="556" y="0"/>
                  </a:lnTo>
                  <a:lnTo>
                    <a:pt x="578" y="9"/>
                  </a:lnTo>
                  <a:lnTo>
                    <a:pt x="579" y="28"/>
                  </a:lnTo>
                  <a:lnTo>
                    <a:pt x="615" y="36"/>
                  </a:lnTo>
                  <a:lnTo>
                    <a:pt x="628" y="43"/>
                  </a:lnTo>
                  <a:lnTo>
                    <a:pt x="639" y="56"/>
                  </a:lnTo>
                  <a:lnTo>
                    <a:pt x="634" y="79"/>
                  </a:lnTo>
                  <a:lnTo>
                    <a:pt x="621" y="95"/>
                  </a:lnTo>
                  <a:lnTo>
                    <a:pt x="623" y="107"/>
                  </a:lnTo>
                  <a:lnTo>
                    <a:pt x="626" y="120"/>
                  </a:lnTo>
                  <a:lnTo>
                    <a:pt x="657" y="128"/>
                  </a:lnTo>
                  <a:lnTo>
                    <a:pt x="685" y="128"/>
                  </a:lnTo>
                  <a:lnTo>
                    <a:pt x="704" y="134"/>
                  </a:lnTo>
                  <a:lnTo>
                    <a:pt x="717" y="136"/>
                  </a:lnTo>
                  <a:lnTo>
                    <a:pt x="721" y="156"/>
                  </a:lnTo>
                  <a:lnTo>
                    <a:pt x="742" y="157"/>
                  </a:lnTo>
                  <a:lnTo>
                    <a:pt x="746" y="165"/>
                  </a:lnTo>
                  <a:lnTo>
                    <a:pt x="743" y="195"/>
                  </a:lnTo>
                  <a:lnTo>
                    <a:pt x="753" y="201"/>
                  </a:lnTo>
                  <a:lnTo>
                    <a:pt x="749" y="214"/>
                  </a:lnTo>
                  <a:lnTo>
                    <a:pt x="757" y="218"/>
                  </a:lnTo>
                  <a:lnTo>
                    <a:pt x="756" y="228"/>
                  </a:lnTo>
                  <a:lnTo>
                    <a:pt x="739" y="226"/>
                  </a:lnTo>
                  <a:lnTo>
                    <a:pt x="740" y="237"/>
                  </a:lnTo>
                  <a:lnTo>
                    <a:pt x="754" y="246"/>
                  </a:lnTo>
                  <a:lnTo>
                    <a:pt x="754" y="254"/>
                  </a:lnTo>
                  <a:lnTo>
                    <a:pt x="765" y="267"/>
                  </a:lnTo>
                  <a:lnTo>
                    <a:pt x="768" y="282"/>
                  </a:lnTo>
                  <a:lnTo>
                    <a:pt x="753" y="290"/>
                  </a:lnTo>
                  <a:lnTo>
                    <a:pt x="762" y="299"/>
                  </a:lnTo>
                  <a:lnTo>
                    <a:pt x="798" y="289"/>
                  </a:lnTo>
                  <a:lnTo>
                    <a:pt x="821" y="32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Freeform 77"/>
            <p:cNvSpPr>
              <a:spLocks/>
            </p:cNvSpPr>
            <p:nvPr/>
          </p:nvSpPr>
          <p:spPr bwMode="auto">
            <a:xfrm>
              <a:off x="4422" y="1682"/>
              <a:ext cx="495" cy="494"/>
            </a:xfrm>
            <a:custGeom>
              <a:avLst/>
              <a:gdLst>
                <a:gd name="T0" fmla="*/ 306 w 495"/>
                <a:gd name="T1" fmla="*/ 139 h 494"/>
                <a:gd name="T2" fmla="*/ 326 w 495"/>
                <a:gd name="T3" fmla="*/ 160 h 494"/>
                <a:gd name="T4" fmla="*/ 356 w 495"/>
                <a:gd name="T5" fmla="*/ 138 h 494"/>
                <a:gd name="T6" fmla="*/ 376 w 495"/>
                <a:gd name="T7" fmla="*/ 113 h 494"/>
                <a:gd name="T8" fmla="*/ 404 w 495"/>
                <a:gd name="T9" fmla="*/ 114 h 494"/>
                <a:gd name="T10" fmla="*/ 432 w 495"/>
                <a:gd name="T11" fmla="*/ 92 h 494"/>
                <a:gd name="T12" fmla="*/ 453 w 495"/>
                <a:gd name="T13" fmla="*/ 96 h 494"/>
                <a:gd name="T14" fmla="*/ 487 w 495"/>
                <a:gd name="T15" fmla="*/ 117 h 494"/>
                <a:gd name="T16" fmla="*/ 490 w 495"/>
                <a:gd name="T17" fmla="*/ 161 h 494"/>
                <a:gd name="T18" fmla="*/ 428 w 495"/>
                <a:gd name="T19" fmla="*/ 135 h 494"/>
                <a:gd name="T20" fmla="*/ 411 w 495"/>
                <a:gd name="T21" fmla="*/ 202 h 494"/>
                <a:gd name="T22" fmla="*/ 387 w 495"/>
                <a:gd name="T23" fmla="*/ 233 h 494"/>
                <a:gd name="T24" fmla="*/ 365 w 495"/>
                <a:gd name="T25" fmla="*/ 259 h 494"/>
                <a:gd name="T26" fmla="*/ 334 w 495"/>
                <a:gd name="T27" fmla="*/ 286 h 494"/>
                <a:gd name="T28" fmla="*/ 312 w 495"/>
                <a:gd name="T29" fmla="*/ 274 h 494"/>
                <a:gd name="T30" fmla="*/ 300 w 495"/>
                <a:gd name="T31" fmla="*/ 331 h 494"/>
                <a:gd name="T32" fmla="*/ 275 w 495"/>
                <a:gd name="T33" fmla="*/ 406 h 494"/>
                <a:gd name="T34" fmla="*/ 256 w 495"/>
                <a:gd name="T35" fmla="*/ 442 h 494"/>
                <a:gd name="T36" fmla="*/ 226 w 495"/>
                <a:gd name="T37" fmla="*/ 453 h 494"/>
                <a:gd name="T38" fmla="*/ 197 w 495"/>
                <a:gd name="T39" fmla="*/ 478 h 494"/>
                <a:gd name="T40" fmla="*/ 187 w 495"/>
                <a:gd name="T41" fmla="*/ 481 h 494"/>
                <a:gd name="T42" fmla="*/ 173 w 495"/>
                <a:gd name="T43" fmla="*/ 486 h 494"/>
                <a:gd name="T44" fmla="*/ 158 w 495"/>
                <a:gd name="T45" fmla="*/ 478 h 494"/>
                <a:gd name="T46" fmla="*/ 128 w 495"/>
                <a:gd name="T47" fmla="*/ 494 h 494"/>
                <a:gd name="T48" fmla="*/ 97 w 495"/>
                <a:gd name="T49" fmla="*/ 480 h 494"/>
                <a:gd name="T50" fmla="*/ 64 w 495"/>
                <a:gd name="T51" fmla="*/ 448 h 494"/>
                <a:gd name="T52" fmla="*/ 26 w 495"/>
                <a:gd name="T53" fmla="*/ 405 h 494"/>
                <a:gd name="T54" fmla="*/ 6 w 495"/>
                <a:gd name="T55" fmla="*/ 381 h 494"/>
                <a:gd name="T56" fmla="*/ 0 w 495"/>
                <a:gd name="T57" fmla="*/ 339 h 494"/>
                <a:gd name="T58" fmla="*/ 25 w 495"/>
                <a:gd name="T59" fmla="*/ 333 h 494"/>
                <a:gd name="T60" fmla="*/ 37 w 495"/>
                <a:gd name="T61" fmla="*/ 306 h 494"/>
                <a:gd name="T62" fmla="*/ 44 w 495"/>
                <a:gd name="T63" fmla="*/ 252 h 494"/>
                <a:gd name="T64" fmla="*/ 59 w 495"/>
                <a:gd name="T65" fmla="*/ 255 h 494"/>
                <a:gd name="T66" fmla="*/ 75 w 495"/>
                <a:gd name="T67" fmla="*/ 259 h 494"/>
                <a:gd name="T68" fmla="*/ 70 w 495"/>
                <a:gd name="T69" fmla="*/ 238 h 494"/>
                <a:gd name="T70" fmla="*/ 76 w 495"/>
                <a:gd name="T71" fmla="*/ 214 h 494"/>
                <a:gd name="T72" fmla="*/ 98 w 495"/>
                <a:gd name="T73" fmla="*/ 185 h 494"/>
                <a:gd name="T74" fmla="*/ 125 w 495"/>
                <a:gd name="T75" fmla="*/ 178 h 494"/>
                <a:gd name="T76" fmla="*/ 159 w 495"/>
                <a:gd name="T77" fmla="*/ 131 h 494"/>
                <a:gd name="T78" fmla="*/ 164 w 495"/>
                <a:gd name="T79" fmla="*/ 66 h 494"/>
                <a:gd name="T80" fmla="*/ 158 w 495"/>
                <a:gd name="T81" fmla="*/ 18 h 494"/>
                <a:gd name="T82" fmla="*/ 172 w 495"/>
                <a:gd name="T83" fmla="*/ 0 h 494"/>
                <a:gd name="T84" fmla="*/ 222 w 495"/>
                <a:gd name="T85" fmla="*/ 11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5" h="494">
                  <a:moveTo>
                    <a:pt x="300" y="108"/>
                  </a:moveTo>
                  <a:lnTo>
                    <a:pt x="306" y="139"/>
                  </a:lnTo>
                  <a:lnTo>
                    <a:pt x="314" y="177"/>
                  </a:lnTo>
                  <a:lnTo>
                    <a:pt x="326" y="160"/>
                  </a:lnTo>
                  <a:lnTo>
                    <a:pt x="340" y="141"/>
                  </a:lnTo>
                  <a:lnTo>
                    <a:pt x="356" y="138"/>
                  </a:lnTo>
                  <a:lnTo>
                    <a:pt x="365" y="128"/>
                  </a:lnTo>
                  <a:lnTo>
                    <a:pt x="376" y="113"/>
                  </a:lnTo>
                  <a:lnTo>
                    <a:pt x="386" y="116"/>
                  </a:lnTo>
                  <a:lnTo>
                    <a:pt x="404" y="114"/>
                  </a:lnTo>
                  <a:lnTo>
                    <a:pt x="420" y="100"/>
                  </a:lnTo>
                  <a:lnTo>
                    <a:pt x="432" y="92"/>
                  </a:lnTo>
                  <a:lnTo>
                    <a:pt x="443" y="89"/>
                  </a:lnTo>
                  <a:lnTo>
                    <a:pt x="453" y="96"/>
                  </a:lnTo>
                  <a:lnTo>
                    <a:pt x="475" y="106"/>
                  </a:lnTo>
                  <a:lnTo>
                    <a:pt x="487" y="117"/>
                  </a:lnTo>
                  <a:lnTo>
                    <a:pt x="495" y="125"/>
                  </a:lnTo>
                  <a:lnTo>
                    <a:pt x="490" y="161"/>
                  </a:lnTo>
                  <a:lnTo>
                    <a:pt x="454" y="144"/>
                  </a:lnTo>
                  <a:lnTo>
                    <a:pt x="428" y="135"/>
                  </a:lnTo>
                  <a:lnTo>
                    <a:pt x="428" y="167"/>
                  </a:lnTo>
                  <a:lnTo>
                    <a:pt x="411" y="202"/>
                  </a:lnTo>
                  <a:lnTo>
                    <a:pt x="395" y="216"/>
                  </a:lnTo>
                  <a:lnTo>
                    <a:pt x="387" y="233"/>
                  </a:lnTo>
                  <a:lnTo>
                    <a:pt x="370" y="236"/>
                  </a:lnTo>
                  <a:lnTo>
                    <a:pt x="365" y="259"/>
                  </a:lnTo>
                  <a:lnTo>
                    <a:pt x="357" y="284"/>
                  </a:lnTo>
                  <a:lnTo>
                    <a:pt x="334" y="286"/>
                  </a:lnTo>
                  <a:lnTo>
                    <a:pt x="318" y="270"/>
                  </a:lnTo>
                  <a:lnTo>
                    <a:pt x="312" y="274"/>
                  </a:lnTo>
                  <a:lnTo>
                    <a:pt x="307" y="308"/>
                  </a:lnTo>
                  <a:lnTo>
                    <a:pt x="300" y="331"/>
                  </a:lnTo>
                  <a:lnTo>
                    <a:pt x="268" y="398"/>
                  </a:lnTo>
                  <a:lnTo>
                    <a:pt x="275" y="406"/>
                  </a:lnTo>
                  <a:lnTo>
                    <a:pt x="273" y="419"/>
                  </a:lnTo>
                  <a:lnTo>
                    <a:pt x="256" y="442"/>
                  </a:lnTo>
                  <a:lnTo>
                    <a:pt x="243" y="439"/>
                  </a:lnTo>
                  <a:lnTo>
                    <a:pt x="226" y="453"/>
                  </a:lnTo>
                  <a:lnTo>
                    <a:pt x="209" y="448"/>
                  </a:lnTo>
                  <a:lnTo>
                    <a:pt x="197" y="478"/>
                  </a:lnTo>
                  <a:lnTo>
                    <a:pt x="197" y="478"/>
                  </a:lnTo>
                  <a:lnTo>
                    <a:pt x="187" y="481"/>
                  </a:lnTo>
                  <a:lnTo>
                    <a:pt x="178" y="484"/>
                  </a:lnTo>
                  <a:lnTo>
                    <a:pt x="173" y="486"/>
                  </a:lnTo>
                  <a:lnTo>
                    <a:pt x="173" y="486"/>
                  </a:lnTo>
                  <a:lnTo>
                    <a:pt x="158" y="478"/>
                  </a:lnTo>
                  <a:lnTo>
                    <a:pt x="144" y="487"/>
                  </a:lnTo>
                  <a:lnTo>
                    <a:pt x="128" y="494"/>
                  </a:lnTo>
                  <a:lnTo>
                    <a:pt x="104" y="487"/>
                  </a:lnTo>
                  <a:lnTo>
                    <a:pt x="97" y="480"/>
                  </a:lnTo>
                  <a:lnTo>
                    <a:pt x="84" y="461"/>
                  </a:lnTo>
                  <a:lnTo>
                    <a:pt x="64" y="448"/>
                  </a:lnTo>
                  <a:lnTo>
                    <a:pt x="53" y="426"/>
                  </a:lnTo>
                  <a:lnTo>
                    <a:pt x="26" y="405"/>
                  </a:lnTo>
                  <a:lnTo>
                    <a:pt x="23" y="391"/>
                  </a:lnTo>
                  <a:lnTo>
                    <a:pt x="6" y="381"/>
                  </a:lnTo>
                  <a:lnTo>
                    <a:pt x="1" y="372"/>
                  </a:lnTo>
                  <a:lnTo>
                    <a:pt x="0" y="339"/>
                  </a:lnTo>
                  <a:lnTo>
                    <a:pt x="14" y="338"/>
                  </a:lnTo>
                  <a:lnTo>
                    <a:pt x="25" y="333"/>
                  </a:lnTo>
                  <a:lnTo>
                    <a:pt x="26" y="316"/>
                  </a:lnTo>
                  <a:lnTo>
                    <a:pt x="37" y="306"/>
                  </a:lnTo>
                  <a:lnTo>
                    <a:pt x="37" y="275"/>
                  </a:lnTo>
                  <a:lnTo>
                    <a:pt x="44" y="252"/>
                  </a:lnTo>
                  <a:lnTo>
                    <a:pt x="51" y="247"/>
                  </a:lnTo>
                  <a:lnTo>
                    <a:pt x="59" y="255"/>
                  </a:lnTo>
                  <a:lnTo>
                    <a:pt x="62" y="266"/>
                  </a:lnTo>
                  <a:lnTo>
                    <a:pt x="75" y="259"/>
                  </a:lnTo>
                  <a:lnTo>
                    <a:pt x="76" y="249"/>
                  </a:lnTo>
                  <a:lnTo>
                    <a:pt x="70" y="238"/>
                  </a:lnTo>
                  <a:lnTo>
                    <a:pt x="70" y="224"/>
                  </a:lnTo>
                  <a:lnTo>
                    <a:pt x="76" y="214"/>
                  </a:lnTo>
                  <a:lnTo>
                    <a:pt x="90" y="194"/>
                  </a:lnTo>
                  <a:lnTo>
                    <a:pt x="98" y="185"/>
                  </a:lnTo>
                  <a:lnTo>
                    <a:pt x="111" y="188"/>
                  </a:lnTo>
                  <a:lnTo>
                    <a:pt x="125" y="178"/>
                  </a:lnTo>
                  <a:lnTo>
                    <a:pt x="145" y="156"/>
                  </a:lnTo>
                  <a:lnTo>
                    <a:pt x="159" y="131"/>
                  </a:lnTo>
                  <a:lnTo>
                    <a:pt x="161" y="97"/>
                  </a:lnTo>
                  <a:lnTo>
                    <a:pt x="164" y="66"/>
                  </a:lnTo>
                  <a:lnTo>
                    <a:pt x="164" y="36"/>
                  </a:lnTo>
                  <a:lnTo>
                    <a:pt x="158" y="18"/>
                  </a:lnTo>
                  <a:lnTo>
                    <a:pt x="162" y="8"/>
                  </a:lnTo>
                  <a:lnTo>
                    <a:pt x="172" y="0"/>
                  </a:lnTo>
                  <a:lnTo>
                    <a:pt x="193" y="124"/>
                  </a:lnTo>
                  <a:lnTo>
                    <a:pt x="222" y="119"/>
                  </a:lnTo>
                  <a:lnTo>
                    <a:pt x="300" y="10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Freeform 78"/>
            <p:cNvSpPr>
              <a:spLocks/>
            </p:cNvSpPr>
            <p:nvPr/>
          </p:nvSpPr>
          <p:spPr bwMode="auto">
            <a:xfrm>
              <a:off x="4116" y="1504"/>
              <a:ext cx="476" cy="516"/>
            </a:xfrm>
            <a:custGeom>
              <a:avLst/>
              <a:gdLst>
                <a:gd name="T0" fmla="*/ 406 w 476"/>
                <a:gd name="T1" fmla="*/ 27 h 516"/>
                <a:gd name="T2" fmla="*/ 361 w 476"/>
                <a:gd name="T3" fmla="*/ 63 h 516"/>
                <a:gd name="T4" fmla="*/ 315 w 476"/>
                <a:gd name="T5" fmla="*/ 92 h 516"/>
                <a:gd name="T6" fmla="*/ 262 w 476"/>
                <a:gd name="T7" fmla="*/ 111 h 516"/>
                <a:gd name="T8" fmla="*/ 228 w 476"/>
                <a:gd name="T9" fmla="*/ 94 h 516"/>
                <a:gd name="T10" fmla="*/ 179 w 476"/>
                <a:gd name="T11" fmla="*/ 89 h 516"/>
                <a:gd name="T12" fmla="*/ 134 w 476"/>
                <a:gd name="T13" fmla="*/ 85 h 516"/>
                <a:gd name="T14" fmla="*/ 0 w 476"/>
                <a:gd name="T15" fmla="*/ 108 h 516"/>
                <a:gd name="T16" fmla="*/ 20 w 476"/>
                <a:gd name="T17" fmla="*/ 286 h 516"/>
                <a:gd name="T18" fmla="*/ 39 w 476"/>
                <a:gd name="T19" fmla="*/ 462 h 516"/>
                <a:gd name="T20" fmla="*/ 81 w 476"/>
                <a:gd name="T21" fmla="*/ 456 h 516"/>
                <a:gd name="T22" fmla="*/ 114 w 476"/>
                <a:gd name="T23" fmla="*/ 494 h 516"/>
                <a:gd name="T24" fmla="*/ 158 w 476"/>
                <a:gd name="T25" fmla="*/ 506 h 516"/>
                <a:gd name="T26" fmla="*/ 186 w 476"/>
                <a:gd name="T27" fmla="*/ 497 h 516"/>
                <a:gd name="T28" fmla="*/ 234 w 476"/>
                <a:gd name="T29" fmla="*/ 503 h 516"/>
                <a:gd name="T30" fmla="*/ 261 w 476"/>
                <a:gd name="T31" fmla="*/ 481 h 516"/>
                <a:gd name="T32" fmla="*/ 276 w 476"/>
                <a:gd name="T33" fmla="*/ 494 h 516"/>
                <a:gd name="T34" fmla="*/ 309 w 476"/>
                <a:gd name="T35" fmla="*/ 516 h 516"/>
                <a:gd name="T36" fmla="*/ 332 w 476"/>
                <a:gd name="T37" fmla="*/ 511 h 516"/>
                <a:gd name="T38" fmla="*/ 343 w 476"/>
                <a:gd name="T39" fmla="*/ 484 h 516"/>
                <a:gd name="T40" fmla="*/ 350 w 476"/>
                <a:gd name="T41" fmla="*/ 430 h 516"/>
                <a:gd name="T42" fmla="*/ 367 w 476"/>
                <a:gd name="T43" fmla="*/ 433 h 516"/>
                <a:gd name="T44" fmla="*/ 381 w 476"/>
                <a:gd name="T45" fmla="*/ 437 h 516"/>
                <a:gd name="T46" fmla="*/ 376 w 476"/>
                <a:gd name="T47" fmla="*/ 416 h 516"/>
                <a:gd name="T48" fmla="*/ 381 w 476"/>
                <a:gd name="T49" fmla="*/ 395 h 516"/>
                <a:gd name="T50" fmla="*/ 401 w 476"/>
                <a:gd name="T51" fmla="*/ 364 h 516"/>
                <a:gd name="T52" fmla="*/ 428 w 476"/>
                <a:gd name="T53" fmla="*/ 358 h 516"/>
                <a:gd name="T54" fmla="*/ 465 w 476"/>
                <a:gd name="T55" fmla="*/ 311 h 516"/>
                <a:gd name="T56" fmla="*/ 470 w 476"/>
                <a:gd name="T57" fmla="*/ 249 h 516"/>
                <a:gd name="T58" fmla="*/ 462 w 476"/>
                <a:gd name="T59" fmla="*/ 197 h 516"/>
                <a:gd name="T60" fmla="*/ 476 w 476"/>
                <a:gd name="T61" fmla="*/ 178 h 516"/>
                <a:gd name="T62" fmla="*/ 443 w 476"/>
                <a:gd name="T6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6" h="516">
                  <a:moveTo>
                    <a:pt x="443" y="0"/>
                  </a:moveTo>
                  <a:lnTo>
                    <a:pt x="406" y="27"/>
                  </a:lnTo>
                  <a:lnTo>
                    <a:pt x="381" y="41"/>
                  </a:lnTo>
                  <a:lnTo>
                    <a:pt x="361" y="63"/>
                  </a:lnTo>
                  <a:lnTo>
                    <a:pt x="336" y="88"/>
                  </a:lnTo>
                  <a:lnTo>
                    <a:pt x="315" y="92"/>
                  </a:lnTo>
                  <a:lnTo>
                    <a:pt x="297" y="96"/>
                  </a:lnTo>
                  <a:lnTo>
                    <a:pt x="262" y="111"/>
                  </a:lnTo>
                  <a:lnTo>
                    <a:pt x="250" y="113"/>
                  </a:lnTo>
                  <a:lnTo>
                    <a:pt x="228" y="94"/>
                  </a:lnTo>
                  <a:lnTo>
                    <a:pt x="195" y="97"/>
                  </a:lnTo>
                  <a:lnTo>
                    <a:pt x="179" y="89"/>
                  </a:lnTo>
                  <a:lnTo>
                    <a:pt x="165" y="80"/>
                  </a:lnTo>
                  <a:lnTo>
                    <a:pt x="134" y="85"/>
                  </a:lnTo>
                  <a:lnTo>
                    <a:pt x="70" y="94"/>
                  </a:lnTo>
                  <a:lnTo>
                    <a:pt x="0" y="108"/>
                  </a:lnTo>
                  <a:lnTo>
                    <a:pt x="9" y="200"/>
                  </a:lnTo>
                  <a:lnTo>
                    <a:pt x="20" y="286"/>
                  </a:lnTo>
                  <a:lnTo>
                    <a:pt x="36" y="431"/>
                  </a:lnTo>
                  <a:lnTo>
                    <a:pt x="39" y="462"/>
                  </a:lnTo>
                  <a:lnTo>
                    <a:pt x="65" y="461"/>
                  </a:lnTo>
                  <a:lnTo>
                    <a:pt x="81" y="456"/>
                  </a:lnTo>
                  <a:lnTo>
                    <a:pt x="101" y="466"/>
                  </a:lnTo>
                  <a:lnTo>
                    <a:pt x="114" y="494"/>
                  </a:lnTo>
                  <a:lnTo>
                    <a:pt x="147" y="492"/>
                  </a:lnTo>
                  <a:lnTo>
                    <a:pt x="158" y="506"/>
                  </a:lnTo>
                  <a:lnTo>
                    <a:pt x="168" y="506"/>
                  </a:lnTo>
                  <a:lnTo>
                    <a:pt x="186" y="497"/>
                  </a:lnTo>
                  <a:lnTo>
                    <a:pt x="201" y="500"/>
                  </a:lnTo>
                  <a:lnTo>
                    <a:pt x="234" y="503"/>
                  </a:lnTo>
                  <a:lnTo>
                    <a:pt x="245" y="489"/>
                  </a:lnTo>
                  <a:lnTo>
                    <a:pt x="261" y="481"/>
                  </a:lnTo>
                  <a:lnTo>
                    <a:pt x="273" y="476"/>
                  </a:lnTo>
                  <a:lnTo>
                    <a:pt x="276" y="494"/>
                  </a:lnTo>
                  <a:lnTo>
                    <a:pt x="289" y="500"/>
                  </a:lnTo>
                  <a:lnTo>
                    <a:pt x="309" y="516"/>
                  </a:lnTo>
                  <a:lnTo>
                    <a:pt x="323" y="514"/>
                  </a:lnTo>
                  <a:lnTo>
                    <a:pt x="332" y="511"/>
                  </a:lnTo>
                  <a:lnTo>
                    <a:pt x="332" y="494"/>
                  </a:lnTo>
                  <a:lnTo>
                    <a:pt x="343" y="484"/>
                  </a:lnTo>
                  <a:lnTo>
                    <a:pt x="343" y="455"/>
                  </a:lnTo>
                  <a:lnTo>
                    <a:pt x="350" y="430"/>
                  </a:lnTo>
                  <a:lnTo>
                    <a:pt x="357" y="425"/>
                  </a:lnTo>
                  <a:lnTo>
                    <a:pt x="367" y="433"/>
                  </a:lnTo>
                  <a:lnTo>
                    <a:pt x="370" y="444"/>
                  </a:lnTo>
                  <a:lnTo>
                    <a:pt x="381" y="437"/>
                  </a:lnTo>
                  <a:lnTo>
                    <a:pt x="382" y="428"/>
                  </a:lnTo>
                  <a:lnTo>
                    <a:pt x="376" y="416"/>
                  </a:lnTo>
                  <a:lnTo>
                    <a:pt x="376" y="402"/>
                  </a:lnTo>
                  <a:lnTo>
                    <a:pt x="381" y="395"/>
                  </a:lnTo>
                  <a:lnTo>
                    <a:pt x="395" y="373"/>
                  </a:lnTo>
                  <a:lnTo>
                    <a:pt x="401" y="364"/>
                  </a:lnTo>
                  <a:lnTo>
                    <a:pt x="414" y="367"/>
                  </a:lnTo>
                  <a:lnTo>
                    <a:pt x="428" y="358"/>
                  </a:lnTo>
                  <a:lnTo>
                    <a:pt x="448" y="336"/>
                  </a:lnTo>
                  <a:lnTo>
                    <a:pt x="465" y="311"/>
                  </a:lnTo>
                  <a:lnTo>
                    <a:pt x="467" y="280"/>
                  </a:lnTo>
                  <a:lnTo>
                    <a:pt x="470" y="249"/>
                  </a:lnTo>
                  <a:lnTo>
                    <a:pt x="468" y="214"/>
                  </a:lnTo>
                  <a:lnTo>
                    <a:pt x="462" y="197"/>
                  </a:lnTo>
                  <a:lnTo>
                    <a:pt x="465" y="189"/>
                  </a:lnTo>
                  <a:lnTo>
                    <a:pt x="476" y="178"/>
                  </a:lnTo>
                  <a:lnTo>
                    <a:pt x="462" y="122"/>
                  </a:lnTo>
                  <a:lnTo>
                    <a:pt x="443" y="0"/>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Freeform 79"/>
            <p:cNvSpPr>
              <a:spLocks/>
            </p:cNvSpPr>
            <p:nvPr/>
          </p:nvSpPr>
          <p:spPr bwMode="auto">
            <a:xfrm>
              <a:off x="3836" y="1604"/>
              <a:ext cx="325" cy="567"/>
            </a:xfrm>
            <a:custGeom>
              <a:avLst/>
              <a:gdLst>
                <a:gd name="T0" fmla="*/ 0 w 325"/>
                <a:gd name="T1" fmla="*/ 567 h 567"/>
                <a:gd name="T2" fmla="*/ 2 w 325"/>
                <a:gd name="T3" fmla="*/ 548 h 567"/>
                <a:gd name="T4" fmla="*/ 3 w 325"/>
                <a:gd name="T5" fmla="*/ 520 h 567"/>
                <a:gd name="T6" fmla="*/ 19 w 325"/>
                <a:gd name="T7" fmla="*/ 503 h 567"/>
                <a:gd name="T8" fmla="*/ 30 w 325"/>
                <a:gd name="T9" fmla="*/ 478 h 567"/>
                <a:gd name="T10" fmla="*/ 46 w 325"/>
                <a:gd name="T11" fmla="*/ 451 h 567"/>
                <a:gd name="T12" fmla="*/ 43 w 325"/>
                <a:gd name="T13" fmla="*/ 416 h 567"/>
                <a:gd name="T14" fmla="*/ 32 w 325"/>
                <a:gd name="T15" fmla="*/ 398 h 567"/>
                <a:gd name="T16" fmla="*/ 30 w 325"/>
                <a:gd name="T17" fmla="*/ 378 h 567"/>
                <a:gd name="T18" fmla="*/ 35 w 325"/>
                <a:gd name="T19" fmla="*/ 344 h 567"/>
                <a:gd name="T20" fmla="*/ 32 w 325"/>
                <a:gd name="T21" fmla="*/ 300 h 567"/>
                <a:gd name="T22" fmla="*/ 24 w 325"/>
                <a:gd name="T23" fmla="*/ 200 h 567"/>
                <a:gd name="T24" fmla="*/ 16 w 325"/>
                <a:gd name="T25" fmla="*/ 105 h 567"/>
                <a:gd name="T26" fmla="*/ 10 w 325"/>
                <a:gd name="T27" fmla="*/ 32 h 567"/>
                <a:gd name="T28" fmla="*/ 28 w 325"/>
                <a:gd name="T29" fmla="*/ 38 h 567"/>
                <a:gd name="T30" fmla="*/ 38 w 325"/>
                <a:gd name="T31" fmla="*/ 42 h 567"/>
                <a:gd name="T32" fmla="*/ 44 w 325"/>
                <a:gd name="T33" fmla="*/ 41 h 567"/>
                <a:gd name="T34" fmla="*/ 58 w 325"/>
                <a:gd name="T35" fmla="*/ 28 h 567"/>
                <a:gd name="T36" fmla="*/ 75 w 325"/>
                <a:gd name="T37" fmla="*/ 19 h 567"/>
                <a:gd name="T38" fmla="*/ 107 w 325"/>
                <a:gd name="T39" fmla="*/ 17 h 567"/>
                <a:gd name="T40" fmla="*/ 244 w 325"/>
                <a:gd name="T41" fmla="*/ 3 h 567"/>
                <a:gd name="T42" fmla="*/ 280 w 325"/>
                <a:gd name="T43" fmla="*/ 0 h 567"/>
                <a:gd name="T44" fmla="*/ 289 w 325"/>
                <a:gd name="T45" fmla="*/ 100 h 567"/>
                <a:gd name="T46" fmla="*/ 316 w 325"/>
                <a:gd name="T47" fmla="*/ 330 h 567"/>
                <a:gd name="T48" fmla="*/ 319 w 325"/>
                <a:gd name="T49" fmla="*/ 366 h 567"/>
                <a:gd name="T50" fmla="*/ 317 w 325"/>
                <a:gd name="T51" fmla="*/ 380 h 567"/>
                <a:gd name="T52" fmla="*/ 325 w 325"/>
                <a:gd name="T53" fmla="*/ 392 h 567"/>
                <a:gd name="T54" fmla="*/ 325 w 325"/>
                <a:gd name="T55" fmla="*/ 400 h 567"/>
                <a:gd name="T56" fmla="*/ 310 w 325"/>
                <a:gd name="T57" fmla="*/ 411 h 567"/>
                <a:gd name="T58" fmla="*/ 288 w 325"/>
                <a:gd name="T59" fmla="*/ 420 h 567"/>
                <a:gd name="T60" fmla="*/ 267 w 325"/>
                <a:gd name="T61" fmla="*/ 423 h 567"/>
                <a:gd name="T62" fmla="*/ 263 w 325"/>
                <a:gd name="T63" fmla="*/ 453 h 567"/>
                <a:gd name="T64" fmla="*/ 235 w 325"/>
                <a:gd name="T65" fmla="*/ 475 h 567"/>
                <a:gd name="T66" fmla="*/ 217 w 325"/>
                <a:gd name="T67" fmla="*/ 500 h 567"/>
                <a:gd name="T68" fmla="*/ 219 w 325"/>
                <a:gd name="T69" fmla="*/ 514 h 567"/>
                <a:gd name="T70" fmla="*/ 216 w 325"/>
                <a:gd name="T71" fmla="*/ 523 h 567"/>
                <a:gd name="T72" fmla="*/ 196 w 325"/>
                <a:gd name="T73" fmla="*/ 523 h 567"/>
                <a:gd name="T74" fmla="*/ 185 w 325"/>
                <a:gd name="T75" fmla="*/ 514 h 567"/>
                <a:gd name="T76" fmla="*/ 169 w 325"/>
                <a:gd name="T77" fmla="*/ 522 h 567"/>
                <a:gd name="T78" fmla="*/ 153 w 325"/>
                <a:gd name="T79" fmla="*/ 531 h 567"/>
                <a:gd name="T80" fmla="*/ 153 w 325"/>
                <a:gd name="T81" fmla="*/ 550 h 567"/>
                <a:gd name="T82" fmla="*/ 146 w 325"/>
                <a:gd name="T83" fmla="*/ 551 h 567"/>
                <a:gd name="T84" fmla="*/ 144 w 325"/>
                <a:gd name="T85" fmla="*/ 545 h 567"/>
                <a:gd name="T86" fmla="*/ 130 w 325"/>
                <a:gd name="T87" fmla="*/ 536 h 567"/>
                <a:gd name="T88" fmla="*/ 110 w 325"/>
                <a:gd name="T89" fmla="*/ 544 h 567"/>
                <a:gd name="T90" fmla="*/ 100 w 325"/>
                <a:gd name="T91" fmla="*/ 562 h 567"/>
                <a:gd name="T92" fmla="*/ 91 w 325"/>
                <a:gd name="T93" fmla="*/ 558 h 567"/>
                <a:gd name="T94" fmla="*/ 82 w 325"/>
                <a:gd name="T95" fmla="*/ 548 h 567"/>
                <a:gd name="T96" fmla="*/ 53 w 325"/>
                <a:gd name="T97" fmla="*/ 551 h 567"/>
                <a:gd name="T98" fmla="*/ 19 w 325"/>
                <a:gd name="T99" fmla="*/ 558 h 567"/>
                <a:gd name="T100" fmla="*/ 0 w 325"/>
                <a:gd name="T101"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567">
                  <a:moveTo>
                    <a:pt x="0" y="567"/>
                  </a:moveTo>
                  <a:lnTo>
                    <a:pt x="2" y="548"/>
                  </a:lnTo>
                  <a:lnTo>
                    <a:pt x="3" y="520"/>
                  </a:lnTo>
                  <a:lnTo>
                    <a:pt x="19" y="503"/>
                  </a:lnTo>
                  <a:lnTo>
                    <a:pt x="30" y="478"/>
                  </a:lnTo>
                  <a:lnTo>
                    <a:pt x="46" y="451"/>
                  </a:lnTo>
                  <a:lnTo>
                    <a:pt x="43" y="416"/>
                  </a:lnTo>
                  <a:lnTo>
                    <a:pt x="32" y="398"/>
                  </a:lnTo>
                  <a:lnTo>
                    <a:pt x="30" y="378"/>
                  </a:lnTo>
                  <a:lnTo>
                    <a:pt x="35" y="344"/>
                  </a:lnTo>
                  <a:lnTo>
                    <a:pt x="32" y="300"/>
                  </a:lnTo>
                  <a:lnTo>
                    <a:pt x="24" y="200"/>
                  </a:lnTo>
                  <a:lnTo>
                    <a:pt x="16" y="105"/>
                  </a:lnTo>
                  <a:lnTo>
                    <a:pt x="10" y="32"/>
                  </a:lnTo>
                  <a:lnTo>
                    <a:pt x="28" y="38"/>
                  </a:lnTo>
                  <a:lnTo>
                    <a:pt x="38" y="42"/>
                  </a:lnTo>
                  <a:lnTo>
                    <a:pt x="44" y="41"/>
                  </a:lnTo>
                  <a:lnTo>
                    <a:pt x="58" y="28"/>
                  </a:lnTo>
                  <a:lnTo>
                    <a:pt x="75" y="19"/>
                  </a:lnTo>
                  <a:lnTo>
                    <a:pt x="107" y="17"/>
                  </a:lnTo>
                  <a:lnTo>
                    <a:pt x="244" y="3"/>
                  </a:lnTo>
                  <a:lnTo>
                    <a:pt x="280" y="0"/>
                  </a:lnTo>
                  <a:lnTo>
                    <a:pt x="289" y="100"/>
                  </a:lnTo>
                  <a:lnTo>
                    <a:pt x="316" y="330"/>
                  </a:lnTo>
                  <a:lnTo>
                    <a:pt x="319" y="366"/>
                  </a:lnTo>
                  <a:lnTo>
                    <a:pt x="317" y="380"/>
                  </a:lnTo>
                  <a:lnTo>
                    <a:pt x="325" y="392"/>
                  </a:lnTo>
                  <a:lnTo>
                    <a:pt x="325" y="400"/>
                  </a:lnTo>
                  <a:lnTo>
                    <a:pt x="310" y="411"/>
                  </a:lnTo>
                  <a:lnTo>
                    <a:pt x="288" y="420"/>
                  </a:lnTo>
                  <a:lnTo>
                    <a:pt x="267" y="423"/>
                  </a:lnTo>
                  <a:lnTo>
                    <a:pt x="263" y="453"/>
                  </a:lnTo>
                  <a:lnTo>
                    <a:pt x="235" y="475"/>
                  </a:lnTo>
                  <a:lnTo>
                    <a:pt x="217" y="500"/>
                  </a:lnTo>
                  <a:lnTo>
                    <a:pt x="219" y="514"/>
                  </a:lnTo>
                  <a:lnTo>
                    <a:pt x="216" y="523"/>
                  </a:lnTo>
                  <a:lnTo>
                    <a:pt x="196" y="523"/>
                  </a:lnTo>
                  <a:lnTo>
                    <a:pt x="185" y="514"/>
                  </a:lnTo>
                  <a:lnTo>
                    <a:pt x="169" y="522"/>
                  </a:lnTo>
                  <a:lnTo>
                    <a:pt x="153" y="531"/>
                  </a:lnTo>
                  <a:lnTo>
                    <a:pt x="153" y="550"/>
                  </a:lnTo>
                  <a:lnTo>
                    <a:pt x="146" y="551"/>
                  </a:lnTo>
                  <a:lnTo>
                    <a:pt x="144" y="545"/>
                  </a:lnTo>
                  <a:lnTo>
                    <a:pt x="130" y="536"/>
                  </a:lnTo>
                  <a:lnTo>
                    <a:pt x="110" y="544"/>
                  </a:lnTo>
                  <a:lnTo>
                    <a:pt x="100" y="562"/>
                  </a:lnTo>
                  <a:lnTo>
                    <a:pt x="91" y="558"/>
                  </a:lnTo>
                  <a:lnTo>
                    <a:pt x="82" y="548"/>
                  </a:lnTo>
                  <a:lnTo>
                    <a:pt x="53" y="551"/>
                  </a:lnTo>
                  <a:lnTo>
                    <a:pt x="19" y="558"/>
                  </a:lnTo>
                  <a:lnTo>
                    <a:pt x="0" y="567"/>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Freeform 80"/>
            <p:cNvSpPr>
              <a:spLocks/>
            </p:cNvSpPr>
            <p:nvPr/>
          </p:nvSpPr>
          <p:spPr bwMode="auto">
            <a:xfrm>
              <a:off x="3448" y="1531"/>
              <a:ext cx="432" cy="771"/>
            </a:xfrm>
            <a:custGeom>
              <a:avLst/>
              <a:gdLst>
                <a:gd name="T0" fmla="*/ 388 w 432"/>
                <a:gd name="T1" fmla="*/ 621 h 771"/>
                <a:gd name="T2" fmla="*/ 407 w 432"/>
                <a:gd name="T3" fmla="*/ 574 h 771"/>
                <a:gd name="T4" fmla="*/ 432 w 432"/>
                <a:gd name="T5" fmla="*/ 524 h 771"/>
                <a:gd name="T6" fmla="*/ 418 w 432"/>
                <a:gd name="T7" fmla="*/ 470 h 771"/>
                <a:gd name="T8" fmla="*/ 421 w 432"/>
                <a:gd name="T9" fmla="*/ 415 h 771"/>
                <a:gd name="T10" fmla="*/ 410 w 432"/>
                <a:gd name="T11" fmla="*/ 272 h 771"/>
                <a:gd name="T12" fmla="*/ 396 w 432"/>
                <a:gd name="T13" fmla="*/ 106 h 771"/>
                <a:gd name="T14" fmla="*/ 388 w 432"/>
                <a:gd name="T15" fmla="*/ 84 h 771"/>
                <a:gd name="T16" fmla="*/ 371 w 432"/>
                <a:gd name="T17" fmla="*/ 50 h 771"/>
                <a:gd name="T18" fmla="*/ 360 w 432"/>
                <a:gd name="T19" fmla="*/ 0 h 771"/>
                <a:gd name="T20" fmla="*/ 76 w 432"/>
                <a:gd name="T21" fmla="*/ 30 h 771"/>
                <a:gd name="T22" fmla="*/ 96 w 432"/>
                <a:gd name="T23" fmla="*/ 42 h 771"/>
                <a:gd name="T24" fmla="*/ 123 w 432"/>
                <a:gd name="T25" fmla="*/ 75 h 771"/>
                <a:gd name="T26" fmla="*/ 123 w 432"/>
                <a:gd name="T27" fmla="*/ 111 h 771"/>
                <a:gd name="T28" fmla="*/ 107 w 432"/>
                <a:gd name="T29" fmla="*/ 148 h 771"/>
                <a:gd name="T30" fmla="*/ 81 w 432"/>
                <a:gd name="T31" fmla="*/ 164 h 771"/>
                <a:gd name="T32" fmla="*/ 45 w 432"/>
                <a:gd name="T33" fmla="*/ 184 h 771"/>
                <a:gd name="T34" fmla="*/ 45 w 432"/>
                <a:gd name="T35" fmla="*/ 206 h 771"/>
                <a:gd name="T36" fmla="*/ 54 w 432"/>
                <a:gd name="T37" fmla="*/ 242 h 771"/>
                <a:gd name="T38" fmla="*/ 39 w 432"/>
                <a:gd name="T39" fmla="*/ 262 h 771"/>
                <a:gd name="T40" fmla="*/ 28 w 432"/>
                <a:gd name="T41" fmla="*/ 281 h 771"/>
                <a:gd name="T42" fmla="*/ 15 w 432"/>
                <a:gd name="T43" fmla="*/ 297 h 771"/>
                <a:gd name="T44" fmla="*/ 6 w 432"/>
                <a:gd name="T45" fmla="*/ 318 h 771"/>
                <a:gd name="T46" fmla="*/ 3 w 432"/>
                <a:gd name="T47" fmla="*/ 359 h 771"/>
                <a:gd name="T48" fmla="*/ 64 w 432"/>
                <a:gd name="T49" fmla="*/ 451 h 771"/>
                <a:gd name="T50" fmla="*/ 96 w 432"/>
                <a:gd name="T51" fmla="*/ 501 h 771"/>
                <a:gd name="T52" fmla="*/ 142 w 432"/>
                <a:gd name="T53" fmla="*/ 512 h 771"/>
                <a:gd name="T54" fmla="*/ 154 w 432"/>
                <a:gd name="T55" fmla="*/ 545 h 771"/>
                <a:gd name="T56" fmla="*/ 135 w 432"/>
                <a:gd name="T57" fmla="*/ 601 h 771"/>
                <a:gd name="T58" fmla="*/ 190 w 432"/>
                <a:gd name="T59" fmla="*/ 659 h 771"/>
                <a:gd name="T60" fmla="*/ 231 w 432"/>
                <a:gd name="T61" fmla="*/ 695 h 771"/>
                <a:gd name="T62" fmla="*/ 238 w 432"/>
                <a:gd name="T63" fmla="*/ 732 h 771"/>
                <a:gd name="T64" fmla="*/ 260 w 432"/>
                <a:gd name="T65" fmla="*/ 771 h 771"/>
                <a:gd name="T66" fmla="*/ 274 w 432"/>
                <a:gd name="T67" fmla="*/ 752 h 771"/>
                <a:gd name="T68" fmla="*/ 301 w 432"/>
                <a:gd name="T69" fmla="*/ 738 h 771"/>
                <a:gd name="T70" fmla="*/ 340 w 432"/>
                <a:gd name="T71" fmla="*/ 754 h 771"/>
                <a:gd name="T72" fmla="*/ 349 w 432"/>
                <a:gd name="T73" fmla="*/ 738 h 771"/>
                <a:gd name="T74" fmla="*/ 343 w 432"/>
                <a:gd name="T75" fmla="*/ 709 h 771"/>
                <a:gd name="T76" fmla="*/ 373 w 432"/>
                <a:gd name="T77" fmla="*/ 695 h 771"/>
                <a:gd name="T78" fmla="*/ 377 w 432"/>
                <a:gd name="T79" fmla="*/ 684 h 771"/>
                <a:gd name="T80" fmla="*/ 382 w 432"/>
                <a:gd name="T81" fmla="*/ 66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2" h="771">
                  <a:moveTo>
                    <a:pt x="388" y="641"/>
                  </a:moveTo>
                  <a:lnTo>
                    <a:pt x="388" y="621"/>
                  </a:lnTo>
                  <a:lnTo>
                    <a:pt x="393" y="593"/>
                  </a:lnTo>
                  <a:lnTo>
                    <a:pt x="407" y="574"/>
                  </a:lnTo>
                  <a:lnTo>
                    <a:pt x="418" y="549"/>
                  </a:lnTo>
                  <a:lnTo>
                    <a:pt x="432" y="524"/>
                  </a:lnTo>
                  <a:lnTo>
                    <a:pt x="431" y="492"/>
                  </a:lnTo>
                  <a:lnTo>
                    <a:pt x="418" y="470"/>
                  </a:lnTo>
                  <a:lnTo>
                    <a:pt x="416" y="448"/>
                  </a:lnTo>
                  <a:lnTo>
                    <a:pt x="421" y="415"/>
                  </a:lnTo>
                  <a:lnTo>
                    <a:pt x="416" y="371"/>
                  </a:lnTo>
                  <a:lnTo>
                    <a:pt x="410" y="272"/>
                  </a:lnTo>
                  <a:lnTo>
                    <a:pt x="401" y="178"/>
                  </a:lnTo>
                  <a:lnTo>
                    <a:pt x="396" y="106"/>
                  </a:lnTo>
                  <a:lnTo>
                    <a:pt x="395" y="100"/>
                  </a:lnTo>
                  <a:lnTo>
                    <a:pt x="388" y="84"/>
                  </a:lnTo>
                  <a:lnTo>
                    <a:pt x="381" y="61"/>
                  </a:lnTo>
                  <a:lnTo>
                    <a:pt x="371" y="50"/>
                  </a:lnTo>
                  <a:lnTo>
                    <a:pt x="362" y="33"/>
                  </a:lnTo>
                  <a:lnTo>
                    <a:pt x="360" y="0"/>
                  </a:lnTo>
                  <a:lnTo>
                    <a:pt x="75" y="16"/>
                  </a:lnTo>
                  <a:lnTo>
                    <a:pt x="76" y="30"/>
                  </a:lnTo>
                  <a:lnTo>
                    <a:pt x="90" y="34"/>
                  </a:lnTo>
                  <a:lnTo>
                    <a:pt x="96" y="42"/>
                  </a:lnTo>
                  <a:lnTo>
                    <a:pt x="98" y="53"/>
                  </a:lnTo>
                  <a:lnTo>
                    <a:pt x="123" y="75"/>
                  </a:lnTo>
                  <a:lnTo>
                    <a:pt x="128" y="89"/>
                  </a:lnTo>
                  <a:lnTo>
                    <a:pt x="123" y="111"/>
                  </a:lnTo>
                  <a:lnTo>
                    <a:pt x="112" y="133"/>
                  </a:lnTo>
                  <a:lnTo>
                    <a:pt x="107" y="148"/>
                  </a:lnTo>
                  <a:lnTo>
                    <a:pt x="93" y="161"/>
                  </a:lnTo>
                  <a:lnTo>
                    <a:pt x="81" y="164"/>
                  </a:lnTo>
                  <a:lnTo>
                    <a:pt x="48" y="173"/>
                  </a:lnTo>
                  <a:lnTo>
                    <a:pt x="45" y="184"/>
                  </a:lnTo>
                  <a:lnTo>
                    <a:pt x="40" y="197"/>
                  </a:lnTo>
                  <a:lnTo>
                    <a:pt x="45" y="206"/>
                  </a:lnTo>
                  <a:lnTo>
                    <a:pt x="56" y="215"/>
                  </a:lnTo>
                  <a:lnTo>
                    <a:pt x="54" y="242"/>
                  </a:lnTo>
                  <a:lnTo>
                    <a:pt x="43" y="251"/>
                  </a:lnTo>
                  <a:lnTo>
                    <a:pt x="39" y="262"/>
                  </a:lnTo>
                  <a:lnTo>
                    <a:pt x="39" y="279"/>
                  </a:lnTo>
                  <a:lnTo>
                    <a:pt x="28" y="281"/>
                  </a:lnTo>
                  <a:lnTo>
                    <a:pt x="17" y="289"/>
                  </a:lnTo>
                  <a:lnTo>
                    <a:pt x="15" y="297"/>
                  </a:lnTo>
                  <a:lnTo>
                    <a:pt x="17" y="311"/>
                  </a:lnTo>
                  <a:lnTo>
                    <a:pt x="6" y="318"/>
                  </a:lnTo>
                  <a:lnTo>
                    <a:pt x="0" y="336"/>
                  </a:lnTo>
                  <a:lnTo>
                    <a:pt x="3" y="359"/>
                  </a:lnTo>
                  <a:lnTo>
                    <a:pt x="17" y="404"/>
                  </a:lnTo>
                  <a:lnTo>
                    <a:pt x="64" y="451"/>
                  </a:lnTo>
                  <a:lnTo>
                    <a:pt x="96" y="474"/>
                  </a:lnTo>
                  <a:lnTo>
                    <a:pt x="96" y="501"/>
                  </a:lnTo>
                  <a:lnTo>
                    <a:pt x="101" y="510"/>
                  </a:lnTo>
                  <a:lnTo>
                    <a:pt x="142" y="512"/>
                  </a:lnTo>
                  <a:lnTo>
                    <a:pt x="159" y="521"/>
                  </a:lnTo>
                  <a:lnTo>
                    <a:pt x="154" y="545"/>
                  </a:lnTo>
                  <a:lnTo>
                    <a:pt x="140" y="581"/>
                  </a:lnTo>
                  <a:lnTo>
                    <a:pt x="135" y="601"/>
                  </a:lnTo>
                  <a:lnTo>
                    <a:pt x="149" y="626"/>
                  </a:lnTo>
                  <a:lnTo>
                    <a:pt x="190" y="659"/>
                  </a:lnTo>
                  <a:lnTo>
                    <a:pt x="218" y="663"/>
                  </a:lnTo>
                  <a:lnTo>
                    <a:pt x="231" y="695"/>
                  </a:lnTo>
                  <a:lnTo>
                    <a:pt x="245" y="713"/>
                  </a:lnTo>
                  <a:lnTo>
                    <a:pt x="238" y="732"/>
                  </a:lnTo>
                  <a:lnTo>
                    <a:pt x="248" y="759"/>
                  </a:lnTo>
                  <a:lnTo>
                    <a:pt x="260" y="771"/>
                  </a:lnTo>
                  <a:lnTo>
                    <a:pt x="268" y="765"/>
                  </a:lnTo>
                  <a:lnTo>
                    <a:pt x="274" y="752"/>
                  </a:lnTo>
                  <a:lnTo>
                    <a:pt x="288" y="741"/>
                  </a:lnTo>
                  <a:lnTo>
                    <a:pt x="301" y="738"/>
                  </a:lnTo>
                  <a:lnTo>
                    <a:pt x="318" y="745"/>
                  </a:lnTo>
                  <a:lnTo>
                    <a:pt x="340" y="754"/>
                  </a:lnTo>
                  <a:lnTo>
                    <a:pt x="348" y="752"/>
                  </a:lnTo>
                  <a:lnTo>
                    <a:pt x="349" y="738"/>
                  </a:lnTo>
                  <a:lnTo>
                    <a:pt x="342" y="723"/>
                  </a:lnTo>
                  <a:lnTo>
                    <a:pt x="343" y="709"/>
                  </a:lnTo>
                  <a:lnTo>
                    <a:pt x="354" y="699"/>
                  </a:lnTo>
                  <a:lnTo>
                    <a:pt x="373" y="695"/>
                  </a:lnTo>
                  <a:lnTo>
                    <a:pt x="381" y="691"/>
                  </a:lnTo>
                  <a:lnTo>
                    <a:pt x="377" y="684"/>
                  </a:lnTo>
                  <a:lnTo>
                    <a:pt x="373" y="668"/>
                  </a:lnTo>
                  <a:lnTo>
                    <a:pt x="382" y="662"/>
                  </a:lnTo>
                  <a:lnTo>
                    <a:pt x="388" y="641"/>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Freeform 81"/>
            <p:cNvSpPr>
              <a:spLocks/>
            </p:cNvSpPr>
            <p:nvPr/>
          </p:nvSpPr>
          <p:spPr bwMode="auto">
            <a:xfrm>
              <a:off x="5242" y="1322"/>
              <a:ext cx="184" cy="182"/>
            </a:xfrm>
            <a:custGeom>
              <a:avLst/>
              <a:gdLst>
                <a:gd name="T0" fmla="*/ 184 w 184"/>
                <a:gd name="T1" fmla="*/ 92 h 182"/>
                <a:gd name="T2" fmla="*/ 162 w 184"/>
                <a:gd name="T3" fmla="*/ 0 h 182"/>
                <a:gd name="T4" fmla="*/ 132 w 184"/>
                <a:gd name="T5" fmla="*/ 6 h 182"/>
                <a:gd name="T6" fmla="*/ 0 w 184"/>
                <a:gd name="T7" fmla="*/ 36 h 182"/>
                <a:gd name="T8" fmla="*/ 6 w 184"/>
                <a:gd name="T9" fmla="*/ 54 h 182"/>
                <a:gd name="T10" fmla="*/ 15 w 184"/>
                <a:gd name="T11" fmla="*/ 101 h 182"/>
                <a:gd name="T12" fmla="*/ 15 w 184"/>
                <a:gd name="T13" fmla="*/ 156 h 182"/>
                <a:gd name="T14" fmla="*/ 7 w 184"/>
                <a:gd name="T15" fmla="*/ 170 h 182"/>
                <a:gd name="T16" fmla="*/ 20 w 184"/>
                <a:gd name="T17" fmla="*/ 182 h 182"/>
                <a:gd name="T18" fmla="*/ 46 w 184"/>
                <a:gd name="T19" fmla="*/ 157 h 182"/>
                <a:gd name="T20" fmla="*/ 68 w 184"/>
                <a:gd name="T21" fmla="*/ 137 h 182"/>
                <a:gd name="T22" fmla="*/ 81 w 184"/>
                <a:gd name="T23" fmla="*/ 125 h 182"/>
                <a:gd name="T24" fmla="*/ 85 w 184"/>
                <a:gd name="T25" fmla="*/ 129 h 182"/>
                <a:gd name="T26" fmla="*/ 103 w 184"/>
                <a:gd name="T27" fmla="*/ 120 h 182"/>
                <a:gd name="T28" fmla="*/ 135 w 184"/>
                <a:gd name="T29" fmla="*/ 112 h 182"/>
                <a:gd name="T30" fmla="*/ 184 w 184"/>
                <a:gd name="T31" fmla="*/ 9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82">
                  <a:moveTo>
                    <a:pt x="184" y="92"/>
                  </a:moveTo>
                  <a:lnTo>
                    <a:pt x="162" y="0"/>
                  </a:lnTo>
                  <a:lnTo>
                    <a:pt x="132" y="6"/>
                  </a:lnTo>
                  <a:lnTo>
                    <a:pt x="0" y="36"/>
                  </a:lnTo>
                  <a:lnTo>
                    <a:pt x="6" y="54"/>
                  </a:lnTo>
                  <a:lnTo>
                    <a:pt x="15" y="101"/>
                  </a:lnTo>
                  <a:lnTo>
                    <a:pt x="15" y="156"/>
                  </a:lnTo>
                  <a:lnTo>
                    <a:pt x="7" y="170"/>
                  </a:lnTo>
                  <a:lnTo>
                    <a:pt x="20" y="182"/>
                  </a:lnTo>
                  <a:lnTo>
                    <a:pt x="46" y="157"/>
                  </a:lnTo>
                  <a:lnTo>
                    <a:pt x="68" y="137"/>
                  </a:lnTo>
                  <a:lnTo>
                    <a:pt x="81" y="125"/>
                  </a:lnTo>
                  <a:lnTo>
                    <a:pt x="85" y="129"/>
                  </a:lnTo>
                  <a:lnTo>
                    <a:pt x="103" y="120"/>
                  </a:lnTo>
                  <a:lnTo>
                    <a:pt x="135" y="112"/>
                  </a:lnTo>
                  <a:lnTo>
                    <a:pt x="184" y="9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Freeform 82"/>
            <p:cNvSpPr>
              <a:spLocks/>
            </p:cNvSpPr>
            <p:nvPr/>
          </p:nvSpPr>
          <p:spPr bwMode="auto">
            <a:xfrm>
              <a:off x="3285" y="946"/>
              <a:ext cx="565" cy="601"/>
            </a:xfrm>
            <a:custGeom>
              <a:avLst/>
              <a:gdLst>
                <a:gd name="T0" fmla="*/ 523 w 565"/>
                <a:gd name="T1" fmla="*/ 565 h 601"/>
                <a:gd name="T2" fmla="*/ 512 w 565"/>
                <a:gd name="T3" fmla="*/ 498 h 601"/>
                <a:gd name="T4" fmla="*/ 511 w 565"/>
                <a:gd name="T5" fmla="*/ 463 h 601"/>
                <a:gd name="T6" fmla="*/ 525 w 565"/>
                <a:gd name="T7" fmla="*/ 429 h 601"/>
                <a:gd name="T8" fmla="*/ 517 w 565"/>
                <a:gd name="T9" fmla="*/ 385 h 601"/>
                <a:gd name="T10" fmla="*/ 533 w 565"/>
                <a:gd name="T11" fmla="*/ 360 h 601"/>
                <a:gd name="T12" fmla="*/ 528 w 565"/>
                <a:gd name="T13" fmla="*/ 334 h 601"/>
                <a:gd name="T14" fmla="*/ 529 w 565"/>
                <a:gd name="T15" fmla="*/ 291 h 601"/>
                <a:gd name="T16" fmla="*/ 564 w 565"/>
                <a:gd name="T17" fmla="*/ 215 h 601"/>
                <a:gd name="T18" fmla="*/ 564 w 565"/>
                <a:gd name="T19" fmla="*/ 195 h 601"/>
                <a:gd name="T20" fmla="*/ 533 w 565"/>
                <a:gd name="T21" fmla="*/ 237 h 601"/>
                <a:gd name="T22" fmla="*/ 503 w 565"/>
                <a:gd name="T23" fmla="*/ 273 h 601"/>
                <a:gd name="T24" fmla="*/ 486 w 565"/>
                <a:gd name="T25" fmla="*/ 291 h 601"/>
                <a:gd name="T26" fmla="*/ 470 w 565"/>
                <a:gd name="T27" fmla="*/ 302 h 601"/>
                <a:gd name="T28" fmla="*/ 476 w 565"/>
                <a:gd name="T29" fmla="*/ 276 h 601"/>
                <a:gd name="T30" fmla="*/ 501 w 565"/>
                <a:gd name="T31" fmla="*/ 237 h 601"/>
                <a:gd name="T32" fmla="*/ 490 w 565"/>
                <a:gd name="T33" fmla="*/ 210 h 601"/>
                <a:gd name="T34" fmla="*/ 456 w 565"/>
                <a:gd name="T35" fmla="*/ 137 h 601"/>
                <a:gd name="T36" fmla="*/ 369 w 565"/>
                <a:gd name="T37" fmla="*/ 106 h 601"/>
                <a:gd name="T38" fmla="*/ 300 w 565"/>
                <a:gd name="T39" fmla="*/ 85 h 601"/>
                <a:gd name="T40" fmla="*/ 227 w 565"/>
                <a:gd name="T41" fmla="*/ 46 h 601"/>
                <a:gd name="T42" fmla="*/ 214 w 565"/>
                <a:gd name="T43" fmla="*/ 49 h 601"/>
                <a:gd name="T44" fmla="*/ 202 w 565"/>
                <a:gd name="T45" fmla="*/ 43 h 601"/>
                <a:gd name="T46" fmla="*/ 184 w 565"/>
                <a:gd name="T47" fmla="*/ 51 h 601"/>
                <a:gd name="T48" fmla="*/ 181 w 565"/>
                <a:gd name="T49" fmla="*/ 34 h 601"/>
                <a:gd name="T50" fmla="*/ 202 w 565"/>
                <a:gd name="T51" fmla="*/ 9 h 601"/>
                <a:gd name="T52" fmla="*/ 175 w 565"/>
                <a:gd name="T53" fmla="*/ 4 h 601"/>
                <a:gd name="T54" fmla="*/ 111 w 565"/>
                <a:gd name="T55" fmla="*/ 37 h 601"/>
                <a:gd name="T56" fmla="*/ 75 w 565"/>
                <a:gd name="T57" fmla="*/ 37 h 601"/>
                <a:gd name="T58" fmla="*/ 55 w 565"/>
                <a:gd name="T59" fmla="*/ 49 h 601"/>
                <a:gd name="T60" fmla="*/ 53 w 565"/>
                <a:gd name="T61" fmla="*/ 120 h 601"/>
                <a:gd name="T62" fmla="*/ 14 w 565"/>
                <a:gd name="T63" fmla="*/ 154 h 601"/>
                <a:gd name="T64" fmla="*/ 2 w 565"/>
                <a:gd name="T65" fmla="*/ 193 h 601"/>
                <a:gd name="T66" fmla="*/ 22 w 565"/>
                <a:gd name="T67" fmla="*/ 226 h 601"/>
                <a:gd name="T68" fmla="*/ 11 w 565"/>
                <a:gd name="T69" fmla="*/ 270 h 601"/>
                <a:gd name="T70" fmla="*/ 33 w 565"/>
                <a:gd name="T71" fmla="*/ 329 h 601"/>
                <a:gd name="T72" fmla="*/ 66 w 565"/>
                <a:gd name="T73" fmla="*/ 349 h 601"/>
                <a:gd name="T74" fmla="*/ 111 w 565"/>
                <a:gd name="T75" fmla="*/ 388 h 601"/>
                <a:gd name="T76" fmla="*/ 169 w 565"/>
                <a:gd name="T77" fmla="*/ 430 h 601"/>
                <a:gd name="T78" fmla="*/ 178 w 565"/>
                <a:gd name="T79" fmla="*/ 498 h 601"/>
                <a:gd name="T80" fmla="*/ 194 w 565"/>
                <a:gd name="T81" fmla="*/ 516 h 601"/>
                <a:gd name="T82" fmla="*/ 183 w 565"/>
                <a:gd name="T83" fmla="*/ 558 h 601"/>
                <a:gd name="T84" fmla="*/ 214 w 565"/>
                <a:gd name="T85" fmla="*/ 590 h 601"/>
                <a:gd name="T86" fmla="*/ 241 w 565"/>
                <a:gd name="T87" fmla="*/ 60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5" h="601">
                  <a:moveTo>
                    <a:pt x="523" y="583"/>
                  </a:moveTo>
                  <a:lnTo>
                    <a:pt x="523" y="565"/>
                  </a:lnTo>
                  <a:lnTo>
                    <a:pt x="515" y="537"/>
                  </a:lnTo>
                  <a:lnTo>
                    <a:pt x="512" y="498"/>
                  </a:lnTo>
                  <a:lnTo>
                    <a:pt x="505" y="482"/>
                  </a:lnTo>
                  <a:lnTo>
                    <a:pt x="511" y="463"/>
                  </a:lnTo>
                  <a:lnTo>
                    <a:pt x="515" y="446"/>
                  </a:lnTo>
                  <a:lnTo>
                    <a:pt x="525" y="429"/>
                  </a:lnTo>
                  <a:lnTo>
                    <a:pt x="522" y="409"/>
                  </a:lnTo>
                  <a:lnTo>
                    <a:pt x="517" y="385"/>
                  </a:lnTo>
                  <a:lnTo>
                    <a:pt x="520" y="374"/>
                  </a:lnTo>
                  <a:lnTo>
                    <a:pt x="533" y="360"/>
                  </a:lnTo>
                  <a:lnTo>
                    <a:pt x="533" y="343"/>
                  </a:lnTo>
                  <a:lnTo>
                    <a:pt x="528" y="334"/>
                  </a:lnTo>
                  <a:lnTo>
                    <a:pt x="533" y="318"/>
                  </a:lnTo>
                  <a:lnTo>
                    <a:pt x="529" y="291"/>
                  </a:lnTo>
                  <a:lnTo>
                    <a:pt x="547" y="257"/>
                  </a:lnTo>
                  <a:lnTo>
                    <a:pt x="564" y="215"/>
                  </a:lnTo>
                  <a:lnTo>
                    <a:pt x="565" y="201"/>
                  </a:lnTo>
                  <a:lnTo>
                    <a:pt x="564" y="195"/>
                  </a:lnTo>
                  <a:lnTo>
                    <a:pt x="559" y="198"/>
                  </a:lnTo>
                  <a:lnTo>
                    <a:pt x="533" y="237"/>
                  </a:lnTo>
                  <a:lnTo>
                    <a:pt x="515" y="262"/>
                  </a:lnTo>
                  <a:lnTo>
                    <a:pt x="503" y="273"/>
                  </a:lnTo>
                  <a:lnTo>
                    <a:pt x="498" y="287"/>
                  </a:lnTo>
                  <a:lnTo>
                    <a:pt x="486" y="291"/>
                  </a:lnTo>
                  <a:lnTo>
                    <a:pt x="478" y="304"/>
                  </a:lnTo>
                  <a:lnTo>
                    <a:pt x="470" y="302"/>
                  </a:lnTo>
                  <a:lnTo>
                    <a:pt x="469" y="291"/>
                  </a:lnTo>
                  <a:lnTo>
                    <a:pt x="476" y="276"/>
                  </a:lnTo>
                  <a:lnTo>
                    <a:pt x="490" y="246"/>
                  </a:lnTo>
                  <a:lnTo>
                    <a:pt x="501" y="237"/>
                  </a:lnTo>
                  <a:lnTo>
                    <a:pt x="508" y="221"/>
                  </a:lnTo>
                  <a:lnTo>
                    <a:pt x="490" y="210"/>
                  </a:lnTo>
                  <a:lnTo>
                    <a:pt x="478" y="145"/>
                  </a:lnTo>
                  <a:lnTo>
                    <a:pt x="456" y="137"/>
                  </a:lnTo>
                  <a:lnTo>
                    <a:pt x="444" y="123"/>
                  </a:lnTo>
                  <a:lnTo>
                    <a:pt x="369" y="106"/>
                  </a:lnTo>
                  <a:lnTo>
                    <a:pt x="350" y="99"/>
                  </a:lnTo>
                  <a:lnTo>
                    <a:pt x="300" y="85"/>
                  </a:lnTo>
                  <a:lnTo>
                    <a:pt x="250" y="78"/>
                  </a:lnTo>
                  <a:lnTo>
                    <a:pt x="227" y="46"/>
                  </a:lnTo>
                  <a:lnTo>
                    <a:pt x="222" y="49"/>
                  </a:lnTo>
                  <a:lnTo>
                    <a:pt x="214" y="49"/>
                  </a:lnTo>
                  <a:lnTo>
                    <a:pt x="211" y="42"/>
                  </a:lnTo>
                  <a:lnTo>
                    <a:pt x="202" y="43"/>
                  </a:lnTo>
                  <a:lnTo>
                    <a:pt x="195" y="45"/>
                  </a:lnTo>
                  <a:lnTo>
                    <a:pt x="184" y="51"/>
                  </a:lnTo>
                  <a:lnTo>
                    <a:pt x="178" y="46"/>
                  </a:lnTo>
                  <a:lnTo>
                    <a:pt x="181" y="34"/>
                  </a:lnTo>
                  <a:lnTo>
                    <a:pt x="194" y="15"/>
                  </a:lnTo>
                  <a:lnTo>
                    <a:pt x="202" y="9"/>
                  </a:lnTo>
                  <a:lnTo>
                    <a:pt x="189" y="0"/>
                  </a:lnTo>
                  <a:lnTo>
                    <a:pt x="175" y="4"/>
                  </a:lnTo>
                  <a:lnTo>
                    <a:pt x="158" y="17"/>
                  </a:lnTo>
                  <a:lnTo>
                    <a:pt x="111" y="37"/>
                  </a:lnTo>
                  <a:lnTo>
                    <a:pt x="92" y="40"/>
                  </a:lnTo>
                  <a:lnTo>
                    <a:pt x="75" y="37"/>
                  </a:lnTo>
                  <a:lnTo>
                    <a:pt x="69" y="32"/>
                  </a:lnTo>
                  <a:lnTo>
                    <a:pt x="55" y="49"/>
                  </a:lnTo>
                  <a:lnTo>
                    <a:pt x="53" y="67"/>
                  </a:lnTo>
                  <a:lnTo>
                    <a:pt x="53" y="120"/>
                  </a:lnTo>
                  <a:lnTo>
                    <a:pt x="47" y="129"/>
                  </a:lnTo>
                  <a:lnTo>
                    <a:pt x="14" y="154"/>
                  </a:lnTo>
                  <a:lnTo>
                    <a:pt x="0" y="192"/>
                  </a:lnTo>
                  <a:lnTo>
                    <a:pt x="2" y="193"/>
                  </a:lnTo>
                  <a:lnTo>
                    <a:pt x="19" y="206"/>
                  </a:lnTo>
                  <a:lnTo>
                    <a:pt x="22" y="226"/>
                  </a:lnTo>
                  <a:lnTo>
                    <a:pt x="11" y="245"/>
                  </a:lnTo>
                  <a:lnTo>
                    <a:pt x="11" y="270"/>
                  </a:lnTo>
                  <a:lnTo>
                    <a:pt x="14" y="310"/>
                  </a:lnTo>
                  <a:lnTo>
                    <a:pt x="33" y="329"/>
                  </a:lnTo>
                  <a:lnTo>
                    <a:pt x="53" y="329"/>
                  </a:lnTo>
                  <a:lnTo>
                    <a:pt x="66" y="349"/>
                  </a:lnTo>
                  <a:lnTo>
                    <a:pt x="86" y="352"/>
                  </a:lnTo>
                  <a:lnTo>
                    <a:pt x="111" y="388"/>
                  </a:lnTo>
                  <a:lnTo>
                    <a:pt x="155" y="413"/>
                  </a:lnTo>
                  <a:lnTo>
                    <a:pt x="169" y="430"/>
                  </a:lnTo>
                  <a:lnTo>
                    <a:pt x="173" y="477"/>
                  </a:lnTo>
                  <a:lnTo>
                    <a:pt x="178" y="498"/>
                  </a:lnTo>
                  <a:lnTo>
                    <a:pt x="192" y="508"/>
                  </a:lnTo>
                  <a:lnTo>
                    <a:pt x="194" y="516"/>
                  </a:lnTo>
                  <a:lnTo>
                    <a:pt x="181" y="538"/>
                  </a:lnTo>
                  <a:lnTo>
                    <a:pt x="183" y="558"/>
                  </a:lnTo>
                  <a:lnTo>
                    <a:pt x="198" y="582"/>
                  </a:lnTo>
                  <a:lnTo>
                    <a:pt x="214" y="590"/>
                  </a:lnTo>
                  <a:lnTo>
                    <a:pt x="233" y="593"/>
                  </a:lnTo>
                  <a:lnTo>
                    <a:pt x="241" y="601"/>
                  </a:lnTo>
                  <a:lnTo>
                    <a:pt x="523" y="583"/>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Freeform 83"/>
            <p:cNvSpPr>
              <a:spLocks noEditPoints="1"/>
            </p:cNvSpPr>
            <p:nvPr/>
          </p:nvSpPr>
          <p:spPr bwMode="auto">
            <a:xfrm>
              <a:off x="4294" y="2135"/>
              <a:ext cx="968" cy="423"/>
            </a:xfrm>
            <a:custGeom>
              <a:avLst/>
              <a:gdLst>
                <a:gd name="T0" fmla="*/ 901 w 968"/>
                <a:gd name="T1" fmla="*/ 31 h 423"/>
                <a:gd name="T2" fmla="*/ 938 w 968"/>
                <a:gd name="T3" fmla="*/ 86 h 423"/>
                <a:gd name="T4" fmla="*/ 927 w 968"/>
                <a:gd name="T5" fmla="*/ 101 h 423"/>
                <a:gd name="T6" fmla="*/ 930 w 968"/>
                <a:gd name="T7" fmla="*/ 133 h 423"/>
                <a:gd name="T8" fmla="*/ 910 w 968"/>
                <a:gd name="T9" fmla="*/ 153 h 423"/>
                <a:gd name="T10" fmla="*/ 879 w 968"/>
                <a:gd name="T11" fmla="*/ 181 h 423"/>
                <a:gd name="T12" fmla="*/ 855 w 968"/>
                <a:gd name="T13" fmla="*/ 178 h 423"/>
                <a:gd name="T14" fmla="*/ 846 w 968"/>
                <a:gd name="T15" fmla="*/ 178 h 423"/>
                <a:gd name="T16" fmla="*/ 859 w 968"/>
                <a:gd name="T17" fmla="*/ 184 h 423"/>
                <a:gd name="T18" fmla="*/ 852 w 968"/>
                <a:gd name="T19" fmla="*/ 233 h 423"/>
                <a:gd name="T20" fmla="*/ 882 w 968"/>
                <a:gd name="T21" fmla="*/ 242 h 423"/>
                <a:gd name="T22" fmla="*/ 904 w 968"/>
                <a:gd name="T23" fmla="*/ 225 h 423"/>
                <a:gd name="T24" fmla="*/ 873 w 968"/>
                <a:gd name="T25" fmla="*/ 278 h 423"/>
                <a:gd name="T26" fmla="*/ 857 w 968"/>
                <a:gd name="T27" fmla="*/ 275 h 423"/>
                <a:gd name="T28" fmla="*/ 809 w 968"/>
                <a:gd name="T29" fmla="*/ 293 h 423"/>
                <a:gd name="T30" fmla="*/ 746 w 968"/>
                <a:gd name="T31" fmla="*/ 356 h 423"/>
                <a:gd name="T32" fmla="*/ 732 w 968"/>
                <a:gd name="T33" fmla="*/ 412 h 423"/>
                <a:gd name="T34" fmla="*/ 668 w 968"/>
                <a:gd name="T35" fmla="*/ 423 h 423"/>
                <a:gd name="T36" fmla="*/ 528 w 968"/>
                <a:gd name="T37" fmla="*/ 325 h 423"/>
                <a:gd name="T38" fmla="*/ 431 w 968"/>
                <a:gd name="T39" fmla="*/ 328 h 423"/>
                <a:gd name="T40" fmla="*/ 393 w 968"/>
                <a:gd name="T41" fmla="*/ 312 h 423"/>
                <a:gd name="T42" fmla="*/ 272 w 968"/>
                <a:gd name="T43" fmla="*/ 303 h 423"/>
                <a:gd name="T44" fmla="*/ 170 w 968"/>
                <a:gd name="T45" fmla="*/ 336 h 423"/>
                <a:gd name="T46" fmla="*/ 0 w 968"/>
                <a:gd name="T47" fmla="*/ 368 h 423"/>
                <a:gd name="T48" fmla="*/ 14 w 968"/>
                <a:gd name="T49" fmla="*/ 334 h 423"/>
                <a:gd name="T50" fmla="*/ 34 w 968"/>
                <a:gd name="T51" fmla="*/ 306 h 423"/>
                <a:gd name="T52" fmla="*/ 86 w 968"/>
                <a:gd name="T53" fmla="*/ 281 h 423"/>
                <a:gd name="T54" fmla="*/ 139 w 968"/>
                <a:gd name="T55" fmla="*/ 245 h 423"/>
                <a:gd name="T56" fmla="*/ 167 w 968"/>
                <a:gd name="T57" fmla="*/ 201 h 423"/>
                <a:gd name="T58" fmla="*/ 172 w 968"/>
                <a:gd name="T59" fmla="*/ 201 h 423"/>
                <a:gd name="T60" fmla="*/ 173 w 968"/>
                <a:gd name="T61" fmla="*/ 206 h 423"/>
                <a:gd name="T62" fmla="*/ 176 w 968"/>
                <a:gd name="T63" fmla="*/ 208 h 423"/>
                <a:gd name="T64" fmla="*/ 189 w 968"/>
                <a:gd name="T65" fmla="*/ 209 h 423"/>
                <a:gd name="T66" fmla="*/ 215 w 968"/>
                <a:gd name="T67" fmla="*/ 184 h 423"/>
                <a:gd name="T68" fmla="*/ 240 w 968"/>
                <a:gd name="T69" fmla="*/ 164 h 423"/>
                <a:gd name="T70" fmla="*/ 261 w 968"/>
                <a:gd name="T71" fmla="*/ 134 h 423"/>
                <a:gd name="T72" fmla="*/ 289 w 968"/>
                <a:gd name="T73" fmla="*/ 111 h 423"/>
                <a:gd name="T74" fmla="*/ 432 w 968"/>
                <a:gd name="T75" fmla="*/ 92 h 423"/>
                <a:gd name="T76" fmla="*/ 662 w 968"/>
                <a:gd name="T77" fmla="*/ 50 h 423"/>
                <a:gd name="T78" fmla="*/ 857 w 968"/>
                <a:gd name="T79" fmla="*/ 8 h 423"/>
                <a:gd name="T80" fmla="*/ 915 w 968"/>
                <a:gd name="T81" fmla="*/ 208 h 423"/>
                <a:gd name="T82" fmla="*/ 951 w 968"/>
                <a:gd name="T83" fmla="*/ 176 h 423"/>
                <a:gd name="T84" fmla="*/ 962 w 968"/>
                <a:gd name="T85" fmla="*/ 159 h 423"/>
                <a:gd name="T86" fmla="*/ 948 w 968"/>
                <a:gd name="T87" fmla="*/ 106 h 423"/>
                <a:gd name="T88" fmla="*/ 949 w 968"/>
                <a:gd name="T89" fmla="*/ 94 h 423"/>
                <a:gd name="T90" fmla="*/ 968 w 968"/>
                <a:gd name="T91" fmla="*/ 155 h 423"/>
                <a:gd name="T92" fmla="*/ 946 w 968"/>
                <a:gd name="T93" fmla="*/ 186 h 423"/>
                <a:gd name="T94" fmla="*/ 921 w 968"/>
                <a:gd name="T95" fmla="*/ 20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68" h="423">
                  <a:moveTo>
                    <a:pt x="888" y="0"/>
                  </a:moveTo>
                  <a:lnTo>
                    <a:pt x="901" y="31"/>
                  </a:lnTo>
                  <a:lnTo>
                    <a:pt x="923" y="72"/>
                  </a:lnTo>
                  <a:lnTo>
                    <a:pt x="938" y="86"/>
                  </a:lnTo>
                  <a:lnTo>
                    <a:pt x="943" y="101"/>
                  </a:lnTo>
                  <a:lnTo>
                    <a:pt x="927" y="101"/>
                  </a:lnTo>
                  <a:lnTo>
                    <a:pt x="932" y="106"/>
                  </a:lnTo>
                  <a:lnTo>
                    <a:pt x="930" y="133"/>
                  </a:lnTo>
                  <a:lnTo>
                    <a:pt x="915" y="141"/>
                  </a:lnTo>
                  <a:lnTo>
                    <a:pt x="910" y="153"/>
                  </a:lnTo>
                  <a:lnTo>
                    <a:pt x="902" y="172"/>
                  </a:lnTo>
                  <a:lnTo>
                    <a:pt x="879" y="181"/>
                  </a:lnTo>
                  <a:lnTo>
                    <a:pt x="863" y="180"/>
                  </a:lnTo>
                  <a:lnTo>
                    <a:pt x="855" y="178"/>
                  </a:lnTo>
                  <a:lnTo>
                    <a:pt x="845" y="170"/>
                  </a:lnTo>
                  <a:lnTo>
                    <a:pt x="846" y="178"/>
                  </a:lnTo>
                  <a:lnTo>
                    <a:pt x="846" y="184"/>
                  </a:lnTo>
                  <a:lnTo>
                    <a:pt x="859" y="184"/>
                  </a:lnTo>
                  <a:lnTo>
                    <a:pt x="863" y="192"/>
                  </a:lnTo>
                  <a:lnTo>
                    <a:pt x="852" y="233"/>
                  </a:lnTo>
                  <a:lnTo>
                    <a:pt x="877" y="233"/>
                  </a:lnTo>
                  <a:lnTo>
                    <a:pt x="882" y="242"/>
                  </a:lnTo>
                  <a:lnTo>
                    <a:pt x="896" y="228"/>
                  </a:lnTo>
                  <a:lnTo>
                    <a:pt x="904" y="225"/>
                  </a:lnTo>
                  <a:lnTo>
                    <a:pt x="891" y="247"/>
                  </a:lnTo>
                  <a:lnTo>
                    <a:pt x="873" y="278"/>
                  </a:lnTo>
                  <a:lnTo>
                    <a:pt x="865" y="278"/>
                  </a:lnTo>
                  <a:lnTo>
                    <a:pt x="857" y="275"/>
                  </a:lnTo>
                  <a:lnTo>
                    <a:pt x="840" y="278"/>
                  </a:lnTo>
                  <a:lnTo>
                    <a:pt x="809" y="293"/>
                  </a:lnTo>
                  <a:lnTo>
                    <a:pt x="768" y="326"/>
                  </a:lnTo>
                  <a:lnTo>
                    <a:pt x="746" y="356"/>
                  </a:lnTo>
                  <a:lnTo>
                    <a:pt x="735" y="397"/>
                  </a:lnTo>
                  <a:lnTo>
                    <a:pt x="732" y="412"/>
                  </a:lnTo>
                  <a:lnTo>
                    <a:pt x="702" y="415"/>
                  </a:lnTo>
                  <a:lnTo>
                    <a:pt x="668" y="423"/>
                  </a:lnTo>
                  <a:lnTo>
                    <a:pt x="606" y="372"/>
                  </a:lnTo>
                  <a:lnTo>
                    <a:pt x="528" y="325"/>
                  </a:lnTo>
                  <a:lnTo>
                    <a:pt x="509" y="320"/>
                  </a:lnTo>
                  <a:lnTo>
                    <a:pt x="431" y="328"/>
                  </a:lnTo>
                  <a:lnTo>
                    <a:pt x="404" y="333"/>
                  </a:lnTo>
                  <a:lnTo>
                    <a:pt x="393" y="312"/>
                  </a:lnTo>
                  <a:lnTo>
                    <a:pt x="375" y="300"/>
                  </a:lnTo>
                  <a:lnTo>
                    <a:pt x="272" y="303"/>
                  </a:lnTo>
                  <a:lnTo>
                    <a:pt x="226" y="308"/>
                  </a:lnTo>
                  <a:lnTo>
                    <a:pt x="170" y="336"/>
                  </a:lnTo>
                  <a:lnTo>
                    <a:pt x="131" y="353"/>
                  </a:lnTo>
                  <a:lnTo>
                    <a:pt x="0" y="368"/>
                  </a:lnTo>
                  <a:lnTo>
                    <a:pt x="3" y="343"/>
                  </a:lnTo>
                  <a:lnTo>
                    <a:pt x="14" y="334"/>
                  </a:lnTo>
                  <a:lnTo>
                    <a:pt x="31" y="329"/>
                  </a:lnTo>
                  <a:lnTo>
                    <a:pt x="34" y="306"/>
                  </a:lnTo>
                  <a:lnTo>
                    <a:pt x="61" y="289"/>
                  </a:lnTo>
                  <a:lnTo>
                    <a:pt x="86" y="281"/>
                  </a:lnTo>
                  <a:lnTo>
                    <a:pt x="112" y="258"/>
                  </a:lnTo>
                  <a:lnTo>
                    <a:pt x="139" y="245"/>
                  </a:lnTo>
                  <a:lnTo>
                    <a:pt x="143" y="226"/>
                  </a:lnTo>
                  <a:lnTo>
                    <a:pt x="167" y="201"/>
                  </a:lnTo>
                  <a:lnTo>
                    <a:pt x="172" y="201"/>
                  </a:lnTo>
                  <a:lnTo>
                    <a:pt x="172" y="201"/>
                  </a:lnTo>
                  <a:lnTo>
                    <a:pt x="172" y="205"/>
                  </a:lnTo>
                  <a:lnTo>
                    <a:pt x="173" y="206"/>
                  </a:lnTo>
                  <a:lnTo>
                    <a:pt x="176" y="208"/>
                  </a:lnTo>
                  <a:lnTo>
                    <a:pt x="176" y="208"/>
                  </a:lnTo>
                  <a:lnTo>
                    <a:pt x="184" y="209"/>
                  </a:lnTo>
                  <a:lnTo>
                    <a:pt x="189" y="209"/>
                  </a:lnTo>
                  <a:lnTo>
                    <a:pt x="203" y="187"/>
                  </a:lnTo>
                  <a:lnTo>
                    <a:pt x="215" y="184"/>
                  </a:lnTo>
                  <a:lnTo>
                    <a:pt x="229" y="186"/>
                  </a:lnTo>
                  <a:lnTo>
                    <a:pt x="240" y="164"/>
                  </a:lnTo>
                  <a:lnTo>
                    <a:pt x="257" y="147"/>
                  </a:lnTo>
                  <a:lnTo>
                    <a:pt x="261" y="134"/>
                  </a:lnTo>
                  <a:lnTo>
                    <a:pt x="262" y="111"/>
                  </a:lnTo>
                  <a:lnTo>
                    <a:pt x="289" y="111"/>
                  </a:lnTo>
                  <a:lnTo>
                    <a:pt x="334" y="106"/>
                  </a:lnTo>
                  <a:lnTo>
                    <a:pt x="432" y="92"/>
                  </a:lnTo>
                  <a:lnTo>
                    <a:pt x="528" y="78"/>
                  </a:lnTo>
                  <a:lnTo>
                    <a:pt x="662" y="50"/>
                  </a:lnTo>
                  <a:lnTo>
                    <a:pt x="787" y="23"/>
                  </a:lnTo>
                  <a:lnTo>
                    <a:pt x="857" y="8"/>
                  </a:lnTo>
                  <a:lnTo>
                    <a:pt x="888" y="0"/>
                  </a:lnTo>
                  <a:close/>
                  <a:moveTo>
                    <a:pt x="915" y="208"/>
                  </a:moveTo>
                  <a:lnTo>
                    <a:pt x="930" y="192"/>
                  </a:lnTo>
                  <a:lnTo>
                    <a:pt x="951" y="176"/>
                  </a:lnTo>
                  <a:lnTo>
                    <a:pt x="960" y="172"/>
                  </a:lnTo>
                  <a:lnTo>
                    <a:pt x="962" y="159"/>
                  </a:lnTo>
                  <a:lnTo>
                    <a:pt x="957" y="120"/>
                  </a:lnTo>
                  <a:lnTo>
                    <a:pt x="948" y="106"/>
                  </a:lnTo>
                  <a:lnTo>
                    <a:pt x="944" y="95"/>
                  </a:lnTo>
                  <a:lnTo>
                    <a:pt x="949" y="94"/>
                  </a:lnTo>
                  <a:lnTo>
                    <a:pt x="966" y="128"/>
                  </a:lnTo>
                  <a:lnTo>
                    <a:pt x="968" y="155"/>
                  </a:lnTo>
                  <a:lnTo>
                    <a:pt x="968" y="176"/>
                  </a:lnTo>
                  <a:lnTo>
                    <a:pt x="946" y="186"/>
                  </a:lnTo>
                  <a:lnTo>
                    <a:pt x="929" y="201"/>
                  </a:lnTo>
                  <a:lnTo>
                    <a:pt x="921" y="209"/>
                  </a:lnTo>
                  <a:lnTo>
                    <a:pt x="915" y="20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Freeform 84"/>
            <p:cNvSpPr>
              <a:spLocks/>
            </p:cNvSpPr>
            <p:nvPr/>
          </p:nvSpPr>
          <p:spPr bwMode="auto">
            <a:xfrm>
              <a:off x="4981" y="1835"/>
              <a:ext cx="26" cy="28"/>
            </a:xfrm>
            <a:custGeom>
              <a:avLst/>
              <a:gdLst>
                <a:gd name="T0" fmla="*/ 19 w 26"/>
                <a:gd name="T1" fmla="*/ 28 h 28"/>
                <a:gd name="T2" fmla="*/ 8 w 26"/>
                <a:gd name="T3" fmla="*/ 17 h 28"/>
                <a:gd name="T4" fmla="*/ 0 w 26"/>
                <a:gd name="T5" fmla="*/ 13 h 28"/>
                <a:gd name="T6" fmla="*/ 9 w 26"/>
                <a:gd name="T7" fmla="*/ 0 h 28"/>
                <a:gd name="T8" fmla="*/ 26 w 26"/>
                <a:gd name="T9" fmla="*/ 13 h 28"/>
                <a:gd name="T10" fmla="*/ 19 w 26"/>
                <a:gd name="T11" fmla="*/ 28 h 28"/>
              </a:gdLst>
              <a:ahLst/>
              <a:cxnLst>
                <a:cxn ang="0">
                  <a:pos x="T0" y="T1"/>
                </a:cxn>
                <a:cxn ang="0">
                  <a:pos x="T2" y="T3"/>
                </a:cxn>
                <a:cxn ang="0">
                  <a:pos x="T4" y="T5"/>
                </a:cxn>
                <a:cxn ang="0">
                  <a:pos x="T6" y="T7"/>
                </a:cxn>
                <a:cxn ang="0">
                  <a:pos x="T8" y="T9"/>
                </a:cxn>
                <a:cxn ang="0">
                  <a:pos x="T10" y="T11"/>
                </a:cxn>
              </a:cxnLst>
              <a:rect l="0" t="0" r="r" b="b"/>
              <a:pathLst>
                <a:path w="26" h="28">
                  <a:moveTo>
                    <a:pt x="19" y="28"/>
                  </a:moveTo>
                  <a:lnTo>
                    <a:pt x="8" y="17"/>
                  </a:lnTo>
                  <a:lnTo>
                    <a:pt x="0" y="13"/>
                  </a:lnTo>
                  <a:lnTo>
                    <a:pt x="9" y="0"/>
                  </a:lnTo>
                  <a:lnTo>
                    <a:pt x="26" y="13"/>
                  </a:lnTo>
                  <a:lnTo>
                    <a:pt x="19" y="2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Freeform 85"/>
            <p:cNvSpPr>
              <a:spLocks noEditPoints="1"/>
            </p:cNvSpPr>
            <p:nvPr/>
          </p:nvSpPr>
          <p:spPr bwMode="auto">
            <a:xfrm>
              <a:off x="5237" y="1186"/>
              <a:ext cx="378" cy="204"/>
            </a:xfrm>
            <a:custGeom>
              <a:avLst/>
              <a:gdLst>
                <a:gd name="T0" fmla="*/ 348 w 378"/>
                <a:gd name="T1" fmla="*/ 194 h 204"/>
                <a:gd name="T2" fmla="*/ 362 w 378"/>
                <a:gd name="T3" fmla="*/ 189 h 204"/>
                <a:gd name="T4" fmla="*/ 365 w 378"/>
                <a:gd name="T5" fmla="*/ 178 h 204"/>
                <a:gd name="T6" fmla="*/ 372 w 378"/>
                <a:gd name="T7" fmla="*/ 179 h 204"/>
                <a:gd name="T8" fmla="*/ 378 w 378"/>
                <a:gd name="T9" fmla="*/ 194 h 204"/>
                <a:gd name="T10" fmla="*/ 370 w 378"/>
                <a:gd name="T11" fmla="*/ 197 h 204"/>
                <a:gd name="T12" fmla="*/ 347 w 378"/>
                <a:gd name="T13" fmla="*/ 197 h 204"/>
                <a:gd name="T14" fmla="*/ 348 w 378"/>
                <a:gd name="T15" fmla="*/ 194 h 204"/>
                <a:gd name="T16" fmla="*/ 290 w 378"/>
                <a:gd name="T17" fmla="*/ 198 h 204"/>
                <a:gd name="T18" fmla="*/ 304 w 378"/>
                <a:gd name="T19" fmla="*/ 183 h 204"/>
                <a:gd name="T20" fmla="*/ 315 w 378"/>
                <a:gd name="T21" fmla="*/ 183 h 204"/>
                <a:gd name="T22" fmla="*/ 326 w 378"/>
                <a:gd name="T23" fmla="*/ 192 h 204"/>
                <a:gd name="T24" fmla="*/ 311 w 378"/>
                <a:gd name="T25" fmla="*/ 198 h 204"/>
                <a:gd name="T26" fmla="*/ 298 w 378"/>
                <a:gd name="T27" fmla="*/ 204 h 204"/>
                <a:gd name="T28" fmla="*/ 290 w 378"/>
                <a:gd name="T29" fmla="*/ 198 h 204"/>
                <a:gd name="T30" fmla="*/ 73 w 378"/>
                <a:gd name="T31" fmla="*/ 61 h 204"/>
                <a:gd name="T32" fmla="*/ 183 w 378"/>
                <a:gd name="T33" fmla="*/ 33 h 204"/>
                <a:gd name="T34" fmla="*/ 197 w 378"/>
                <a:gd name="T35" fmla="*/ 28 h 204"/>
                <a:gd name="T36" fmla="*/ 209 w 378"/>
                <a:gd name="T37" fmla="*/ 11 h 204"/>
                <a:gd name="T38" fmla="*/ 233 w 378"/>
                <a:gd name="T39" fmla="*/ 0 h 204"/>
                <a:gd name="T40" fmla="*/ 251 w 378"/>
                <a:gd name="T41" fmla="*/ 28 h 204"/>
                <a:gd name="T42" fmla="*/ 236 w 378"/>
                <a:gd name="T43" fmla="*/ 61 h 204"/>
                <a:gd name="T44" fmla="*/ 234 w 378"/>
                <a:gd name="T45" fmla="*/ 69 h 204"/>
                <a:gd name="T46" fmla="*/ 245 w 378"/>
                <a:gd name="T47" fmla="*/ 86 h 204"/>
                <a:gd name="T48" fmla="*/ 253 w 378"/>
                <a:gd name="T49" fmla="*/ 81 h 204"/>
                <a:gd name="T50" fmla="*/ 264 w 378"/>
                <a:gd name="T51" fmla="*/ 81 h 204"/>
                <a:gd name="T52" fmla="*/ 278 w 378"/>
                <a:gd name="T53" fmla="*/ 97 h 204"/>
                <a:gd name="T54" fmla="*/ 303 w 378"/>
                <a:gd name="T55" fmla="*/ 134 h 204"/>
                <a:gd name="T56" fmla="*/ 325 w 378"/>
                <a:gd name="T57" fmla="*/ 137 h 204"/>
                <a:gd name="T58" fmla="*/ 339 w 378"/>
                <a:gd name="T59" fmla="*/ 131 h 204"/>
                <a:gd name="T60" fmla="*/ 350 w 378"/>
                <a:gd name="T61" fmla="*/ 120 h 204"/>
                <a:gd name="T62" fmla="*/ 345 w 378"/>
                <a:gd name="T63" fmla="*/ 103 h 204"/>
                <a:gd name="T64" fmla="*/ 331 w 378"/>
                <a:gd name="T65" fmla="*/ 92 h 204"/>
                <a:gd name="T66" fmla="*/ 323 w 378"/>
                <a:gd name="T67" fmla="*/ 98 h 204"/>
                <a:gd name="T68" fmla="*/ 317 w 378"/>
                <a:gd name="T69" fmla="*/ 89 h 204"/>
                <a:gd name="T70" fmla="*/ 320 w 378"/>
                <a:gd name="T71" fmla="*/ 86 h 204"/>
                <a:gd name="T72" fmla="*/ 333 w 378"/>
                <a:gd name="T73" fmla="*/ 86 h 204"/>
                <a:gd name="T74" fmla="*/ 343 w 378"/>
                <a:gd name="T75" fmla="*/ 90 h 204"/>
                <a:gd name="T76" fmla="*/ 356 w 378"/>
                <a:gd name="T77" fmla="*/ 106 h 204"/>
                <a:gd name="T78" fmla="*/ 362 w 378"/>
                <a:gd name="T79" fmla="*/ 123 h 204"/>
                <a:gd name="T80" fmla="*/ 364 w 378"/>
                <a:gd name="T81" fmla="*/ 139 h 204"/>
                <a:gd name="T82" fmla="*/ 337 w 378"/>
                <a:gd name="T83" fmla="*/ 148 h 204"/>
                <a:gd name="T84" fmla="*/ 314 w 378"/>
                <a:gd name="T85" fmla="*/ 161 h 204"/>
                <a:gd name="T86" fmla="*/ 289 w 378"/>
                <a:gd name="T87" fmla="*/ 189 h 204"/>
                <a:gd name="T88" fmla="*/ 276 w 378"/>
                <a:gd name="T89" fmla="*/ 198 h 204"/>
                <a:gd name="T90" fmla="*/ 276 w 378"/>
                <a:gd name="T91" fmla="*/ 192 h 204"/>
                <a:gd name="T92" fmla="*/ 292 w 378"/>
                <a:gd name="T93" fmla="*/ 183 h 204"/>
                <a:gd name="T94" fmla="*/ 295 w 378"/>
                <a:gd name="T95" fmla="*/ 172 h 204"/>
                <a:gd name="T96" fmla="*/ 290 w 378"/>
                <a:gd name="T97" fmla="*/ 151 h 204"/>
                <a:gd name="T98" fmla="*/ 272 w 378"/>
                <a:gd name="T99" fmla="*/ 161 h 204"/>
                <a:gd name="T100" fmla="*/ 267 w 378"/>
                <a:gd name="T101" fmla="*/ 170 h 204"/>
                <a:gd name="T102" fmla="*/ 270 w 378"/>
                <a:gd name="T103" fmla="*/ 184 h 204"/>
                <a:gd name="T104" fmla="*/ 258 w 378"/>
                <a:gd name="T105" fmla="*/ 190 h 204"/>
                <a:gd name="T106" fmla="*/ 240 w 378"/>
                <a:gd name="T107" fmla="*/ 162 h 204"/>
                <a:gd name="T108" fmla="*/ 219 w 378"/>
                <a:gd name="T109" fmla="*/ 136 h 204"/>
                <a:gd name="T110" fmla="*/ 206 w 378"/>
                <a:gd name="T111" fmla="*/ 123 h 204"/>
                <a:gd name="T112" fmla="*/ 165 w 378"/>
                <a:gd name="T113" fmla="*/ 136 h 204"/>
                <a:gd name="T114" fmla="*/ 133 w 378"/>
                <a:gd name="T115" fmla="*/ 142 h 204"/>
                <a:gd name="T116" fmla="*/ 5 w 378"/>
                <a:gd name="T117" fmla="*/ 170 h 204"/>
                <a:gd name="T118" fmla="*/ 0 w 378"/>
                <a:gd name="T119" fmla="*/ 140 h 204"/>
                <a:gd name="T120" fmla="*/ 3 w 378"/>
                <a:gd name="T121" fmla="*/ 75 h 204"/>
                <a:gd name="T122" fmla="*/ 31 w 378"/>
                <a:gd name="T123" fmla="*/ 69 h 204"/>
                <a:gd name="T124" fmla="*/ 73 w 378"/>
                <a:gd name="T125" fmla="*/ 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8" h="204">
                  <a:moveTo>
                    <a:pt x="348" y="194"/>
                  </a:moveTo>
                  <a:lnTo>
                    <a:pt x="362" y="189"/>
                  </a:lnTo>
                  <a:lnTo>
                    <a:pt x="365" y="178"/>
                  </a:lnTo>
                  <a:lnTo>
                    <a:pt x="372" y="179"/>
                  </a:lnTo>
                  <a:lnTo>
                    <a:pt x="378" y="194"/>
                  </a:lnTo>
                  <a:lnTo>
                    <a:pt x="370" y="197"/>
                  </a:lnTo>
                  <a:lnTo>
                    <a:pt x="347" y="197"/>
                  </a:lnTo>
                  <a:lnTo>
                    <a:pt x="348" y="194"/>
                  </a:lnTo>
                  <a:close/>
                  <a:moveTo>
                    <a:pt x="290" y="198"/>
                  </a:moveTo>
                  <a:lnTo>
                    <a:pt x="304" y="183"/>
                  </a:lnTo>
                  <a:lnTo>
                    <a:pt x="315" y="183"/>
                  </a:lnTo>
                  <a:lnTo>
                    <a:pt x="326" y="192"/>
                  </a:lnTo>
                  <a:lnTo>
                    <a:pt x="311" y="198"/>
                  </a:lnTo>
                  <a:lnTo>
                    <a:pt x="298" y="204"/>
                  </a:lnTo>
                  <a:lnTo>
                    <a:pt x="290" y="198"/>
                  </a:lnTo>
                  <a:close/>
                  <a:moveTo>
                    <a:pt x="73" y="61"/>
                  </a:moveTo>
                  <a:lnTo>
                    <a:pt x="183" y="33"/>
                  </a:lnTo>
                  <a:lnTo>
                    <a:pt x="197" y="28"/>
                  </a:lnTo>
                  <a:lnTo>
                    <a:pt x="209" y="11"/>
                  </a:lnTo>
                  <a:lnTo>
                    <a:pt x="233" y="0"/>
                  </a:lnTo>
                  <a:lnTo>
                    <a:pt x="251" y="28"/>
                  </a:lnTo>
                  <a:lnTo>
                    <a:pt x="236" y="61"/>
                  </a:lnTo>
                  <a:lnTo>
                    <a:pt x="234" y="69"/>
                  </a:lnTo>
                  <a:lnTo>
                    <a:pt x="245" y="86"/>
                  </a:lnTo>
                  <a:lnTo>
                    <a:pt x="253" y="81"/>
                  </a:lnTo>
                  <a:lnTo>
                    <a:pt x="264" y="81"/>
                  </a:lnTo>
                  <a:lnTo>
                    <a:pt x="278" y="97"/>
                  </a:lnTo>
                  <a:lnTo>
                    <a:pt x="303" y="134"/>
                  </a:lnTo>
                  <a:lnTo>
                    <a:pt x="325" y="137"/>
                  </a:lnTo>
                  <a:lnTo>
                    <a:pt x="339" y="131"/>
                  </a:lnTo>
                  <a:lnTo>
                    <a:pt x="350" y="120"/>
                  </a:lnTo>
                  <a:lnTo>
                    <a:pt x="345" y="103"/>
                  </a:lnTo>
                  <a:lnTo>
                    <a:pt x="331" y="92"/>
                  </a:lnTo>
                  <a:lnTo>
                    <a:pt x="323" y="98"/>
                  </a:lnTo>
                  <a:lnTo>
                    <a:pt x="317" y="89"/>
                  </a:lnTo>
                  <a:lnTo>
                    <a:pt x="320" y="86"/>
                  </a:lnTo>
                  <a:lnTo>
                    <a:pt x="333" y="86"/>
                  </a:lnTo>
                  <a:lnTo>
                    <a:pt x="343" y="90"/>
                  </a:lnTo>
                  <a:lnTo>
                    <a:pt x="356" y="106"/>
                  </a:lnTo>
                  <a:lnTo>
                    <a:pt x="362" y="123"/>
                  </a:lnTo>
                  <a:lnTo>
                    <a:pt x="364" y="139"/>
                  </a:lnTo>
                  <a:lnTo>
                    <a:pt x="337" y="148"/>
                  </a:lnTo>
                  <a:lnTo>
                    <a:pt x="314" y="161"/>
                  </a:lnTo>
                  <a:lnTo>
                    <a:pt x="289" y="189"/>
                  </a:lnTo>
                  <a:lnTo>
                    <a:pt x="276" y="198"/>
                  </a:lnTo>
                  <a:lnTo>
                    <a:pt x="276" y="192"/>
                  </a:lnTo>
                  <a:lnTo>
                    <a:pt x="292" y="183"/>
                  </a:lnTo>
                  <a:lnTo>
                    <a:pt x="295" y="172"/>
                  </a:lnTo>
                  <a:lnTo>
                    <a:pt x="290" y="151"/>
                  </a:lnTo>
                  <a:lnTo>
                    <a:pt x="272" y="161"/>
                  </a:lnTo>
                  <a:lnTo>
                    <a:pt x="267" y="170"/>
                  </a:lnTo>
                  <a:lnTo>
                    <a:pt x="270" y="184"/>
                  </a:lnTo>
                  <a:lnTo>
                    <a:pt x="258" y="190"/>
                  </a:lnTo>
                  <a:lnTo>
                    <a:pt x="240" y="162"/>
                  </a:lnTo>
                  <a:lnTo>
                    <a:pt x="219" y="136"/>
                  </a:lnTo>
                  <a:lnTo>
                    <a:pt x="206" y="123"/>
                  </a:lnTo>
                  <a:lnTo>
                    <a:pt x="165" y="136"/>
                  </a:lnTo>
                  <a:lnTo>
                    <a:pt x="133" y="142"/>
                  </a:lnTo>
                  <a:lnTo>
                    <a:pt x="5" y="170"/>
                  </a:lnTo>
                  <a:lnTo>
                    <a:pt x="0" y="140"/>
                  </a:lnTo>
                  <a:lnTo>
                    <a:pt x="3" y="75"/>
                  </a:lnTo>
                  <a:lnTo>
                    <a:pt x="31" y="69"/>
                  </a:lnTo>
                  <a:lnTo>
                    <a:pt x="73" y="61"/>
                  </a:lnTo>
                  <a:close/>
                </a:path>
              </a:pathLst>
            </a:custGeom>
            <a:solidFill>
              <a:srgbClr val="C0000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Freeform 86"/>
            <p:cNvSpPr>
              <a:spLocks/>
            </p:cNvSpPr>
            <p:nvPr/>
          </p:nvSpPr>
          <p:spPr bwMode="auto">
            <a:xfrm>
              <a:off x="3618" y="2246"/>
              <a:ext cx="938" cy="323"/>
            </a:xfrm>
            <a:custGeom>
              <a:avLst/>
              <a:gdLst>
                <a:gd name="T0" fmla="*/ 701 w 938"/>
                <a:gd name="T1" fmla="*/ 39 h 323"/>
                <a:gd name="T2" fmla="*/ 376 w 938"/>
                <a:gd name="T3" fmla="*/ 70 h 323"/>
                <a:gd name="T4" fmla="*/ 278 w 938"/>
                <a:gd name="T5" fmla="*/ 81 h 323"/>
                <a:gd name="T6" fmla="*/ 250 w 938"/>
                <a:gd name="T7" fmla="*/ 84 h 323"/>
                <a:gd name="T8" fmla="*/ 225 w 938"/>
                <a:gd name="T9" fmla="*/ 84 h 323"/>
                <a:gd name="T10" fmla="*/ 223 w 938"/>
                <a:gd name="T11" fmla="*/ 111 h 323"/>
                <a:gd name="T12" fmla="*/ 173 w 938"/>
                <a:gd name="T13" fmla="*/ 112 h 323"/>
                <a:gd name="T14" fmla="*/ 129 w 938"/>
                <a:gd name="T15" fmla="*/ 115 h 323"/>
                <a:gd name="T16" fmla="*/ 78 w 938"/>
                <a:gd name="T17" fmla="*/ 115 h 323"/>
                <a:gd name="T18" fmla="*/ 70 w 938"/>
                <a:gd name="T19" fmla="*/ 159 h 323"/>
                <a:gd name="T20" fmla="*/ 59 w 938"/>
                <a:gd name="T21" fmla="*/ 193 h 323"/>
                <a:gd name="T22" fmla="*/ 39 w 938"/>
                <a:gd name="T23" fmla="*/ 211 h 323"/>
                <a:gd name="T24" fmla="*/ 29 w 938"/>
                <a:gd name="T25" fmla="*/ 237 h 323"/>
                <a:gd name="T26" fmla="*/ 28 w 938"/>
                <a:gd name="T27" fmla="*/ 254 h 323"/>
                <a:gd name="T28" fmla="*/ 3 w 938"/>
                <a:gd name="T29" fmla="*/ 268 h 323"/>
                <a:gd name="T30" fmla="*/ 12 w 938"/>
                <a:gd name="T31" fmla="*/ 290 h 323"/>
                <a:gd name="T32" fmla="*/ 6 w 938"/>
                <a:gd name="T33" fmla="*/ 317 h 323"/>
                <a:gd name="T34" fmla="*/ 0 w 938"/>
                <a:gd name="T35" fmla="*/ 323 h 323"/>
                <a:gd name="T36" fmla="*/ 676 w 938"/>
                <a:gd name="T37" fmla="*/ 257 h 323"/>
                <a:gd name="T38" fmla="*/ 677 w 938"/>
                <a:gd name="T39" fmla="*/ 232 h 323"/>
                <a:gd name="T40" fmla="*/ 688 w 938"/>
                <a:gd name="T41" fmla="*/ 223 h 323"/>
                <a:gd name="T42" fmla="*/ 707 w 938"/>
                <a:gd name="T43" fmla="*/ 218 h 323"/>
                <a:gd name="T44" fmla="*/ 710 w 938"/>
                <a:gd name="T45" fmla="*/ 195 h 323"/>
                <a:gd name="T46" fmla="*/ 737 w 938"/>
                <a:gd name="T47" fmla="*/ 179 h 323"/>
                <a:gd name="T48" fmla="*/ 762 w 938"/>
                <a:gd name="T49" fmla="*/ 170 h 323"/>
                <a:gd name="T50" fmla="*/ 787 w 938"/>
                <a:gd name="T51" fmla="*/ 147 h 323"/>
                <a:gd name="T52" fmla="*/ 815 w 938"/>
                <a:gd name="T53" fmla="*/ 134 h 323"/>
                <a:gd name="T54" fmla="*/ 818 w 938"/>
                <a:gd name="T55" fmla="*/ 115 h 323"/>
                <a:gd name="T56" fmla="*/ 843 w 938"/>
                <a:gd name="T57" fmla="*/ 90 h 323"/>
                <a:gd name="T58" fmla="*/ 848 w 938"/>
                <a:gd name="T59" fmla="*/ 90 h 323"/>
                <a:gd name="T60" fmla="*/ 848 w 938"/>
                <a:gd name="T61" fmla="*/ 90 h 323"/>
                <a:gd name="T62" fmla="*/ 848 w 938"/>
                <a:gd name="T63" fmla="*/ 94 h 323"/>
                <a:gd name="T64" fmla="*/ 849 w 938"/>
                <a:gd name="T65" fmla="*/ 95 h 323"/>
                <a:gd name="T66" fmla="*/ 852 w 938"/>
                <a:gd name="T67" fmla="*/ 97 h 323"/>
                <a:gd name="T68" fmla="*/ 852 w 938"/>
                <a:gd name="T69" fmla="*/ 97 h 323"/>
                <a:gd name="T70" fmla="*/ 860 w 938"/>
                <a:gd name="T71" fmla="*/ 98 h 323"/>
                <a:gd name="T72" fmla="*/ 865 w 938"/>
                <a:gd name="T73" fmla="*/ 98 h 323"/>
                <a:gd name="T74" fmla="*/ 879 w 938"/>
                <a:gd name="T75" fmla="*/ 76 h 323"/>
                <a:gd name="T76" fmla="*/ 891 w 938"/>
                <a:gd name="T77" fmla="*/ 73 h 323"/>
                <a:gd name="T78" fmla="*/ 905 w 938"/>
                <a:gd name="T79" fmla="*/ 75 h 323"/>
                <a:gd name="T80" fmla="*/ 916 w 938"/>
                <a:gd name="T81" fmla="*/ 53 h 323"/>
                <a:gd name="T82" fmla="*/ 933 w 938"/>
                <a:gd name="T83" fmla="*/ 36 h 323"/>
                <a:gd name="T84" fmla="*/ 937 w 938"/>
                <a:gd name="T85" fmla="*/ 23 h 323"/>
                <a:gd name="T86" fmla="*/ 938 w 938"/>
                <a:gd name="T87" fmla="*/ 0 h 323"/>
                <a:gd name="T88" fmla="*/ 926 w 938"/>
                <a:gd name="T89" fmla="*/ 0 h 323"/>
                <a:gd name="T90" fmla="*/ 908 w 938"/>
                <a:gd name="T91" fmla="*/ 12 h 323"/>
                <a:gd name="T92" fmla="*/ 865 w 938"/>
                <a:gd name="T93" fmla="*/ 12 h 323"/>
                <a:gd name="T94" fmla="*/ 751 w 938"/>
                <a:gd name="T95" fmla="*/ 26 h 323"/>
                <a:gd name="T96" fmla="*/ 701 w 938"/>
                <a:gd name="T97" fmla="*/ 3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8" h="323">
                  <a:moveTo>
                    <a:pt x="701" y="39"/>
                  </a:moveTo>
                  <a:lnTo>
                    <a:pt x="376" y="70"/>
                  </a:lnTo>
                  <a:lnTo>
                    <a:pt x="278" y="81"/>
                  </a:lnTo>
                  <a:lnTo>
                    <a:pt x="250" y="84"/>
                  </a:lnTo>
                  <a:lnTo>
                    <a:pt x="225" y="84"/>
                  </a:lnTo>
                  <a:lnTo>
                    <a:pt x="223" y="111"/>
                  </a:lnTo>
                  <a:lnTo>
                    <a:pt x="173" y="112"/>
                  </a:lnTo>
                  <a:lnTo>
                    <a:pt x="129" y="115"/>
                  </a:lnTo>
                  <a:lnTo>
                    <a:pt x="78" y="115"/>
                  </a:lnTo>
                  <a:lnTo>
                    <a:pt x="70" y="159"/>
                  </a:lnTo>
                  <a:lnTo>
                    <a:pt x="59" y="193"/>
                  </a:lnTo>
                  <a:lnTo>
                    <a:pt x="39" y="211"/>
                  </a:lnTo>
                  <a:lnTo>
                    <a:pt x="29" y="237"/>
                  </a:lnTo>
                  <a:lnTo>
                    <a:pt x="28" y="254"/>
                  </a:lnTo>
                  <a:lnTo>
                    <a:pt x="3" y="268"/>
                  </a:lnTo>
                  <a:lnTo>
                    <a:pt x="12" y="290"/>
                  </a:lnTo>
                  <a:lnTo>
                    <a:pt x="6" y="317"/>
                  </a:lnTo>
                  <a:lnTo>
                    <a:pt x="0" y="323"/>
                  </a:lnTo>
                  <a:lnTo>
                    <a:pt x="676" y="257"/>
                  </a:lnTo>
                  <a:lnTo>
                    <a:pt x="677" y="232"/>
                  </a:lnTo>
                  <a:lnTo>
                    <a:pt x="688" y="223"/>
                  </a:lnTo>
                  <a:lnTo>
                    <a:pt x="707" y="218"/>
                  </a:lnTo>
                  <a:lnTo>
                    <a:pt x="710" y="195"/>
                  </a:lnTo>
                  <a:lnTo>
                    <a:pt x="737" y="179"/>
                  </a:lnTo>
                  <a:lnTo>
                    <a:pt x="762" y="170"/>
                  </a:lnTo>
                  <a:lnTo>
                    <a:pt x="787" y="147"/>
                  </a:lnTo>
                  <a:lnTo>
                    <a:pt x="815" y="134"/>
                  </a:lnTo>
                  <a:lnTo>
                    <a:pt x="818" y="115"/>
                  </a:lnTo>
                  <a:lnTo>
                    <a:pt x="843" y="90"/>
                  </a:lnTo>
                  <a:lnTo>
                    <a:pt x="848" y="90"/>
                  </a:lnTo>
                  <a:lnTo>
                    <a:pt x="848" y="90"/>
                  </a:lnTo>
                  <a:lnTo>
                    <a:pt x="848" y="94"/>
                  </a:lnTo>
                  <a:lnTo>
                    <a:pt x="849" y="95"/>
                  </a:lnTo>
                  <a:lnTo>
                    <a:pt x="852" y="97"/>
                  </a:lnTo>
                  <a:lnTo>
                    <a:pt x="852" y="97"/>
                  </a:lnTo>
                  <a:lnTo>
                    <a:pt x="860" y="98"/>
                  </a:lnTo>
                  <a:lnTo>
                    <a:pt x="865" y="98"/>
                  </a:lnTo>
                  <a:lnTo>
                    <a:pt x="879" y="76"/>
                  </a:lnTo>
                  <a:lnTo>
                    <a:pt x="891" y="73"/>
                  </a:lnTo>
                  <a:lnTo>
                    <a:pt x="905" y="75"/>
                  </a:lnTo>
                  <a:lnTo>
                    <a:pt x="916" y="53"/>
                  </a:lnTo>
                  <a:lnTo>
                    <a:pt x="933" y="36"/>
                  </a:lnTo>
                  <a:lnTo>
                    <a:pt x="937" y="23"/>
                  </a:lnTo>
                  <a:lnTo>
                    <a:pt x="938" y="0"/>
                  </a:lnTo>
                  <a:lnTo>
                    <a:pt x="926" y="0"/>
                  </a:lnTo>
                  <a:lnTo>
                    <a:pt x="908" y="12"/>
                  </a:lnTo>
                  <a:lnTo>
                    <a:pt x="865" y="12"/>
                  </a:lnTo>
                  <a:lnTo>
                    <a:pt x="751" y="26"/>
                  </a:lnTo>
                  <a:lnTo>
                    <a:pt x="701" y="3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Freeform 87"/>
            <p:cNvSpPr>
              <a:spLocks/>
            </p:cNvSpPr>
            <p:nvPr/>
          </p:nvSpPr>
          <p:spPr bwMode="auto">
            <a:xfrm>
              <a:off x="3145" y="2372"/>
              <a:ext cx="531" cy="467"/>
            </a:xfrm>
            <a:custGeom>
              <a:avLst/>
              <a:gdLst>
                <a:gd name="T0" fmla="*/ 531 w 531"/>
                <a:gd name="T1" fmla="*/ 67 h 467"/>
                <a:gd name="T2" fmla="*/ 506 w 531"/>
                <a:gd name="T3" fmla="*/ 72 h 467"/>
                <a:gd name="T4" fmla="*/ 474 w 531"/>
                <a:gd name="T5" fmla="*/ 69 h 467"/>
                <a:gd name="T6" fmla="*/ 477 w 531"/>
                <a:gd name="T7" fmla="*/ 58 h 467"/>
                <a:gd name="T8" fmla="*/ 496 w 531"/>
                <a:gd name="T9" fmla="*/ 42 h 467"/>
                <a:gd name="T10" fmla="*/ 501 w 531"/>
                <a:gd name="T11" fmla="*/ 19 h 467"/>
                <a:gd name="T12" fmla="*/ 490 w 531"/>
                <a:gd name="T13" fmla="*/ 0 h 467"/>
                <a:gd name="T14" fmla="*/ 0 w 531"/>
                <a:gd name="T15" fmla="*/ 16 h 467"/>
                <a:gd name="T16" fmla="*/ 11 w 531"/>
                <a:gd name="T17" fmla="*/ 60 h 467"/>
                <a:gd name="T18" fmla="*/ 11 w 531"/>
                <a:gd name="T19" fmla="*/ 111 h 467"/>
                <a:gd name="T20" fmla="*/ 18 w 531"/>
                <a:gd name="T21" fmla="*/ 180 h 467"/>
                <a:gd name="T22" fmla="*/ 20 w 531"/>
                <a:gd name="T23" fmla="*/ 416 h 467"/>
                <a:gd name="T24" fmla="*/ 34 w 531"/>
                <a:gd name="T25" fmla="*/ 428 h 467"/>
                <a:gd name="T26" fmla="*/ 53 w 531"/>
                <a:gd name="T27" fmla="*/ 419 h 467"/>
                <a:gd name="T28" fmla="*/ 70 w 531"/>
                <a:gd name="T29" fmla="*/ 426 h 467"/>
                <a:gd name="T30" fmla="*/ 75 w 531"/>
                <a:gd name="T31" fmla="*/ 467 h 467"/>
                <a:gd name="T32" fmla="*/ 421 w 531"/>
                <a:gd name="T33" fmla="*/ 461 h 467"/>
                <a:gd name="T34" fmla="*/ 429 w 531"/>
                <a:gd name="T35" fmla="*/ 447 h 467"/>
                <a:gd name="T36" fmla="*/ 427 w 531"/>
                <a:gd name="T37" fmla="*/ 425 h 467"/>
                <a:gd name="T38" fmla="*/ 415 w 531"/>
                <a:gd name="T39" fmla="*/ 406 h 467"/>
                <a:gd name="T40" fmla="*/ 426 w 531"/>
                <a:gd name="T41" fmla="*/ 397 h 467"/>
                <a:gd name="T42" fmla="*/ 415 w 531"/>
                <a:gd name="T43" fmla="*/ 381 h 467"/>
                <a:gd name="T44" fmla="*/ 420 w 531"/>
                <a:gd name="T45" fmla="*/ 366 h 467"/>
                <a:gd name="T46" fmla="*/ 429 w 531"/>
                <a:gd name="T47" fmla="*/ 331 h 467"/>
                <a:gd name="T48" fmla="*/ 445 w 531"/>
                <a:gd name="T49" fmla="*/ 317 h 467"/>
                <a:gd name="T50" fmla="*/ 440 w 531"/>
                <a:gd name="T51" fmla="*/ 303 h 467"/>
                <a:gd name="T52" fmla="*/ 463 w 531"/>
                <a:gd name="T53" fmla="*/ 270 h 467"/>
                <a:gd name="T54" fmla="*/ 481 w 531"/>
                <a:gd name="T55" fmla="*/ 261 h 467"/>
                <a:gd name="T56" fmla="*/ 479 w 531"/>
                <a:gd name="T57" fmla="*/ 252 h 467"/>
                <a:gd name="T58" fmla="*/ 477 w 531"/>
                <a:gd name="T59" fmla="*/ 241 h 467"/>
                <a:gd name="T60" fmla="*/ 495 w 531"/>
                <a:gd name="T61" fmla="*/ 206 h 467"/>
                <a:gd name="T62" fmla="*/ 510 w 531"/>
                <a:gd name="T63" fmla="*/ 199 h 467"/>
                <a:gd name="T64" fmla="*/ 512 w 531"/>
                <a:gd name="T65" fmla="*/ 177 h 467"/>
                <a:gd name="T66" fmla="*/ 523 w 531"/>
                <a:gd name="T67" fmla="*/ 169 h 467"/>
                <a:gd name="T68" fmla="*/ 504 w 531"/>
                <a:gd name="T69" fmla="*/ 166 h 467"/>
                <a:gd name="T70" fmla="*/ 496 w 531"/>
                <a:gd name="T71" fmla="*/ 141 h 467"/>
                <a:gd name="T72" fmla="*/ 513 w 531"/>
                <a:gd name="T73" fmla="*/ 125 h 467"/>
                <a:gd name="T74" fmla="*/ 516 w 531"/>
                <a:gd name="T75" fmla="*/ 113 h 467"/>
                <a:gd name="T76" fmla="*/ 524 w 531"/>
                <a:gd name="T77" fmla="*/ 88 h 467"/>
                <a:gd name="T78" fmla="*/ 531 w 531"/>
                <a:gd name="T79" fmla="*/ 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1" h="467">
                  <a:moveTo>
                    <a:pt x="531" y="67"/>
                  </a:moveTo>
                  <a:lnTo>
                    <a:pt x="506" y="72"/>
                  </a:lnTo>
                  <a:lnTo>
                    <a:pt x="474" y="69"/>
                  </a:lnTo>
                  <a:lnTo>
                    <a:pt x="477" y="58"/>
                  </a:lnTo>
                  <a:lnTo>
                    <a:pt x="496" y="42"/>
                  </a:lnTo>
                  <a:lnTo>
                    <a:pt x="501" y="19"/>
                  </a:lnTo>
                  <a:lnTo>
                    <a:pt x="490" y="0"/>
                  </a:lnTo>
                  <a:lnTo>
                    <a:pt x="0" y="16"/>
                  </a:lnTo>
                  <a:lnTo>
                    <a:pt x="11" y="60"/>
                  </a:lnTo>
                  <a:lnTo>
                    <a:pt x="11" y="111"/>
                  </a:lnTo>
                  <a:lnTo>
                    <a:pt x="18" y="180"/>
                  </a:lnTo>
                  <a:lnTo>
                    <a:pt x="20" y="416"/>
                  </a:lnTo>
                  <a:lnTo>
                    <a:pt x="34" y="428"/>
                  </a:lnTo>
                  <a:lnTo>
                    <a:pt x="53" y="419"/>
                  </a:lnTo>
                  <a:lnTo>
                    <a:pt x="70" y="426"/>
                  </a:lnTo>
                  <a:lnTo>
                    <a:pt x="75" y="467"/>
                  </a:lnTo>
                  <a:lnTo>
                    <a:pt x="421" y="461"/>
                  </a:lnTo>
                  <a:lnTo>
                    <a:pt x="429" y="447"/>
                  </a:lnTo>
                  <a:lnTo>
                    <a:pt x="427" y="425"/>
                  </a:lnTo>
                  <a:lnTo>
                    <a:pt x="415" y="406"/>
                  </a:lnTo>
                  <a:lnTo>
                    <a:pt x="426" y="397"/>
                  </a:lnTo>
                  <a:lnTo>
                    <a:pt x="415" y="381"/>
                  </a:lnTo>
                  <a:lnTo>
                    <a:pt x="420" y="366"/>
                  </a:lnTo>
                  <a:lnTo>
                    <a:pt x="429" y="331"/>
                  </a:lnTo>
                  <a:lnTo>
                    <a:pt x="445" y="317"/>
                  </a:lnTo>
                  <a:lnTo>
                    <a:pt x="440" y="303"/>
                  </a:lnTo>
                  <a:lnTo>
                    <a:pt x="463" y="270"/>
                  </a:lnTo>
                  <a:lnTo>
                    <a:pt x="481" y="261"/>
                  </a:lnTo>
                  <a:lnTo>
                    <a:pt x="479" y="252"/>
                  </a:lnTo>
                  <a:lnTo>
                    <a:pt x="477" y="241"/>
                  </a:lnTo>
                  <a:lnTo>
                    <a:pt x="495" y="206"/>
                  </a:lnTo>
                  <a:lnTo>
                    <a:pt x="510" y="199"/>
                  </a:lnTo>
                  <a:lnTo>
                    <a:pt x="512" y="177"/>
                  </a:lnTo>
                  <a:lnTo>
                    <a:pt x="523" y="169"/>
                  </a:lnTo>
                  <a:lnTo>
                    <a:pt x="504" y="166"/>
                  </a:lnTo>
                  <a:lnTo>
                    <a:pt x="496" y="141"/>
                  </a:lnTo>
                  <a:lnTo>
                    <a:pt x="513" y="125"/>
                  </a:lnTo>
                  <a:lnTo>
                    <a:pt x="516" y="113"/>
                  </a:lnTo>
                  <a:lnTo>
                    <a:pt x="524" y="88"/>
                  </a:lnTo>
                  <a:lnTo>
                    <a:pt x="531" y="67"/>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Freeform 88"/>
            <p:cNvSpPr>
              <a:spLocks/>
            </p:cNvSpPr>
            <p:nvPr/>
          </p:nvSpPr>
          <p:spPr bwMode="auto">
            <a:xfrm>
              <a:off x="3017" y="1813"/>
              <a:ext cx="710" cy="631"/>
            </a:xfrm>
            <a:custGeom>
              <a:avLst/>
              <a:gdLst>
                <a:gd name="T0" fmla="*/ 438 w 710"/>
                <a:gd name="T1" fmla="*/ 33 h 631"/>
                <a:gd name="T2" fmla="*/ 423 w 710"/>
                <a:gd name="T3" fmla="*/ 15 h 631"/>
                <a:gd name="T4" fmla="*/ 415 w 710"/>
                <a:gd name="T5" fmla="*/ 0 h 631"/>
                <a:gd name="T6" fmla="*/ 14 w 710"/>
                <a:gd name="T7" fmla="*/ 16 h 631"/>
                <a:gd name="T8" fmla="*/ 0 w 710"/>
                <a:gd name="T9" fmla="*/ 16 h 631"/>
                <a:gd name="T10" fmla="*/ 7 w 710"/>
                <a:gd name="T11" fmla="*/ 32 h 631"/>
                <a:gd name="T12" fmla="*/ 6 w 710"/>
                <a:gd name="T13" fmla="*/ 46 h 631"/>
                <a:gd name="T14" fmla="*/ 21 w 710"/>
                <a:gd name="T15" fmla="*/ 71 h 631"/>
                <a:gd name="T16" fmla="*/ 40 w 710"/>
                <a:gd name="T17" fmla="*/ 96 h 631"/>
                <a:gd name="T18" fmla="*/ 59 w 710"/>
                <a:gd name="T19" fmla="*/ 113 h 631"/>
                <a:gd name="T20" fmla="*/ 73 w 710"/>
                <a:gd name="T21" fmla="*/ 114 h 631"/>
                <a:gd name="T22" fmla="*/ 82 w 710"/>
                <a:gd name="T23" fmla="*/ 121 h 631"/>
                <a:gd name="T24" fmla="*/ 82 w 710"/>
                <a:gd name="T25" fmla="*/ 139 h 631"/>
                <a:gd name="T26" fmla="*/ 71 w 710"/>
                <a:gd name="T27" fmla="*/ 149 h 631"/>
                <a:gd name="T28" fmla="*/ 68 w 710"/>
                <a:gd name="T29" fmla="*/ 163 h 631"/>
                <a:gd name="T30" fmla="*/ 81 w 710"/>
                <a:gd name="T31" fmla="*/ 185 h 631"/>
                <a:gd name="T32" fmla="*/ 96 w 710"/>
                <a:gd name="T33" fmla="*/ 203 h 631"/>
                <a:gd name="T34" fmla="*/ 112 w 710"/>
                <a:gd name="T35" fmla="*/ 214 h 631"/>
                <a:gd name="T36" fmla="*/ 121 w 710"/>
                <a:gd name="T37" fmla="*/ 288 h 631"/>
                <a:gd name="T38" fmla="*/ 123 w 710"/>
                <a:gd name="T39" fmla="*/ 512 h 631"/>
                <a:gd name="T40" fmla="*/ 125 w 710"/>
                <a:gd name="T41" fmla="*/ 542 h 631"/>
                <a:gd name="T42" fmla="*/ 128 w 710"/>
                <a:gd name="T43" fmla="*/ 575 h 631"/>
                <a:gd name="T44" fmla="*/ 267 w 710"/>
                <a:gd name="T45" fmla="*/ 570 h 631"/>
                <a:gd name="T46" fmla="*/ 412 w 710"/>
                <a:gd name="T47" fmla="*/ 566 h 631"/>
                <a:gd name="T48" fmla="*/ 543 w 710"/>
                <a:gd name="T49" fmla="*/ 561 h 631"/>
                <a:gd name="T50" fmla="*/ 615 w 710"/>
                <a:gd name="T51" fmla="*/ 559 h 631"/>
                <a:gd name="T52" fmla="*/ 629 w 710"/>
                <a:gd name="T53" fmla="*/ 581 h 631"/>
                <a:gd name="T54" fmla="*/ 624 w 710"/>
                <a:gd name="T55" fmla="*/ 601 h 631"/>
                <a:gd name="T56" fmla="*/ 605 w 710"/>
                <a:gd name="T57" fmla="*/ 617 h 631"/>
                <a:gd name="T58" fmla="*/ 601 w 710"/>
                <a:gd name="T59" fmla="*/ 628 h 631"/>
                <a:gd name="T60" fmla="*/ 635 w 710"/>
                <a:gd name="T61" fmla="*/ 631 h 631"/>
                <a:gd name="T62" fmla="*/ 660 w 710"/>
                <a:gd name="T63" fmla="*/ 626 h 631"/>
                <a:gd name="T64" fmla="*/ 669 w 710"/>
                <a:gd name="T65" fmla="*/ 592 h 631"/>
                <a:gd name="T66" fmla="*/ 674 w 710"/>
                <a:gd name="T67" fmla="*/ 556 h 631"/>
                <a:gd name="T68" fmla="*/ 687 w 710"/>
                <a:gd name="T69" fmla="*/ 539 h 631"/>
                <a:gd name="T70" fmla="*/ 704 w 710"/>
                <a:gd name="T71" fmla="*/ 530 h 631"/>
                <a:gd name="T72" fmla="*/ 704 w 710"/>
                <a:gd name="T73" fmla="*/ 511 h 631"/>
                <a:gd name="T74" fmla="*/ 710 w 710"/>
                <a:gd name="T75" fmla="*/ 498 h 631"/>
                <a:gd name="T76" fmla="*/ 699 w 710"/>
                <a:gd name="T77" fmla="*/ 483 h 631"/>
                <a:gd name="T78" fmla="*/ 691 w 710"/>
                <a:gd name="T79" fmla="*/ 489 h 631"/>
                <a:gd name="T80" fmla="*/ 679 w 710"/>
                <a:gd name="T81" fmla="*/ 475 h 631"/>
                <a:gd name="T82" fmla="*/ 671 w 710"/>
                <a:gd name="T83" fmla="*/ 445 h 631"/>
                <a:gd name="T84" fmla="*/ 676 w 710"/>
                <a:gd name="T85" fmla="*/ 430 h 631"/>
                <a:gd name="T86" fmla="*/ 663 w 710"/>
                <a:gd name="T87" fmla="*/ 409 h 631"/>
                <a:gd name="T88" fmla="*/ 652 w 710"/>
                <a:gd name="T89" fmla="*/ 380 h 631"/>
                <a:gd name="T90" fmla="*/ 623 w 710"/>
                <a:gd name="T91" fmla="*/ 375 h 631"/>
                <a:gd name="T92" fmla="*/ 579 w 710"/>
                <a:gd name="T93" fmla="*/ 341 h 631"/>
                <a:gd name="T94" fmla="*/ 568 w 710"/>
                <a:gd name="T95" fmla="*/ 314 h 631"/>
                <a:gd name="T96" fmla="*/ 573 w 710"/>
                <a:gd name="T97" fmla="*/ 294 h 631"/>
                <a:gd name="T98" fmla="*/ 585 w 710"/>
                <a:gd name="T99" fmla="*/ 256 h 631"/>
                <a:gd name="T100" fmla="*/ 588 w 710"/>
                <a:gd name="T101" fmla="*/ 239 h 631"/>
                <a:gd name="T102" fmla="*/ 576 w 710"/>
                <a:gd name="T103" fmla="*/ 233 h 631"/>
                <a:gd name="T104" fmla="*/ 534 w 710"/>
                <a:gd name="T105" fmla="*/ 227 h 631"/>
                <a:gd name="T106" fmla="*/ 527 w 710"/>
                <a:gd name="T107" fmla="*/ 216 h 631"/>
                <a:gd name="T108" fmla="*/ 526 w 710"/>
                <a:gd name="T109" fmla="*/ 191 h 631"/>
                <a:gd name="T110" fmla="*/ 493 w 710"/>
                <a:gd name="T111" fmla="*/ 169 h 631"/>
                <a:gd name="T112" fmla="*/ 449 w 710"/>
                <a:gd name="T113" fmla="*/ 121 h 631"/>
                <a:gd name="T114" fmla="*/ 434 w 710"/>
                <a:gd name="T115" fmla="*/ 75 h 631"/>
                <a:gd name="T116" fmla="*/ 434 w 710"/>
                <a:gd name="T117" fmla="*/ 49 h 631"/>
                <a:gd name="T118" fmla="*/ 438 w 710"/>
                <a:gd name="T119" fmla="*/ 3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0" h="631">
                  <a:moveTo>
                    <a:pt x="438" y="33"/>
                  </a:moveTo>
                  <a:lnTo>
                    <a:pt x="423" y="15"/>
                  </a:lnTo>
                  <a:lnTo>
                    <a:pt x="415" y="0"/>
                  </a:lnTo>
                  <a:lnTo>
                    <a:pt x="14" y="16"/>
                  </a:lnTo>
                  <a:lnTo>
                    <a:pt x="0" y="16"/>
                  </a:lnTo>
                  <a:lnTo>
                    <a:pt x="7" y="32"/>
                  </a:lnTo>
                  <a:lnTo>
                    <a:pt x="6" y="46"/>
                  </a:lnTo>
                  <a:lnTo>
                    <a:pt x="21" y="71"/>
                  </a:lnTo>
                  <a:lnTo>
                    <a:pt x="40" y="96"/>
                  </a:lnTo>
                  <a:lnTo>
                    <a:pt x="59" y="113"/>
                  </a:lnTo>
                  <a:lnTo>
                    <a:pt x="73" y="114"/>
                  </a:lnTo>
                  <a:lnTo>
                    <a:pt x="82" y="121"/>
                  </a:lnTo>
                  <a:lnTo>
                    <a:pt x="82" y="139"/>
                  </a:lnTo>
                  <a:lnTo>
                    <a:pt x="71" y="149"/>
                  </a:lnTo>
                  <a:lnTo>
                    <a:pt x="68" y="163"/>
                  </a:lnTo>
                  <a:lnTo>
                    <a:pt x="81" y="185"/>
                  </a:lnTo>
                  <a:lnTo>
                    <a:pt x="96" y="203"/>
                  </a:lnTo>
                  <a:lnTo>
                    <a:pt x="112" y="214"/>
                  </a:lnTo>
                  <a:lnTo>
                    <a:pt x="121" y="288"/>
                  </a:lnTo>
                  <a:lnTo>
                    <a:pt x="123" y="512"/>
                  </a:lnTo>
                  <a:lnTo>
                    <a:pt x="125" y="542"/>
                  </a:lnTo>
                  <a:lnTo>
                    <a:pt x="128" y="575"/>
                  </a:lnTo>
                  <a:lnTo>
                    <a:pt x="267" y="570"/>
                  </a:lnTo>
                  <a:lnTo>
                    <a:pt x="412" y="566"/>
                  </a:lnTo>
                  <a:lnTo>
                    <a:pt x="543" y="561"/>
                  </a:lnTo>
                  <a:lnTo>
                    <a:pt x="615" y="559"/>
                  </a:lnTo>
                  <a:lnTo>
                    <a:pt x="629" y="581"/>
                  </a:lnTo>
                  <a:lnTo>
                    <a:pt x="624" y="601"/>
                  </a:lnTo>
                  <a:lnTo>
                    <a:pt x="605" y="617"/>
                  </a:lnTo>
                  <a:lnTo>
                    <a:pt x="601" y="628"/>
                  </a:lnTo>
                  <a:lnTo>
                    <a:pt x="635" y="631"/>
                  </a:lnTo>
                  <a:lnTo>
                    <a:pt x="660" y="626"/>
                  </a:lnTo>
                  <a:lnTo>
                    <a:pt x="669" y="592"/>
                  </a:lnTo>
                  <a:lnTo>
                    <a:pt x="674" y="556"/>
                  </a:lnTo>
                  <a:lnTo>
                    <a:pt x="687" y="539"/>
                  </a:lnTo>
                  <a:lnTo>
                    <a:pt x="704" y="530"/>
                  </a:lnTo>
                  <a:lnTo>
                    <a:pt x="704" y="511"/>
                  </a:lnTo>
                  <a:lnTo>
                    <a:pt x="710" y="498"/>
                  </a:lnTo>
                  <a:lnTo>
                    <a:pt x="699" y="483"/>
                  </a:lnTo>
                  <a:lnTo>
                    <a:pt x="691" y="489"/>
                  </a:lnTo>
                  <a:lnTo>
                    <a:pt x="679" y="475"/>
                  </a:lnTo>
                  <a:lnTo>
                    <a:pt x="671" y="445"/>
                  </a:lnTo>
                  <a:lnTo>
                    <a:pt x="676" y="430"/>
                  </a:lnTo>
                  <a:lnTo>
                    <a:pt x="663" y="409"/>
                  </a:lnTo>
                  <a:lnTo>
                    <a:pt x="652" y="380"/>
                  </a:lnTo>
                  <a:lnTo>
                    <a:pt x="623" y="375"/>
                  </a:lnTo>
                  <a:lnTo>
                    <a:pt x="579" y="341"/>
                  </a:lnTo>
                  <a:lnTo>
                    <a:pt x="568" y="314"/>
                  </a:lnTo>
                  <a:lnTo>
                    <a:pt x="573" y="294"/>
                  </a:lnTo>
                  <a:lnTo>
                    <a:pt x="585" y="256"/>
                  </a:lnTo>
                  <a:lnTo>
                    <a:pt x="588" y="239"/>
                  </a:lnTo>
                  <a:lnTo>
                    <a:pt x="576" y="233"/>
                  </a:lnTo>
                  <a:lnTo>
                    <a:pt x="534" y="227"/>
                  </a:lnTo>
                  <a:lnTo>
                    <a:pt x="527" y="216"/>
                  </a:lnTo>
                  <a:lnTo>
                    <a:pt x="526" y="191"/>
                  </a:lnTo>
                  <a:lnTo>
                    <a:pt x="493" y="169"/>
                  </a:lnTo>
                  <a:lnTo>
                    <a:pt x="449" y="121"/>
                  </a:lnTo>
                  <a:lnTo>
                    <a:pt x="434" y="75"/>
                  </a:lnTo>
                  <a:lnTo>
                    <a:pt x="434" y="49"/>
                  </a:lnTo>
                  <a:lnTo>
                    <a:pt x="438" y="33"/>
                  </a:lnTo>
                  <a:close/>
                </a:path>
              </a:pathLst>
            </a:custGeom>
            <a:solidFill>
              <a:srgbClr val="00B0F0"/>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Freeform 89"/>
            <p:cNvSpPr>
              <a:spLocks/>
            </p:cNvSpPr>
            <p:nvPr/>
          </p:nvSpPr>
          <p:spPr bwMode="auto">
            <a:xfrm>
              <a:off x="4166" y="2486"/>
              <a:ext cx="584" cy="614"/>
            </a:xfrm>
            <a:custGeom>
              <a:avLst/>
              <a:gdLst>
                <a:gd name="T0" fmla="*/ 0 w 584"/>
                <a:gd name="T1" fmla="*/ 46 h 614"/>
                <a:gd name="T2" fmla="*/ 4 w 584"/>
                <a:gd name="T3" fmla="*/ 80 h 614"/>
                <a:gd name="T4" fmla="*/ 42 w 584"/>
                <a:gd name="T5" fmla="*/ 191 h 614"/>
                <a:gd name="T6" fmla="*/ 61 w 584"/>
                <a:gd name="T7" fmla="*/ 259 h 614"/>
                <a:gd name="T8" fmla="*/ 83 w 584"/>
                <a:gd name="T9" fmla="*/ 342 h 614"/>
                <a:gd name="T10" fmla="*/ 101 w 584"/>
                <a:gd name="T11" fmla="*/ 384 h 614"/>
                <a:gd name="T12" fmla="*/ 115 w 584"/>
                <a:gd name="T13" fmla="*/ 403 h 614"/>
                <a:gd name="T14" fmla="*/ 101 w 584"/>
                <a:gd name="T15" fmla="*/ 453 h 614"/>
                <a:gd name="T16" fmla="*/ 111 w 584"/>
                <a:gd name="T17" fmla="*/ 492 h 614"/>
                <a:gd name="T18" fmla="*/ 108 w 584"/>
                <a:gd name="T19" fmla="*/ 540 h 614"/>
                <a:gd name="T20" fmla="*/ 120 w 584"/>
                <a:gd name="T21" fmla="*/ 551 h 614"/>
                <a:gd name="T22" fmla="*/ 136 w 584"/>
                <a:gd name="T23" fmla="*/ 592 h 614"/>
                <a:gd name="T24" fmla="*/ 200 w 584"/>
                <a:gd name="T25" fmla="*/ 606 h 614"/>
                <a:gd name="T26" fmla="*/ 401 w 584"/>
                <a:gd name="T27" fmla="*/ 595 h 614"/>
                <a:gd name="T28" fmla="*/ 464 w 584"/>
                <a:gd name="T29" fmla="*/ 590 h 614"/>
                <a:gd name="T30" fmla="*/ 481 w 584"/>
                <a:gd name="T31" fmla="*/ 614 h 614"/>
                <a:gd name="T32" fmla="*/ 473 w 584"/>
                <a:gd name="T33" fmla="*/ 558 h 614"/>
                <a:gd name="T34" fmla="*/ 517 w 584"/>
                <a:gd name="T35" fmla="*/ 553 h 614"/>
                <a:gd name="T36" fmla="*/ 542 w 584"/>
                <a:gd name="T37" fmla="*/ 515 h 614"/>
                <a:gd name="T38" fmla="*/ 565 w 584"/>
                <a:gd name="T39" fmla="*/ 426 h 614"/>
                <a:gd name="T40" fmla="*/ 584 w 584"/>
                <a:gd name="T41" fmla="*/ 372 h 614"/>
                <a:gd name="T42" fmla="*/ 568 w 584"/>
                <a:gd name="T43" fmla="*/ 367 h 614"/>
                <a:gd name="T44" fmla="*/ 548 w 584"/>
                <a:gd name="T45" fmla="*/ 347 h 614"/>
                <a:gd name="T46" fmla="*/ 526 w 584"/>
                <a:gd name="T47" fmla="*/ 311 h 614"/>
                <a:gd name="T48" fmla="*/ 499 w 584"/>
                <a:gd name="T49" fmla="*/ 277 h 614"/>
                <a:gd name="T50" fmla="*/ 456 w 584"/>
                <a:gd name="T51" fmla="*/ 225 h 614"/>
                <a:gd name="T52" fmla="*/ 434 w 584"/>
                <a:gd name="T53" fmla="*/ 197 h 614"/>
                <a:gd name="T54" fmla="*/ 406 w 584"/>
                <a:gd name="T55" fmla="*/ 177 h 614"/>
                <a:gd name="T56" fmla="*/ 373 w 584"/>
                <a:gd name="T57" fmla="*/ 144 h 614"/>
                <a:gd name="T58" fmla="*/ 342 w 584"/>
                <a:gd name="T59" fmla="*/ 124 h 614"/>
                <a:gd name="T60" fmla="*/ 323 w 584"/>
                <a:gd name="T61" fmla="*/ 97 h 614"/>
                <a:gd name="T62" fmla="*/ 281 w 584"/>
                <a:gd name="T63" fmla="*/ 67 h 614"/>
                <a:gd name="T64" fmla="*/ 248 w 584"/>
                <a:gd name="T65" fmla="*/ 44 h 614"/>
                <a:gd name="T66" fmla="*/ 251 w 584"/>
                <a:gd name="T67" fmla="*/ 21 h 614"/>
                <a:gd name="T68" fmla="*/ 262 w 584"/>
                <a:gd name="T69"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4" h="614">
                  <a:moveTo>
                    <a:pt x="0" y="31"/>
                  </a:moveTo>
                  <a:lnTo>
                    <a:pt x="0" y="46"/>
                  </a:lnTo>
                  <a:lnTo>
                    <a:pt x="1" y="58"/>
                  </a:lnTo>
                  <a:lnTo>
                    <a:pt x="4" y="80"/>
                  </a:lnTo>
                  <a:lnTo>
                    <a:pt x="26" y="130"/>
                  </a:lnTo>
                  <a:lnTo>
                    <a:pt x="42" y="191"/>
                  </a:lnTo>
                  <a:lnTo>
                    <a:pt x="51" y="230"/>
                  </a:lnTo>
                  <a:lnTo>
                    <a:pt x="61" y="259"/>
                  </a:lnTo>
                  <a:lnTo>
                    <a:pt x="70" y="303"/>
                  </a:lnTo>
                  <a:lnTo>
                    <a:pt x="83" y="342"/>
                  </a:lnTo>
                  <a:lnTo>
                    <a:pt x="100" y="364"/>
                  </a:lnTo>
                  <a:lnTo>
                    <a:pt x="101" y="384"/>
                  </a:lnTo>
                  <a:lnTo>
                    <a:pt x="114" y="389"/>
                  </a:lnTo>
                  <a:lnTo>
                    <a:pt x="115" y="403"/>
                  </a:lnTo>
                  <a:lnTo>
                    <a:pt x="104" y="433"/>
                  </a:lnTo>
                  <a:lnTo>
                    <a:pt x="101" y="453"/>
                  </a:lnTo>
                  <a:lnTo>
                    <a:pt x="100" y="465"/>
                  </a:lnTo>
                  <a:lnTo>
                    <a:pt x="111" y="492"/>
                  </a:lnTo>
                  <a:lnTo>
                    <a:pt x="112" y="526"/>
                  </a:lnTo>
                  <a:lnTo>
                    <a:pt x="108" y="540"/>
                  </a:lnTo>
                  <a:lnTo>
                    <a:pt x="111" y="547"/>
                  </a:lnTo>
                  <a:lnTo>
                    <a:pt x="120" y="551"/>
                  </a:lnTo>
                  <a:lnTo>
                    <a:pt x="122" y="572"/>
                  </a:lnTo>
                  <a:lnTo>
                    <a:pt x="136" y="592"/>
                  </a:lnTo>
                  <a:lnTo>
                    <a:pt x="150" y="606"/>
                  </a:lnTo>
                  <a:lnTo>
                    <a:pt x="200" y="606"/>
                  </a:lnTo>
                  <a:lnTo>
                    <a:pt x="267" y="603"/>
                  </a:lnTo>
                  <a:lnTo>
                    <a:pt x="401" y="595"/>
                  </a:lnTo>
                  <a:lnTo>
                    <a:pt x="435" y="590"/>
                  </a:lnTo>
                  <a:lnTo>
                    <a:pt x="464" y="590"/>
                  </a:lnTo>
                  <a:lnTo>
                    <a:pt x="465" y="609"/>
                  </a:lnTo>
                  <a:lnTo>
                    <a:pt x="481" y="614"/>
                  </a:lnTo>
                  <a:lnTo>
                    <a:pt x="482" y="587"/>
                  </a:lnTo>
                  <a:lnTo>
                    <a:pt x="473" y="558"/>
                  </a:lnTo>
                  <a:lnTo>
                    <a:pt x="479" y="548"/>
                  </a:lnTo>
                  <a:lnTo>
                    <a:pt x="517" y="553"/>
                  </a:lnTo>
                  <a:lnTo>
                    <a:pt x="548" y="554"/>
                  </a:lnTo>
                  <a:lnTo>
                    <a:pt x="542" y="515"/>
                  </a:lnTo>
                  <a:lnTo>
                    <a:pt x="556" y="453"/>
                  </a:lnTo>
                  <a:lnTo>
                    <a:pt x="565" y="426"/>
                  </a:lnTo>
                  <a:lnTo>
                    <a:pt x="562" y="411"/>
                  </a:lnTo>
                  <a:lnTo>
                    <a:pt x="584" y="372"/>
                  </a:lnTo>
                  <a:lnTo>
                    <a:pt x="581" y="364"/>
                  </a:lnTo>
                  <a:lnTo>
                    <a:pt x="568" y="367"/>
                  </a:lnTo>
                  <a:lnTo>
                    <a:pt x="553" y="359"/>
                  </a:lnTo>
                  <a:lnTo>
                    <a:pt x="548" y="347"/>
                  </a:lnTo>
                  <a:lnTo>
                    <a:pt x="540" y="325"/>
                  </a:lnTo>
                  <a:lnTo>
                    <a:pt x="526" y="311"/>
                  </a:lnTo>
                  <a:lnTo>
                    <a:pt x="509" y="308"/>
                  </a:lnTo>
                  <a:lnTo>
                    <a:pt x="499" y="277"/>
                  </a:lnTo>
                  <a:lnTo>
                    <a:pt x="481" y="238"/>
                  </a:lnTo>
                  <a:lnTo>
                    <a:pt x="456" y="225"/>
                  </a:lnTo>
                  <a:lnTo>
                    <a:pt x="442" y="213"/>
                  </a:lnTo>
                  <a:lnTo>
                    <a:pt x="434" y="197"/>
                  </a:lnTo>
                  <a:lnTo>
                    <a:pt x="421" y="184"/>
                  </a:lnTo>
                  <a:lnTo>
                    <a:pt x="406" y="177"/>
                  </a:lnTo>
                  <a:lnTo>
                    <a:pt x="392" y="158"/>
                  </a:lnTo>
                  <a:lnTo>
                    <a:pt x="373" y="144"/>
                  </a:lnTo>
                  <a:lnTo>
                    <a:pt x="345" y="133"/>
                  </a:lnTo>
                  <a:lnTo>
                    <a:pt x="342" y="124"/>
                  </a:lnTo>
                  <a:lnTo>
                    <a:pt x="326" y="106"/>
                  </a:lnTo>
                  <a:lnTo>
                    <a:pt x="323" y="97"/>
                  </a:lnTo>
                  <a:lnTo>
                    <a:pt x="303" y="66"/>
                  </a:lnTo>
                  <a:lnTo>
                    <a:pt x="281" y="67"/>
                  </a:lnTo>
                  <a:lnTo>
                    <a:pt x="257" y="52"/>
                  </a:lnTo>
                  <a:lnTo>
                    <a:pt x="248" y="44"/>
                  </a:lnTo>
                  <a:lnTo>
                    <a:pt x="247" y="33"/>
                  </a:lnTo>
                  <a:lnTo>
                    <a:pt x="251" y="21"/>
                  </a:lnTo>
                  <a:lnTo>
                    <a:pt x="265" y="14"/>
                  </a:lnTo>
                  <a:lnTo>
                    <a:pt x="262" y="0"/>
                  </a:lnTo>
                  <a:lnTo>
                    <a:pt x="0" y="31"/>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Freeform 90"/>
            <p:cNvSpPr>
              <a:spLocks/>
            </p:cNvSpPr>
            <p:nvPr/>
          </p:nvSpPr>
          <p:spPr bwMode="auto">
            <a:xfrm>
              <a:off x="4413" y="2435"/>
              <a:ext cx="551" cy="418"/>
            </a:xfrm>
            <a:custGeom>
              <a:avLst/>
              <a:gdLst>
                <a:gd name="T0" fmla="*/ 332 w 551"/>
                <a:gd name="T1" fmla="*/ 412 h 418"/>
                <a:gd name="T2" fmla="*/ 321 w 551"/>
                <a:gd name="T3" fmla="*/ 418 h 418"/>
                <a:gd name="T4" fmla="*/ 304 w 551"/>
                <a:gd name="T5" fmla="*/ 409 h 418"/>
                <a:gd name="T6" fmla="*/ 301 w 551"/>
                <a:gd name="T7" fmla="*/ 396 h 418"/>
                <a:gd name="T8" fmla="*/ 293 w 551"/>
                <a:gd name="T9" fmla="*/ 374 h 418"/>
                <a:gd name="T10" fmla="*/ 279 w 551"/>
                <a:gd name="T11" fmla="*/ 360 h 418"/>
                <a:gd name="T12" fmla="*/ 262 w 551"/>
                <a:gd name="T13" fmla="*/ 357 h 418"/>
                <a:gd name="T14" fmla="*/ 252 w 551"/>
                <a:gd name="T15" fmla="*/ 326 h 418"/>
                <a:gd name="T16" fmla="*/ 235 w 551"/>
                <a:gd name="T17" fmla="*/ 289 h 418"/>
                <a:gd name="T18" fmla="*/ 209 w 551"/>
                <a:gd name="T19" fmla="*/ 278 h 418"/>
                <a:gd name="T20" fmla="*/ 195 w 551"/>
                <a:gd name="T21" fmla="*/ 265 h 418"/>
                <a:gd name="T22" fmla="*/ 187 w 551"/>
                <a:gd name="T23" fmla="*/ 249 h 418"/>
                <a:gd name="T24" fmla="*/ 174 w 551"/>
                <a:gd name="T25" fmla="*/ 237 h 418"/>
                <a:gd name="T26" fmla="*/ 160 w 551"/>
                <a:gd name="T27" fmla="*/ 229 h 418"/>
                <a:gd name="T28" fmla="*/ 146 w 551"/>
                <a:gd name="T29" fmla="*/ 210 h 418"/>
                <a:gd name="T30" fmla="*/ 128 w 551"/>
                <a:gd name="T31" fmla="*/ 196 h 418"/>
                <a:gd name="T32" fmla="*/ 98 w 551"/>
                <a:gd name="T33" fmla="*/ 185 h 418"/>
                <a:gd name="T34" fmla="*/ 95 w 551"/>
                <a:gd name="T35" fmla="*/ 176 h 418"/>
                <a:gd name="T36" fmla="*/ 81 w 551"/>
                <a:gd name="T37" fmla="*/ 157 h 418"/>
                <a:gd name="T38" fmla="*/ 78 w 551"/>
                <a:gd name="T39" fmla="*/ 150 h 418"/>
                <a:gd name="T40" fmla="*/ 56 w 551"/>
                <a:gd name="T41" fmla="*/ 117 h 418"/>
                <a:gd name="T42" fmla="*/ 35 w 551"/>
                <a:gd name="T43" fmla="*/ 117 h 418"/>
                <a:gd name="T44" fmla="*/ 10 w 551"/>
                <a:gd name="T45" fmla="*/ 103 h 418"/>
                <a:gd name="T46" fmla="*/ 1 w 551"/>
                <a:gd name="T47" fmla="*/ 95 h 418"/>
                <a:gd name="T48" fmla="*/ 0 w 551"/>
                <a:gd name="T49" fmla="*/ 82 h 418"/>
                <a:gd name="T50" fmla="*/ 4 w 551"/>
                <a:gd name="T51" fmla="*/ 72 h 418"/>
                <a:gd name="T52" fmla="*/ 18 w 551"/>
                <a:gd name="T53" fmla="*/ 65 h 418"/>
                <a:gd name="T54" fmla="*/ 15 w 551"/>
                <a:gd name="T55" fmla="*/ 51 h 418"/>
                <a:gd name="T56" fmla="*/ 51 w 551"/>
                <a:gd name="T57" fmla="*/ 36 h 418"/>
                <a:gd name="T58" fmla="*/ 109 w 551"/>
                <a:gd name="T59" fmla="*/ 8 h 418"/>
                <a:gd name="T60" fmla="*/ 157 w 551"/>
                <a:gd name="T61" fmla="*/ 3 h 418"/>
                <a:gd name="T62" fmla="*/ 257 w 551"/>
                <a:gd name="T63" fmla="*/ 0 h 418"/>
                <a:gd name="T64" fmla="*/ 274 w 551"/>
                <a:gd name="T65" fmla="*/ 12 h 418"/>
                <a:gd name="T66" fmla="*/ 285 w 551"/>
                <a:gd name="T67" fmla="*/ 33 h 418"/>
                <a:gd name="T68" fmla="*/ 312 w 551"/>
                <a:gd name="T69" fmla="*/ 29 h 418"/>
                <a:gd name="T70" fmla="*/ 390 w 551"/>
                <a:gd name="T71" fmla="*/ 20 h 418"/>
                <a:gd name="T72" fmla="*/ 409 w 551"/>
                <a:gd name="T73" fmla="*/ 25 h 418"/>
                <a:gd name="T74" fmla="*/ 487 w 551"/>
                <a:gd name="T75" fmla="*/ 72 h 418"/>
                <a:gd name="T76" fmla="*/ 551 w 551"/>
                <a:gd name="T77" fmla="*/ 123 h 418"/>
                <a:gd name="T78" fmla="*/ 516 w 551"/>
                <a:gd name="T79" fmla="*/ 157 h 418"/>
                <a:gd name="T80" fmla="*/ 501 w 551"/>
                <a:gd name="T81" fmla="*/ 195 h 418"/>
                <a:gd name="T82" fmla="*/ 498 w 551"/>
                <a:gd name="T83" fmla="*/ 234 h 418"/>
                <a:gd name="T84" fmla="*/ 487 w 551"/>
                <a:gd name="T85" fmla="*/ 240 h 418"/>
                <a:gd name="T86" fmla="*/ 480 w 551"/>
                <a:gd name="T87" fmla="*/ 257 h 418"/>
                <a:gd name="T88" fmla="*/ 465 w 551"/>
                <a:gd name="T89" fmla="*/ 260 h 418"/>
                <a:gd name="T90" fmla="*/ 452 w 551"/>
                <a:gd name="T91" fmla="*/ 284 h 418"/>
                <a:gd name="T92" fmla="*/ 435 w 551"/>
                <a:gd name="T93" fmla="*/ 301 h 418"/>
                <a:gd name="T94" fmla="*/ 421 w 551"/>
                <a:gd name="T95" fmla="*/ 321 h 418"/>
                <a:gd name="T96" fmla="*/ 410 w 551"/>
                <a:gd name="T97" fmla="*/ 326 h 418"/>
                <a:gd name="T98" fmla="*/ 388 w 551"/>
                <a:gd name="T99" fmla="*/ 348 h 418"/>
                <a:gd name="T100" fmla="*/ 370 w 551"/>
                <a:gd name="T101" fmla="*/ 349 h 418"/>
                <a:gd name="T102" fmla="*/ 376 w 551"/>
                <a:gd name="T103" fmla="*/ 368 h 418"/>
                <a:gd name="T104" fmla="*/ 345 w 551"/>
                <a:gd name="T105" fmla="*/ 402 h 418"/>
                <a:gd name="T106" fmla="*/ 332 w 551"/>
                <a:gd name="T107" fmla="*/ 4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 h="418">
                  <a:moveTo>
                    <a:pt x="332" y="412"/>
                  </a:moveTo>
                  <a:lnTo>
                    <a:pt x="321" y="418"/>
                  </a:lnTo>
                  <a:lnTo>
                    <a:pt x="304" y="409"/>
                  </a:lnTo>
                  <a:lnTo>
                    <a:pt x="301" y="396"/>
                  </a:lnTo>
                  <a:lnTo>
                    <a:pt x="293" y="374"/>
                  </a:lnTo>
                  <a:lnTo>
                    <a:pt x="279" y="360"/>
                  </a:lnTo>
                  <a:lnTo>
                    <a:pt x="262" y="357"/>
                  </a:lnTo>
                  <a:lnTo>
                    <a:pt x="252" y="326"/>
                  </a:lnTo>
                  <a:lnTo>
                    <a:pt x="235" y="289"/>
                  </a:lnTo>
                  <a:lnTo>
                    <a:pt x="209" y="278"/>
                  </a:lnTo>
                  <a:lnTo>
                    <a:pt x="195" y="265"/>
                  </a:lnTo>
                  <a:lnTo>
                    <a:pt x="187" y="249"/>
                  </a:lnTo>
                  <a:lnTo>
                    <a:pt x="174" y="237"/>
                  </a:lnTo>
                  <a:lnTo>
                    <a:pt x="160" y="229"/>
                  </a:lnTo>
                  <a:lnTo>
                    <a:pt x="146" y="210"/>
                  </a:lnTo>
                  <a:lnTo>
                    <a:pt x="128" y="196"/>
                  </a:lnTo>
                  <a:lnTo>
                    <a:pt x="98" y="185"/>
                  </a:lnTo>
                  <a:lnTo>
                    <a:pt x="95" y="176"/>
                  </a:lnTo>
                  <a:lnTo>
                    <a:pt x="81" y="157"/>
                  </a:lnTo>
                  <a:lnTo>
                    <a:pt x="78" y="150"/>
                  </a:lnTo>
                  <a:lnTo>
                    <a:pt x="56" y="117"/>
                  </a:lnTo>
                  <a:lnTo>
                    <a:pt x="35" y="117"/>
                  </a:lnTo>
                  <a:lnTo>
                    <a:pt x="10" y="103"/>
                  </a:lnTo>
                  <a:lnTo>
                    <a:pt x="1" y="95"/>
                  </a:lnTo>
                  <a:lnTo>
                    <a:pt x="0" y="82"/>
                  </a:lnTo>
                  <a:lnTo>
                    <a:pt x="4" y="72"/>
                  </a:lnTo>
                  <a:lnTo>
                    <a:pt x="18" y="65"/>
                  </a:lnTo>
                  <a:lnTo>
                    <a:pt x="15" y="51"/>
                  </a:lnTo>
                  <a:lnTo>
                    <a:pt x="51" y="36"/>
                  </a:lnTo>
                  <a:lnTo>
                    <a:pt x="109" y="8"/>
                  </a:lnTo>
                  <a:lnTo>
                    <a:pt x="157" y="3"/>
                  </a:lnTo>
                  <a:lnTo>
                    <a:pt x="257" y="0"/>
                  </a:lnTo>
                  <a:lnTo>
                    <a:pt x="274" y="12"/>
                  </a:lnTo>
                  <a:lnTo>
                    <a:pt x="285" y="33"/>
                  </a:lnTo>
                  <a:lnTo>
                    <a:pt x="312" y="29"/>
                  </a:lnTo>
                  <a:lnTo>
                    <a:pt x="390" y="20"/>
                  </a:lnTo>
                  <a:lnTo>
                    <a:pt x="409" y="25"/>
                  </a:lnTo>
                  <a:lnTo>
                    <a:pt x="487" y="72"/>
                  </a:lnTo>
                  <a:lnTo>
                    <a:pt x="551" y="123"/>
                  </a:lnTo>
                  <a:lnTo>
                    <a:pt x="516" y="157"/>
                  </a:lnTo>
                  <a:lnTo>
                    <a:pt x="501" y="195"/>
                  </a:lnTo>
                  <a:lnTo>
                    <a:pt x="498" y="234"/>
                  </a:lnTo>
                  <a:lnTo>
                    <a:pt x="487" y="240"/>
                  </a:lnTo>
                  <a:lnTo>
                    <a:pt x="480" y="257"/>
                  </a:lnTo>
                  <a:lnTo>
                    <a:pt x="465" y="260"/>
                  </a:lnTo>
                  <a:lnTo>
                    <a:pt x="452" y="284"/>
                  </a:lnTo>
                  <a:lnTo>
                    <a:pt x="435" y="301"/>
                  </a:lnTo>
                  <a:lnTo>
                    <a:pt x="421" y="321"/>
                  </a:lnTo>
                  <a:lnTo>
                    <a:pt x="410" y="326"/>
                  </a:lnTo>
                  <a:lnTo>
                    <a:pt x="388" y="348"/>
                  </a:lnTo>
                  <a:lnTo>
                    <a:pt x="370" y="349"/>
                  </a:lnTo>
                  <a:lnTo>
                    <a:pt x="376" y="368"/>
                  </a:lnTo>
                  <a:lnTo>
                    <a:pt x="345" y="402"/>
                  </a:lnTo>
                  <a:lnTo>
                    <a:pt x="332" y="41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Freeform 91"/>
            <p:cNvSpPr>
              <a:spLocks/>
            </p:cNvSpPr>
            <p:nvPr/>
          </p:nvSpPr>
          <p:spPr bwMode="auto">
            <a:xfrm>
              <a:off x="3697" y="1960"/>
              <a:ext cx="805" cy="401"/>
            </a:xfrm>
            <a:custGeom>
              <a:avLst/>
              <a:gdLst>
                <a:gd name="T0" fmla="*/ 790 w 805"/>
                <a:gd name="T1" fmla="*/ 197 h 401"/>
                <a:gd name="T2" fmla="*/ 737 w 805"/>
                <a:gd name="T3" fmla="*/ 256 h 401"/>
                <a:gd name="T4" fmla="*/ 730 w 805"/>
                <a:gd name="T5" fmla="*/ 280 h 401"/>
                <a:gd name="T6" fmla="*/ 667 w 805"/>
                <a:gd name="T7" fmla="*/ 314 h 401"/>
                <a:gd name="T8" fmla="*/ 297 w 805"/>
                <a:gd name="T9" fmla="*/ 356 h 401"/>
                <a:gd name="T10" fmla="*/ 171 w 805"/>
                <a:gd name="T11" fmla="*/ 370 h 401"/>
                <a:gd name="T12" fmla="*/ 144 w 805"/>
                <a:gd name="T13" fmla="*/ 397 h 401"/>
                <a:gd name="T14" fmla="*/ 50 w 805"/>
                <a:gd name="T15" fmla="*/ 401 h 401"/>
                <a:gd name="T16" fmla="*/ 8 w 805"/>
                <a:gd name="T17" fmla="*/ 392 h 401"/>
                <a:gd name="T18" fmla="*/ 24 w 805"/>
                <a:gd name="T19" fmla="*/ 362 h 401"/>
                <a:gd name="T20" fmla="*/ 21 w 805"/>
                <a:gd name="T21" fmla="*/ 336 h 401"/>
                <a:gd name="T22" fmla="*/ 39 w 805"/>
                <a:gd name="T23" fmla="*/ 312 h 401"/>
                <a:gd name="T24" fmla="*/ 69 w 805"/>
                <a:gd name="T25" fmla="*/ 317 h 401"/>
                <a:gd name="T26" fmla="*/ 99 w 805"/>
                <a:gd name="T27" fmla="*/ 323 h 401"/>
                <a:gd name="T28" fmla="*/ 93 w 805"/>
                <a:gd name="T29" fmla="*/ 294 h 401"/>
                <a:gd name="T30" fmla="*/ 107 w 805"/>
                <a:gd name="T31" fmla="*/ 270 h 401"/>
                <a:gd name="T32" fmla="*/ 132 w 805"/>
                <a:gd name="T33" fmla="*/ 262 h 401"/>
                <a:gd name="T34" fmla="*/ 124 w 805"/>
                <a:gd name="T35" fmla="*/ 239 h 401"/>
                <a:gd name="T36" fmla="*/ 133 w 805"/>
                <a:gd name="T37" fmla="*/ 233 h 401"/>
                <a:gd name="T38" fmla="*/ 160 w 805"/>
                <a:gd name="T39" fmla="*/ 200 h 401"/>
                <a:gd name="T40" fmla="*/ 221 w 805"/>
                <a:gd name="T41" fmla="*/ 192 h 401"/>
                <a:gd name="T42" fmla="*/ 239 w 805"/>
                <a:gd name="T43" fmla="*/ 208 h 401"/>
                <a:gd name="T44" fmla="*/ 269 w 805"/>
                <a:gd name="T45" fmla="*/ 180 h 401"/>
                <a:gd name="T46" fmla="*/ 285 w 805"/>
                <a:gd name="T47" fmla="*/ 195 h 401"/>
                <a:gd name="T48" fmla="*/ 291 w 805"/>
                <a:gd name="T49" fmla="*/ 175 h 401"/>
                <a:gd name="T50" fmla="*/ 325 w 805"/>
                <a:gd name="T51" fmla="*/ 158 h 401"/>
                <a:gd name="T52" fmla="*/ 355 w 805"/>
                <a:gd name="T53" fmla="*/ 167 h 401"/>
                <a:gd name="T54" fmla="*/ 356 w 805"/>
                <a:gd name="T55" fmla="*/ 144 h 401"/>
                <a:gd name="T56" fmla="*/ 402 w 805"/>
                <a:gd name="T57" fmla="*/ 97 h 401"/>
                <a:gd name="T58" fmla="*/ 425 w 805"/>
                <a:gd name="T59" fmla="*/ 64 h 401"/>
                <a:gd name="T60" fmla="*/ 464 w 805"/>
                <a:gd name="T61" fmla="*/ 44 h 401"/>
                <a:gd name="T62" fmla="*/ 455 w 805"/>
                <a:gd name="T63" fmla="*/ 25 h 401"/>
                <a:gd name="T64" fmla="*/ 484 w 805"/>
                <a:gd name="T65" fmla="*/ 5 h 401"/>
                <a:gd name="T66" fmla="*/ 520 w 805"/>
                <a:gd name="T67" fmla="*/ 10 h 401"/>
                <a:gd name="T68" fmla="*/ 566 w 805"/>
                <a:gd name="T69" fmla="*/ 36 h 401"/>
                <a:gd name="T70" fmla="*/ 587 w 805"/>
                <a:gd name="T71" fmla="*/ 50 h 401"/>
                <a:gd name="T72" fmla="*/ 637 w 805"/>
                <a:gd name="T73" fmla="*/ 45 h 401"/>
                <a:gd name="T74" fmla="*/ 664 w 805"/>
                <a:gd name="T75" fmla="*/ 33 h 401"/>
                <a:gd name="T76" fmla="*/ 692 w 805"/>
                <a:gd name="T77" fmla="*/ 20 h 401"/>
                <a:gd name="T78" fmla="*/ 709 w 805"/>
                <a:gd name="T79" fmla="*/ 44 h 401"/>
                <a:gd name="T80" fmla="*/ 726 w 805"/>
                <a:gd name="T81" fmla="*/ 94 h 401"/>
                <a:gd name="T82" fmla="*/ 747 w 805"/>
                <a:gd name="T83" fmla="*/ 113 h 401"/>
                <a:gd name="T84" fmla="*/ 778 w 805"/>
                <a:gd name="T85" fmla="*/ 148 h 401"/>
                <a:gd name="T86" fmla="*/ 805 w 805"/>
                <a:gd name="T87" fmla="*/ 18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5" h="401">
                  <a:moveTo>
                    <a:pt x="805" y="181"/>
                  </a:moveTo>
                  <a:lnTo>
                    <a:pt x="790" y="197"/>
                  </a:lnTo>
                  <a:lnTo>
                    <a:pt x="767" y="222"/>
                  </a:lnTo>
                  <a:lnTo>
                    <a:pt x="737" y="256"/>
                  </a:lnTo>
                  <a:lnTo>
                    <a:pt x="730" y="266"/>
                  </a:lnTo>
                  <a:lnTo>
                    <a:pt x="730" y="280"/>
                  </a:lnTo>
                  <a:lnTo>
                    <a:pt x="701" y="292"/>
                  </a:lnTo>
                  <a:lnTo>
                    <a:pt x="667" y="314"/>
                  </a:lnTo>
                  <a:lnTo>
                    <a:pt x="622" y="325"/>
                  </a:lnTo>
                  <a:lnTo>
                    <a:pt x="297" y="356"/>
                  </a:lnTo>
                  <a:lnTo>
                    <a:pt x="199" y="367"/>
                  </a:lnTo>
                  <a:lnTo>
                    <a:pt x="171" y="370"/>
                  </a:lnTo>
                  <a:lnTo>
                    <a:pt x="146" y="370"/>
                  </a:lnTo>
                  <a:lnTo>
                    <a:pt x="144" y="397"/>
                  </a:lnTo>
                  <a:lnTo>
                    <a:pt x="94" y="397"/>
                  </a:lnTo>
                  <a:lnTo>
                    <a:pt x="50" y="401"/>
                  </a:lnTo>
                  <a:lnTo>
                    <a:pt x="0" y="401"/>
                  </a:lnTo>
                  <a:lnTo>
                    <a:pt x="8" y="392"/>
                  </a:lnTo>
                  <a:lnTo>
                    <a:pt x="24" y="383"/>
                  </a:lnTo>
                  <a:lnTo>
                    <a:pt x="24" y="362"/>
                  </a:lnTo>
                  <a:lnTo>
                    <a:pt x="30" y="351"/>
                  </a:lnTo>
                  <a:lnTo>
                    <a:pt x="21" y="336"/>
                  </a:lnTo>
                  <a:lnTo>
                    <a:pt x="25" y="323"/>
                  </a:lnTo>
                  <a:lnTo>
                    <a:pt x="39" y="312"/>
                  </a:lnTo>
                  <a:lnTo>
                    <a:pt x="52" y="309"/>
                  </a:lnTo>
                  <a:lnTo>
                    <a:pt x="69" y="317"/>
                  </a:lnTo>
                  <a:lnTo>
                    <a:pt x="93" y="325"/>
                  </a:lnTo>
                  <a:lnTo>
                    <a:pt x="99" y="323"/>
                  </a:lnTo>
                  <a:lnTo>
                    <a:pt x="100" y="309"/>
                  </a:lnTo>
                  <a:lnTo>
                    <a:pt x="93" y="294"/>
                  </a:lnTo>
                  <a:lnTo>
                    <a:pt x="94" y="280"/>
                  </a:lnTo>
                  <a:lnTo>
                    <a:pt x="107" y="270"/>
                  </a:lnTo>
                  <a:lnTo>
                    <a:pt x="122" y="266"/>
                  </a:lnTo>
                  <a:lnTo>
                    <a:pt x="132" y="262"/>
                  </a:lnTo>
                  <a:lnTo>
                    <a:pt x="127" y="252"/>
                  </a:lnTo>
                  <a:lnTo>
                    <a:pt x="124" y="239"/>
                  </a:lnTo>
                  <a:lnTo>
                    <a:pt x="133" y="233"/>
                  </a:lnTo>
                  <a:lnTo>
                    <a:pt x="133" y="233"/>
                  </a:lnTo>
                  <a:lnTo>
                    <a:pt x="141" y="209"/>
                  </a:lnTo>
                  <a:lnTo>
                    <a:pt x="160" y="200"/>
                  </a:lnTo>
                  <a:lnTo>
                    <a:pt x="192" y="195"/>
                  </a:lnTo>
                  <a:lnTo>
                    <a:pt x="221" y="192"/>
                  </a:lnTo>
                  <a:lnTo>
                    <a:pt x="230" y="202"/>
                  </a:lnTo>
                  <a:lnTo>
                    <a:pt x="239" y="208"/>
                  </a:lnTo>
                  <a:lnTo>
                    <a:pt x="249" y="188"/>
                  </a:lnTo>
                  <a:lnTo>
                    <a:pt x="269" y="180"/>
                  </a:lnTo>
                  <a:lnTo>
                    <a:pt x="283" y="189"/>
                  </a:lnTo>
                  <a:lnTo>
                    <a:pt x="285" y="195"/>
                  </a:lnTo>
                  <a:lnTo>
                    <a:pt x="292" y="194"/>
                  </a:lnTo>
                  <a:lnTo>
                    <a:pt x="291" y="175"/>
                  </a:lnTo>
                  <a:lnTo>
                    <a:pt x="311" y="164"/>
                  </a:lnTo>
                  <a:lnTo>
                    <a:pt x="325" y="158"/>
                  </a:lnTo>
                  <a:lnTo>
                    <a:pt x="335" y="169"/>
                  </a:lnTo>
                  <a:lnTo>
                    <a:pt x="355" y="167"/>
                  </a:lnTo>
                  <a:lnTo>
                    <a:pt x="358" y="158"/>
                  </a:lnTo>
                  <a:lnTo>
                    <a:pt x="356" y="144"/>
                  </a:lnTo>
                  <a:lnTo>
                    <a:pt x="372" y="119"/>
                  </a:lnTo>
                  <a:lnTo>
                    <a:pt x="402" y="97"/>
                  </a:lnTo>
                  <a:lnTo>
                    <a:pt x="406" y="67"/>
                  </a:lnTo>
                  <a:lnTo>
                    <a:pt x="425" y="64"/>
                  </a:lnTo>
                  <a:lnTo>
                    <a:pt x="449" y="55"/>
                  </a:lnTo>
                  <a:lnTo>
                    <a:pt x="464" y="44"/>
                  </a:lnTo>
                  <a:lnTo>
                    <a:pt x="463" y="33"/>
                  </a:lnTo>
                  <a:lnTo>
                    <a:pt x="455" y="25"/>
                  </a:lnTo>
                  <a:lnTo>
                    <a:pt x="459" y="6"/>
                  </a:lnTo>
                  <a:lnTo>
                    <a:pt x="484" y="5"/>
                  </a:lnTo>
                  <a:lnTo>
                    <a:pt x="500" y="0"/>
                  </a:lnTo>
                  <a:lnTo>
                    <a:pt x="520" y="10"/>
                  </a:lnTo>
                  <a:lnTo>
                    <a:pt x="533" y="36"/>
                  </a:lnTo>
                  <a:lnTo>
                    <a:pt x="566" y="36"/>
                  </a:lnTo>
                  <a:lnTo>
                    <a:pt x="578" y="50"/>
                  </a:lnTo>
                  <a:lnTo>
                    <a:pt x="587" y="50"/>
                  </a:lnTo>
                  <a:lnTo>
                    <a:pt x="605" y="42"/>
                  </a:lnTo>
                  <a:lnTo>
                    <a:pt x="637" y="45"/>
                  </a:lnTo>
                  <a:lnTo>
                    <a:pt x="653" y="47"/>
                  </a:lnTo>
                  <a:lnTo>
                    <a:pt x="664" y="33"/>
                  </a:lnTo>
                  <a:lnTo>
                    <a:pt x="680" y="25"/>
                  </a:lnTo>
                  <a:lnTo>
                    <a:pt x="692" y="20"/>
                  </a:lnTo>
                  <a:lnTo>
                    <a:pt x="695" y="38"/>
                  </a:lnTo>
                  <a:lnTo>
                    <a:pt x="709" y="44"/>
                  </a:lnTo>
                  <a:lnTo>
                    <a:pt x="725" y="58"/>
                  </a:lnTo>
                  <a:lnTo>
                    <a:pt x="726" y="94"/>
                  </a:lnTo>
                  <a:lnTo>
                    <a:pt x="731" y="103"/>
                  </a:lnTo>
                  <a:lnTo>
                    <a:pt x="747" y="113"/>
                  </a:lnTo>
                  <a:lnTo>
                    <a:pt x="751" y="127"/>
                  </a:lnTo>
                  <a:lnTo>
                    <a:pt x="778" y="148"/>
                  </a:lnTo>
                  <a:lnTo>
                    <a:pt x="789" y="170"/>
                  </a:lnTo>
                  <a:lnTo>
                    <a:pt x="805" y="181"/>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Freeform 92"/>
            <p:cNvSpPr>
              <a:spLocks/>
            </p:cNvSpPr>
            <p:nvPr/>
          </p:nvSpPr>
          <p:spPr bwMode="auto">
            <a:xfrm>
              <a:off x="3883" y="2517"/>
              <a:ext cx="406" cy="673"/>
            </a:xfrm>
            <a:custGeom>
              <a:avLst/>
              <a:gdLst>
                <a:gd name="T0" fmla="*/ 27 w 406"/>
                <a:gd name="T1" fmla="*/ 656 h 673"/>
                <a:gd name="T2" fmla="*/ 17 w 406"/>
                <a:gd name="T3" fmla="*/ 566 h 673"/>
                <a:gd name="T4" fmla="*/ 0 w 406"/>
                <a:gd name="T5" fmla="*/ 448 h 673"/>
                <a:gd name="T6" fmla="*/ 2 w 406"/>
                <a:gd name="T7" fmla="*/ 361 h 673"/>
                <a:gd name="T8" fmla="*/ 6 w 406"/>
                <a:gd name="T9" fmla="*/ 167 h 673"/>
                <a:gd name="T10" fmla="*/ 6 w 406"/>
                <a:gd name="T11" fmla="*/ 63 h 673"/>
                <a:gd name="T12" fmla="*/ 6 w 406"/>
                <a:gd name="T13" fmla="*/ 24 h 673"/>
                <a:gd name="T14" fmla="*/ 284 w 406"/>
                <a:gd name="T15" fmla="*/ 0 h 673"/>
                <a:gd name="T16" fmla="*/ 284 w 406"/>
                <a:gd name="T17" fmla="*/ 15 h 673"/>
                <a:gd name="T18" fmla="*/ 284 w 406"/>
                <a:gd name="T19" fmla="*/ 27 h 673"/>
                <a:gd name="T20" fmla="*/ 289 w 406"/>
                <a:gd name="T21" fmla="*/ 49 h 673"/>
                <a:gd name="T22" fmla="*/ 309 w 406"/>
                <a:gd name="T23" fmla="*/ 99 h 673"/>
                <a:gd name="T24" fmla="*/ 325 w 406"/>
                <a:gd name="T25" fmla="*/ 160 h 673"/>
                <a:gd name="T26" fmla="*/ 334 w 406"/>
                <a:gd name="T27" fmla="*/ 199 h 673"/>
                <a:gd name="T28" fmla="*/ 344 w 406"/>
                <a:gd name="T29" fmla="*/ 228 h 673"/>
                <a:gd name="T30" fmla="*/ 353 w 406"/>
                <a:gd name="T31" fmla="*/ 272 h 673"/>
                <a:gd name="T32" fmla="*/ 367 w 406"/>
                <a:gd name="T33" fmla="*/ 311 h 673"/>
                <a:gd name="T34" fmla="*/ 383 w 406"/>
                <a:gd name="T35" fmla="*/ 333 h 673"/>
                <a:gd name="T36" fmla="*/ 386 w 406"/>
                <a:gd name="T37" fmla="*/ 353 h 673"/>
                <a:gd name="T38" fmla="*/ 398 w 406"/>
                <a:gd name="T39" fmla="*/ 358 h 673"/>
                <a:gd name="T40" fmla="*/ 398 w 406"/>
                <a:gd name="T41" fmla="*/ 372 h 673"/>
                <a:gd name="T42" fmla="*/ 387 w 406"/>
                <a:gd name="T43" fmla="*/ 402 h 673"/>
                <a:gd name="T44" fmla="*/ 384 w 406"/>
                <a:gd name="T45" fmla="*/ 422 h 673"/>
                <a:gd name="T46" fmla="*/ 384 w 406"/>
                <a:gd name="T47" fmla="*/ 434 h 673"/>
                <a:gd name="T48" fmla="*/ 394 w 406"/>
                <a:gd name="T49" fmla="*/ 461 h 673"/>
                <a:gd name="T50" fmla="*/ 395 w 406"/>
                <a:gd name="T51" fmla="*/ 495 h 673"/>
                <a:gd name="T52" fmla="*/ 391 w 406"/>
                <a:gd name="T53" fmla="*/ 509 h 673"/>
                <a:gd name="T54" fmla="*/ 395 w 406"/>
                <a:gd name="T55" fmla="*/ 516 h 673"/>
                <a:gd name="T56" fmla="*/ 403 w 406"/>
                <a:gd name="T57" fmla="*/ 520 h 673"/>
                <a:gd name="T58" fmla="*/ 406 w 406"/>
                <a:gd name="T59" fmla="*/ 537 h 673"/>
                <a:gd name="T60" fmla="*/ 370 w 406"/>
                <a:gd name="T61" fmla="*/ 536 h 673"/>
                <a:gd name="T62" fmla="*/ 328 w 406"/>
                <a:gd name="T63" fmla="*/ 541 h 673"/>
                <a:gd name="T64" fmla="*/ 169 w 406"/>
                <a:gd name="T65" fmla="*/ 558 h 673"/>
                <a:gd name="T66" fmla="*/ 103 w 406"/>
                <a:gd name="T67" fmla="*/ 567 h 673"/>
                <a:gd name="T68" fmla="*/ 103 w 406"/>
                <a:gd name="T69" fmla="*/ 584 h 673"/>
                <a:gd name="T70" fmla="*/ 114 w 406"/>
                <a:gd name="T71" fmla="*/ 597 h 673"/>
                <a:gd name="T72" fmla="*/ 130 w 406"/>
                <a:gd name="T73" fmla="*/ 608 h 673"/>
                <a:gd name="T74" fmla="*/ 133 w 406"/>
                <a:gd name="T75" fmla="*/ 658 h 673"/>
                <a:gd name="T76" fmla="*/ 99 w 406"/>
                <a:gd name="T77" fmla="*/ 673 h 673"/>
                <a:gd name="T78" fmla="*/ 81 w 406"/>
                <a:gd name="T79" fmla="*/ 672 h 673"/>
                <a:gd name="T80" fmla="*/ 99 w 406"/>
                <a:gd name="T81" fmla="*/ 659 h 673"/>
                <a:gd name="T82" fmla="*/ 99 w 406"/>
                <a:gd name="T83" fmla="*/ 653 h 673"/>
                <a:gd name="T84" fmla="*/ 80 w 406"/>
                <a:gd name="T85" fmla="*/ 616 h 673"/>
                <a:gd name="T86" fmla="*/ 66 w 406"/>
                <a:gd name="T87" fmla="*/ 612 h 673"/>
                <a:gd name="T88" fmla="*/ 56 w 406"/>
                <a:gd name="T89" fmla="*/ 639 h 673"/>
                <a:gd name="T90" fmla="*/ 49 w 406"/>
                <a:gd name="T91" fmla="*/ 656 h 673"/>
                <a:gd name="T92" fmla="*/ 44 w 406"/>
                <a:gd name="T93" fmla="*/ 656 h 673"/>
                <a:gd name="T94" fmla="*/ 27 w 406"/>
                <a:gd name="T95" fmla="*/ 65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673">
                  <a:moveTo>
                    <a:pt x="27" y="656"/>
                  </a:moveTo>
                  <a:lnTo>
                    <a:pt x="17" y="566"/>
                  </a:lnTo>
                  <a:lnTo>
                    <a:pt x="0" y="448"/>
                  </a:lnTo>
                  <a:lnTo>
                    <a:pt x="2" y="361"/>
                  </a:lnTo>
                  <a:lnTo>
                    <a:pt x="6" y="167"/>
                  </a:lnTo>
                  <a:lnTo>
                    <a:pt x="6" y="63"/>
                  </a:lnTo>
                  <a:lnTo>
                    <a:pt x="6" y="24"/>
                  </a:lnTo>
                  <a:lnTo>
                    <a:pt x="284" y="0"/>
                  </a:lnTo>
                  <a:lnTo>
                    <a:pt x="284" y="15"/>
                  </a:lnTo>
                  <a:lnTo>
                    <a:pt x="284" y="27"/>
                  </a:lnTo>
                  <a:lnTo>
                    <a:pt x="289" y="49"/>
                  </a:lnTo>
                  <a:lnTo>
                    <a:pt x="309" y="99"/>
                  </a:lnTo>
                  <a:lnTo>
                    <a:pt x="325" y="160"/>
                  </a:lnTo>
                  <a:lnTo>
                    <a:pt x="334" y="199"/>
                  </a:lnTo>
                  <a:lnTo>
                    <a:pt x="344" y="228"/>
                  </a:lnTo>
                  <a:lnTo>
                    <a:pt x="353" y="272"/>
                  </a:lnTo>
                  <a:lnTo>
                    <a:pt x="367" y="311"/>
                  </a:lnTo>
                  <a:lnTo>
                    <a:pt x="383" y="333"/>
                  </a:lnTo>
                  <a:lnTo>
                    <a:pt x="386" y="353"/>
                  </a:lnTo>
                  <a:lnTo>
                    <a:pt x="398" y="358"/>
                  </a:lnTo>
                  <a:lnTo>
                    <a:pt x="398" y="372"/>
                  </a:lnTo>
                  <a:lnTo>
                    <a:pt x="387" y="402"/>
                  </a:lnTo>
                  <a:lnTo>
                    <a:pt x="384" y="422"/>
                  </a:lnTo>
                  <a:lnTo>
                    <a:pt x="384" y="434"/>
                  </a:lnTo>
                  <a:lnTo>
                    <a:pt x="394" y="461"/>
                  </a:lnTo>
                  <a:lnTo>
                    <a:pt x="395" y="495"/>
                  </a:lnTo>
                  <a:lnTo>
                    <a:pt x="391" y="509"/>
                  </a:lnTo>
                  <a:lnTo>
                    <a:pt x="395" y="516"/>
                  </a:lnTo>
                  <a:lnTo>
                    <a:pt x="403" y="520"/>
                  </a:lnTo>
                  <a:lnTo>
                    <a:pt x="406" y="537"/>
                  </a:lnTo>
                  <a:lnTo>
                    <a:pt x="370" y="536"/>
                  </a:lnTo>
                  <a:lnTo>
                    <a:pt x="328" y="541"/>
                  </a:lnTo>
                  <a:lnTo>
                    <a:pt x="169" y="558"/>
                  </a:lnTo>
                  <a:lnTo>
                    <a:pt x="103" y="567"/>
                  </a:lnTo>
                  <a:lnTo>
                    <a:pt x="103" y="584"/>
                  </a:lnTo>
                  <a:lnTo>
                    <a:pt x="114" y="597"/>
                  </a:lnTo>
                  <a:lnTo>
                    <a:pt x="130" y="608"/>
                  </a:lnTo>
                  <a:lnTo>
                    <a:pt x="133" y="658"/>
                  </a:lnTo>
                  <a:lnTo>
                    <a:pt x="99" y="673"/>
                  </a:lnTo>
                  <a:lnTo>
                    <a:pt x="81" y="672"/>
                  </a:lnTo>
                  <a:lnTo>
                    <a:pt x="99" y="659"/>
                  </a:lnTo>
                  <a:lnTo>
                    <a:pt x="99" y="653"/>
                  </a:lnTo>
                  <a:lnTo>
                    <a:pt x="80" y="616"/>
                  </a:lnTo>
                  <a:lnTo>
                    <a:pt x="66" y="612"/>
                  </a:lnTo>
                  <a:lnTo>
                    <a:pt x="56" y="639"/>
                  </a:lnTo>
                  <a:lnTo>
                    <a:pt x="49" y="656"/>
                  </a:lnTo>
                  <a:lnTo>
                    <a:pt x="44" y="656"/>
                  </a:lnTo>
                  <a:lnTo>
                    <a:pt x="27" y="656"/>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93"/>
            <p:cNvSpPr>
              <a:spLocks/>
            </p:cNvSpPr>
            <p:nvPr/>
          </p:nvSpPr>
          <p:spPr bwMode="auto">
            <a:xfrm>
              <a:off x="3218" y="2831"/>
              <a:ext cx="642" cy="545"/>
            </a:xfrm>
            <a:custGeom>
              <a:avLst/>
              <a:gdLst>
                <a:gd name="T0" fmla="*/ 526 w 642"/>
                <a:gd name="T1" fmla="*/ 314 h 545"/>
                <a:gd name="T2" fmla="*/ 528 w 642"/>
                <a:gd name="T3" fmla="*/ 273 h 545"/>
                <a:gd name="T4" fmla="*/ 314 w 642"/>
                <a:gd name="T5" fmla="*/ 283 h 545"/>
                <a:gd name="T6" fmla="*/ 315 w 642"/>
                <a:gd name="T7" fmla="*/ 216 h 545"/>
                <a:gd name="T8" fmla="*/ 367 w 642"/>
                <a:gd name="T9" fmla="*/ 124 h 545"/>
                <a:gd name="T10" fmla="*/ 372 w 642"/>
                <a:gd name="T11" fmla="*/ 105 h 545"/>
                <a:gd name="T12" fmla="*/ 361 w 642"/>
                <a:gd name="T13" fmla="*/ 80 h 545"/>
                <a:gd name="T14" fmla="*/ 348 w 642"/>
                <a:gd name="T15" fmla="*/ 41 h 545"/>
                <a:gd name="T16" fmla="*/ 0 w 642"/>
                <a:gd name="T17" fmla="*/ 6 h 545"/>
                <a:gd name="T18" fmla="*/ 5 w 642"/>
                <a:gd name="T19" fmla="*/ 125 h 545"/>
                <a:gd name="T20" fmla="*/ 25 w 642"/>
                <a:gd name="T21" fmla="*/ 175 h 545"/>
                <a:gd name="T22" fmla="*/ 58 w 642"/>
                <a:gd name="T23" fmla="*/ 241 h 545"/>
                <a:gd name="T24" fmla="*/ 64 w 642"/>
                <a:gd name="T25" fmla="*/ 266 h 545"/>
                <a:gd name="T26" fmla="*/ 41 w 642"/>
                <a:gd name="T27" fmla="*/ 350 h 545"/>
                <a:gd name="T28" fmla="*/ 47 w 642"/>
                <a:gd name="T29" fmla="*/ 378 h 545"/>
                <a:gd name="T30" fmla="*/ 34 w 642"/>
                <a:gd name="T31" fmla="*/ 444 h 545"/>
                <a:gd name="T32" fmla="*/ 64 w 642"/>
                <a:gd name="T33" fmla="*/ 456 h 545"/>
                <a:gd name="T34" fmla="*/ 205 w 642"/>
                <a:gd name="T35" fmla="*/ 479 h 545"/>
                <a:gd name="T36" fmla="*/ 267 w 642"/>
                <a:gd name="T37" fmla="*/ 478 h 545"/>
                <a:gd name="T38" fmla="*/ 308 w 642"/>
                <a:gd name="T39" fmla="*/ 490 h 545"/>
                <a:gd name="T40" fmla="*/ 294 w 642"/>
                <a:gd name="T41" fmla="*/ 470 h 545"/>
                <a:gd name="T42" fmla="*/ 259 w 642"/>
                <a:gd name="T43" fmla="*/ 464 h 545"/>
                <a:gd name="T44" fmla="*/ 261 w 642"/>
                <a:gd name="T45" fmla="*/ 459 h 545"/>
                <a:gd name="T46" fmla="*/ 264 w 642"/>
                <a:gd name="T47" fmla="*/ 454 h 545"/>
                <a:gd name="T48" fmla="*/ 284 w 642"/>
                <a:gd name="T49" fmla="*/ 448 h 545"/>
                <a:gd name="T50" fmla="*/ 306 w 642"/>
                <a:gd name="T51" fmla="*/ 451 h 545"/>
                <a:gd name="T52" fmla="*/ 336 w 642"/>
                <a:gd name="T53" fmla="*/ 470 h 545"/>
                <a:gd name="T54" fmla="*/ 365 w 642"/>
                <a:gd name="T55" fmla="*/ 487 h 545"/>
                <a:gd name="T56" fmla="*/ 372 w 642"/>
                <a:gd name="T57" fmla="*/ 508 h 545"/>
                <a:gd name="T58" fmla="*/ 373 w 642"/>
                <a:gd name="T59" fmla="*/ 523 h 545"/>
                <a:gd name="T60" fmla="*/ 448 w 642"/>
                <a:gd name="T61" fmla="*/ 537 h 545"/>
                <a:gd name="T62" fmla="*/ 470 w 642"/>
                <a:gd name="T63" fmla="*/ 518 h 545"/>
                <a:gd name="T64" fmla="*/ 490 w 642"/>
                <a:gd name="T65" fmla="*/ 515 h 545"/>
                <a:gd name="T66" fmla="*/ 481 w 642"/>
                <a:gd name="T67" fmla="*/ 539 h 545"/>
                <a:gd name="T68" fmla="*/ 506 w 642"/>
                <a:gd name="T69" fmla="*/ 534 h 545"/>
                <a:gd name="T70" fmla="*/ 525 w 642"/>
                <a:gd name="T71" fmla="*/ 511 h 545"/>
                <a:gd name="T72" fmla="*/ 517 w 642"/>
                <a:gd name="T73" fmla="*/ 498 h 545"/>
                <a:gd name="T74" fmla="*/ 529 w 642"/>
                <a:gd name="T75" fmla="*/ 486 h 545"/>
                <a:gd name="T76" fmla="*/ 540 w 642"/>
                <a:gd name="T77" fmla="*/ 483 h 545"/>
                <a:gd name="T78" fmla="*/ 540 w 642"/>
                <a:gd name="T79" fmla="*/ 492 h 545"/>
                <a:gd name="T80" fmla="*/ 543 w 642"/>
                <a:gd name="T81" fmla="*/ 501 h 545"/>
                <a:gd name="T82" fmla="*/ 545 w 642"/>
                <a:gd name="T83" fmla="*/ 503 h 545"/>
                <a:gd name="T84" fmla="*/ 570 w 642"/>
                <a:gd name="T85" fmla="*/ 506 h 545"/>
                <a:gd name="T86" fmla="*/ 601 w 642"/>
                <a:gd name="T87" fmla="*/ 528 h 545"/>
                <a:gd name="T88" fmla="*/ 628 w 642"/>
                <a:gd name="T89" fmla="*/ 534 h 545"/>
                <a:gd name="T90" fmla="*/ 642 w 642"/>
                <a:gd name="T91" fmla="*/ 504 h 545"/>
                <a:gd name="T92" fmla="*/ 612 w 642"/>
                <a:gd name="T93" fmla="*/ 487 h 545"/>
                <a:gd name="T94" fmla="*/ 556 w 642"/>
                <a:gd name="T95" fmla="*/ 469 h 545"/>
                <a:gd name="T96" fmla="*/ 576 w 642"/>
                <a:gd name="T97" fmla="*/ 454 h 545"/>
                <a:gd name="T98" fmla="*/ 567 w 642"/>
                <a:gd name="T99" fmla="*/ 444 h 545"/>
                <a:gd name="T100" fmla="*/ 587 w 642"/>
                <a:gd name="T101" fmla="*/ 440 h 545"/>
                <a:gd name="T102" fmla="*/ 590 w 642"/>
                <a:gd name="T103" fmla="*/ 409 h 545"/>
                <a:gd name="T104" fmla="*/ 579 w 642"/>
                <a:gd name="T105" fmla="*/ 394 h 545"/>
                <a:gd name="T106" fmla="*/ 562 w 642"/>
                <a:gd name="T107" fmla="*/ 422 h 545"/>
                <a:gd name="T108" fmla="*/ 537 w 642"/>
                <a:gd name="T109" fmla="*/ 408 h 545"/>
                <a:gd name="T110" fmla="*/ 561 w 642"/>
                <a:gd name="T111" fmla="*/ 373 h 545"/>
                <a:gd name="T112" fmla="*/ 547 w 642"/>
                <a:gd name="T113" fmla="*/ 33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2" h="545">
                  <a:moveTo>
                    <a:pt x="547" y="334"/>
                  </a:moveTo>
                  <a:lnTo>
                    <a:pt x="526" y="314"/>
                  </a:lnTo>
                  <a:lnTo>
                    <a:pt x="532" y="280"/>
                  </a:lnTo>
                  <a:lnTo>
                    <a:pt x="528" y="273"/>
                  </a:lnTo>
                  <a:lnTo>
                    <a:pt x="470" y="280"/>
                  </a:lnTo>
                  <a:lnTo>
                    <a:pt x="314" y="283"/>
                  </a:lnTo>
                  <a:lnTo>
                    <a:pt x="309" y="269"/>
                  </a:lnTo>
                  <a:lnTo>
                    <a:pt x="315" y="216"/>
                  </a:lnTo>
                  <a:lnTo>
                    <a:pt x="336" y="178"/>
                  </a:lnTo>
                  <a:lnTo>
                    <a:pt x="367" y="124"/>
                  </a:lnTo>
                  <a:lnTo>
                    <a:pt x="364" y="109"/>
                  </a:lnTo>
                  <a:lnTo>
                    <a:pt x="372" y="105"/>
                  </a:lnTo>
                  <a:lnTo>
                    <a:pt x="375" y="92"/>
                  </a:lnTo>
                  <a:lnTo>
                    <a:pt x="361" y="80"/>
                  </a:lnTo>
                  <a:lnTo>
                    <a:pt x="359" y="67"/>
                  </a:lnTo>
                  <a:lnTo>
                    <a:pt x="348" y="41"/>
                  </a:lnTo>
                  <a:lnTo>
                    <a:pt x="347" y="0"/>
                  </a:lnTo>
                  <a:lnTo>
                    <a:pt x="0" y="6"/>
                  </a:lnTo>
                  <a:lnTo>
                    <a:pt x="2" y="66"/>
                  </a:lnTo>
                  <a:lnTo>
                    <a:pt x="5" y="125"/>
                  </a:lnTo>
                  <a:lnTo>
                    <a:pt x="9" y="149"/>
                  </a:lnTo>
                  <a:lnTo>
                    <a:pt x="25" y="175"/>
                  </a:lnTo>
                  <a:lnTo>
                    <a:pt x="31" y="206"/>
                  </a:lnTo>
                  <a:lnTo>
                    <a:pt x="58" y="241"/>
                  </a:lnTo>
                  <a:lnTo>
                    <a:pt x="59" y="261"/>
                  </a:lnTo>
                  <a:lnTo>
                    <a:pt x="64" y="266"/>
                  </a:lnTo>
                  <a:lnTo>
                    <a:pt x="59" y="317"/>
                  </a:lnTo>
                  <a:lnTo>
                    <a:pt x="41" y="350"/>
                  </a:lnTo>
                  <a:lnTo>
                    <a:pt x="52" y="362"/>
                  </a:lnTo>
                  <a:lnTo>
                    <a:pt x="47" y="378"/>
                  </a:lnTo>
                  <a:lnTo>
                    <a:pt x="42" y="423"/>
                  </a:lnTo>
                  <a:lnTo>
                    <a:pt x="34" y="444"/>
                  </a:lnTo>
                  <a:lnTo>
                    <a:pt x="34" y="465"/>
                  </a:lnTo>
                  <a:lnTo>
                    <a:pt x="64" y="456"/>
                  </a:lnTo>
                  <a:lnTo>
                    <a:pt x="139" y="458"/>
                  </a:lnTo>
                  <a:lnTo>
                    <a:pt x="205" y="479"/>
                  </a:lnTo>
                  <a:lnTo>
                    <a:pt x="245" y="487"/>
                  </a:lnTo>
                  <a:lnTo>
                    <a:pt x="267" y="478"/>
                  </a:lnTo>
                  <a:lnTo>
                    <a:pt x="287" y="486"/>
                  </a:lnTo>
                  <a:lnTo>
                    <a:pt x="308" y="490"/>
                  </a:lnTo>
                  <a:lnTo>
                    <a:pt x="312" y="478"/>
                  </a:lnTo>
                  <a:lnTo>
                    <a:pt x="294" y="470"/>
                  </a:lnTo>
                  <a:lnTo>
                    <a:pt x="276" y="473"/>
                  </a:lnTo>
                  <a:lnTo>
                    <a:pt x="259" y="464"/>
                  </a:lnTo>
                  <a:lnTo>
                    <a:pt x="259" y="464"/>
                  </a:lnTo>
                  <a:lnTo>
                    <a:pt x="261" y="459"/>
                  </a:lnTo>
                  <a:lnTo>
                    <a:pt x="262" y="456"/>
                  </a:lnTo>
                  <a:lnTo>
                    <a:pt x="264" y="454"/>
                  </a:lnTo>
                  <a:lnTo>
                    <a:pt x="264" y="454"/>
                  </a:lnTo>
                  <a:lnTo>
                    <a:pt x="284" y="448"/>
                  </a:lnTo>
                  <a:lnTo>
                    <a:pt x="295" y="458"/>
                  </a:lnTo>
                  <a:lnTo>
                    <a:pt x="306" y="451"/>
                  </a:lnTo>
                  <a:lnTo>
                    <a:pt x="326" y="456"/>
                  </a:lnTo>
                  <a:lnTo>
                    <a:pt x="336" y="470"/>
                  </a:lnTo>
                  <a:lnTo>
                    <a:pt x="337" y="486"/>
                  </a:lnTo>
                  <a:lnTo>
                    <a:pt x="365" y="487"/>
                  </a:lnTo>
                  <a:lnTo>
                    <a:pt x="376" y="498"/>
                  </a:lnTo>
                  <a:lnTo>
                    <a:pt x="372" y="508"/>
                  </a:lnTo>
                  <a:lnTo>
                    <a:pt x="364" y="514"/>
                  </a:lnTo>
                  <a:lnTo>
                    <a:pt x="373" y="523"/>
                  </a:lnTo>
                  <a:lnTo>
                    <a:pt x="426" y="545"/>
                  </a:lnTo>
                  <a:lnTo>
                    <a:pt x="448" y="537"/>
                  </a:lnTo>
                  <a:lnTo>
                    <a:pt x="454" y="522"/>
                  </a:lnTo>
                  <a:lnTo>
                    <a:pt x="470" y="518"/>
                  </a:lnTo>
                  <a:lnTo>
                    <a:pt x="481" y="509"/>
                  </a:lnTo>
                  <a:lnTo>
                    <a:pt x="490" y="515"/>
                  </a:lnTo>
                  <a:lnTo>
                    <a:pt x="495" y="534"/>
                  </a:lnTo>
                  <a:lnTo>
                    <a:pt x="481" y="539"/>
                  </a:lnTo>
                  <a:lnTo>
                    <a:pt x="484" y="542"/>
                  </a:lnTo>
                  <a:lnTo>
                    <a:pt x="506" y="534"/>
                  </a:lnTo>
                  <a:lnTo>
                    <a:pt x="520" y="514"/>
                  </a:lnTo>
                  <a:lnTo>
                    <a:pt x="525" y="511"/>
                  </a:lnTo>
                  <a:lnTo>
                    <a:pt x="512" y="508"/>
                  </a:lnTo>
                  <a:lnTo>
                    <a:pt x="517" y="498"/>
                  </a:lnTo>
                  <a:lnTo>
                    <a:pt x="515" y="489"/>
                  </a:lnTo>
                  <a:lnTo>
                    <a:pt x="529" y="486"/>
                  </a:lnTo>
                  <a:lnTo>
                    <a:pt x="536" y="478"/>
                  </a:lnTo>
                  <a:lnTo>
                    <a:pt x="540" y="483"/>
                  </a:lnTo>
                  <a:lnTo>
                    <a:pt x="540" y="483"/>
                  </a:lnTo>
                  <a:lnTo>
                    <a:pt x="540" y="492"/>
                  </a:lnTo>
                  <a:lnTo>
                    <a:pt x="542" y="500"/>
                  </a:lnTo>
                  <a:lnTo>
                    <a:pt x="543" y="501"/>
                  </a:lnTo>
                  <a:lnTo>
                    <a:pt x="545" y="503"/>
                  </a:lnTo>
                  <a:lnTo>
                    <a:pt x="545" y="503"/>
                  </a:lnTo>
                  <a:lnTo>
                    <a:pt x="559" y="504"/>
                  </a:lnTo>
                  <a:lnTo>
                    <a:pt x="570" y="506"/>
                  </a:lnTo>
                  <a:lnTo>
                    <a:pt x="596" y="518"/>
                  </a:lnTo>
                  <a:lnTo>
                    <a:pt x="601" y="528"/>
                  </a:lnTo>
                  <a:lnTo>
                    <a:pt x="620" y="528"/>
                  </a:lnTo>
                  <a:lnTo>
                    <a:pt x="628" y="534"/>
                  </a:lnTo>
                  <a:lnTo>
                    <a:pt x="642" y="514"/>
                  </a:lnTo>
                  <a:lnTo>
                    <a:pt x="642" y="504"/>
                  </a:lnTo>
                  <a:lnTo>
                    <a:pt x="632" y="504"/>
                  </a:lnTo>
                  <a:lnTo>
                    <a:pt x="612" y="487"/>
                  </a:lnTo>
                  <a:lnTo>
                    <a:pt x="576" y="483"/>
                  </a:lnTo>
                  <a:lnTo>
                    <a:pt x="556" y="469"/>
                  </a:lnTo>
                  <a:lnTo>
                    <a:pt x="562" y="451"/>
                  </a:lnTo>
                  <a:lnTo>
                    <a:pt x="576" y="454"/>
                  </a:lnTo>
                  <a:lnTo>
                    <a:pt x="578" y="450"/>
                  </a:lnTo>
                  <a:lnTo>
                    <a:pt x="567" y="444"/>
                  </a:lnTo>
                  <a:lnTo>
                    <a:pt x="567" y="440"/>
                  </a:lnTo>
                  <a:lnTo>
                    <a:pt x="587" y="440"/>
                  </a:lnTo>
                  <a:lnTo>
                    <a:pt x="598" y="422"/>
                  </a:lnTo>
                  <a:lnTo>
                    <a:pt x="590" y="409"/>
                  </a:lnTo>
                  <a:lnTo>
                    <a:pt x="587" y="392"/>
                  </a:lnTo>
                  <a:lnTo>
                    <a:pt x="579" y="394"/>
                  </a:lnTo>
                  <a:lnTo>
                    <a:pt x="567" y="406"/>
                  </a:lnTo>
                  <a:lnTo>
                    <a:pt x="562" y="422"/>
                  </a:lnTo>
                  <a:lnTo>
                    <a:pt x="543" y="419"/>
                  </a:lnTo>
                  <a:lnTo>
                    <a:pt x="537" y="408"/>
                  </a:lnTo>
                  <a:lnTo>
                    <a:pt x="548" y="395"/>
                  </a:lnTo>
                  <a:lnTo>
                    <a:pt x="561" y="373"/>
                  </a:lnTo>
                  <a:lnTo>
                    <a:pt x="554" y="359"/>
                  </a:lnTo>
                  <a:lnTo>
                    <a:pt x="547" y="33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94"/>
            <p:cNvSpPr>
              <a:spLocks/>
            </p:cNvSpPr>
            <p:nvPr/>
          </p:nvSpPr>
          <p:spPr bwMode="auto">
            <a:xfrm>
              <a:off x="3527" y="2541"/>
              <a:ext cx="384" cy="663"/>
            </a:xfrm>
            <a:custGeom>
              <a:avLst/>
              <a:gdLst>
                <a:gd name="T0" fmla="*/ 384 w 384"/>
                <a:gd name="T1" fmla="*/ 624 h 663"/>
                <a:gd name="T2" fmla="*/ 383 w 384"/>
                <a:gd name="T3" fmla="*/ 632 h 663"/>
                <a:gd name="T4" fmla="*/ 352 w 384"/>
                <a:gd name="T5" fmla="*/ 632 h 663"/>
                <a:gd name="T6" fmla="*/ 342 w 384"/>
                <a:gd name="T7" fmla="*/ 627 h 663"/>
                <a:gd name="T8" fmla="*/ 328 w 384"/>
                <a:gd name="T9" fmla="*/ 626 h 663"/>
                <a:gd name="T10" fmla="*/ 286 w 384"/>
                <a:gd name="T11" fmla="*/ 638 h 663"/>
                <a:gd name="T12" fmla="*/ 275 w 384"/>
                <a:gd name="T13" fmla="*/ 632 h 663"/>
                <a:gd name="T14" fmla="*/ 259 w 384"/>
                <a:gd name="T15" fmla="*/ 659 h 663"/>
                <a:gd name="T16" fmla="*/ 252 w 384"/>
                <a:gd name="T17" fmla="*/ 663 h 663"/>
                <a:gd name="T18" fmla="*/ 245 w 384"/>
                <a:gd name="T19" fmla="*/ 648 h 663"/>
                <a:gd name="T20" fmla="*/ 238 w 384"/>
                <a:gd name="T21" fmla="*/ 624 h 663"/>
                <a:gd name="T22" fmla="*/ 216 w 384"/>
                <a:gd name="T23" fmla="*/ 604 h 663"/>
                <a:gd name="T24" fmla="*/ 223 w 384"/>
                <a:gd name="T25" fmla="*/ 570 h 663"/>
                <a:gd name="T26" fmla="*/ 219 w 384"/>
                <a:gd name="T27" fmla="*/ 563 h 663"/>
                <a:gd name="T28" fmla="*/ 208 w 384"/>
                <a:gd name="T29" fmla="*/ 565 h 663"/>
                <a:gd name="T30" fmla="*/ 158 w 384"/>
                <a:gd name="T31" fmla="*/ 571 h 663"/>
                <a:gd name="T32" fmla="*/ 5 w 384"/>
                <a:gd name="T33" fmla="*/ 573 h 663"/>
                <a:gd name="T34" fmla="*/ 0 w 384"/>
                <a:gd name="T35" fmla="*/ 559 h 663"/>
                <a:gd name="T36" fmla="*/ 6 w 384"/>
                <a:gd name="T37" fmla="*/ 507 h 663"/>
                <a:gd name="T38" fmla="*/ 25 w 384"/>
                <a:gd name="T39" fmla="*/ 471 h 663"/>
                <a:gd name="T40" fmla="*/ 58 w 384"/>
                <a:gd name="T41" fmla="*/ 414 h 663"/>
                <a:gd name="T42" fmla="*/ 55 w 384"/>
                <a:gd name="T43" fmla="*/ 399 h 663"/>
                <a:gd name="T44" fmla="*/ 63 w 384"/>
                <a:gd name="T45" fmla="*/ 395 h 663"/>
                <a:gd name="T46" fmla="*/ 66 w 384"/>
                <a:gd name="T47" fmla="*/ 382 h 663"/>
                <a:gd name="T48" fmla="*/ 52 w 384"/>
                <a:gd name="T49" fmla="*/ 370 h 663"/>
                <a:gd name="T50" fmla="*/ 50 w 384"/>
                <a:gd name="T51" fmla="*/ 356 h 663"/>
                <a:gd name="T52" fmla="*/ 39 w 384"/>
                <a:gd name="T53" fmla="*/ 331 h 663"/>
                <a:gd name="T54" fmla="*/ 38 w 384"/>
                <a:gd name="T55" fmla="*/ 293 h 663"/>
                <a:gd name="T56" fmla="*/ 47 w 384"/>
                <a:gd name="T57" fmla="*/ 278 h 663"/>
                <a:gd name="T58" fmla="*/ 45 w 384"/>
                <a:gd name="T59" fmla="*/ 257 h 663"/>
                <a:gd name="T60" fmla="*/ 35 w 384"/>
                <a:gd name="T61" fmla="*/ 237 h 663"/>
                <a:gd name="T62" fmla="*/ 44 w 384"/>
                <a:gd name="T63" fmla="*/ 228 h 663"/>
                <a:gd name="T64" fmla="*/ 33 w 384"/>
                <a:gd name="T65" fmla="*/ 212 h 663"/>
                <a:gd name="T66" fmla="*/ 36 w 384"/>
                <a:gd name="T67" fmla="*/ 203 h 663"/>
                <a:gd name="T68" fmla="*/ 47 w 384"/>
                <a:gd name="T69" fmla="*/ 162 h 663"/>
                <a:gd name="T70" fmla="*/ 63 w 384"/>
                <a:gd name="T71" fmla="*/ 148 h 663"/>
                <a:gd name="T72" fmla="*/ 58 w 384"/>
                <a:gd name="T73" fmla="*/ 134 h 663"/>
                <a:gd name="T74" fmla="*/ 81 w 384"/>
                <a:gd name="T75" fmla="*/ 101 h 663"/>
                <a:gd name="T76" fmla="*/ 99 w 384"/>
                <a:gd name="T77" fmla="*/ 92 h 663"/>
                <a:gd name="T78" fmla="*/ 97 w 384"/>
                <a:gd name="T79" fmla="*/ 83 h 663"/>
                <a:gd name="T80" fmla="*/ 95 w 384"/>
                <a:gd name="T81" fmla="*/ 72 h 663"/>
                <a:gd name="T82" fmla="*/ 113 w 384"/>
                <a:gd name="T83" fmla="*/ 37 h 663"/>
                <a:gd name="T84" fmla="*/ 128 w 384"/>
                <a:gd name="T85" fmla="*/ 30 h 663"/>
                <a:gd name="T86" fmla="*/ 128 w 384"/>
                <a:gd name="T87" fmla="*/ 23 h 663"/>
                <a:gd name="T88" fmla="*/ 362 w 384"/>
                <a:gd name="T89" fmla="*/ 0 h 663"/>
                <a:gd name="T90" fmla="*/ 364 w 384"/>
                <a:gd name="T91" fmla="*/ 39 h 663"/>
                <a:gd name="T92" fmla="*/ 364 w 384"/>
                <a:gd name="T93" fmla="*/ 142 h 663"/>
                <a:gd name="T94" fmla="*/ 359 w 384"/>
                <a:gd name="T95" fmla="*/ 337 h 663"/>
                <a:gd name="T96" fmla="*/ 358 w 384"/>
                <a:gd name="T97" fmla="*/ 424 h 663"/>
                <a:gd name="T98" fmla="*/ 375 w 384"/>
                <a:gd name="T99" fmla="*/ 542 h 663"/>
                <a:gd name="T100" fmla="*/ 384 w 384"/>
                <a:gd name="T101" fmla="*/ 624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 h="663">
                  <a:moveTo>
                    <a:pt x="384" y="624"/>
                  </a:moveTo>
                  <a:lnTo>
                    <a:pt x="383" y="632"/>
                  </a:lnTo>
                  <a:lnTo>
                    <a:pt x="352" y="632"/>
                  </a:lnTo>
                  <a:lnTo>
                    <a:pt x="342" y="627"/>
                  </a:lnTo>
                  <a:lnTo>
                    <a:pt x="328" y="626"/>
                  </a:lnTo>
                  <a:lnTo>
                    <a:pt x="286" y="638"/>
                  </a:lnTo>
                  <a:lnTo>
                    <a:pt x="275" y="632"/>
                  </a:lnTo>
                  <a:lnTo>
                    <a:pt x="259" y="659"/>
                  </a:lnTo>
                  <a:lnTo>
                    <a:pt x="252" y="663"/>
                  </a:lnTo>
                  <a:lnTo>
                    <a:pt x="245" y="648"/>
                  </a:lnTo>
                  <a:lnTo>
                    <a:pt x="238" y="624"/>
                  </a:lnTo>
                  <a:lnTo>
                    <a:pt x="216" y="604"/>
                  </a:lnTo>
                  <a:lnTo>
                    <a:pt x="223" y="570"/>
                  </a:lnTo>
                  <a:lnTo>
                    <a:pt x="219" y="563"/>
                  </a:lnTo>
                  <a:lnTo>
                    <a:pt x="208" y="565"/>
                  </a:lnTo>
                  <a:lnTo>
                    <a:pt x="158" y="571"/>
                  </a:lnTo>
                  <a:lnTo>
                    <a:pt x="5" y="573"/>
                  </a:lnTo>
                  <a:lnTo>
                    <a:pt x="0" y="559"/>
                  </a:lnTo>
                  <a:lnTo>
                    <a:pt x="6" y="507"/>
                  </a:lnTo>
                  <a:lnTo>
                    <a:pt x="25" y="471"/>
                  </a:lnTo>
                  <a:lnTo>
                    <a:pt x="58" y="414"/>
                  </a:lnTo>
                  <a:lnTo>
                    <a:pt x="55" y="399"/>
                  </a:lnTo>
                  <a:lnTo>
                    <a:pt x="63" y="395"/>
                  </a:lnTo>
                  <a:lnTo>
                    <a:pt x="66" y="382"/>
                  </a:lnTo>
                  <a:lnTo>
                    <a:pt x="52" y="370"/>
                  </a:lnTo>
                  <a:lnTo>
                    <a:pt x="50" y="356"/>
                  </a:lnTo>
                  <a:lnTo>
                    <a:pt x="39" y="331"/>
                  </a:lnTo>
                  <a:lnTo>
                    <a:pt x="38" y="293"/>
                  </a:lnTo>
                  <a:lnTo>
                    <a:pt x="47" y="278"/>
                  </a:lnTo>
                  <a:lnTo>
                    <a:pt x="45" y="257"/>
                  </a:lnTo>
                  <a:lnTo>
                    <a:pt x="35" y="237"/>
                  </a:lnTo>
                  <a:lnTo>
                    <a:pt x="44" y="228"/>
                  </a:lnTo>
                  <a:lnTo>
                    <a:pt x="33" y="212"/>
                  </a:lnTo>
                  <a:lnTo>
                    <a:pt x="36" y="203"/>
                  </a:lnTo>
                  <a:lnTo>
                    <a:pt x="47" y="162"/>
                  </a:lnTo>
                  <a:lnTo>
                    <a:pt x="63" y="148"/>
                  </a:lnTo>
                  <a:lnTo>
                    <a:pt x="58" y="134"/>
                  </a:lnTo>
                  <a:lnTo>
                    <a:pt x="81" y="101"/>
                  </a:lnTo>
                  <a:lnTo>
                    <a:pt x="99" y="92"/>
                  </a:lnTo>
                  <a:lnTo>
                    <a:pt x="97" y="83"/>
                  </a:lnTo>
                  <a:lnTo>
                    <a:pt x="95" y="72"/>
                  </a:lnTo>
                  <a:lnTo>
                    <a:pt x="113" y="37"/>
                  </a:lnTo>
                  <a:lnTo>
                    <a:pt x="128" y="30"/>
                  </a:lnTo>
                  <a:lnTo>
                    <a:pt x="128" y="23"/>
                  </a:lnTo>
                  <a:lnTo>
                    <a:pt x="362" y="0"/>
                  </a:lnTo>
                  <a:lnTo>
                    <a:pt x="364" y="39"/>
                  </a:lnTo>
                  <a:lnTo>
                    <a:pt x="364" y="142"/>
                  </a:lnTo>
                  <a:lnTo>
                    <a:pt x="359" y="337"/>
                  </a:lnTo>
                  <a:lnTo>
                    <a:pt x="358" y="424"/>
                  </a:lnTo>
                  <a:lnTo>
                    <a:pt x="375" y="542"/>
                  </a:lnTo>
                  <a:lnTo>
                    <a:pt x="384" y="62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95"/>
            <p:cNvSpPr>
              <a:spLocks/>
            </p:cNvSpPr>
            <p:nvPr/>
          </p:nvSpPr>
          <p:spPr bwMode="auto">
            <a:xfrm>
              <a:off x="2924" y="1419"/>
              <a:ext cx="650" cy="429"/>
            </a:xfrm>
            <a:custGeom>
              <a:avLst/>
              <a:gdLst>
                <a:gd name="T0" fmla="*/ 599 w 650"/>
                <a:gd name="T1" fmla="*/ 124 h 429"/>
                <a:gd name="T2" fmla="*/ 600 w 650"/>
                <a:gd name="T3" fmla="*/ 142 h 429"/>
                <a:gd name="T4" fmla="*/ 614 w 650"/>
                <a:gd name="T5" fmla="*/ 146 h 429"/>
                <a:gd name="T6" fmla="*/ 620 w 650"/>
                <a:gd name="T7" fmla="*/ 154 h 429"/>
                <a:gd name="T8" fmla="*/ 623 w 650"/>
                <a:gd name="T9" fmla="*/ 165 h 429"/>
                <a:gd name="T10" fmla="*/ 647 w 650"/>
                <a:gd name="T11" fmla="*/ 187 h 429"/>
                <a:gd name="T12" fmla="*/ 650 w 650"/>
                <a:gd name="T13" fmla="*/ 201 h 429"/>
                <a:gd name="T14" fmla="*/ 647 w 650"/>
                <a:gd name="T15" fmla="*/ 223 h 429"/>
                <a:gd name="T16" fmla="*/ 636 w 650"/>
                <a:gd name="T17" fmla="*/ 243 h 429"/>
                <a:gd name="T18" fmla="*/ 631 w 650"/>
                <a:gd name="T19" fmla="*/ 260 h 429"/>
                <a:gd name="T20" fmla="*/ 619 w 650"/>
                <a:gd name="T21" fmla="*/ 270 h 429"/>
                <a:gd name="T22" fmla="*/ 608 w 650"/>
                <a:gd name="T23" fmla="*/ 273 h 429"/>
                <a:gd name="T24" fmla="*/ 572 w 650"/>
                <a:gd name="T25" fmla="*/ 285 h 429"/>
                <a:gd name="T26" fmla="*/ 564 w 650"/>
                <a:gd name="T27" fmla="*/ 309 h 429"/>
                <a:gd name="T28" fmla="*/ 569 w 650"/>
                <a:gd name="T29" fmla="*/ 318 h 429"/>
                <a:gd name="T30" fmla="*/ 580 w 650"/>
                <a:gd name="T31" fmla="*/ 327 h 429"/>
                <a:gd name="T32" fmla="*/ 578 w 650"/>
                <a:gd name="T33" fmla="*/ 354 h 429"/>
                <a:gd name="T34" fmla="*/ 567 w 650"/>
                <a:gd name="T35" fmla="*/ 363 h 429"/>
                <a:gd name="T36" fmla="*/ 563 w 650"/>
                <a:gd name="T37" fmla="*/ 373 h 429"/>
                <a:gd name="T38" fmla="*/ 563 w 650"/>
                <a:gd name="T39" fmla="*/ 390 h 429"/>
                <a:gd name="T40" fmla="*/ 552 w 650"/>
                <a:gd name="T41" fmla="*/ 393 h 429"/>
                <a:gd name="T42" fmla="*/ 541 w 650"/>
                <a:gd name="T43" fmla="*/ 401 h 429"/>
                <a:gd name="T44" fmla="*/ 539 w 650"/>
                <a:gd name="T45" fmla="*/ 409 h 429"/>
                <a:gd name="T46" fmla="*/ 541 w 650"/>
                <a:gd name="T47" fmla="*/ 423 h 429"/>
                <a:gd name="T48" fmla="*/ 531 w 650"/>
                <a:gd name="T49" fmla="*/ 429 h 429"/>
                <a:gd name="T50" fmla="*/ 516 w 650"/>
                <a:gd name="T51" fmla="*/ 409 h 429"/>
                <a:gd name="T52" fmla="*/ 508 w 650"/>
                <a:gd name="T53" fmla="*/ 394 h 429"/>
                <a:gd name="T54" fmla="*/ 97 w 650"/>
                <a:gd name="T55" fmla="*/ 410 h 429"/>
                <a:gd name="T56" fmla="*/ 93 w 650"/>
                <a:gd name="T57" fmla="*/ 410 h 429"/>
                <a:gd name="T58" fmla="*/ 79 w 650"/>
                <a:gd name="T59" fmla="*/ 382 h 429"/>
                <a:gd name="T60" fmla="*/ 77 w 650"/>
                <a:gd name="T61" fmla="*/ 341 h 429"/>
                <a:gd name="T62" fmla="*/ 68 w 650"/>
                <a:gd name="T63" fmla="*/ 315 h 429"/>
                <a:gd name="T64" fmla="*/ 63 w 650"/>
                <a:gd name="T65" fmla="*/ 282 h 429"/>
                <a:gd name="T66" fmla="*/ 49 w 650"/>
                <a:gd name="T67" fmla="*/ 260 h 429"/>
                <a:gd name="T68" fmla="*/ 43 w 650"/>
                <a:gd name="T69" fmla="*/ 229 h 429"/>
                <a:gd name="T70" fmla="*/ 25 w 650"/>
                <a:gd name="T71" fmla="*/ 182 h 429"/>
                <a:gd name="T72" fmla="*/ 19 w 650"/>
                <a:gd name="T73" fmla="*/ 149 h 429"/>
                <a:gd name="T74" fmla="*/ 10 w 650"/>
                <a:gd name="T75" fmla="*/ 135 h 429"/>
                <a:gd name="T76" fmla="*/ 0 w 650"/>
                <a:gd name="T77" fmla="*/ 118 h 429"/>
                <a:gd name="T78" fmla="*/ 13 w 650"/>
                <a:gd name="T79" fmla="*/ 89 h 429"/>
                <a:gd name="T80" fmla="*/ 21 w 650"/>
                <a:gd name="T81" fmla="*/ 53 h 429"/>
                <a:gd name="T82" fmla="*/ 4 w 650"/>
                <a:gd name="T83" fmla="*/ 40 h 429"/>
                <a:gd name="T84" fmla="*/ 2 w 650"/>
                <a:gd name="T85" fmla="*/ 23 h 429"/>
                <a:gd name="T86" fmla="*/ 7 w 650"/>
                <a:gd name="T87" fmla="*/ 7 h 429"/>
                <a:gd name="T88" fmla="*/ 18 w 650"/>
                <a:gd name="T89" fmla="*/ 7 h 429"/>
                <a:gd name="T90" fmla="*/ 534 w 650"/>
                <a:gd name="T91" fmla="*/ 0 h 429"/>
                <a:gd name="T92" fmla="*/ 539 w 650"/>
                <a:gd name="T93" fmla="*/ 25 h 429"/>
                <a:gd name="T94" fmla="*/ 553 w 650"/>
                <a:gd name="T95" fmla="*/ 35 h 429"/>
                <a:gd name="T96" fmla="*/ 555 w 650"/>
                <a:gd name="T97" fmla="*/ 43 h 429"/>
                <a:gd name="T98" fmla="*/ 542 w 650"/>
                <a:gd name="T99" fmla="*/ 65 h 429"/>
                <a:gd name="T100" fmla="*/ 544 w 650"/>
                <a:gd name="T101" fmla="*/ 85 h 429"/>
                <a:gd name="T102" fmla="*/ 559 w 650"/>
                <a:gd name="T103" fmla="*/ 109 h 429"/>
                <a:gd name="T104" fmla="*/ 575 w 650"/>
                <a:gd name="T105" fmla="*/ 117 h 429"/>
                <a:gd name="T106" fmla="*/ 594 w 650"/>
                <a:gd name="T107" fmla="*/ 120 h 429"/>
                <a:gd name="T108" fmla="*/ 599 w 650"/>
                <a:gd name="T109" fmla="*/ 124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50" h="429">
                  <a:moveTo>
                    <a:pt x="599" y="124"/>
                  </a:moveTo>
                  <a:lnTo>
                    <a:pt x="600" y="142"/>
                  </a:lnTo>
                  <a:lnTo>
                    <a:pt x="614" y="146"/>
                  </a:lnTo>
                  <a:lnTo>
                    <a:pt x="620" y="154"/>
                  </a:lnTo>
                  <a:lnTo>
                    <a:pt x="623" y="165"/>
                  </a:lnTo>
                  <a:lnTo>
                    <a:pt x="647" y="187"/>
                  </a:lnTo>
                  <a:lnTo>
                    <a:pt x="650" y="201"/>
                  </a:lnTo>
                  <a:lnTo>
                    <a:pt x="647" y="223"/>
                  </a:lnTo>
                  <a:lnTo>
                    <a:pt x="636" y="243"/>
                  </a:lnTo>
                  <a:lnTo>
                    <a:pt x="631" y="260"/>
                  </a:lnTo>
                  <a:lnTo>
                    <a:pt x="619" y="270"/>
                  </a:lnTo>
                  <a:lnTo>
                    <a:pt x="608" y="273"/>
                  </a:lnTo>
                  <a:lnTo>
                    <a:pt x="572" y="285"/>
                  </a:lnTo>
                  <a:lnTo>
                    <a:pt x="564" y="309"/>
                  </a:lnTo>
                  <a:lnTo>
                    <a:pt x="569" y="318"/>
                  </a:lnTo>
                  <a:lnTo>
                    <a:pt x="580" y="327"/>
                  </a:lnTo>
                  <a:lnTo>
                    <a:pt x="578" y="354"/>
                  </a:lnTo>
                  <a:lnTo>
                    <a:pt x="567" y="363"/>
                  </a:lnTo>
                  <a:lnTo>
                    <a:pt x="563" y="373"/>
                  </a:lnTo>
                  <a:lnTo>
                    <a:pt x="563" y="390"/>
                  </a:lnTo>
                  <a:lnTo>
                    <a:pt x="552" y="393"/>
                  </a:lnTo>
                  <a:lnTo>
                    <a:pt x="541" y="401"/>
                  </a:lnTo>
                  <a:lnTo>
                    <a:pt x="539" y="409"/>
                  </a:lnTo>
                  <a:lnTo>
                    <a:pt x="541" y="423"/>
                  </a:lnTo>
                  <a:lnTo>
                    <a:pt x="531" y="429"/>
                  </a:lnTo>
                  <a:lnTo>
                    <a:pt x="516" y="409"/>
                  </a:lnTo>
                  <a:lnTo>
                    <a:pt x="508" y="394"/>
                  </a:lnTo>
                  <a:lnTo>
                    <a:pt x="97" y="410"/>
                  </a:lnTo>
                  <a:lnTo>
                    <a:pt x="93" y="410"/>
                  </a:lnTo>
                  <a:lnTo>
                    <a:pt x="79" y="382"/>
                  </a:lnTo>
                  <a:lnTo>
                    <a:pt x="77" y="341"/>
                  </a:lnTo>
                  <a:lnTo>
                    <a:pt x="68" y="315"/>
                  </a:lnTo>
                  <a:lnTo>
                    <a:pt x="63" y="282"/>
                  </a:lnTo>
                  <a:lnTo>
                    <a:pt x="49" y="260"/>
                  </a:lnTo>
                  <a:lnTo>
                    <a:pt x="43" y="229"/>
                  </a:lnTo>
                  <a:lnTo>
                    <a:pt x="25" y="182"/>
                  </a:lnTo>
                  <a:lnTo>
                    <a:pt x="19" y="149"/>
                  </a:lnTo>
                  <a:lnTo>
                    <a:pt x="10" y="135"/>
                  </a:lnTo>
                  <a:lnTo>
                    <a:pt x="0" y="118"/>
                  </a:lnTo>
                  <a:lnTo>
                    <a:pt x="13" y="89"/>
                  </a:lnTo>
                  <a:lnTo>
                    <a:pt x="21" y="53"/>
                  </a:lnTo>
                  <a:lnTo>
                    <a:pt x="4" y="40"/>
                  </a:lnTo>
                  <a:lnTo>
                    <a:pt x="2" y="23"/>
                  </a:lnTo>
                  <a:lnTo>
                    <a:pt x="7" y="7"/>
                  </a:lnTo>
                  <a:lnTo>
                    <a:pt x="18" y="7"/>
                  </a:lnTo>
                  <a:lnTo>
                    <a:pt x="534" y="0"/>
                  </a:lnTo>
                  <a:lnTo>
                    <a:pt x="539" y="25"/>
                  </a:lnTo>
                  <a:lnTo>
                    <a:pt x="553" y="35"/>
                  </a:lnTo>
                  <a:lnTo>
                    <a:pt x="555" y="43"/>
                  </a:lnTo>
                  <a:lnTo>
                    <a:pt x="542" y="65"/>
                  </a:lnTo>
                  <a:lnTo>
                    <a:pt x="544" y="85"/>
                  </a:lnTo>
                  <a:lnTo>
                    <a:pt x="559" y="109"/>
                  </a:lnTo>
                  <a:lnTo>
                    <a:pt x="575" y="117"/>
                  </a:lnTo>
                  <a:lnTo>
                    <a:pt x="594" y="120"/>
                  </a:lnTo>
                  <a:lnTo>
                    <a:pt x="599" y="12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96"/>
            <p:cNvSpPr>
              <a:spLocks/>
            </p:cNvSpPr>
            <p:nvPr/>
          </p:nvSpPr>
          <p:spPr bwMode="auto">
            <a:xfrm>
              <a:off x="2878" y="630"/>
              <a:ext cx="716" cy="795"/>
            </a:xfrm>
            <a:custGeom>
              <a:avLst/>
              <a:gdLst>
                <a:gd name="T0" fmla="*/ 54 w 716"/>
                <a:gd name="T1" fmla="*/ 419 h 795"/>
                <a:gd name="T2" fmla="*/ 31 w 716"/>
                <a:gd name="T3" fmla="*/ 289 h 795"/>
                <a:gd name="T4" fmla="*/ 17 w 716"/>
                <a:gd name="T5" fmla="*/ 206 h 795"/>
                <a:gd name="T6" fmla="*/ 7 w 716"/>
                <a:gd name="T7" fmla="*/ 111 h 795"/>
                <a:gd name="T8" fmla="*/ 0 w 716"/>
                <a:gd name="T9" fmla="*/ 53 h 795"/>
                <a:gd name="T10" fmla="*/ 190 w 716"/>
                <a:gd name="T11" fmla="*/ 2 h 795"/>
                <a:gd name="T12" fmla="*/ 209 w 716"/>
                <a:gd name="T13" fmla="*/ 3 h 795"/>
                <a:gd name="T14" fmla="*/ 226 w 716"/>
                <a:gd name="T15" fmla="*/ 42 h 795"/>
                <a:gd name="T16" fmla="*/ 245 w 716"/>
                <a:gd name="T17" fmla="*/ 91 h 795"/>
                <a:gd name="T18" fmla="*/ 278 w 716"/>
                <a:gd name="T19" fmla="*/ 100 h 795"/>
                <a:gd name="T20" fmla="*/ 317 w 716"/>
                <a:gd name="T21" fmla="*/ 116 h 795"/>
                <a:gd name="T22" fmla="*/ 349 w 716"/>
                <a:gd name="T23" fmla="*/ 108 h 795"/>
                <a:gd name="T24" fmla="*/ 370 w 716"/>
                <a:gd name="T25" fmla="*/ 97 h 795"/>
                <a:gd name="T26" fmla="*/ 396 w 716"/>
                <a:gd name="T27" fmla="*/ 102 h 795"/>
                <a:gd name="T28" fmla="*/ 454 w 716"/>
                <a:gd name="T29" fmla="*/ 133 h 795"/>
                <a:gd name="T30" fmla="*/ 473 w 716"/>
                <a:gd name="T31" fmla="*/ 131 h 795"/>
                <a:gd name="T32" fmla="*/ 484 w 716"/>
                <a:gd name="T33" fmla="*/ 145 h 795"/>
                <a:gd name="T34" fmla="*/ 504 w 716"/>
                <a:gd name="T35" fmla="*/ 150 h 795"/>
                <a:gd name="T36" fmla="*/ 512 w 716"/>
                <a:gd name="T37" fmla="*/ 164 h 795"/>
                <a:gd name="T38" fmla="*/ 546 w 716"/>
                <a:gd name="T39" fmla="*/ 170 h 795"/>
                <a:gd name="T40" fmla="*/ 577 w 716"/>
                <a:gd name="T41" fmla="*/ 145 h 795"/>
                <a:gd name="T42" fmla="*/ 598 w 716"/>
                <a:gd name="T43" fmla="*/ 153 h 795"/>
                <a:gd name="T44" fmla="*/ 607 w 716"/>
                <a:gd name="T45" fmla="*/ 163 h 795"/>
                <a:gd name="T46" fmla="*/ 669 w 716"/>
                <a:gd name="T47" fmla="*/ 155 h 795"/>
                <a:gd name="T48" fmla="*/ 684 w 716"/>
                <a:gd name="T49" fmla="*/ 173 h 795"/>
                <a:gd name="T50" fmla="*/ 716 w 716"/>
                <a:gd name="T51" fmla="*/ 164 h 795"/>
                <a:gd name="T52" fmla="*/ 688 w 716"/>
                <a:gd name="T53" fmla="*/ 191 h 795"/>
                <a:gd name="T54" fmla="*/ 601 w 716"/>
                <a:gd name="T55" fmla="*/ 228 h 795"/>
                <a:gd name="T56" fmla="*/ 566 w 716"/>
                <a:gd name="T57" fmla="*/ 267 h 795"/>
                <a:gd name="T58" fmla="*/ 541 w 716"/>
                <a:gd name="T59" fmla="*/ 297 h 795"/>
                <a:gd name="T60" fmla="*/ 504 w 716"/>
                <a:gd name="T61" fmla="*/ 328 h 795"/>
                <a:gd name="T62" fmla="*/ 462 w 716"/>
                <a:gd name="T63" fmla="*/ 365 h 795"/>
                <a:gd name="T64" fmla="*/ 462 w 716"/>
                <a:gd name="T65" fmla="*/ 436 h 795"/>
                <a:gd name="T66" fmla="*/ 421 w 716"/>
                <a:gd name="T67" fmla="*/ 470 h 795"/>
                <a:gd name="T68" fmla="*/ 424 w 716"/>
                <a:gd name="T69" fmla="*/ 522 h 795"/>
                <a:gd name="T70" fmla="*/ 418 w 716"/>
                <a:gd name="T71" fmla="*/ 562 h 795"/>
                <a:gd name="T72" fmla="*/ 421 w 716"/>
                <a:gd name="T73" fmla="*/ 626 h 795"/>
                <a:gd name="T74" fmla="*/ 460 w 716"/>
                <a:gd name="T75" fmla="*/ 645 h 795"/>
                <a:gd name="T76" fmla="*/ 493 w 716"/>
                <a:gd name="T77" fmla="*/ 668 h 795"/>
                <a:gd name="T78" fmla="*/ 562 w 716"/>
                <a:gd name="T79" fmla="*/ 729 h 795"/>
                <a:gd name="T80" fmla="*/ 579 w 716"/>
                <a:gd name="T81" fmla="*/ 787 h 795"/>
                <a:gd name="T82" fmla="*/ 70 w 716"/>
                <a:gd name="T83" fmla="*/ 572 h 795"/>
                <a:gd name="T84" fmla="*/ 42 w 716"/>
                <a:gd name="T85" fmla="*/ 533 h 795"/>
                <a:gd name="T86" fmla="*/ 34 w 716"/>
                <a:gd name="T87" fmla="*/ 511 h 795"/>
                <a:gd name="T88" fmla="*/ 56 w 716"/>
                <a:gd name="T89" fmla="*/ 49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795">
                  <a:moveTo>
                    <a:pt x="57" y="472"/>
                  </a:moveTo>
                  <a:lnTo>
                    <a:pt x="54" y="419"/>
                  </a:lnTo>
                  <a:lnTo>
                    <a:pt x="43" y="373"/>
                  </a:lnTo>
                  <a:lnTo>
                    <a:pt x="31" y="289"/>
                  </a:lnTo>
                  <a:lnTo>
                    <a:pt x="29" y="228"/>
                  </a:lnTo>
                  <a:lnTo>
                    <a:pt x="17" y="206"/>
                  </a:lnTo>
                  <a:lnTo>
                    <a:pt x="7" y="175"/>
                  </a:lnTo>
                  <a:lnTo>
                    <a:pt x="7" y="111"/>
                  </a:lnTo>
                  <a:lnTo>
                    <a:pt x="12" y="86"/>
                  </a:lnTo>
                  <a:lnTo>
                    <a:pt x="0" y="53"/>
                  </a:lnTo>
                  <a:lnTo>
                    <a:pt x="189" y="53"/>
                  </a:lnTo>
                  <a:lnTo>
                    <a:pt x="190" y="2"/>
                  </a:lnTo>
                  <a:lnTo>
                    <a:pt x="195" y="0"/>
                  </a:lnTo>
                  <a:lnTo>
                    <a:pt x="209" y="3"/>
                  </a:lnTo>
                  <a:lnTo>
                    <a:pt x="221" y="8"/>
                  </a:lnTo>
                  <a:lnTo>
                    <a:pt x="226" y="42"/>
                  </a:lnTo>
                  <a:lnTo>
                    <a:pt x="235" y="81"/>
                  </a:lnTo>
                  <a:lnTo>
                    <a:pt x="245" y="91"/>
                  </a:lnTo>
                  <a:lnTo>
                    <a:pt x="276" y="91"/>
                  </a:lnTo>
                  <a:lnTo>
                    <a:pt x="278" y="100"/>
                  </a:lnTo>
                  <a:lnTo>
                    <a:pt x="317" y="102"/>
                  </a:lnTo>
                  <a:lnTo>
                    <a:pt x="317" y="116"/>
                  </a:lnTo>
                  <a:lnTo>
                    <a:pt x="346" y="116"/>
                  </a:lnTo>
                  <a:lnTo>
                    <a:pt x="349" y="108"/>
                  </a:lnTo>
                  <a:lnTo>
                    <a:pt x="356" y="100"/>
                  </a:lnTo>
                  <a:lnTo>
                    <a:pt x="370" y="97"/>
                  </a:lnTo>
                  <a:lnTo>
                    <a:pt x="379" y="102"/>
                  </a:lnTo>
                  <a:lnTo>
                    <a:pt x="396" y="102"/>
                  </a:lnTo>
                  <a:lnTo>
                    <a:pt x="421" y="119"/>
                  </a:lnTo>
                  <a:lnTo>
                    <a:pt x="454" y="133"/>
                  </a:lnTo>
                  <a:lnTo>
                    <a:pt x="470" y="136"/>
                  </a:lnTo>
                  <a:lnTo>
                    <a:pt x="473" y="131"/>
                  </a:lnTo>
                  <a:lnTo>
                    <a:pt x="481" y="128"/>
                  </a:lnTo>
                  <a:lnTo>
                    <a:pt x="484" y="145"/>
                  </a:lnTo>
                  <a:lnTo>
                    <a:pt x="501" y="153"/>
                  </a:lnTo>
                  <a:lnTo>
                    <a:pt x="504" y="150"/>
                  </a:lnTo>
                  <a:lnTo>
                    <a:pt x="512" y="152"/>
                  </a:lnTo>
                  <a:lnTo>
                    <a:pt x="512" y="164"/>
                  </a:lnTo>
                  <a:lnTo>
                    <a:pt x="527" y="170"/>
                  </a:lnTo>
                  <a:lnTo>
                    <a:pt x="546" y="170"/>
                  </a:lnTo>
                  <a:lnTo>
                    <a:pt x="557" y="166"/>
                  </a:lnTo>
                  <a:lnTo>
                    <a:pt x="577" y="145"/>
                  </a:lnTo>
                  <a:lnTo>
                    <a:pt x="593" y="142"/>
                  </a:lnTo>
                  <a:lnTo>
                    <a:pt x="598" y="153"/>
                  </a:lnTo>
                  <a:lnTo>
                    <a:pt x="601" y="163"/>
                  </a:lnTo>
                  <a:lnTo>
                    <a:pt x="607" y="163"/>
                  </a:lnTo>
                  <a:lnTo>
                    <a:pt x="613" y="156"/>
                  </a:lnTo>
                  <a:lnTo>
                    <a:pt x="669" y="155"/>
                  </a:lnTo>
                  <a:lnTo>
                    <a:pt x="680" y="173"/>
                  </a:lnTo>
                  <a:lnTo>
                    <a:pt x="684" y="173"/>
                  </a:lnTo>
                  <a:lnTo>
                    <a:pt x="688" y="167"/>
                  </a:lnTo>
                  <a:lnTo>
                    <a:pt x="716" y="164"/>
                  </a:lnTo>
                  <a:lnTo>
                    <a:pt x="713" y="180"/>
                  </a:lnTo>
                  <a:lnTo>
                    <a:pt x="688" y="191"/>
                  </a:lnTo>
                  <a:lnTo>
                    <a:pt x="630" y="216"/>
                  </a:lnTo>
                  <a:lnTo>
                    <a:pt x="601" y="228"/>
                  </a:lnTo>
                  <a:lnTo>
                    <a:pt x="580" y="245"/>
                  </a:lnTo>
                  <a:lnTo>
                    <a:pt x="566" y="267"/>
                  </a:lnTo>
                  <a:lnTo>
                    <a:pt x="552" y="291"/>
                  </a:lnTo>
                  <a:lnTo>
                    <a:pt x="541" y="297"/>
                  </a:lnTo>
                  <a:lnTo>
                    <a:pt x="513" y="328"/>
                  </a:lnTo>
                  <a:lnTo>
                    <a:pt x="504" y="328"/>
                  </a:lnTo>
                  <a:lnTo>
                    <a:pt x="477" y="345"/>
                  </a:lnTo>
                  <a:lnTo>
                    <a:pt x="462" y="365"/>
                  </a:lnTo>
                  <a:lnTo>
                    <a:pt x="460" y="386"/>
                  </a:lnTo>
                  <a:lnTo>
                    <a:pt x="462" y="436"/>
                  </a:lnTo>
                  <a:lnTo>
                    <a:pt x="452" y="447"/>
                  </a:lnTo>
                  <a:lnTo>
                    <a:pt x="421" y="470"/>
                  </a:lnTo>
                  <a:lnTo>
                    <a:pt x="407" y="508"/>
                  </a:lnTo>
                  <a:lnTo>
                    <a:pt x="424" y="522"/>
                  </a:lnTo>
                  <a:lnTo>
                    <a:pt x="429" y="542"/>
                  </a:lnTo>
                  <a:lnTo>
                    <a:pt x="418" y="562"/>
                  </a:lnTo>
                  <a:lnTo>
                    <a:pt x="418" y="586"/>
                  </a:lnTo>
                  <a:lnTo>
                    <a:pt x="421" y="626"/>
                  </a:lnTo>
                  <a:lnTo>
                    <a:pt x="440" y="645"/>
                  </a:lnTo>
                  <a:lnTo>
                    <a:pt x="460" y="645"/>
                  </a:lnTo>
                  <a:lnTo>
                    <a:pt x="473" y="665"/>
                  </a:lnTo>
                  <a:lnTo>
                    <a:pt x="493" y="668"/>
                  </a:lnTo>
                  <a:lnTo>
                    <a:pt x="518" y="704"/>
                  </a:lnTo>
                  <a:lnTo>
                    <a:pt x="562" y="729"/>
                  </a:lnTo>
                  <a:lnTo>
                    <a:pt x="576" y="748"/>
                  </a:lnTo>
                  <a:lnTo>
                    <a:pt x="579" y="787"/>
                  </a:lnTo>
                  <a:lnTo>
                    <a:pt x="73" y="795"/>
                  </a:lnTo>
                  <a:lnTo>
                    <a:pt x="70" y="572"/>
                  </a:lnTo>
                  <a:lnTo>
                    <a:pt x="67" y="553"/>
                  </a:lnTo>
                  <a:lnTo>
                    <a:pt x="42" y="533"/>
                  </a:lnTo>
                  <a:lnTo>
                    <a:pt x="34" y="520"/>
                  </a:lnTo>
                  <a:lnTo>
                    <a:pt x="34" y="511"/>
                  </a:lnTo>
                  <a:lnTo>
                    <a:pt x="48" y="501"/>
                  </a:lnTo>
                  <a:lnTo>
                    <a:pt x="56" y="492"/>
                  </a:lnTo>
                  <a:lnTo>
                    <a:pt x="57" y="472"/>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97"/>
            <p:cNvSpPr>
              <a:spLocks/>
            </p:cNvSpPr>
            <p:nvPr/>
          </p:nvSpPr>
          <p:spPr bwMode="auto">
            <a:xfrm>
              <a:off x="2233" y="2293"/>
              <a:ext cx="935" cy="496"/>
            </a:xfrm>
            <a:custGeom>
              <a:avLst/>
              <a:gdLst>
                <a:gd name="T0" fmla="*/ 109 w 935"/>
                <a:gd name="T1" fmla="*/ 7 h 496"/>
                <a:gd name="T2" fmla="*/ 6 w 935"/>
                <a:gd name="T3" fmla="*/ 0 h 496"/>
                <a:gd name="T4" fmla="*/ 0 w 935"/>
                <a:gd name="T5" fmla="*/ 68 h 496"/>
                <a:gd name="T6" fmla="*/ 128 w 935"/>
                <a:gd name="T7" fmla="*/ 76 h 496"/>
                <a:gd name="T8" fmla="*/ 328 w 935"/>
                <a:gd name="T9" fmla="*/ 84 h 496"/>
                <a:gd name="T10" fmla="*/ 314 w 935"/>
                <a:gd name="T11" fmla="*/ 237 h 496"/>
                <a:gd name="T12" fmla="*/ 311 w 935"/>
                <a:gd name="T13" fmla="*/ 348 h 496"/>
                <a:gd name="T14" fmla="*/ 312 w 935"/>
                <a:gd name="T15" fmla="*/ 357 h 496"/>
                <a:gd name="T16" fmla="*/ 339 w 935"/>
                <a:gd name="T17" fmla="*/ 381 h 496"/>
                <a:gd name="T18" fmla="*/ 353 w 935"/>
                <a:gd name="T19" fmla="*/ 387 h 496"/>
                <a:gd name="T20" fmla="*/ 356 w 935"/>
                <a:gd name="T21" fmla="*/ 387 h 496"/>
                <a:gd name="T22" fmla="*/ 360 w 935"/>
                <a:gd name="T23" fmla="*/ 373 h 496"/>
                <a:gd name="T24" fmla="*/ 370 w 935"/>
                <a:gd name="T25" fmla="*/ 385 h 496"/>
                <a:gd name="T26" fmla="*/ 382 w 935"/>
                <a:gd name="T27" fmla="*/ 385 h 496"/>
                <a:gd name="T28" fmla="*/ 382 w 935"/>
                <a:gd name="T29" fmla="*/ 376 h 496"/>
                <a:gd name="T30" fmla="*/ 400 w 935"/>
                <a:gd name="T31" fmla="*/ 385 h 496"/>
                <a:gd name="T32" fmla="*/ 396 w 935"/>
                <a:gd name="T33" fmla="*/ 409 h 496"/>
                <a:gd name="T34" fmla="*/ 421 w 935"/>
                <a:gd name="T35" fmla="*/ 410 h 496"/>
                <a:gd name="T36" fmla="*/ 437 w 935"/>
                <a:gd name="T37" fmla="*/ 418 h 496"/>
                <a:gd name="T38" fmla="*/ 464 w 935"/>
                <a:gd name="T39" fmla="*/ 421 h 496"/>
                <a:gd name="T40" fmla="*/ 479 w 935"/>
                <a:gd name="T41" fmla="*/ 434 h 496"/>
                <a:gd name="T42" fmla="*/ 493 w 935"/>
                <a:gd name="T43" fmla="*/ 420 h 496"/>
                <a:gd name="T44" fmla="*/ 515 w 935"/>
                <a:gd name="T45" fmla="*/ 424 h 496"/>
                <a:gd name="T46" fmla="*/ 531 w 935"/>
                <a:gd name="T47" fmla="*/ 446 h 496"/>
                <a:gd name="T48" fmla="*/ 537 w 935"/>
                <a:gd name="T49" fmla="*/ 446 h 496"/>
                <a:gd name="T50" fmla="*/ 537 w 935"/>
                <a:gd name="T51" fmla="*/ 460 h 496"/>
                <a:gd name="T52" fmla="*/ 551 w 935"/>
                <a:gd name="T53" fmla="*/ 465 h 496"/>
                <a:gd name="T54" fmla="*/ 565 w 935"/>
                <a:gd name="T55" fmla="*/ 451 h 496"/>
                <a:gd name="T56" fmla="*/ 576 w 935"/>
                <a:gd name="T57" fmla="*/ 454 h 496"/>
                <a:gd name="T58" fmla="*/ 592 w 935"/>
                <a:gd name="T59" fmla="*/ 454 h 496"/>
                <a:gd name="T60" fmla="*/ 598 w 935"/>
                <a:gd name="T61" fmla="*/ 470 h 496"/>
                <a:gd name="T62" fmla="*/ 637 w 935"/>
                <a:gd name="T63" fmla="*/ 484 h 496"/>
                <a:gd name="T64" fmla="*/ 646 w 935"/>
                <a:gd name="T65" fmla="*/ 479 h 496"/>
                <a:gd name="T66" fmla="*/ 657 w 935"/>
                <a:gd name="T67" fmla="*/ 454 h 496"/>
                <a:gd name="T68" fmla="*/ 663 w 935"/>
                <a:gd name="T69" fmla="*/ 454 h 496"/>
                <a:gd name="T70" fmla="*/ 671 w 935"/>
                <a:gd name="T71" fmla="*/ 466 h 496"/>
                <a:gd name="T72" fmla="*/ 696 w 935"/>
                <a:gd name="T73" fmla="*/ 471 h 496"/>
                <a:gd name="T74" fmla="*/ 720 w 935"/>
                <a:gd name="T75" fmla="*/ 479 h 496"/>
                <a:gd name="T76" fmla="*/ 738 w 935"/>
                <a:gd name="T77" fmla="*/ 485 h 496"/>
                <a:gd name="T78" fmla="*/ 749 w 935"/>
                <a:gd name="T79" fmla="*/ 479 h 496"/>
                <a:gd name="T80" fmla="*/ 754 w 935"/>
                <a:gd name="T81" fmla="*/ 463 h 496"/>
                <a:gd name="T82" fmla="*/ 780 w 935"/>
                <a:gd name="T83" fmla="*/ 463 h 496"/>
                <a:gd name="T84" fmla="*/ 795 w 935"/>
                <a:gd name="T85" fmla="*/ 470 h 496"/>
                <a:gd name="T86" fmla="*/ 812 w 935"/>
                <a:gd name="T87" fmla="*/ 455 h 496"/>
                <a:gd name="T88" fmla="*/ 818 w 935"/>
                <a:gd name="T89" fmla="*/ 455 h 496"/>
                <a:gd name="T90" fmla="*/ 823 w 935"/>
                <a:gd name="T91" fmla="*/ 466 h 496"/>
                <a:gd name="T92" fmla="*/ 848 w 935"/>
                <a:gd name="T93" fmla="*/ 466 h 496"/>
                <a:gd name="T94" fmla="*/ 859 w 935"/>
                <a:gd name="T95" fmla="*/ 454 h 496"/>
                <a:gd name="T96" fmla="*/ 869 w 935"/>
                <a:gd name="T97" fmla="*/ 455 h 496"/>
                <a:gd name="T98" fmla="*/ 882 w 935"/>
                <a:gd name="T99" fmla="*/ 471 h 496"/>
                <a:gd name="T100" fmla="*/ 902 w 935"/>
                <a:gd name="T101" fmla="*/ 484 h 496"/>
                <a:gd name="T102" fmla="*/ 923 w 935"/>
                <a:gd name="T103" fmla="*/ 488 h 496"/>
                <a:gd name="T104" fmla="*/ 935 w 935"/>
                <a:gd name="T105" fmla="*/ 496 h 496"/>
                <a:gd name="T106" fmla="*/ 932 w 935"/>
                <a:gd name="T107" fmla="*/ 263 h 496"/>
                <a:gd name="T108" fmla="*/ 924 w 935"/>
                <a:gd name="T109" fmla="*/ 195 h 496"/>
                <a:gd name="T110" fmla="*/ 923 w 935"/>
                <a:gd name="T111" fmla="*/ 140 h 496"/>
                <a:gd name="T112" fmla="*/ 913 w 935"/>
                <a:gd name="T113" fmla="*/ 100 h 496"/>
                <a:gd name="T114" fmla="*/ 909 w 935"/>
                <a:gd name="T115" fmla="*/ 54 h 496"/>
                <a:gd name="T116" fmla="*/ 909 w 935"/>
                <a:gd name="T117" fmla="*/ 31 h 496"/>
                <a:gd name="T118" fmla="*/ 832 w 935"/>
                <a:gd name="T119" fmla="*/ 32 h 496"/>
                <a:gd name="T120" fmla="*/ 543 w 935"/>
                <a:gd name="T121" fmla="*/ 29 h 496"/>
                <a:gd name="T122" fmla="*/ 262 w 935"/>
                <a:gd name="T123" fmla="*/ 17 h 496"/>
                <a:gd name="T124" fmla="*/ 109 w 935"/>
                <a:gd name="T125" fmla="*/ 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5" h="496">
                  <a:moveTo>
                    <a:pt x="109" y="7"/>
                  </a:moveTo>
                  <a:lnTo>
                    <a:pt x="6" y="0"/>
                  </a:lnTo>
                  <a:lnTo>
                    <a:pt x="0" y="68"/>
                  </a:lnTo>
                  <a:lnTo>
                    <a:pt x="128" y="76"/>
                  </a:lnTo>
                  <a:lnTo>
                    <a:pt x="328" y="84"/>
                  </a:lnTo>
                  <a:lnTo>
                    <a:pt x="314" y="237"/>
                  </a:lnTo>
                  <a:lnTo>
                    <a:pt x="311" y="348"/>
                  </a:lnTo>
                  <a:lnTo>
                    <a:pt x="312" y="357"/>
                  </a:lnTo>
                  <a:lnTo>
                    <a:pt x="339" y="381"/>
                  </a:lnTo>
                  <a:lnTo>
                    <a:pt x="353" y="387"/>
                  </a:lnTo>
                  <a:lnTo>
                    <a:pt x="356" y="387"/>
                  </a:lnTo>
                  <a:lnTo>
                    <a:pt x="360" y="373"/>
                  </a:lnTo>
                  <a:lnTo>
                    <a:pt x="370" y="385"/>
                  </a:lnTo>
                  <a:lnTo>
                    <a:pt x="382" y="385"/>
                  </a:lnTo>
                  <a:lnTo>
                    <a:pt x="382" y="376"/>
                  </a:lnTo>
                  <a:lnTo>
                    <a:pt x="400" y="385"/>
                  </a:lnTo>
                  <a:lnTo>
                    <a:pt x="396" y="409"/>
                  </a:lnTo>
                  <a:lnTo>
                    <a:pt x="421" y="410"/>
                  </a:lnTo>
                  <a:lnTo>
                    <a:pt x="437" y="418"/>
                  </a:lnTo>
                  <a:lnTo>
                    <a:pt x="464" y="421"/>
                  </a:lnTo>
                  <a:lnTo>
                    <a:pt x="479" y="434"/>
                  </a:lnTo>
                  <a:lnTo>
                    <a:pt x="493" y="420"/>
                  </a:lnTo>
                  <a:lnTo>
                    <a:pt x="515" y="424"/>
                  </a:lnTo>
                  <a:lnTo>
                    <a:pt x="531" y="446"/>
                  </a:lnTo>
                  <a:lnTo>
                    <a:pt x="537" y="446"/>
                  </a:lnTo>
                  <a:lnTo>
                    <a:pt x="537" y="460"/>
                  </a:lnTo>
                  <a:lnTo>
                    <a:pt x="551" y="465"/>
                  </a:lnTo>
                  <a:lnTo>
                    <a:pt x="565" y="451"/>
                  </a:lnTo>
                  <a:lnTo>
                    <a:pt x="576" y="454"/>
                  </a:lnTo>
                  <a:lnTo>
                    <a:pt x="592" y="454"/>
                  </a:lnTo>
                  <a:lnTo>
                    <a:pt x="598" y="470"/>
                  </a:lnTo>
                  <a:lnTo>
                    <a:pt x="637" y="484"/>
                  </a:lnTo>
                  <a:lnTo>
                    <a:pt x="646" y="479"/>
                  </a:lnTo>
                  <a:lnTo>
                    <a:pt x="657" y="454"/>
                  </a:lnTo>
                  <a:lnTo>
                    <a:pt x="663" y="454"/>
                  </a:lnTo>
                  <a:lnTo>
                    <a:pt x="671" y="466"/>
                  </a:lnTo>
                  <a:lnTo>
                    <a:pt x="696" y="471"/>
                  </a:lnTo>
                  <a:lnTo>
                    <a:pt x="720" y="479"/>
                  </a:lnTo>
                  <a:lnTo>
                    <a:pt x="738" y="485"/>
                  </a:lnTo>
                  <a:lnTo>
                    <a:pt x="749" y="479"/>
                  </a:lnTo>
                  <a:lnTo>
                    <a:pt x="754" y="463"/>
                  </a:lnTo>
                  <a:lnTo>
                    <a:pt x="780" y="463"/>
                  </a:lnTo>
                  <a:lnTo>
                    <a:pt x="795" y="470"/>
                  </a:lnTo>
                  <a:lnTo>
                    <a:pt x="812" y="455"/>
                  </a:lnTo>
                  <a:lnTo>
                    <a:pt x="818" y="455"/>
                  </a:lnTo>
                  <a:lnTo>
                    <a:pt x="823" y="466"/>
                  </a:lnTo>
                  <a:lnTo>
                    <a:pt x="848" y="466"/>
                  </a:lnTo>
                  <a:lnTo>
                    <a:pt x="859" y="454"/>
                  </a:lnTo>
                  <a:lnTo>
                    <a:pt x="869" y="455"/>
                  </a:lnTo>
                  <a:lnTo>
                    <a:pt x="882" y="471"/>
                  </a:lnTo>
                  <a:lnTo>
                    <a:pt x="902" y="484"/>
                  </a:lnTo>
                  <a:lnTo>
                    <a:pt x="923" y="488"/>
                  </a:lnTo>
                  <a:lnTo>
                    <a:pt x="935" y="496"/>
                  </a:lnTo>
                  <a:lnTo>
                    <a:pt x="932" y="263"/>
                  </a:lnTo>
                  <a:lnTo>
                    <a:pt x="924" y="195"/>
                  </a:lnTo>
                  <a:lnTo>
                    <a:pt x="923" y="140"/>
                  </a:lnTo>
                  <a:lnTo>
                    <a:pt x="913" y="100"/>
                  </a:lnTo>
                  <a:lnTo>
                    <a:pt x="909" y="54"/>
                  </a:lnTo>
                  <a:lnTo>
                    <a:pt x="909" y="31"/>
                  </a:lnTo>
                  <a:lnTo>
                    <a:pt x="832" y="32"/>
                  </a:lnTo>
                  <a:lnTo>
                    <a:pt x="543" y="29"/>
                  </a:lnTo>
                  <a:lnTo>
                    <a:pt x="262" y="17"/>
                  </a:lnTo>
                  <a:lnTo>
                    <a:pt x="109" y="7"/>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Freeform 98"/>
            <p:cNvSpPr>
              <a:spLocks noEditPoints="1"/>
            </p:cNvSpPr>
            <p:nvPr/>
          </p:nvSpPr>
          <p:spPr bwMode="auto">
            <a:xfrm>
              <a:off x="1764" y="2361"/>
              <a:ext cx="1519" cy="1461"/>
            </a:xfrm>
            <a:custGeom>
              <a:avLst/>
              <a:gdLst>
                <a:gd name="T0" fmla="*/ 798 w 1519"/>
                <a:gd name="T1" fmla="*/ 14 h 1461"/>
                <a:gd name="T2" fmla="*/ 782 w 1519"/>
                <a:gd name="T3" fmla="*/ 288 h 1461"/>
                <a:gd name="T4" fmla="*/ 829 w 1519"/>
                <a:gd name="T5" fmla="*/ 317 h 1461"/>
                <a:gd name="T6" fmla="*/ 851 w 1519"/>
                <a:gd name="T7" fmla="*/ 317 h 1461"/>
                <a:gd name="T8" fmla="*/ 870 w 1519"/>
                <a:gd name="T9" fmla="*/ 317 h 1461"/>
                <a:gd name="T10" fmla="*/ 910 w 1519"/>
                <a:gd name="T11" fmla="*/ 350 h 1461"/>
                <a:gd name="T12" fmla="*/ 963 w 1519"/>
                <a:gd name="T13" fmla="*/ 353 h 1461"/>
                <a:gd name="T14" fmla="*/ 1007 w 1519"/>
                <a:gd name="T15" fmla="*/ 378 h 1461"/>
                <a:gd name="T16" fmla="*/ 1035 w 1519"/>
                <a:gd name="T17" fmla="*/ 383 h 1461"/>
                <a:gd name="T18" fmla="*/ 1068 w 1519"/>
                <a:gd name="T19" fmla="*/ 403 h 1461"/>
                <a:gd name="T20" fmla="*/ 1126 w 1519"/>
                <a:gd name="T21" fmla="*/ 384 h 1461"/>
                <a:gd name="T22" fmla="*/ 1141 w 1519"/>
                <a:gd name="T23" fmla="*/ 398 h 1461"/>
                <a:gd name="T24" fmla="*/ 1208 w 1519"/>
                <a:gd name="T25" fmla="*/ 417 h 1461"/>
                <a:gd name="T26" fmla="*/ 1252 w 1519"/>
                <a:gd name="T27" fmla="*/ 395 h 1461"/>
                <a:gd name="T28" fmla="*/ 1288 w 1519"/>
                <a:gd name="T29" fmla="*/ 387 h 1461"/>
                <a:gd name="T30" fmla="*/ 1329 w 1519"/>
                <a:gd name="T31" fmla="*/ 386 h 1461"/>
                <a:gd name="T32" fmla="*/ 1374 w 1519"/>
                <a:gd name="T33" fmla="*/ 416 h 1461"/>
                <a:gd name="T34" fmla="*/ 1416 w 1519"/>
                <a:gd name="T35" fmla="*/ 439 h 1461"/>
                <a:gd name="T36" fmla="*/ 1455 w 1519"/>
                <a:gd name="T37" fmla="*/ 475 h 1461"/>
                <a:gd name="T38" fmla="*/ 1464 w 1519"/>
                <a:gd name="T39" fmla="*/ 619 h 1461"/>
                <a:gd name="T40" fmla="*/ 1513 w 1519"/>
                <a:gd name="T41" fmla="*/ 711 h 1461"/>
                <a:gd name="T42" fmla="*/ 1514 w 1519"/>
                <a:gd name="T43" fmla="*/ 789 h 1461"/>
                <a:gd name="T44" fmla="*/ 1502 w 1519"/>
                <a:gd name="T45" fmla="*/ 848 h 1461"/>
                <a:gd name="T46" fmla="*/ 1489 w 1519"/>
                <a:gd name="T47" fmla="*/ 937 h 1461"/>
                <a:gd name="T48" fmla="*/ 1386 w 1519"/>
                <a:gd name="T49" fmla="*/ 987 h 1461"/>
                <a:gd name="T50" fmla="*/ 1350 w 1519"/>
                <a:gd name="T51" fmla="*/ 1013 h 1461"/>
                <a:gd name="T52" fmla="*/ 1265 w 1519"/>
                <a:gd name="T53" fmla="*/ 1079 h 1461"/>
                <a:gd name="T54" fmla="*/ 1179 w 1519"/>
                <a:gd name="T55" fmla="*/ 1124 h 1461"/>
                <a:gd name="T56" fmla="*/ 1096 w 1519"/>
                <a:gd name="T57" fmla="*/ 1185 h 1461"/>
                <a:gd name="T58" fmla="*/ 1079 w 1519"/>
                <a:gd name="T59" fmla="*/ 1212 h 1461"/>
                <a:gd name="T60" fmla="*/ 1055 w 1519"/>
                <a:gd name="T61" fmla="*/ 1299 h 1461"/>
                <a:gd name="T62" fmla="*/ 1066 w 1519"/>
                <a:gd name="T63" fmla="*/ 1385 h 1461"/>
                <a:gd name="T64" fmla="*/ 1077 w 1519"/>
                <a:gd name="T65" fmla="*/ 1451 h 1461"/>
                <a:gd name="T66" fmla="*/ 988 w 1519"/>
                <a:gd name="T67" fmla="*/ 1430 h 1461"/>
                <a:gd name="T68" fmla="*/ 934 w 1519"/>
                <a:gd name="T69" fmla="*/ 1410 h 1461"/>
                <a:gd name="T70" fmla="*/ 841 w 1519"/>
                <a:gd name="T71" fmla="*/ 1358 h 1461"/>
                <a:gd name="T72" fmla="*/ 809 w 1519"/>
                <a:gd name="T73" fmla="*/ 1291 h 1461"/>
                <a:gd name="T74" fmla="*/ 807 w 1519"/>
                <a:gd name="T75" fmla="*/ 1262 h 1461"/>
                <a:gd name="T76" fmla="*/ 801 w 1519"/>
                <a:gd name="T77" fmla="*/ 1215 h 1461"/>
                <a:gd name="T78" fmla="*/ 737 w 1519"/>
                <a:gd name="T79" fmla="*/ 1138 h 1461"/>
                <a:gd name="T80" fmla="*/ 679 w 1519"/>
                <a:gd name="T81" fmla="*/ 1032 h 1461"/>
                <a:gd name="T82" fmla="*/ 662 w 1519"/>
                <a:gd name="T83" fmla="*/ 985 h 1461"/>
                <a:gd name="T84" fmla="*/ 607 w 1519"/>
                <a:gd name="T85" fmla="*/ 926 h 1461"/>
                <a:gd name="T86" fmla="*/ 503 w 1519"/>
                <a:gd name="T87" fmla="*/ 901 h 1461"/>
                <a:gd name="T88" fmla="*/ 432 w 1519"/>
                <a:gd name="T89" fmla="*/ 907 h 1461"/>
                <a:gd name="T90" fmla="*/ 385 w 1519"/>
                <a:gd name="T91" fmla="*/ 990 h 1461"/>
                <a:gd name="T92" fmla="*/ 343 w 1519"/>
                <a:gd name="T93" fmla="*/ 992 h 1461"/>
                <a:gd name="T94" fmla="*/ 307 w 1519"/>
                <a:gd name="T95" fmla="*/ 970 h 1461"/>
                <a:gd name="T96" fmla="*/ 217 w 1519"/>
                <a:gd name="T97" fmla="*/ 896 h 1461"/>
                <a:gd name="T98" fmla="*/ 183 w 1519"/>
                <a:gd name="T99" fmla="*/ 776 h 1461"/>
                <a:gd name="T100" fmla="*/ 162 w 1519"/>
                <a:gd name="T101" fmla="*/ 739 h 1461"/>
                <a:gd name="T102" fmla="*/ 78 w 1519"/>
                <a:gd name="T103" fmla="*/ 667 h 1461"/>
                <a:gd name="T104" fmla="*/ 33 w 1519"/>
                <a:gd name="T105" fmla="*/ 604 h 1461"/>
                <a:gd name="T106" fmla="*/ 0 w 1519"/>
                <a:gd name="T107" fmla="*/ 555 h 1461"/>
                <a:gd name="T108" fmla="*/ 412 w 1519"/>
                <a:gd name="T109" fmla="*/ 586 h 1461"/>
                <a:gd name="T110" fmla="*/ 460 w 1519"/>
                <a:gd name="T111" fmla="*/ 0 h 1461"/>
                <a:gd name="T112" fmla="*/ 1088 w 1519"/>
                <a:gd name="T113" fmla="*/ 1435 h 1461"/>
                <a:gd name="T114" fmla="*/ 1063 w 1519"/>
                <a:gd name="T115" fmla="*/ 1301 h 1461"/>
                <a:gd name="T116" fmla="*/ 1116 w 1519"/>
                <a:gd name="T117" fmla="*/ 1173 h 1461"/>
                <a:gd name="T118" fmla="*/ 1110 w 1519"/>
                <a:gd name="T119" fmla="*/ 1195 h 1461"/>
                <a:gd name="T120" fmla="*/ 1068 w 1519"/>
                <a:gd name="T121" fmla="*/ 1308 h 1461"/>
                <a:gd name="T122" fmla="*/ 1093 w 1519"/>
                <a:gd name="T123" fmla="*/ 142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9" h="1461">
                  <a:moveTo>
                    <a:pt x="462" y="0"/>
                  </a:moveTo>
                  <a:lnTo>
                    <a:pt x="604" y="8"/>
                  </a:lnTo>
                  <a:lnTo>
                    <a:pt x="798" y="14"/>
                  </a:lnTo>
                  <a:lnTo>
                    <a:pt x="784" y="161"/>
                  </a:lnTo>
                  <a:lnTo>
                    <a:pt x="781" y="275"/>
                  </a:lnTo>
                  <a:lnTo>
                    <a:pt x="782" y="288"/>
                  </a:lnTo>
                  <a:lnTo>
                    <a:pt x="809" y="311"/>
                  </a:lnTo>
                  <a:lnTo>
                    <a:pt x="821" y="320"/>
                  </a:lnTo>
                  <a:lnTo>
                    <a:pt x="829" y="317"/>
                  </a:lnTo>
                  <a:lnTo>
                    <a:pt x="830" y="306"/>
                  </a:lnTo>
                  <a:lnTo>
                    <a:pt x="838" y="317"/>
                  </a:lnTo>
                  <a:lnTo>
                    <a:pt x="851" y="317"/>
                  </a:lnTo>
                  <a:lnTo>
                    <a:pt x="851" y="308"/>
                  </a:lnTo>
                  <a:lnTo>
                    <a:pt x="862" y="314"/>
                  </a:lnTo>
                  <a:lnTo>
                    <a:pt x="870" y="317"/>
                  </a:lnTo>
                  <a:lnTo>
                    <a:pt x="866" y="342"/>
                  </a:lnTo>
                  <a:lnTo>
                    <a:pt x="891" y="342"/>
                  </a:lnTo>
                  <a:lnTo>
                    <a:pt x="910" y="350"/>
                  </a:lnTo>
                  <a:lnTo>
                    <a:pt x="935" y="353"/>
                  </a:lnTo>
                  <a:lnTo>
                    <a:pt x="949" y="366"/>
                  </a:lnTo>
                  <a:lnTo>
                    <a:pt x="963" y="353"/>
                  </a:lnTo>
                  <a:lnTo>
                    <a:pt x="987" y="356"/>
                  </a:lnTo>
                  <a:lnTo>
                    <a:pt x="1001" y="377"/>
                  </a:lnTo>
                  <a:lnTo>
                    <a:pt x="1007" y="378"/>
                  </a:lnTo>
                  <a:lnTo>
                    <a:pt x="1005" y="391"/>
                  </a:lnTo>
                  <a:lnTo>
                    <a:pt x="1019" y="395"/>
                  </a:lnTo>
                  <a:lnTo>
                    <a:pt x="1035" y="383"/>
                  </a:lnTo>
                  <a:lnTo>
                    <a:pt x="1048" y="387"/>
                  </a:lnTo>
                  <a:lnTo>
                    <a:pt x="1062" y="387"/>
                  </a:lnTo>
                  <a:lnTo>
                    <a:pt x="1068" y="403"/>
                  </a:lnTo>
                  <a:lnTo>
                    <a:pt x="1107" y="416"/>
                  </a:lnTo>
                  <a:lnTo>
                    <a:pt x="1116" y="411"/>
                  </a:lnTo>
                  <a:lnTo>
                    <a:pt x="1126" y="384"/>
                  </a:lnTo>
                  <a:lnTo>
                    <a:pt x="1129" y="384"/>
                  </a:lnTo>
                  <a:lnTo>
                    <a:pt x="1133" y="386"/>
                  </a:lnTo>
                  <a:lnTo>
                    <a:pt x="1141" y="398"/>
                  </a:lnTo>
                  <a:lnTo>
                    <a:pt x="1166" y="403"/>
                  </a:lnTo>
                  <a:lnTo>
                    <a:pt x="1186" y="409"/>
                  </a:lnTo>
                  <a:lnTo>
                    <a:pt x="1208" y="417"/>
                  </a:lnTo>
                  <a:lnTo>
                    <a:pt x="1219" y="411"/>
                  </a:lnTo>
                  <a:lnTo>
                    <a:pt x="1224" y="395"/>
                  </a:lnTo>
                  <a:lnTo>
                    <a:pt x="1252" y="395"/>
                  </a:lnTo>
                  <a:lnTo>
                    <a:pt x="1263" y="402"/>
                  </a:lnTo>
                  <a:lnTo>
                    <a:pt x="1282" y="387"/>
                  </a:lnTo>
                  <a:lnTo>
                    <a:pt x="1288" y="387"/>
                  </a:lnTo>
                  <a:lnTo>
                    <a:pt x="1293" y="398"/>
                  </a:lnTo>
                  <a:lnTo>
                    <a:pt x="1319" y="398"/>
                  </a:lnTo>
                  <a:lnTo>
                    <a:pt x="1329" y="386"/>
                  </a:lnTo>
                  <a:lnTo>
                    <a:pt x="1339" y="387"/>
                  </a:lnTo>
                  <a:lnTo>
                    <a:pt x="1352" y="403"/>
                  </a:lnTo>
                  <a:lnTo>
                    <a:pt x="1374" y="416"/>
                  </a:lnTo>
                  <a:lnTo>
                    <a:pt x="1391" y="420"/>
                  </a:lnTo>
                  <a:lnTo>
                    <a:pt x="1400" y="427"/>
                  </a:lnTo>
                  <a:lnTo>
                    <a:pt x="1416" y="439"/>
                  </a:lnTo>
                  <a:lnTo>
                    <a:pt x="1435" y="430"/>
                  </a:lnTo>
                  <a:lnTo>
                    <a:pt x="1452" y="437"/>
                  </a:lnTo>
                  <a:lnTo>
                    <a:pt x="1455" y="475"/>
                  </a:lnTo>
                  <a:lnTo>
                    <a:pt x="1455" y="536"/>
                  </a:lnTo>
                  <a:lnTo>
                    <a:pt x="1460" y="595"/>
                  </a:lnTo>
                  <a:lnTo>
                    <a:pt x="1464" y="619"/>
                  </a:lnTo>
                  <a:lnTo>
                    <a:pt x="1482" y="645"/>
                  </a:lnTo>
                  <a:lnTo>
                    <a:pt x="1486" y="676"/>
                  </a:lnTo>
                  <a:lnTo>
                    <a:pt x="1513" y="711"/>
                  </a:lnTo>
                  <a:lnTo>
                    <a:pt x="1514" y="731"/>
                  </a:lnTo>
                  <a:lnTo>
                    <a:pt x="1519" y="736"/>
                  </a:lnTo>
                  <a:lnTo>
                    <a:pt x="1514" y="789"/>
                  </a:lnTo>
                  <a:lnTo>
                    <a:pt x="1496" y="820"/>
                  </a:lnTo>
                  <a:lnTo>
                    <a:pt x="1507" y="832"/>
                  </a:lnTo>
                  <a:lnTo>
                    <a:pt x="1502" y="848"/>
                  </a:lnTo>
                  <a:lnTo>
                    <a:pt x="1497" y="893"/>
                  </a:lnTo>
                  <a:lnTo>
                    <a:pt x="1488" y="915"/>
                  </a:lnTo>
                  <a:lnTo>
                    <a:pt x="1489" y="937"/>
                  </a:lnTo>
                  <a:lnTo>
                    <a:pt x="1455" y="946"/>
                  </a:lnTo>
                  <a:lnTo>
                    <a:pt x="1393" y="974"/>
                  </a:lnTo>
                  <a:lnTo>
                    <a:pt x="1386" y="987"/>
                  </a:lnTo>
                  <a:lnTo>
                    <a:pt x="1371" y="998"/>
                  </a:lnTo>
                  <a:lnTo>
                    <a:pt x="1358" y="1007"/>
                  </a:lnTo>
                  <a:lnTo>
                    <a:pt x="1350" y="1013"/>
                  </a:lnTo>
                  <a:lnTo>
                    <a:pt x="1315" y="1046"/>
                  </a:lnTo>
                  <a:lnTo>
                    <a:pt x="1297" y="1059"/>
                  </a:lnTo>
                  <a:lnTo>
                    <a:pt x="1265" y="1079"/>
                  </a:lnTo>
                  <a:lnTo>
                    <a:pt x="1229" y="1095"/>
                  </a:lnTo>
                  <a:lnTo>
                    <a:pt x="1190" y="1115"/>
                  </a:lnTo>
                  <a:lnTo>
                    <a:pt x="1179" y="1124"/>
                  </a:lnTo>
                  <a:lnTo>
                    <a:pt x="1141" y="1148"/>
                  </a:lnTo>
                  <a:lnTo>
                    <a:pt x="1121" y="1151"/>
                  </a:lnTo>
                  <a:lnTo>
                    <a:pt x="1096" y="1185"/>
                  </a:lnTo>
                  <a:lnTo>
                    <a:pt x="1071" y="1187"/>
                  </a:lnTo>
                  <a:lnTo>
                    <a:pt x="1065" y="1199"/>
                  </a:lnTo>
                  <a:lnTo>
                    <a:pt x="1079" y="1212"/>
                  </a:lnTo>
                  <a:lnTo>
                    <a:pt x="1069" y="1246"/>
                  </a:lnTo>
                  <a:lnTo>
                    <a:pt x="1062" y="1274"/>
                  </a:lnTo>
                  <a:lnTo>
                    <a:pt x="1055" y="1299"/>
                  </a:lnTo>
                  <a:lnTo>
                    <a:pt x="1051" y="1327"/>
                  </a:lnTo>
                  <a:lnTo>
                    <a:pt x="1055" y="1341"/>
                  </a:lnTo>
                  <a:lnTo>
                    <a:pt x="1066" y="1385"/>
                  </a:lnTo>
                  <a:lnTo>
                    <a:pt x="1073" y="1424"/>
                  </a:lnTo>
                  <a:lnTo>
                    <a:pt x="1083" y="1441"/>
                  </a:lnTo>
                  <a:lnTo>
                    <a:pt x="1077" y="1451"/>
                  </a:lnTo>
                  <a:lnTo>
                    <a:pt x="1058" y="1461"/>
                  </a:lnTo>
                  <a:lnTo>
                    <a:pt x="1023" y="1438"/>
                  </a:lnTo>
                  <a:lnTo>
                    <a:pt x="988" y="1430"/>
                  </a:lnTo>
                  <a:lnTo>
                    <a:pt x="980" y="1433"/>
                  </a:lnTo>
                  <a:lnTo>
                    <a:pt x="960" y="1430"/>
                  </a:lnTo>
                  <a:lnTo>
                    <a:pt x="934" y="1410"/>
                  </a:lnTo>
                  <a:lnTo>
                    <a:pt x="901" y="1404"/>
                  </a:lnTo>
                  <a:lnTo>
                    <a:pt x="854" y="1382"/>
                  </a:lnTo>
                  <a:lnTo>
                    <a:pt x="841" y="1358"/>
                  </a:lnTo>
                  <a:lnTo>
                    <a:pt x="832" y="1318"/>
                  </a:lnTo>
                  <a:lnTo>
                    <a:pt x="813" y="1305"/>
                  </a:lnTo>
                  <a:lnTo>
                    <a:pt x="809" y="1291"/>
                  </a:lnTo>
                  <a:lnTo>
                    <a:pt x="813" y="1287"/>
                  </a:lnTo>
                  <a:lnTo>
                    <a:pt x="815" y="1266"/>
                  </a:lnTo>
                  <a:lnTo>
                    <a:pt x="807" y="1262"/>
                  </a:lnTo>
                  <a:lnTo>
                    <a:pt x="802" y="1255"/>
                  </a:lnTo>
                  <a:lnTo>
                    <a:pt x="810" y="1229"/>
                  </a:lnTo>
                  <a:lnTo>
                    <a:pt x="801" y="1215"/>
                  </a:lnTo>
                  <a:lnTo>
                    <a:pt x="781" y="1207"/>
                  </a:lnTo>
                  <a:lnTo>
                    <a:pt x="759" y="1179"/>
                  </a:lnTo>
                  <a:lnTo>
                    <a:pt x="737" y="1138"/>
                  </a:lnTo>
                  <a:lnTo>
                    <a:pt x="710" y="1121"/>
                  </a:lnTo>
                  <a:lnTo>
                    <a:pt x="712" y="1110"/>
                  </a:lnTo>
                  <a:lnTo>
                    <a:pt x="679" y="1032"/>
                  </a:lnTo>
                  <a:lnTo>
                    <a:pt x="673" y="1007"/>
                  </a:lnTo>
                  <a:lnTo>
                    <a:pt x="662" y="995"/>
                  </a:lnTo>
                  <a:lnTo>
                    <a:pt x="662" y="985"/>
                  </a:lnTo>
                  <a:lnTo>
                    <a:pt x="624" y="953"/>
                  </a:lnTo>
                  <a:lnTo>
                    <a:pt x="607" y="932"/>
                  </a:lnTo>
                  <a:lnTo>
                    <a:pt x="607" y="926"/>
                  </a:lnTo>
                  <a:lnTo>
                    <a:pt x="592" y="914"/>
                  </a:lnTo>
                  <a:lnTo>
                    <a:pt x="549" y="906"/>
                  </a:lnTo>
                  <a:lnTo>
                    <a:pt x="503" y="901"/>
                  </a:lnTo>
                  <a:lnTo>
                    <a:pt x="484" y="887"/>
                  </a:lnTo>
                  <a:lnTo>
                    <a:pt x="456" y="898"/>
                  </a:lnTo>
                  <a:lnTo>
                    <a:pt x="432" y="907"/>
                  </a:lnTo>
                  <a:lnTo>
                    <a:pt x="418" y="928"/>
                  </a:lnTo>
                  <a:lnTo>
                    <a:pt x="412" y="951"/>
                  </a:lnTo>
                  <a:lnTo>
                    <a:pt x="385" y="990"/>
                  </a:lnTo>
                  <a:lnTo>
                    <a:pt x="370" y="1004"/>
                  </a:lnTo>
                  <a:lnTo>
                    <a:pt x="354" y="998"/>
                  </a:lnTo>
                  <a:lnTo>
                    <a:pt x="343" y="992"/>
                  </a:lnTo>
                  <a:lnTo>
                    <a:pt x="331" y="987"/>
                  </a:lnTo>
                  <a:lnTo>
                    <a:pt x="307" y="973"/>
                  </a:lnTo>
                  <a:lnTo>
                    <a:pt x="307" y="970"/>
                  </a:lnTo>
                  <a:lnTo>
                    <a:pt x="295" y="957"/>
                  </a:lnTo>
                  <a:lnTo>
                    <a:pt x="264" y="945"/>
                  </a:lnTo>
                  <a:lnTo>
                    <a:pt x="217" y="896"/>
                  </a:lnTo>
                  <a:lnTo>
                    <a:pt x="203" y="867"/>
                  </a:lnTo>
                  <a:lnTo>
                    <a:pt x="203" y="815"/>
                  </a:lnTo>
                  <a:lnTo>
                    <a:pt x="183" y="776"/>
                  </a:lnTo>
                  <a:lnTo>
                    <a:pt x="179" y="759"/>
                  </a:lnTo>
                  <a:lnTo>
                    <a:pt x="170" y="753"/>
                  </a:lnTo>
                  <a:lnTo>
                    <a:pt x="162" y="739"/>
                  </a:lnTo>
                  <a:lnTo>
                    <a:pt x="131" y="726"/>
                  </a:lnTo>
                  <a:lnTo>
                    <a:pt x="123" y="715"/>
                  </a:lnTo>
                  <a:lnTo>
                    <a:pt x="78" y="667"/>
                  </a:lnTo>
                  <a:lnTo>
                    <a:pt x="70" y="647"/>
                  </a:lnTo>
                  <a:lnTo>
                    <a:pt x="42" y="633"/>
                  </a:lnTo>
                  <a:lnTo>
                    <a:pt x="33" y="604"/>
                  </a:lnTo>
                  <a:lnTo>
                    <a:pt x="15" y="587"/>
                  </a:lnTo>
                  <a:lnTo>
                    <a:pt x="5" y="584"/>
                  </a:lnTo>
                  <a:lnTo>
                    <a:pt x="0" y="555"/>
                  </a:lnTo>
                  <a:lnTo>
                    <a:pt x="50" y="559"/>
                  </a:lnTo>
                  <a:lnTo>
                    <a:pt x="231" y="576"/>
                  </a:lnTo>
                  <a:lnTo>
                    <a:pt x="412" y="586"/>
                  </a:lnTo>
                  <a:lnTo>
                    <a:pt x="426" y="464"/>
                  </a:lnTo>
                  <a:lnTo>
                    <a:pt x="451" y="117"/>
                  </a:lnTo>
                  <a:lnTo>
                    <a:pt x="460" y="0"/>
                  </a:lnTo>
                  <a:lnTo>
                    <a:pt x="470" y="0"/>
                  </a:lnTo>
                  <a:lnTo>
                    <a:pt x="462" y="0"/>
                  </a:lnTo>
                  <a:close/>
                  <a:moveTo>
                    <a:pt x="1088" y="1435"/>
                  </a:moveTo>
                  <a:lnTo>
                    <a:pt x="1085" y="1390"/>
                  </a:lnTo>
                  <a:lnTo>
                    <a:pt x="1068" y="1346"/>
                  </a:lnTo>
                  <a:lnTo>
                    <a:pt x="1063" y="1301"/>
                  </a:lnTo>
                  <a:lnTo>
                    <a:pt x="1073" y="1249"/>
                  </a:lnTo>
                  <a:lnTo>
                    <a:pt x="1094" y="1207"/>
                  </a:lnTo>
                  <a:lnTo>
                    <a:pt x="1116" y="1173"/>
                  </a:lnTo>
                  <a:lnTo>
                    <a:pt x="1135" y="1151"/>
                  </a:lnTo>
                  <a:lnTo>
                    <a:pt x="1140" y="1152"/>
                  </a:lnTo>
                  <a:lnTo>
                    <a:pt x="1110" y="1195"/>
                  </a:lnTo>
                  <a:lnTo>
                    <a:pt x="1082" y="1235"/>
                  </a:lnTo>
                  <a:lnTo>
                    <a:pt x="1069" y="1276"/>
                  </a:lnTo>
                  <a:lnTo>
                    <a:pt x="1068" y="1308"/>
                  </a:lnTo>
                  <a:lnTo>
                    <a:pt x="1073" y="1348"/>
                  </a:lnTo>
                  <a:lnTo>
                    <a:pt x="1090" y="1391"/>
                  </a:lnTo>
                  <a:lnTo>
                    <a:pt x="1093" y="1424"/>
                  </a:lnTo>
                  <a:lnTo>
                    <a:pt x="1093" y="1433"/>
                  </a:lnTo>
                  <a:lnTo>
                    <a:pt x="1088" y="1435"/>
                  </a:lnTo>
                  <a:close/>
                </a:path>
              </a:pathLst>
            </a:custGeom>
            <a:solidFill>
              <a:schemeClr val="tx2"/>
            </a:soli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01"/>
            <p:cNvSpPr>
              <a:spLocks/>
            </p:cNvSpPr>
            <p:nvPr/>
          </p:nvSpPr>
          <p:spPr bwMode="auto">
            <a:xfrm>
              <a:off x="1480" y="2226"/>
              <a:ext cx="759" cy="764"/>
            </a:xfrm>
            <a:custGeom>
              <a:avLst/>
              <a:gdLst>
                <a:gd name="T0" fmla="*/ 288 w 759"/>
                <a:gd name="T1" fmla="*/ 719 h 764"/>
                <a:gd name="T2" fmla="*/ 283 w 759"/>
                <a:gd name="T3" fmla="*/ 690 h 764"/>
                <a:gd name="T4" fmla="*/ 336 w 759"/>
                <a:gd name="T5" fmla="*/ 693 h 764"/>
                <a:gd name="T6" fmla="*/ 525 w 759"/>
                <a:gd name="T7" fmla="*/ 711 h 764"/>
                <a:gd name="T8" fmla="*/ 695 w 759"/>
                <a:gd name="T9" fmla="*/ 722 h 764"/>
                <a:gd name="T10" fmla="*/ 709 w 759"/>
                <a:gd name="T11" fmla="*/ 605 h 764"/>
                <a:gd name="T12" fmla="*/ 733 w 759"/>
                <a:gd name="T13" fmla="*/ 256 h 764"/>
                <a:gd name="T14" fmla="*/ 743 w 759"/>
                <a:gd name="T15" fmla="*/ 135 h 764"/>
                <a:gd name="T16" fmla="*/ 753 w 759"/>
                <a:gd name="T17" fmla="*/ 135 h 764"/>
                <a:gd name="T18" fmla="*/ 759 w 759"/>
                <a:gd name="T19" fmla="*/ 67 h 764"/>
                <a:gd name="T20" fmla="*/ 110 w 759"/>
                <a:gd name="T21" fmla="*/ 0 h 764"/>
                <a:gd name="T22" fmla="*/ 0 w 759"/>
                <a:gd name="T23" fmla="*/ 752 h 764"/>
                <a:gd name="T24" fmla="*/ 97 w 759"/>
                <a:gd name="T25" fmla="*/ 764 h 764"/>
                <a:gd name="T26" fmla="*/ 105 w 759"/>
                <a:gd name="T27" fmla="*/ 702 h 764"/>
                <a:gd name="T28" fmla="*/ 288 w 759"/>
                <a:gd name="T29" fmla="*/ 7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9" h="764">
                  <a:moveTo>
                    <a:pt x="288" y="719"/>
                  </a:moveTo>
                  <a:lnTo>
                    <a:pt x="283" y="690"/>
                  </a:lnTo>
                  <a:lnTo>
                    <a:pt x="336" y="693"/>
                  </a:lnTo>
                  <a:lnTo>
                    <a:pt x="525" y="711"/>
                  </a:lnTo>
                  <a:lnTo>
                    <a:pt x="695" y="722"/>
                  </a:lnTo>
                  <a:lnTo>
                    <a:pt x="709" y="605"/>
                  </a:lnTo>
                  <a:lnTo>
                    <a:pt x="733" y="256"/>
                  </a:lnTo>
                  <a:lnTo>
                    <a:pt x="743" y="135"/>
                  </a:lnTo>
                  <a:lnTo>
                    <a:pt x="753" y="135"/>
                  </a:lnTo>
                  <a:lnTo>
                    <a:pt x="759" y="67"/>
                  </a:lnTo>
                  <a:lnTo>
                    <a:pt x="110" y="0"/>
                  </a:lnTo>
                  <a:lnTo>
                    <a:pt x="0" y="752"/>
                  </a:lnTo>
                  <a:lnTo>
                    <a:pt x="97" y="764"/>
                  </a:lnTo>
                  <a:lnTo>
                    <a:pt x="105" y="702"/>
                  </a:lnTo>
                  <a:lnTo>
                    <a:pt x="288" y="719"/>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02"/>
            <p:cNvSpPr>
              <a:spLocks/>
            </p:cNvSpPr>
            <p:nvPr/>
          </p:nvSpPr>
          <p:spPr bwMode="auto">
            <a:xfrm>
              <a:off x="2341" y="1898"/>
              <a:ext cx="799" cy="426"/>
            </a:xfrm>
            <a:custGeom>
              <a:avLst/>
              <a:gdLst>
                <a:gd name="T0" fmla="*/ 799 w 799"/>
                <a:gd name="T1" fmla="*/ 426 h 426"/>
                <a:gd name="T2" fmla="*/ 719 w 799"/>
                <a:gd name="T3" fmla="*/ 426 h 426"/>
                <a:gd name="T4" fmla="*/ 432 w 799"/>
                <a:gd name="T5" fmla="*/ 424 h 426"/>
                <a:gd name="T6" fmla="*/ 153 w 799"/>
                <a:gd name="T7" fmla="*/ 410 h 426"/>
                <a:gd name="T8" fmla="*/ 0 w 799"/>
                <a:gd name="T9" fmla="*/ 402 h 426"/>
                <a:gd name="T10" fmla="*/ 25 w 799"/>
                <a:gd name="T11" fmla="*/ 0 h 426"/>
                <a:gd name="T12" fmla="*/ 162 w 799"/>
                <a:gd name="T13" fmla="*/ 4 h 426"/>
                <a:gd name="T14" fmla="*/ 413 w 799"/>
                <a:gd name="T15" fmla="*/ 9 h 426"/>
                <a:gd name="T16" fmla="*/ 690 w 799"/>
                <a:gd name="T17" fmla="*/ 15 h 426"/>
                <a:gd name="T18" fmla="*/ 722 w 799"/>
                <a:gd name="T19" fmla="*/ 15 h 426"/>
                <a:gd name="T20" fmla="*/ 735 w 799"/>
                <a:gd name="T21" fmla="*/ 29 h 426"/>
                <a:gd name="T22" fmla="*/ 747 w 799"/>
                <a:gd name="T23" fmla="*/ 28 h 426"/>
                <a:gd name="T24" fmla="*/ 758 w 799"/>
                <a:gd name="T25" fmla="*/ 34 h 426"/>
                <a:gd name="T26" fmla="*/ 758 w 799"/>
                <a:gd name="T27" fmla="*/ 54 h 426"/>
                <a:gd name="T28" fmla="*/ 746 w 799"/>
                <a:gd name="T29" fmla="*/ 64 h 426"/>
                <a:gd name="T30" fmla="*/ 744 w 799"/>
                <a:gd name="T31" fmla="*/ 78 h 426"/>
                <a:gd name="T32" fmla="*/ 755 w 799"/>
                <a:gd name="T33" fmla="*/ 100 h 426"/>
                <a:gd name="T34" fmla="*/ 774 w 799"/>
                <a:gd name="T35" fmla="*/ 120 h 426"/>
                <a:gd name="T36" fmla="*/ 790 w 799"/>
                <a:gd name="T37" fmla="*/ 129 h 426"/>
                <a:gd name="T38" fmla="*/ 797 w 799"/>
                <a:gd name="T39" fmla="*/ 200 h 426"/>
                <a:gd name="T40" fmla="*/ 799 w 799"/>
                <a:gd name="T41"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9" h="426">
                  <a:moveTo>
                    <a:pt x="799" y="426"/>
                  </a:moveTo>
                  <a:lnTo>
                    <a:pt x="719" y="426"/>
                  </a:lnTo>
                  <a:lnTo>
                    <a:pt x="432" y="424"/>
                  </a:lnTo>
                  <a:lnTo>
                    <a:pt x="153" y="410"/>
                  </a:lnTo>
                  <a:lnTo>
                    <a:pt x="0" y="402"/>
                  </a:lnTo>
                  <a:lnTo>
                    <a:pt x="25" y="0"/>
                  </a:lnTo>
                  <a:lnTo>
                    <a:pt x="162" y="4"/>
                  </a:lnTo>
                  <a:lnTo>
                    <a:pt x="413" y="9"/>
                  </a:lnTo>
                  <a:lnTo>
                    <a:pt x="690" y="15"/>
                  </a:lnTo>
                  <a:lnTo>
                    <a:pt x="722" y="15"/>
                  </a:lnTo>
                  <a:lnTo>
                    <a:pt x="735" y="29"/>
                  </a:lnTo>
                  <a:lnTo>
                    <a:pt x="747" y="28"/>
                  </a:lnTo>
                  <a:lnTo>
                    <a:pt x="758" y="34"/>
                  </a:lnTo>
                  <a:lnTo>
                    <a:pt x="758" y="54"/>
                  </a:lnTo>
                  <a:lnTo>
                    <a:pt x="746" y="64"/>
                  </a:lnTo>
                  <a:lnTo>
                    <a:pt x="744" y="78"/>
                  </a:lnTo>
                  <a:lnTo>
                    <a:pt x="755" y="100"/>
                  </a:lnTo>
                  <a:lnTo>
                    <a:pt x="774" y="120"/>
                  </a:lnTo>
                  <a:lnTo>
                    <a:pt x="790" y="129"/>
                  </a:lnTo>
                  <a:lnTo>
                    <a:pt x="797" y="200"/>
                  </a:lnTo>
                  <a:lnTo>
                    <a:pt x="799" y="42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03"/>
            <p:cNvSpPr>
              <a:spLocks/>
            </p:cNvSpPr>
            <p:nvPr/>
          </p:nvSpPr>
          <p:spPr bwMode="auto">
            <a:xfrm>
              <a:off x="2169" y="1470"/>
              <a:ext cx="893" cy="443"/>
            </a:xfrm>
            <a:custGeom>
              <a:avLst/>
              <a:gdLst>
                <a:gd name="T0" fmla="*/ 834 w 893"/>
                <a:gd name="T1" fmla="*/ 331 h 443"/>
                <a:gd name="T2" fmla="*/ 854 w 893"/>
                <a:gd name="T3" fmla="*/ 375 h 443"/>
                <a:gd name="T4" fmla="*/ 854 w 893"/>
                <a:gd name="T5" fmla="*/ 389 h 443"/>
                <a:gd name="T6" fmla="*/ 876 w 893"/>
                <a:gd name="T7" fmla="*/ 423 h 443"/>
                <a:gd name="T8" fmla="*/ 893 w 893"/>
                <a:gd name="T9" fmla="*/ 443 h 443"/>
                <a:gd name="T10" fmla="*/ 860 w 893"/>
                <a:gd name="T11" fmla="*/ 443 h 443"/>
                <a:gd name="T12" fmla="*/ 588 w 893"/>
                <a:gd name="T13" fmla="*/ 437 h 443"/>
                <a:gd name="T14" fmla="*/ 334 w 893"/>
                <a:gd name="T15" fmla="*/ 431 h 443"/>
                <a:gd name="T16" fmla="*/ 195 w 893"/>
                <a:gd name="T17" fmla="*/ 426 h 443"/>
                <a:gd name="T18" fmla="*/ 203 w 893"/>
                <a:gd name="T19" fmla="*/ 294 h 443"/>
                <a:gd name="T20" fmla="*/ 0 w 893"/>
                <a:gd name="T21" fmla="*/ 275 h 443"/>
                <a:gd name="T22" fmla="*/ 28 w 893"/>
                <a:gd name="T23" fmla="*/ 0 h 443"/>
                <a:gd name="T24" fmla="*/ 125 w 893"/>
                <a:gd name="T25" fmla="*/ 6 h 443"/>
                <a:gd name="T26" fmla="*/ 250 w 893"/>
                <a:gd name="T27" fmla="*/ 14 h 443"/>
                <a:gd name="T28" fmla="*/ 362 w 893"/>
                <a:gd name="T29" fmla="*/ 20 h 443"/>
                <a:gd name="T30" fmla="*/ 510 w 893"/>
                <a:gd name="T31" fmla="*/ 28 h 443"/>
                <a:gd name="T32" fmla="*/ 578 w 893"/>
                <a:gd name="T33" fmla="*/ 25 h 443"/>
                <a:gd name="T34" fmla="*/ 590 w 893"/>
                <a:gd name="T35" fmla="*/ 39 h 443"/>
                <a:gd name="T36" fmla="*/ 620 w 893"/>
                <a:gd name="T37" fmla="*/ 58 h 443"/>
                <a:gd name="T38" fmla="*/ 627 w 893"/>
                <a:gd name="T39" fmla="*/ 64 h 443"/>
                <a:gd name="T40" fmla="*/ 654 w 893"/>
                <a:gd name="T41" fmla="*/ 55 h 443"/>
                <a:gd name="T42" fmla="*/ 679 w 893"/>
                <a:gd name="T43" fmla="*/ 53 h 443"/>
                <a:gd name="T44" fmla="*/ 696 w 893"/>
                <a:gd name="T45" fmla="*/ 52 h 443"/>
                <a:gd name="T46" fmla="*/ 707 w 893"/>
                <a:gd name="T47" fmla="*/ 59 h 443"/>
                <a:gd name="T48" fmla="*/ 732 w 893"/>
                <a:gd name="T49" fmla="*/ 70 h 443"/>
                <a:gd name="T50" fmla="*/ 751 w 893"/>
                <a:gd name="T51" fmla="*/ 80 h 443"/>
                <a:gd name="T52" fmla="*/ 754 w 893"/>
                <a:gd name="T53" fmla="*/ 89 h 443"/>
                <a:gd name="T54" fmla="*/ 760 w 893"/>
                <a:gd name="T55" fmla="*/ 103 h 443"/>
                <a:gd name="T56" fmla="*/ 771 w 893"/>
                <a:gd name="T57" fmla="*/ 103 h 443"/>
                <a:gd name="T58" fmla="*/ 776 w 893"/>
                <a:gd name="T59" fmla="*/ 103 h 443"/>
                <a:gd name="T60" fmla="*/ 782 w 893"/>
                <a:gd name="T61" fmla="*/ 131 h 443"/>
                <a:gd name="T62" fmla="*/ 799 w 893"/>
                <a:gd name="T63" fmla="*/ 184 h 443"/>
                <a:gd name="T64" fmla="*/ 804 w 893"/>
                <a:gd name="T65" fmla="*/ 208 h 443"/>
                <a:gd name="T66" fmla="*/ 820 w 893"/>
                <a:gd name="T67" fmla="*/ 231 h 443"/>
                <a:gd name="T68" fmla="*/ 823 w 893"/>
                <a:gd name="T69" fmla="*/ 264 h 443"/>
                <a:gd name="T70" fmla="*/ 832 w 893"/>
                <a:gd name="T71" fmla="*/ 290 h 443"/>
                <a:gd name="T72" fmla="*/ 834 w 893"/>
                <a:gd name="T73" fmla="*/ 33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3" h="443">
                  <a:moveTo>
                    <a:pt x="834" y="331"/>
                  </a:moveTo>
                  <a:lnTo>
                    <a:pt x="854" y="375"/>
                  </a:lnTo>
                  <a:lnTo>
                    <a:pt x="854" y="389"/>
                  </a:lnTo>
                  <a:lnTo>
                    <a:pt x="876" y="423"/>
                  </a:lnTo>
                  <a:lnTo>
                    <a:pt x="893" y="443"/>
                  </a:lnTo>
                  <a:lnTo>
                    <a:pt x="860" y="443"/>
                  </a:lnTo>
                  <a:lnTo>
                    <a:pt x="588" y="437"/>
                  </a:lnTo>
                  <a:lnTo>
                    <a:pt x="334" y="431"/>
                  </a:lnTo>
                  <a:lnTo>
                    <a:pt x="195" y="426"/>
                  </a:lnTo>
                  <a:lnTo>
                    <a:pt x="203" y="294"/>
                  </a:lnTo>
                  <a:lnTo>
                    <a:pt x="0" y="275"/>
                  </a:lnTo>
                  <a:lnTo>
                    <a:pt x="28" y="0"/>
                  </a:lnTo>
                  <a:lnTo>
                    <a:pt x="125" y="6"/>
                  </a:lnTo>
                  <a:lnTo>
                    <a:pt x="250" y="14"/>
                  </a:lnTo>
                  <a:lnTo>
                    <a:pt x="362" y="20"/>
                  </a:lnTo>
                  <a:lnTo>
                    <a:pt x="510" y="28"/>
                  </a:lnTo>
                  <a:lnTo>
                    <a:pt x="578" y="25"/>
                  </a:lnTo>
                  <a:lnTo>
                    <a:pt x="590" y="39"/>
                  </a:lnTo>
                  <a:lnTo>
                    <a:pt x="620" y="58"/>
                  </a:lnTo>
                  <a:lnTo>
                    <a:pt x="627" y="64"/>
                  </a:lnTo>
                  <a:lnTo>
                    <a:pt x="654" y="55"/>
                  </a:lnTo>
                  <a:lnTo>
                    <a:pt x="679" y="53"/>
                  </a:lnTo>
                  <a:lnTo>
                    <a:pt x="696" y="52"/>
                  </a:lnTo>
                  <a:lnTo>
                    <a:pt x="707" y="59"/>
                  </a:lnTo>
                  <a:lnTo>
                    <a:pt x="732" y="70"/>
                  </a:lnTo>
                  <a:lnTo>
                    <a:pt x="751" y="80"/>
                  </a:lnTo>
                  <a:lnTo>
                    <a:pt x="754" y="89"/>
                  </a:lnTo>
                  <a:lnTo>
                    <a:pt x="760" y="103"/>
                  </a:lnTo>
                  <a:lnTo>
                    <a:pt x="771" y="103"/>
                  </a:lnTo>
                  <a:lnTo>
                    <a:pt x="776" y="103"/>
                  </a:lnTo>
                  <a:lnTo>
                    <a:pt x="782" y="131"/>
                  </a:lnTo>
                  <a:lnTo>
                    <a:pt x="799" y="184"/>
                  </a:lnTo>
                  <a:lnTo>
                    <a:pt x="804" y="208"/>
                  </a:lnTo>
                  <a:lnTo>
                    <a:pt x="820" y="231"/>
                  </a:lnTo>
                  <a:lnTo>
                    <a:pt x="823" y="264"/>
                  </a:lnTo>
                  <a:lnTo>
                    <a:pt x="832" y="290"/>
                  </a:lnTo>
                  <a:lnTo>
                    <a:pt x="834" y="331"/>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04"/>
            <p:cNvSpPr>
              <a:spLocks/>
            </p:cNvSpPr>
            <p:nvPr/>
          </p:nvSpPr>
          <p:spPr bwMode="auto">
            <a:xfrm>
              <a:off x="2197" y="1074"/>
              <a:ext cx="754" cy="499"/>
            </a:xfrm>
            <a:custGeom>
              <a:avLst/>
              <a:gdLst>
                <a:gd name="T0" fmla="*/ 746 w 754"/>
                <a:gd name="T1" fmla="*/ 498 h 499"/>
                <a:gd name="T2" fmla="*/ 746 w 754"/>
                <a:gd name="T3" fmla="*/ 494 h 499"/>
                <a:gd name="T4" fmla="*/ 727 w 754"/>
                <a:gd name="T5" fmla="*/ 463 h 499"/>
                <a:gd name="T6" fmla="*/ 738 w 754"/>
                <a:gd name="T7" fmla="*/ 435 h 499"/>
                <a:gd name="T8" fmla="*/ 748 w 754"/>
                <a:gd name="T9" fmla="*/ 398 h 499"/>
                <a:gd name="T10" fmla="*/ 731 w 754"/>
                <a:gd name="T11" fmla="*/ 385 h 499"/>
                <a:gd name="T12" fmla="*/ 729 w 754"/>
                <a:gd name="T13" fmla="*/ 368 h 499"/>
                <a:gd name="T14" fmla="*/ 734 w 754"/>
                <a:gd name="T15" fmla="*/ 351 h 499"/>
                <a:gd name="T16" fmla="*/ 754 w 754"/>
                <a:gd name="T17" fmla="*/ 352 h 499"/>
                <a:gd name="T18" fmla="*/ 752 w 754"/>
                <a:gd name="T19" fmla="*/ 321 h 499"/>
                <a:gd name="T20" fmla="*/ 751 w 754"/>
                <a:gd name="T21" fmla="*/ 132 h 499"/>
                <a:gd name="T22" fmla="*/ 746 w 754"/>
                <a:gd name="T23" fmla="*/ 109 h 499"/>
                <a:gd name="T24" fmla="*/ 721 w 754"/>
                <a:gd name="T25" fmla="*/ 87 h 499"/>
                <a:gd name="T26" fmla="*/ 715 w 754"/>
                <a:gd name="T27" fmla="*/ 78 h 499"/>
                <a:gd name="T28" fmla="*/ 715 w 754"/>
                <a:gd name="T29" fmla="*/ 67 h 499"/>
                <a:gd name="T30" fmla="*/ 727 w 754"/>
                <a:gd name="T31" fmla="*/ 57 h 499"/>
                <a:gd name="T32" fmla="*/ 737 w 754"/>
                <a:gd name="T33" fmla="*/ 48 h 499"/>
                <a:gd name="T34" fmla="*/ 738 w 754"/>
                <a:gd name="T35" fmla="*/ 31 h 499"/>
                <a:gd name="T36" fmla="*/ 375 w 754"/>
                <a:gd name="T37" fmla="*/ 20 h 499"/>
                <a:gd name="T38" fmla="*/ 33 w 754"/>
                <a:gd name="T39" fmla="*/ 0 h 499"/>
                <a:gd name="T40" fmla="*/ 0 w 754"/>
                <a:gd name="T41" fmla="*/ 396 h 499"/>
                <a:gd name="T42" fmla="*/ 90 w 754"/>
                <a:gd name="T43" fmla="*/ 402 h 499"/>
                <a:gd name="T44" fmla="*/ 215 w 754"/>
                <a:gd name="T45" fmla="*/ 410 h 499"/>
                <a:gd name="T46" fmla="*/ 326 w 754"/>
                <a:gd name="T47" fmla="*/ 416 h 499"/>
                <a:gd name="T48" fmla="*/ 475 w 754"/>
                <a:gd name="T49" fmla="*/ 424 h 499"/>
                <a:gd name="T50" fmla="*/ 550 w 754"/>
                <a:gd name="T51" fmla="*/ 421 h 499"/>
                <a:gd name="T52" fmla="*/ 562 w 754"/>
                <a:gd name="T53" fmla="*/ 435 h 499"/>
                <a:gd name="T54" fmla="*/ 593 w 754"/>
                <a:gd name="T55" fmla="*/ 455 h 499"/>
                <a:gd name="T56" fmla="*/ 598 w 754"/>
                <a:gd name="T57" fmla="*/ 460 h 499"/>
                <a:gd name="T58" fmla="*/ 628 w 754"/>
                <a:gd name="T59" fmla="*/ 451 h 499"/>
                <a:gd name="T60" fmla="*/ 668 w 754"/>
                <a:gd name="T61" fmla="*/ 448 h 499"/>
                <a:gd name="T62" fmla="*/ 678 w 754"/>
                <a:gd name="T63" fmla="*/ 455 h 499"/>
                <a:gd name="T64" fmla="*/ 704 w 754"/>
                <a:gd name="T65" fmla="*/ 465 h 499"/>
                <a:gd name="T66" fmla="*/ 723 w 754"/>
                <a:gd name="T67" fmla="*/ 476 h 499"/>
                <a:gd name="T68" fmla="*/ 726 w 754"/>
                <a:gd name="T69" fmla="*/ 485 h 499"/>
                <a:gd name="T70" fmla="*/ 732 w 754"/>
                <a:gd name="T71" fmla="*/ 499 h 499"/>
                <a:gd name="T72" fmla="*/ 746 w 754"/>
                <a:gd name="T73" fmla="*/ 49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4" h="499">
                  <a:moveTo>
                    <a:pt x="746" y="498"/>
                  </a:moveTo>
                  <a:lnTo>
                    <a:pt x="746" y="494"/>
                  </a:lnTo>
                  <a:lnTo>
                    <a:pt x="727" y="463"/>
                  </a:lnTo>
                  <a:lnTo>
                    <a:pt x="738" y="435"/>
                  </a:lnTo>
                  <a:lnTo>
                    <a:pt x="748" y="398"/>
                  </a:lnTo>
                  <a:lnTo>
                    <a:pt x="731" y="385"/>
                  </a:lnTo>
                  <a:lnTo>
                    <a:pt x="729" y="368"/>
                  </a:lnTo>
                  <a:lnTo>
                    <a:pt x="734" y="351"/>
                  </a:lnTo>
                  <a:lnTo>
                    <a:pt x="754" y="352"/>
                  </a:lnTo>
                  <a:lnTo>
                    <a:pt x="752" y="321"/>
                  </a:lnTo>
                  <a:lnTo>
                    <a:pt x="751" y="132"/>
                  </a:lnTo>
                  <a:lnTo>
                    <a:pt x="746" y="109"/>
                  </a:lnTo>
                  <a:lnTo>
                    <a:pt x="721" y="87"/>
                  </a:lnTo>
                  <a:lnTo>
                    <a:pt x="715" y="78"/>
                  </a:lnTo>
                  <a:lnTo>
                    <a:pt x="715" y="67"/>
                  </a:lnTo>
                  <a:lnTo>
                    <a:pt x="727" y="57"/>
                  </a:lnTo>
                  <a:lnTo>
                    <a:pt x="737" y="48"/>
                  </a:lnTo>
                  <a:lnTo>
                    <a:pt x="738" y="31"/>
                  </a:lnTo>
                  <a:lnTo>
                    <a:pt x="375" y="20"/>
                  </a:lnTo>
                  <a:lnTo>
                    <a:pt x="33" y="0"/>
                  </a:lnTo>
                  <a:lnTo>
                    <a:pt x="0" y="396"/>
                  </a:lnTo>
                  <a:lnTo>
                    <a:pt x="90" y="402"/>
                  </a:lnTo>
                  <a:lnTo>
                    <a:pt x="215" y="410"/>
                  </a:lnTo>
                  <a:lnTo>
                    <a:pt x="326" y="416"/>
                  </a:lnTo>
                  <a:lnTo>
                    <a:pt x="475" y="424"/>
                  </a:lnTo>
                  <a:lnTo>
                    <a:pt x="550" y="421"/>
                  </a:lnTo>
                  <a:lnTo>
                    <a:pt x="562" y="435"/>
                  </a:lnTo>
                  <a:lnTo>
                    <a:pt x="593" y="455"/>
                  </a:lnTo>
                  <a:lnTo>
                    <a:pt x="598" y="460"/>
                  </a:lnTo>
                  <a:lnTo>
                    <a:pt x="628" y="451"/>
                  </a:lnTo>
                  <a:lnTo>
                    <a:pt x="668" y="448"/>
                  </a:lnTo>
                  <a:lnTo>
                    <a:pt x="678" y="455"/>
                  </a:lnTo>
                  <a:lnTo>
                    <a:pt x="704" y="465"/>
                  </a:lnTo>
                  <a:lnTo>
                    <a:pt x="723" y="476"/>
                  </a:lnTo>
                  <a:lnTo>
                    <a:pt x="726" y="485"/>
                  </a:lnTo>
                  <a:lnTo>
                    <a:pt x="732" y="499"/>
                  </a:lnTo>
                  <a:lnTo>
                    <a:pt x="746" y="49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105"/>
            <p:cNvSpPr>
              <a:spLocks/>
            </p:cNvSpPr>
            <p:nvPr/>
          </p:nvSpPr>
          <p:spPr bwMode="auto">
            <a:xfrm>
              <a:off x="2230" y="654"/>
              <a:ext cx="705" cy="449"/>
            </a:xfrm>
            <a:custGeom>
              <a:avLst/>
              <a:gdLst>
                <a:gd name="T0" fmla="*/ 705 w 705"/>
                <a:gd name="T1" fmla="*/ 449 h 449"/>
                <a:gd name="T2" fmla="*/ 702 w 705"/>
                <a:gd name="T3" fmla="*/ 396 h 449"/>
                <a:gd name="T4" fmla="*/ 691 w 705"/>
                <a:gd name="T5" fmla="*/ 354 h 449"/>
                <a:gd name="T6" fmla="*/ 679 w 705"/>
                <a:gd name="T7" fmla="*/ 273 h 449"/>
                <a:gd name="T8" fmla="*/ 677 w 705"/>
                <a:gd name="T9" fmla="*/ 204 h 449"/>
                <a:gd name="T10" fmla="*/ 666 w 705"/>
                <a:gd name="T11" fmla="*/ 184 h 449"/>
                <a:gd name="T12" fmla="*/ 655 w 705"/>
                <a:gd name="T13" fmla="*/ 153 h 449"/>
                <a:gd name="T14" fmla="*/ 655 w 705"/>
                <a:gd name="T15" fmla="*/ 87 h 449"/>
                <a:gd name="T16" fmla="*/ 659 w 705"/>
                <a:gd name="T17" fmla="*/ 62 h 449"/>
                <a:gd name="T18" fmla="*/ 648 w 705"/>
                <a:gd name="T19" fmla="*/ 29 h 449"/>
                <a:gd name="T20" fmla="*/ 468 w 705"/>
                <a:gd name="T21" fmla="*/ 25 h 449"/>
                <a:gd name="T22" fmla="*/ 353 w 705"/>
                <a:gd name="T23" fmla="*/ 21 h 449"/>
                <a:gd name="T24" fmla="*/ 187 w 705"/>
                <a:gd name="T25" fmla="*/ 14 h 449"/>
                <a:gd name="T26" fmla="*/ 43 w 705"/>
                <a:gd name="T27" fmla="*/ 0 h 449"/>
                <a:gd name="T28" fmla="*/ 0 w 705"/>
                <a:gd name="T29" fmla="*/ 420 h 449"/>
                <a:gd name="T30" fmla="*/ 343 w 705"/>
                <a:gd name="T31" fmla="*/ 440 h 449"/>
                <a:gd name="T32" fmla="*/ 705 w 705"/>
                <a:gd name="T33"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5" h="449">
                  <a:moveTo>
                    <a:pt x="705" y="449"/>
                  </a:moveTo>
                  <a:lnTo>
                    <a:pt x="702" y="396"/>
                  </a:lnTo>
                  <a:lnTo>
                    <a:pt x="691" y="354"/>
                  </a:lnTo>
                  <a:lnTo>
                    <a:pt x="679" y="273"/>
                  </a:lnTo>
                  <a:lnTo>
                    <a:pt x="677" y="204"/>
                  </a:lnTo>
                  <a:lnTo>
                    <a:pt x="666" y="184"/>
                  </a:lnTo>
                  <a:lnTo>
                    <a:pt x="655" y="153"/>
                  </a:lnTo>
                  <a:lnTo>
                    <a:pt x="655" y="87"/>
                  </a:lnTo>
                  <a:lnTo>
                    <a:pt x="659" y="62"/>
                  </a:lnTo>
                  <a:lnTo>
                    <a:pt x="648" y="29"/>
                  </a:lnTo>
                  <a:lnTo>
                    <a:pt x="468" y="25"/>
                  </a:lnTo>
                  <a:lnTo>
                    <a:pt x="353" y="21"/>
                  </a:lnTo>
                  <a:lnTo>
                    <a:pt x="187" y="14"/>
                  </a:lnTo>
                  <a:lnTo>
                    <a:pt x="43" y="0"/>
                  </a:lnTo>
                  <a:lnTo>
                    <a:pt x="0" y="420"/>
                  </a:lnTo>
                  <a:lnTo>
                    <a:pt x="343" y="440"/>
                  </a:lnTo>
                  <a:lnTo>
                    <a:pt x="705" y="44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106"/>
            <p:cNvSpPr>
              <a:spLocks/>
            </p:cNvSpPr>
            <p:nvPr/>
          </p:nvSpPr>
          <p:spPr bwMode="auto">
            <a:xfrm>
              <a:off x="1463" y="1108"/>
              <a:ext cx="756" cy="637"/>
            </a:xfrm>
            <a:custGeom>
              <a:avLst/>
              <a:gdLst>
                <a:gd name="T0" fmla="*/ 756 w 756"/>
                <a:gd name="T1" fmla="*/ 84 h 637"/>
                <a:gd name="T2" fmla="*/ 89 w 756"/>
                <a:gd name="T3" fmla="*/ 0 h 637"/>
                <a:gd name="T4" fmla="*/ 0 w 756"/>
                <a:gd name="T5" fmla="*/ 552 h 637"/>
                <a:gd name="T6" fmla="*/ 707 w 756"/>
                <a:gd name="T7" fmla="*/ 637 h 637"/>
                <a:gd name="T8" fmla="*/ 756 w 756"/>
                <a:gd name="T9" fmla="*/ 84 h 637"/>
              </a:gdLst>
              <a:ahLst/>
              <a:cxnLst>
                <a:cxn ang="0">
                  <a:pos x="T0" y="T1"/>
                </a:cxn>
                <a:cxn ang="0">
                  <a:pos x="T2" y="T3"/>
                </a:cxn>
                <a:cxn ang="0">
                  <a:pos x="T4" y="T5"/>
                </a:cxn>
                <a:cxn ang="0">
                  <a:pos x="T6" y="T7"/>
                </a:cxn>
                <a:cxn ang="0">
                  <a:pos x="T8" y="T9"/>
                </a:cxn>
              </a:cxnLst>
              <a:rect l="0" t="0" r="r" b="b"/>
              <a:pathLst>
                <a:path w="756" h="637">
                  <a:moveTo>
                    <a:pt x="756" y="84"/>
                  </a:moveTo>
                  <a:lnTo>
                    <a:pt x="89" y="0"/>
                  </a:lnTo>
                  <a:lnTo>
                    <a:pt x="0" y="552"/>
                  </a:lnTo>
                  <a:lnTo>
                    <a:pt x="707" y="637"/>
                  </a:lnTo>
                  <a:lnTo>
                    <a:pt x="756" y="84"/>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107"/>
            <p:cNvSpPr>
              <a:spLocks/>
            </p:cNvSpPr>
            <p:nvPr/>
          </p:nvSpPr>
          <p:spPr bwMode="auto">
            <a:xfrm>
              <a:off x="1166" y="491"/>
              <a:ext cx="1107" cy="701"/>
            </a:xfrm>
            <a:custGeom>
              <a:avLst/>
              <a:gdLst>
                <a:gd name="T0" fmla="*/ 1107 w 1107"/>
                <a:gd name="T1" fmla="*/ 163 h 701"/>
                <a:gd name="T2" fmla="*/ 915 w 1107"/>
                <a:gd name="T3" fmla="*/ 145 h 701"/>
                <a:gd name="T4" fmla="*/ 733 w 1107"/>
                <a:gd name="T5" fmla="*/ 122 h 701"/>
                <a:gd name="T6" fmla="*/ 550 w 1107"/>
                <a:gd name="T7" fmla="*/ 97 h 701"/>
                <a:gd name="T8" fmla="*/ 349 w 1107"/>
                <a:gd name="T9" fmla="*/ 64 h 701"/>
                <a:gd name="T10" fmla="*/ 233 w 1107"/>
                <a:gd name="T11" fmla="*/ 42 h 701"/>
                <a:gd name="T12" fmla="*/ 28 w 1107"/>
                <a:gd name="T13" fmla="*/ 0 h 701"/>
                <a:gd name="T14" fmla="*/ 0 w 1107"/>
                <a:gd name="T15" fmla="*/ 133 h 701"/>
                <a:gd name="T16" fmla="*/ 22 w 1107"/>
                <a:gd name="T17" fmla="*/ 180 h 701"/>
                <a:gd name="T18" fmla="*/ 13 w 1107"/>
                <a:gd name="T19" fmla="*/ 208 h 701"/>
                <a:gd name="T20" fmla="*/ 25 w 1107"/>
                <a:gd name="T21" fmla="*/ 238 h 701"/>
                <a:gd name="T22" fmla="*/ 46 w 1107"/>
                <a:gd name="T23" fmla="*/ 245 h 701"/>
                <a:gd name="T24" fmla="*/ 74 w 1107"/>
                <a:gd name="T25" fmla="*/ 312 h 701"/>
                <a:gd name="T26" fmla="*/ 91 w 1107"/>
                <a:gd name="T27" fmla="*/ 333 h 701"/>
                <a:gd name="T28" fmla="*/ 94 w 1107"/>
                <a:gd name="T29" fmla="*/ 341 h 701"/>
                <a:gd name="T30" fmla="*/ 114 w 1107"/>
                <a:gd name="T31" fmla="*/ 347 h 701"/>
                <a:gd name="T32" fmla="*/ 117 w 1107"/>
                <a:gd name="T33" fmla="*/ 359 h 701"/>
                <a:gd name="T34" fmla="*/ 74 w 1107"/>
                <a:gd name="T35" fmla="*/ 470 h 701"/>
                <a:gd name="T36" fmla="*/ 74 w 1107"/>
                <a:gd name="T37" fmla="*/ 486 h 701"/>
                <a:gd name="T38" fmla="*/ 89 w 1107"/>
                <a:gd name="T39" fmla="*/ 506 h 701"/>
                <a:gd name="T40" fmla="*/ 96 w 1107"/>
                <a:gd name="T41" fmla="*/ 506 h 701"/>
                <a:gd name="T42" fmla="*/ 125 w 1107"/>
                <a:gd name="T43" fmla="*/ 487 h 701"/>
                <a:gd name="T44" fmla="*/ 130 w 1107"/>
                <a:gd name="T45" fmla="*/ 480 h 701"/>
                <a:gd name="T46" fmla="*/ 139 w 1107"/>
                <a:gd name="T47" fmla="*/ 484 h 701"/>
                <a:gd name="T48" fmla="*/ 138 w 1107"/>
                <a:gd name="T49" fmla="*/ 517 h 701"/>
                <a:gd name="T50" fmla="*/ 155 w 1107"/>
                <a:gd name="T51" fmla="*/ 595 h 701"/>
                <a:gd name="T52" fmla="*/ 174 w 1107"/>
                <a:gd name="T53" fmla="*/ 611 h 701"/>
                <a:gd name="T54" fmla="*/ 180 w 1107"/>
                <a:gd name="T55" fmla="*/ 615 h 701"/>
                <a:gd name="T56" fmla="*/ 191 w 1107"/>
                <a:gd name="T57" fmla="*/ 629 h 701"/>
                <a:gd name="T58" fmla="*/ 188 w 1107"/>
                <a:gd name="T59" fmla="*/ 651 h 701"/>
                <a:gd name="T60" fmla="*/ 192 w 1107"/>
                <a:gd name="T61" fmla="*/ 673 h 701"/>
                <a:gd name="T62" fmla="*/ 199 w 1107"/>
                <a:gd name="T63" fmla="*/ 678 h 701"/>
                <a:gd name="T64" fmla="*/ 213 w 1107"/>
                <a:gd name="T65" fmla="*/ 664 h 701"/>
                <a:gd name="T66" fmla="*/ 230 w 1107"/>
                <a:gd name="T67" fmla="*/ 664 h 701"/>
                <a:gd name="T68" fmla="*/ 250 w 1107"/>
                <a:gd name="T69" fmla="*/ 675 h 701"/>
                <a:gd name="T70" fmla="*/ 266 w 1107"/>
                <a:gd name="T71" fmla="*/ 668 h 701"/>
                <a:gd name="T72" fmla="*/ 292 w 1107"/>
                <a:gd name="T73" fmla="*/ 668 h 701"/>
                <a:gd name="T74" fmla="*/ 314 w 1107"/>
                <a:gd name="T75" fmla="*/ 678 h 701"/>
                <a:gd name="T76" fmla="*/ 331 w 1107"/>
                <a:gd name="T77" fmla="*/ 675 h 701"/>
                <a:gd name="T78" fmla="*/ 335 w 1107"/>
                <a:gd name="T79" fmla="*/ 657 h 701"/>
                <a:gd name="T80" fmla="*/ 353 w 1107"/>
                <a:gd name="T81" fmla="*/ 653 h 701"/>
                <a:gd name="T82" fmla="*/ 363 w 1107"/>
                <a:gd name="T83" fmla="*/ 661 h 701"/>
                <a:gd name="T84" fmla="*/ 364 w 1107"/>
                <a:gd name="T85" fmla="*/ 681 h 701"/>
                <a:gd name="T86" fmla="*/ 374 w 1107"/>
                <a:gd name="T87" fmla="*/ 686 h 701"/>
                <a:gd name="T88" fmla="*/ 386 w 1107"/>
                <a:gd name="T89" fmla="*/ 617 h 701"/>
                <a:gd name="T90" fmla="*/ 1053 w 1107"/>
                <a:gd name="T91" fmla="*/ 701 h 701"/>
                <a:gd name="T92" fmla="*/ 1107 w 1107"/>
                <a:gd name="T93" fmla="*/ 16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07" h="701">
                  <a:moveTo>
                    <a:pt x="1107" y="163"/>
                  </a:moveTo>
                  <a:lnTo>
                    <a:pt x="915" y="145"/>
                  </a:lnTo>
                  <a:lnTo>
                    <a:pt x="733" y="122"/>
                  </a:lnTo>
                  <a:lnTo>
                    <a:pt x="550" y="97"/>
                  </a:lnTo>
                  <a:lnTo>
                    <a:pt x="349" y="64"/>
                  </a:lnTo>
                  <a:lnTo>
                    <a:pt x="233" y="42"/>
                  </a:lnTo>
                  <a:lnTo>
                    <a:pt x="28" y="0"/>
                  </a:lnTo>
                  <a:lnTo>
                    <a:pt x="0" y="133"/>
                  </a:lnTo>
                  <a:lnTo>
                    <a:pt x="22" y="180"/>
                  </a:lnTo>
                  <a:lnTo>
                    <a:pt x="13" y="208"/>
                  </a:lnTo>
                  <a:lnTo>
                    <a:pt x="25" y="238"/>
                  </a:lnTo>
                  <a:lnTo>
                    <a:pt x="46" y="245"/>
                  </a:lnTo>
                  <a:lnTo>
                    <a:pt x="74" y="312"/>
                  </a:lnTo>
                  <a:lnTo>
                    <a:pt x="91" y="333"/>
                  </a:lnTo>
                  <a:lnTo>
                    <a:pt x="94" y="341"/>
                  </a:lnTo>
                  <a:lnTo>
                    <a:pt x="114" y="347"/>
                  </a:lnTo>
                  <a:lnTo>
                    <a:pt x="117" y="359"/>
                  </a:lnTo>
                  <a:lnTo>
                    <a:pt x="74" y="470"/>
                  </a:lnTo>
                  <a:lnTo>
                    <a:pt x="74" y="486"/>
                  </a:lnTo>
                  <a:lnTo>
                    <a:pt x="89" y="506"/>
                  </a:lnTo>
                  <a:lnTo>
                    <a:pt x="96" y="506"/>
                  </a:lnTo>
                  <a:lnTo>
                    <a:pt x="125" y="487"/>
                  </a:lnTo>
                  <a:lnTo>
                    <a:pt x="130" y="480"/>
                  </a:lnTo>
                  <a:lnTo>
                    <a:pt x="139" y="484"/>
                  </a:lnTo>
                  <a:lnTo>
                    <a:pt x="138" y="517"/>
                  </a:lnTo>
                  <a:lnTo>
                    <a:pt x="155" y="595"/>
                  </a:lnTo>
                  <a:lnTo>
                    <a:pt x="174" y="611"/>
                  </a:lnTo>
                  <a:lnTo>
                    <a:pt x="180" y="615"/>
                  </a:lnTo>
                  <a:lnTo>
                    <a:pt x="191" y="629"/>
                  </a:lnTo>
                  <a:lnTo>
                    <a:pt x="188" y="651"/>
                  </a:lnTo>
                  <a:lnTo>
                    <a:pt x="192" y="673"/>
                  </a:lnTo>
                  <a:lnTo>
                    <a:pt x="199" y="678"/>
                  </a:lnTo>
                  <a:lnTo>
                    <a:pt x="213" y="664"/>
                  </a:lnTo>
                  <a:lnTo>
                    <a:pt x="230" y="664"/>
                  </a:lnTo>
                  <a:lnTo>
                    <a:pt x="250" y="675"/>
                  </a:lnTo>
                  <a:lnTo>
                    <a:pt x="266" y="668"/>
                  </a:lnTo>
                  <a:lnTo>
                    <a:pt x="292" y="668"/>
                  </a:lnTo>
                  <a:lnTo>
                    <a:pt x="314" y="678"/>
                  </a:lnTo>
                  <a:lnTo>
                    <a:pt x="331" y="675"/>
                  </a:lnTo>
                  <a:lnTo>
                    <a:pt x="335" y="657"/>
                  </a:lnTo>
                  <a:lnTo>
                    <a:pt x="353" y="653"/>
                  </a:lnTo>
                  <a:lnTo>
                    <a:pt x="363" y="661"/>
                  </a:lnTo>
                  <a:lnTo>
                    <a:pt x="364" y="681"/>
                  </a:lnTo>
                  <a:lnTo>
                    <a:pt x="374" y="686"/>
                  </a:lnTo>
                  <a:lnTo>
                    <a:pt x="386" y="617"/>
                  </a:lnTo>
                  <a:lnTo>
                    <a:pt x="1053" y="701"/>
                  </a:lnTo>
                  <a:lnTo>
                    <a:pt x="1107" y="163"/>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108"/>
            <p:cNvSpPr>
              <a:spLocks/>
            </p:cNvSpPr>
            <p:nvPr/>
          </p:nvSpPr>
          <p:spPr bwMode="auto">
            <a:xfrm>
              <a:off x="1586" y="1684"/>
              <a:ext cx="786" cy="618"/>
            </a:xfrm>
            <a:custGeom>
              <a:avLst/>
              <a:gdLst>
                <a:gd name="T0" fmla="*/ 755 w 786"/>
                <a:gd name="T1" fmla="*/ 618 h 618"/>
                <a:gd name="T2" fmla="*/ 786 w 786"/>
                <a:gd name="T3" fmla="*/ 80 h 618"/>
                <a:gd name="T4" fmla="*/ 77 w 786"/>
                <a:gd name="T5" fmla="*/ 0 h 618"/>
                <a:gd name="T6" fmla="*/ 0 w 786"/>
                <a:gd name="T7" fmla="*/ 549 h 618"/>
                <a:gd name="T8" fmla="*/ 755 w 786"/>
                <a:gd name="T9" fmla="*/ 618 h 618"/>
              </a:gdLst>
              <a:ahLst/>
              <a:cxnLst>
                <a:cxn ang="0">
                  <a:pos x="T0" y="T1"/>
                </a:cxn>
                <a:cxn ang="0">
                  <a:pos x="T2" y="T3"/>
                </a:cxn>
                <a:cxn ang="0">
                  <a:pos x="T4" y="T5"/>
                </a:cxn>
                <a:cxn ang="0">
                  <a:pos x="T6" y="T7"/>
                </a:cxn>
                <a:cxn ang="0">
                  <a:pos x="T8" y="T9"/>
                </a:cxn>
              </a:cxnLst>
              <a:rect l="0" t="0" r="r" b="b"/>
              <a:pathLst>
                <a:path w="786" h="618">
                  <a:moveTo>
                    <a:pt x="755" y="618"/>
                  </a:moveTo>
                  <a:lnTo>
                    <a:pt x="786" y="80"/>
                  </a:lnTo>
                  <a:lnTo>
                    <a:pt x="77" y="0"/>
                  </a:lnTo>
                  <a:lnTo>
                    <a:pt x="0" y="549"/>
                  </a:lnTo>
                  <a:lnTo>
                    <a:pt x="755" y="61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109"/>
            <p:cNvSpPr>
              <a:spLocks/>
            </p:cNvSpPr>
            <p:nvPr/>
          </p:nvSpPr>
          <p:spPr bwMode="auto">
            <a:xfrm>
              <a:off x="895" y="474"/>
              <a:ext cx="645" cy="1040"/>
            </a:xfrm>
            <a:custGeom>
              <a:avLst/>
              <a:gdLst>
                <a:gd name="T0" fmla="*/ 0 w 645"/>
                <a:gd name="T1" fmla="*/ 926 h 1040"/>
                <a:gd name="T2" fmla="*/ 54 w 645"/>
                <a:gd name="T3" fmla="*/ 706 h 1040"/>
                <a:gd name="T4" fmla="*/ 62 w 645"/>
                <a:gd name="T5" fmla="*/ 679 h 1040"/>
                <a:gd name="T6" fmla="*/ 79 w 645"/>
                <a:gd name="T7" fmla="*/ 642 h 1040"/>
                <a:gd name="T8" fmla="*/ 72 w 645"/>
                <a:gd name="T9" fmla="*/ 628 h 1040"/>
                <a:gd name="T10" fmla="*/ 54 w 645"/>
                <a:gd name="T11" fmla="*/ 629 h 1040"/>
                <a:gd name="T12" fmla="*/ 50 w 645"/>
                <a:gd name="T13" fmla="*/ 623 h 1040"/>
                <a:gd name="T14" fmla="*/ 53 w 645"/>
                <a:gd name="T15" fmla="*/ 615 h 1040"/>
                <a:gd name="T16" fmla="*/ 54 w 645"/>
                <a:gd name="T17" fmla="*/ 596 h 1040"/>
                <a:gd name="T18" fmla="*/ 82 w 645"/>
                <a:gd name="T19" fmla="*/ 562 h 1040"/>
                <a:gd name="T20" fmla="*/ 95 w 645"/>
                <a:gd name="T21" fmla="*/ 559 h 1040"/>
                <a:gd name="T22" fmla="*/ 101 w 645"/>
                <a:gd name="T23" fmla="*/ 551 h 1040"/>
                <a:gd name="T24" fmla="*/ 104 w 645"/>
                <a:gd name="T25" fmla="*/ 531 h 1040"/>
                <a:gd name="T26" fmla="*/ 111 w 645"/>
                <a:gd name="T27" fmla="*/ 528 h 1040"/>
                <a:gd name="T28" fmla="*/ 136 w 645"/>
                <a:gd name="T29" fmla="*/ 490 h 1040"/>
                <a:gd name="T30" fmla="*/ 159 w 645"/>
                <a:gd name="T31" fmla="*/ 464 h 1040"/>
                <a:gd name="T32" fmla="*/ 161 w 645"/>
                <a:gd name="T33" fmla="*/ 440 h 1040"/>
                <a:gd name="T34" fmla="*/ 139 w 645"/>
                <a:gd name="T35" fmla="*/ 423 h 1040"/>
                <a:gd name="T36" fmla="*/ 129 w 645"/>
                <a:gd name="T37" fmla="*/ 397 h 1040"/>
                <a:gd name="T38" fmla="*/ 215 w 645"/>
                <a:gd name="T39" fmla="*/ 0 h 1040"/>
                <a:gd name="T40" fmla="*/ 299 w 645"/>
                <a:gd name="T41" fmla="*/ 17 h 1040"/>
                <a:gd name="T42" fmla="*/ 271 w 645"/>
                <a:gd name="T43" fmla="*/ 150 h 1040"/>
                <a:gd name="T44" fmla="*/ 293 w 645"/>
                <a:gd name="T45" fmla="*/ 197 h 1040"/>
                <a:gd name="T46" fmla="*/ 284 w 645"/>
                <a:gd name="T47" fmla="*/ 226 h 1040"/>
                <a:gd name="T48" fmla="*/ 296 w 645"/>
                <a:gd name="T49" fmla="*/ 255 h 1040"/>
                <a:gd name="T50" fmla="*/ 317 w 645"/>
                <a:gd name="T51" fmla="*/ 262 h 1040"/>
                <a:gd name="T52" fmla="*/ 340 w 645"/>
                <a:gd name="T53" fmla="*/ 323 h 1040"/>
                <a:gd name="T54" fmla="*/ 362 w 645"/>
                <a:gd name="T55" fmla="*/ 350 h 1040"/>
                <a:gd name="T56" fmla="*/ 365 w 645"/>
                <a:gd name="T57" fmla="*/ 358 h 1040"/>
                <a:gd name="T58" fmla="*/ 385 w 645"/>
                <a:gd name="T59" fmla="*/ 364 h 1040"/>
                <a:gd name="T60" fmla="*/ 388 w 645"/>
                <a:gd name="T61" fmla="*/ 378 h 1040"/>
                <a:gd name="T62" fmla="*/ 345 w 645"/>
                <a:gd name="T63" fmla="*/ 486 h 1040"/>
                <a:gd name="T64" fmla="*/ 343 w 645"/>
                <a:gd name="T65" fmla="*/ 503 h 1040"/>
                <a:gd name="T66" fmla="*/ 360 w 645"/>
                <a:gd name="T67" fmla="*/ 523 h 1040"/>
                <a:gd name="T68" fmla="*/ 365 w 645"/>
                <a:gd name="T69" fmla="*/ 523 h 1040"/>
                <a:gd name="T70" fmla="*/ 396 w 645"/>
                <a:gd name="T71" fmla="*/ 504 h 1040"/>
                <a:gd name="T72" fmla="*/ 401 w 645"/>
                <a:gd name="T73" fmla="*/ 497 h 1040"/>
                <a:gd name="T74" fmla="*/ 410 w 645"/>
                <a:gd name="T75" fmla="*/ 501 h 1040"/>
                <a:gd name="T76" fmla="*/ 409 w 645"/>
                <a:gd name="T77" fmla="*/ 534 h 1040"/>
                <a:gd name="T78" fmla="*/ 426 w 645"/>
                <a:gd name="T79" fmla="*/ 614 h 1040"/>
                <a:gd name="T80" fmla="*/ 451 w 645"/>
                <a:gd name="T81" fmla="*/ 632 h 1040"/>
                <a:gd name="T82" fmla="*/ 460 w 645"/>
                <a:gd name="T83" fmla="*/ 646 h 1040"/>
                <a:gd name="T84" fmla="*/ 456 w 645"/>
                <a:gd name="T85" fmla="*/ 671 h 1040"/>
                <a:gd name="T86" fmla="*/ 463 w 645"/>
                <a:gd name="T87" fmla="*/ 689 h 1040"/>
                <a:gd name="T88" fmla="*/ 470 w 645"/>
                <a:gd name="T89" fmla="*/ 696 h 1040"/>
                <a:gd name="T90" fmla="*/ 485 w 645"/>
                <a:gd name="T91" fmla="*/ 681 h 1040"/>
                <a:gd name="T92" fmla="*/ 502 w 645"/>
                <a:gd name="T93" fmla="*/ 682 h 1040"/>
                <a:gd name="T94" fmla="*/ 521 w 645"/>
                <a:gd name="T95" fmla="*/ 690 h 1040"/>
                <a:gd name="T96" fmla="*/ 538 w 645"/>
                <a:gd name="T97" fmla="*/ 685 h 1040"/>
                <a:gd name="T98" fmla="*/ 562 w 645"/>
                <a:gd name="T99" fmla="*/ 685 h 1040"/>
                <a:gd name="T100" fmla="*/ 587 w 645"/>
                <a:gd name="T101" fmla="*/ 695 h 1040"/>
                <a:gd name="T102" fmla="*/ 604 w 645"/>
                <a:gd name="T103" fmla="*/ 693 h 1040"/>
                <a:gd name="T104" fmla="*/ 607 w 645"/>
                <a:gd name="T105" fmla="*/ 674 h 1040"/>
                <a:gd name="T106" fmla="*/ 626 w 645"/>
                <a:gd name="T107" fmla="*/ 670 h 1040"/>
                <a:gd name="T108" fmla="*/ 634 w 645"/>
                <a:gd name="T109" fmla="*/ 679 h 1040"/>
                <a:gd name="T110" fmla="*/ 637 w 645"/>
                <a:gd name="T111" fmla="*/ 696 h 1040"/>
                <a:gd name="T112" fmla="*/ 645 w 645"/>
                <a:gd name="T113" fmla="*/ 704 h 1040"/>
                <a:gd name="T114" fmla="*/ 593 w 645"/>
                <a:gd name="T115" fmla="*/ 1040 h 1040"/>
                <a:gd name="T116" fmla="*/ 593 w 645"/>
                <a:gd name="T117" fmla="*/ 1040 h 1040"/>
                <a:gd name="T118" fmla="*/ 312 w 645"/>
                <a:gd name="T119" fmla="*/ 987 h 1040"/>
                <a:gd name="T120" fmla="*/ 0 w 645"/>
                <a:gd name="T121" fmla="*/ 926 h 1040"/>
                <a:gd name="T122" fmla="*/ 0 w 645"/>
                <a:gd name="T123" fmla="*/ 92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5" h="1040">
                  <a:moveTo>
                    <a:pt x="0" y="926"/>
                  </a:moveTo>
                  <a:lnTo>
                    <a:pt x="54" y="706"/>
                  </a:lnTo>
                  <a:lnTo>
                    <a:pt x="62" y="679"/>
                  </a:lnTo>
                  <a:lnTo>
                    <a:pt x="79" y="642"/>
                  </a:lnTo>
                  <a:lnTo>
                    <a:pt x="72" y="628"/>
                  </a:lnTo>
                  <a:lnTo>
                    <a:pt x="54" y="629"/>
                  </a:lnTo>
                  <a:lnTo>
                    <a:pt x="50" y="623"/>
                  </a:lnTo>
                  <a:lnTo>
                    <a:pt x="53" y="615"/>
                  </a:lnTo>
                  <a:lnTo>
                    <a:pt x="54" y="596"/>
                  </a:lnTo>
                  <a:lnTo>
                    <a:pt x="82" y="562"/>
                  </a:lnTo>
                  <a:lnTo>
                    <a:pt x="95" y="559"/>
                  </a:lnTo>
                  <a:lnTo>
                    <a:pt x="101" y="551"/>
                  </a:lnTo>
                  <a:lnTo>
                    <a:pt x="104" y="531"/>
                  </a:lnTo>
                  <a:lnTo>
                    <a:pt x="111" y="528"/>
                  </a:lnTo>
                  <a:lnTo>
                    <a:pt x="136" y="490"/>
                  </a:lnTo>
                  <a:lnTo>
                    <a:pt x="159" y="464"/>
                  </a:lnTo>
                  <a:lnTo>
                    <a:pt x="161" y="440"/>
                  </a:lnTo>
                  <a:lnTo>
                    <a:pt x="139" y="423"/>
                  </a:lnTo>
                  <a:lnTo>
                    <a:pt x="129" y="397"/>
                  </a:lnTo>
                  <a:lnTo>
                    <a:pt x="215" y="0"/>
                  </a:lnTo>
                  <a:lnTo>
                    <a:pt x="299" y="17"/>
                  </a:lnTo>
                  <a:lnTo>
                    <a:pt x="271" y="150"/>
                  </a:lnTo>
                  <a:lnTo>
                    <a:pt x="293" y="197"/>
                  </a:lnTo>
                  <a:lnTo>
                    <a:pt x="284" y="226"/>
                  </a:lnTo>
                  <a:lnTo>
                    <a:pt x="296" y="255"/>
                  </a:lnTo>
                  <a:lnTo>
                    <a:pt x="317" y="262"/>
                  </a:lnTo>
                  <a:lnTo>
                    <a:pt x="340" y="323"/>
                  </a:lnTo>
                  <a:lnTo>
                    <a:pt x="362" y="350"/>
                  </a:lnTo>
                  <a:lnTo>
                    <a:pt x="365" y="358"/>
                  </a:lnTo>
                  <a:lnTo>
                    <a:pt x="385" y="364"/>
                  </a:lnTo>
                  <a:lnTo>
                    <a:pt x="388" y="378"/>
                  </a:lnTo>
                  <a:lnTo>
                    <a:pt x="345" y="486"/>
                  </a:lnTo>
                  <a:lnTo>
                    <a:pt x="343" y="503"/>
                  </a:lnTo>
                  <a:lnTo>
                    <a:pt x="360" y="523"/>
                  </a:lnTo>
                  <a:lnTo>
                    <a:pt x="365" y="523"/>
                  </a:lnTo>
                  <a:lnTo>
                    <a:pt x="396" y="504"/>
                  </a:lnTo>
                  <a:lnTo>
                    <a:pt x="401" y="497"/>
                  </a:lnTo>
                  <a:lnTo>
                    <a:pt x="410" y="501"/>
                  </a:lnTo>
                  <a:lnTo>
                    <a:pt x="409" y="534"/>
                  </a:lnTo>
                  <a:lnTo>
                    <a:pt x="426" y="614"/>
                  </a:lnTo>
                  <a:lnTo>
                    <a:pt x="451" y="632"/>
                  </a:lnTo>
                  <a:lnTo>
                    <a:pt x="460" y="646"/>
                  </a:lnTo>
                  <a:lnTo>
                    <a:pt x="456" y="671"/>
                  </a:lnTo>
                  <a:lnTo>
                    <a:pt x="463" y="689"/>
                  </a:lnTo>
                  <a:lnTo>
                    <a:pt x="470" y="696"/>
                  </a:lnTo>
                  <a:lnTo>
                    <a:pt x="485" y="681"/>
                  </a:lnTo>
                  <a:lnTo>
                    <a:pt x="502" y="682"/>
                  </a:lnTo>
                  <a:lnTo>
                    <a:pt x="521" y="690"/>
                  </a:lnTo>
                  <a:lnTo>
                    <a:pt x="538" y="685"/>
                  </a:lnTo>
                  <a:lnTo>
                    <a:pt x="562" y="685"/>
                  </a:lnTo>
                  <a:lnTo>
                    <a:pt x="587" y="695"/>
                  </a:lnTo>
                  <a:lnTo>
                    <a:pt x="604" y="693"/>
                  </a:lnTo>
                  <a:lnTo>
                    <a:pt x="607" y="674"/>
                  </a:lnTo>
                  <a:lnTo>
                    <a:pt x="626" y="670"/>
                  </a:lnTo>
                  <a:lnTo>
                    <a:pt x="634" y="679"/>
                  </a:lnTo>
                  <a:lnTo>
                    <a:pt x="637" y="696"/>
                  </a:lnTo>
                  <a:lnTo>
                    <a:pt x="645" y="704"/>
                  </a:lnTo>
                  <a:lnTo>
                    <a:pt x="593" y="1040"/>
                  </a:lnTo>
                  <a:lnTo>
                    <a:pt x="593" y="1040"/>
                  </a:lnTo>
                  <a:lnTo>
                    <a:pt x="312" y="987"/>
                  </a:lnTo>
                  <a:lnTo>
                    <a:pt x="0" y="926"/>
                  </a:lnTo>
                  <a:lnTo>
                    <a:pt x="0" y="926"/>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110"/>
            <p:cNvSpPr>
              <a:spLocks/>
            </p:cNvSpPr>
            <p:nvPr/>
          </p:nvSpPr>
          <p:spPr bwMode="auto">
            <a:xfrm>
              <a:off x="1065" y="1458"/>
              <a:ext cx="599" cy="775"/>
            </a:xfrm>
            <a:custGeom>
              <a:avLst/>
              <a:gdLst>
                <a:gd name="T0" fmla="*/ 523 w 599"/>
                <a:gd name="T1" fmla="*/ 775 h 775"/>
                <a:gd name="T2" fmla="*/ 0 w 599"/>
                <a:gd name="T3" fmla="*/ 702 h 775"/>
                <a:gd name="T4" fmla="*/ 128 w 599"/>
                <a:gd name="T5" fmla="*/ 0 h 775"/>
                <a:gd name="T6" fmla="*/ 420 w 599"/>
                <a:gd name="T7" fmla="*/ 54 h 775"/>
                <a:gd name="T8" fmla="*/ 412 w 599"/>
                <a:gd name="T9" fmla="*/ 120 h 775"/>
                <a:gd name="T10" fmla="*/ 396 w 599"/>
                <a:gd name="T11" fmla="*/ 202 h 775"/>
                <a:gd name="T12" fmla="*/ 446 w 599"/>
                <a:gd name="T13" fmla="*/ 209 h 775"/>
                <a:gd name="T14" fmla="*/ 548 w 599"/>
                <a:gd name="T15" fmla="*/ 220 h 775"/>
                <a:gd name="T16" fmla="*/ 599 w 599"/>
                <a:gd name="T17" fmla="*/ 224 h 775"/>
                <a:gd name="T18" fmla="*/ 523 w 599"/>
                <a:gd name="T19"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775">
                  <a:moveTo>
                    <a:pt x="523" y="775"/>
                  </a:moveTo>
                  <a:lnTo>
                    <a:pt x="0" y="702"/>
                  </a:lnTo>
                  <a:lnTo>
                    <a:pt x="128" y="0"/>
                  </a:lnTo>
                  <a:lnTo>
                    <a:pt x="420" y="54"/>
                  </a:lnTo>
                  <a:lnTo>
                    <a:pt x="412" y="120"/>
                  </a:lnTo>
                  <a:lnTo>
                    <a:pt x="396" y="202"/>
                  </a:lnTo>
                  <a:lnTo>
                    <a:pt x="446" y="209"/>
                  </a:lnTo>
                  <a:lnTo>
                    <a:pt x="548" y="220"/>
                  </a:lnTo>
                  <a:lnTo>
                    <a:pt x="599" y="224"/>
                  </a:lnTo>
                  <a:lnTo>
                    <a:pt x="523" y="775"/>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111"/>
            <p:cNvSpPr>
              <a:spLocks/>
            </p:cNvSpPr>
            <p:nvPr/>
          </p:nvSpPr>
          <p:spPr bwMode="auto">
            <a:xfrm>
              <a:off x="854" y="2160"/>
              <a:ext cx="734" cy="818"/>
            </a:xfrm>
            <a:custGeom>
              <a:avLst/>
              <a:gdLst>
                <a:gd name="T0" fmla="*/ 19 w 734"/>
                <a:gd name="T1" fmla="*/ 528 h 818"/>
                <a:gd name="T2" fmla="*/ 2 w 734"/>
                <a:gd name="T3" fmla="*/ 540 h 818"/>
                <a:gd name="T4" fmla="*/ 0 w 734"/>
                <a:gd name="T5" fmla="*/ 549 h 818"/>
                <a:gd name="T6" fmla="*/ 3 w 734"/>
                <a:gd name="T7" fmla="*/ 556 h 818"/>
                <a:gd name="T8" fmla="*/ 120 w 734"/>
                <a:gd name="T9" fmla="*/ 623 h 818"/>
                <a:gd name="T10" fmla="*/ 197 w 734"/>
                <a:gd name="T11" fmla="*/ 670 h 818"/>
                <a:gd name="T12" fmla="*/ 289 w 734"/>
                <a:gd name="T13" fmla="*/ 723 h 818"/>
                <a:gd name="T14" fmla="*/ 394 w 734"/>
                <a:gd name="T15" fmla="*/ 785 h 818"/>
                <a:gd name="T16" fmla="*/ 470 w 734"/>
                <a:gd name="T17" fmla="*/ 801 h 818"/>
                <a:gd name="T18" fmla="*/ 626 w 734"/>
                <a:gd name="T19" fmla="*/ 818 h 818"/>
                <a:gd name="T20" fmla="*/ 734 w 734"/>
                <a:gd name="T21" fmla="*/ 73 h 818"/>
                <a:gd name="T22" fmla="*/ 211 w 734"/>
                <a:gd name="T23" fmla="*/ 0 h 818"/>
                <a:gd name="T24" fmla="*/ 192 w 734"/>
                <a:gd name="T25" fmla="*/ 101 h 818"/>
                <a:gd name="T26" fmla="*/ 181 w 734"/>
                <a:gd name="T27" fmla="*/ 101 h 818"/>
                <a:gd name="T28" fmla="*/ 170 w 734"/>
                <a:gd name="T29" fmla="*/ 119 h 818"/>
                <a:gd name="T30" fmla="*/ 155 w 734"/>
                <a:gd name="T31" fmla="*/ 117 h 818"/>
                <a:gd name="T32" fmla="*/ 147 w 734"/>
                <a:gd name="T33" fmla="*/ 100 h 818"/>
                <a:gd name="T34" fmla="*/ 130 w 734"/>
                <a:gd name="T35" fmla="*/ 98 h 818"/>
                <a:gd name="T36" fmla="*/ 125 w 734"/>
                <a:gd name="T37" fmla="*/ 91 h 818"/>
                <a:gd name="T38" fmla="*/ 119 w 734"/>
                <a:gd name="T39" fmla="*/ 91 h 818"/>
                <a:gd name="T40" fmla="*/ 113 w 734"/>
                <a:gd name="T41" fmla="*/ 95 h 818"/>
                <a:gd name="T42" fmla="*/ 102 w 734"/>
                <a:gd name="T43" fmla="*/ 101 h 818"/>
                <a:gd name="T44" fmla="*/ 100 w 734"/>
                <a:gd name="T45" fmla="*/ 145 h 818"/>
                <a:gd name="T46" fmla="*/ 98 w 734"/>
                <a:gd name="T47" fmla="*/ 156 h 818"/>
                <a:gd name="T48" fmla="*/ 95 w 734"/>
                <a:gd name="T49" fmla="*/ 234 h 818"/>
                <a:gd name="T50" fmla="*/ 86 w 734"/>
                <a:gd name="T51" fmla="*/ 248 h 818"/>
                <a:gd name="T52" fmla="*/ 83 w 734"/>
                <a:gd name="T53" fmla="*/ 268 h 818"/>
                <a:gd name="T54" fmla="*/ 100 w 734"/>
                <a:gd name="T55" fmla="*/ 300 h 818"/>
                <a:gd name="T56" fmla="*/ 108 w 734"/>
                <a:gd name="T57" fmla="*/ 336 h 818"/>
                <a:gd name="T58" fmla="*/ 113 w 734"/>
                <a:gd name="T59" fmla="*/ 342 h 818"/>
                <a:gd name="T60" fmla="*/ 119 w 734"/>
                <a:gd name="T61" fmla="*/ 345 h 818"/>
                <a:gd name="T62" fmla="*/ 119 w 734"/>
                <a:gd name="T63" fmla="*/ 359 h 818"/>
                <a:gd name="T64" fmla="*/ 108 w 734"/>
                <a:gd name="T65" fmla="*/ 368 h 818"/>
                <a:gd name="T66" fmla="*/ 86 w 734"/>
                <a:gd name="T67" fmla="*/ 379 h 818"/>
                <a:gd name="T68" fmla="*/ 75 w 734"/>
                <a:gd name="T69" fmla="*/ 392 h 818"/>
                <a:gd name="T70" fmla="*/ 66 w 734"/>
                <a:gd name="T71" fmla="*/ 414 h 818"/>
                <a:gd name="T72" fmla="*/ 61 w 734"/>
                <a:gd name="T73" fmla="*/ 445 h 818"/>
                <a:gd name="T74" fmla="*/ 44 w 734"/>
                <a:gd name="T75" fmla="*/ 462 h 818"/>
                <a:gd name="T76" fmla="*/ 31 w 734"/>
                <a:gd name="T77" fmla="*/ 467 h 818"/>
                <a:gd name="T78" fmla="*/ 31 w 734"/>
                <a:gd name="T79" fmla="*/ 471 h 818"/>
                <a:gd name="T80" fmla="*/ 30 w 734"/>
                <a:gd name="T81" fmla="*/ 482 h 818"/>
                <a:gd name="T82" fmla="*/ 31 w 734"/>
                <a:gd name="T83" fmla="*/ 487 h 818"/>
                <a:gd name="T84" fmla="*/ 55 w 734"/>
                <a:gd name="T85" fmla="*/ 490 h 818"/>
                <a:gd name="T86" fmla="*/ 52 w 734"/>
                <a:gd name="T87" fmla="*/ 507 h 818"/>
                <a:gd name="T88" fmla="*/ 42 w 734"/>
                <a:gd name="T89" fmla="*/ 521 h 818"/>
                <a:gd name="T90" fmla="*/ 19 w 734"/>
                <a:gd name="T91" fmla="*/ 52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818">
                  <a:moveTo>
                    <a:pt x="19" y="528"/>
                  </a:moveTo>
                  <a:lnTo>
                    <a:pt x="2" y="540"/>
                  </a:lnTo>
                  <a:lnTo>
                    <a:pt x="0" y="549"/>
                  </a:lnTo>
                  <a:lnTo>
                    <a:pt x="3" y="556"/>
                  </a:lnTo>
                  <a:lnTo>
                    <a:pt x="120" y="623"/>
                  </a:lnTo>
                  <a:lnTo>
                    <a:pt x="197" y="670"/>
                  </a:lnTo>
                  <a:lnTo>
                    <a:pt x="289" y="723"/>
                  </a:lnTo>
                  <a:lnTo>
                    <a:pt x="394" y="785"/>
                  </a:lnTo>
                  <a:lnTo>
                    <a:pt x="470" y="801"/>
                  </a:lnTo>
                  <a:lnTo>
                    <a:pt x="626" y="818"/>
                  </a:lnTo>
                  <a:lnTo>
                    <a:pt x="734" y="73"/>
                  </a:lnTo>
                  <a:lnTo>
                    <a:pt x="211" y="0"/>
                  </a:lnTo>
                  <a:lnTo>
                    <a:pt x="192" y="101"/>
                  </a:lnTo>
                  <a:lnTo>
                    <a:pt x="181" y="101"/>
                  </a:lnTo>
                  <a:lnTo>
                    <a:pt x="170" y="119"/>
                  </a:lnTo>
                  <a:lnTo>
                    <a:pt x="155" y="117"/>
                  </a:lnTo>
                  <a:lnTo>
                    <a:pt x="147" y="100"/>
                  </a:lnTo>
                  <a:lnTo>
                    <a:pt x="130" y="98"/>
                  </a:lnTo>
                  <a:lnTo>
                    <a:pt x="125" y="91"/>
                  </a:lnTo>
                  <a:lnTo>
                    <a:pt x="119" y="91"/>
                  </a:lnTo>
                  <a:lnTo>
                    <a:pt x="113" y="95"/>
                  </a:lnTo>
                  <a:lnTo>
                    <a:pt x="102" y="101"/>
                  </a:lnTo>
                  <a:lnTo>
                    <a:pt x="100" y="145"/>
                  </a:lnTo>
                  <a:lnTo>
                    <a:pt x="98" y="156"/>
                  </a:lnTo>
                  <a:lnTo>
                    <a:pt x="95" y="234"/>
                  </a:lnTo>
                  <a:lnTo>
                    <a:pt x="86" y="248"/>
                  </a:lnTo>
                  <a:lnTo>
                    <a:pt x="83" y="268"/>
                  </a:lnTo>
                  <a:lnTo>
                    <a:pt x="100" y="300"/>
                  </a:lnTo>
                  <a:lnTo>
                    <a:pt x="108" y="336"/>
                  </a:lnTo>
                  <a:lnTo>
                    <a:pt x="113" y="342"/>
                  </a:lnTo>
                  <a:lnTo>
                    <a:pt x="119" y="345"/>
                  </a:lnTo>
                  <a:lnTo>
                    <a:pt x="119" y="359"/>
                  </a:lnTo>
                  <a:lnTo>
                    <a:pt x="108" y="368"/>
                  </a:lnTo>
                  <a:lnTo>
                    <a:pt x="86" y="379"/>
                  </a:lnTo>
                  <a:lnTo>
                    <a:pt x="75" y="392"/>
                  </a:lnTo>
                  <a:lnTo>
                    <a:pt x="66" y="414"/>
                  </a:lnTo>
                  <a:lnTo>
                    <a:pt x="61" y="445"/>
                  </a:lnTo>
                  <a:lnTo>
                    <a:pt x="44" y="462"/>
                  </a:lnTo>
                  <a:lnTo>
                    <a:pt x="31" y="467"/>
                  </a:lnTo>
                  <a:lnTo>
                    <a:pt x="31" y="471"/>
                  </a:lnTo>
                  <a:lnTo>
                    <a:pt x="30" y="482"/>
                  </a:lnTo>
                  <a:lnTo>
                    <a:pt x="31" y="487"/>
                  </a:lnTo>
                  <a:lnTo>
                    <a:pt x="55" y="490"/>
                  </a:lnTo>
                  <a:lnTo>
                    <a:pt x="52" y="507"/>
                  </a:lnTo>
                  <a:lnTo>
                    <a:pt x="42" y="521"/>
                  </a:lnTo>
                  <a:lnTo>
                    <a:pt x="19" y="52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112"/>
            <p:cNvSpPr>
              <a:spLocks/>
            </p:cNvSpPr>
            <p:nvPr/>
          </p:nvSpPr>
          <p:spPr bwMode="auto">
            <a:xfrm>
              <a:off x="493" y="1328"/>
              <a:ext cx="701" cy="1079"/>
            </a:xfrm>
            <a:custGeom>
              <a:avLst/>
              <a:gdLst>
                <a:gd name="T0" fmla="*/ 701 w 701"/>
                <a:gd name="T1" fmla="*/ 128 h 1079"/>
                <a:gd name="T2" fmla="*/ 553 w 701"/>
                <a:gd name="T3" fmla="*/ 933 h 1079"/>
                <a:gd name="T4" fmla="*/ 542 w 701"/>
                <a:gd name="T5" fmla="*/ 935 h 1079"/>
                <a:gd name="T6" fmla="*/ 531 w 701"/>
                <a:gd name="T7" fmla="*/ 951 h 1079"/>
                <a:gd name="T8" fmla="*/ 517 w 701"/>
                <a:gd name="T9" fmla="*/ 951 h 1079"/>
                <a:gd name="T10" fmla="*/ 508 w 701"/>
                <a:gd name="T11" fmla="*/ 933 h 1079"/>
                <a:gd name="T12" fmla="*/ 492 w 701"/>
                <a:gd name="T13" fmla="*/ 930 h 1079"/>
                <a:gd name="T14" fmla="*/ 486 w 701"/>
                <a:gd name="T15" fmla="*/ 924 h 1079"/>
                <a:gd name="T16" fmla="*/ 480 w 701"/>
                <a:gd name="T17" fmla="*/ 924 h 1079"/>
                <a:gd name="T18" fmla="*/ 463 w 701"/>
                <a:gd name="T19" fmla="*/ 933 h 1079"/>
                <a:gd name="T20" fmla="*/ 461 w 701"/>
                <a:gd name="T21" fmla="*/ 976 h 1079"/>
                <a:gd name="T22" fmla="*/ 459 w 701"/>
                <a:gd name="T23" fmla="*/ 1012 h 1079"/>
                <a:gd name="T24" fmla="*/ 456 w 701"/>
                <a:gd name="T25" fmla="*/ 1066 h 1079"/>
                <a:gd name="T26" fmla="*/ 447 w 701"/>
                <a:gd name="T27" fmla="*/ 1079 h 1079"/>
                <a:gd name="T28" fmla="*/ 433 w 701"/>
                <a:gd name="T29" fmla="*/ 1072 h 1079"/>
                <a:gd name="T30" fmla="*/ 0 w 701"/>
                <a:gd name="T31" fmla="*/ 421 h 1079"/>
                <a:gd name="T32" fmla="*/ 119 w 701"/>
                <a:gd name="T33" fmla="*/ 0 h 1079"/>
                <a:gd name="T34" fmla="*/ 701 w 701"/>
                <a:gd name="T35" fmla="*/ 128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1" h="1079">
                  <a:moveTo>
                    <a:pt x="701" y="128"/>
                  </a:moveTo>
                  <a:lnTo>
                    <a:pt x="553" y="933"/>
                  </a:lnTo>
                  <a:lnTo>
                    <a:pt x="542" y="935"/>
                  </a:lnTo>
                  <a:lnTo>
                    <a:pt x="531" y="951"/>
                  </a:lnTo>
                  <a:lnTo>
                    <a:pt x="517" y="951"/>
                  </a:lnTo>
                  <a:lnTo>
                    <a:pt x="508" y="933"/>
                  </a:lnTo>
                  <a:lnTo>
                    <a:pt x="492" y="930"/>
                  </a:lnTo>
                  <a:lnTo>
                    <a:pt x="486" y="924"/>
                  </a:lnTo>
                  <a:lnTo>
                    <a:pt x="480" y="924"/>
                  </a:lnTo>
                  <a:lnTo>
                    <a:pt x="463" y="933"/>
                  </a:lnTo>
                  <a:lnTo>
                    <a:pt x="461" y="976"/>
                  </a:lnTo>
                  <a:lnTo>
                    <a:pt x="459" y="1012"/>
                  </a:lnTo>
                  <a:lnTo>
                    <a:pt x="456" y="1066"/>
                  </a:lnTo>
                  <a:lnTo>
                    <a:pt x="447" y="1079"/>
                  </a:lnTo>
                  <a:lnTo>
                    <a:pt x="433" y="1072"/>
                  </a:lnTo>
                  <a:lnTo>
                    <a:pt x="0" y="421"/>
                  </a:lnTo>
                  <a:lnTo>
                    <a:pt x="119" y="0"/>
                  </a:lnTo>
                  <a:lnTo>
                    <a:pt x="701" y="128"/>
                  </a:lnTo>
                  <a:close/>
                </a:path>
              </a:pathLst>
            </a:custGeom>
            <a:grp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113"/>
            <p:cNvSpPr>
              <a:spLocks/>
            </p:cNvSpPr>
            <p:nvPr/>
          </p:nvSpPr>
          <p:spPr bwMode="auto">
            <a:xfrm>
              <a:off x="190" y="675"/>
              <a:ext cx="866" cy="719"/>
            </a:xfrm>
            <a:custGeom>
              <a:avLst/>
              <a:gdLst>
                <a:gd name="T0" fmla="*/ 706 w 866"/>
                <a:gd name="T1" fmla="*/ 719 h 719"/>
                <a:gd name="T2" fmla="*/ 761 w 866"/>
                <a:gd name="T3" fmla="*/ 502 h 719"/>
                <a:gd name="T4" fmla="*/ 767 w 866"/>
                <a:gd name="T5" fmla="*/ 475 h 719"/>
                <a:gd name="T6" fmla="*/ 783 w 866"/>
                <a:gd name="T7" fmla="*/ 441 h 719"/>
                <a:gd name="T8" fmla="*/ 778 w 866"/>
                <a:gd name="T9" fmla="*/ 433 h 719"/>
                <a:gd name="T10" fmla="*/ 762 w 866"/>
                <a:gd name="T11" fmla="*/ 433 h 719"/>
                <a:gd name="T12" fmla="*/ 755 w 866"/>
                <a:gd name="T13" fmla="*/ 422 h 719"/>
                <a:gd name="T14" fmla="*/ 758 w 866"/>
                <a:gd name="T15" fmla="*/ 413 h 719"/>
                <a:gd name="T16" fmla="*/ 761 w 866"/>
                <a:gd name="T17" fmla="*/ 392 h 719"/>
                <a:gd name="T18" fmla="*/ 789 w 866"/>
                <a:gd name="T19" fmla="*/ 358 h 719"/>
                <a:gd name="T20" fmla="*/ 800 w 866"/>
                <a:gd name="T21" fmla="*/ 352 h 719"/>
                <a:gd name="T22" fmla="*/ 808 w 866"/>
                <a:gd name="T23" fmla="*/ 344 h 719"/>
                <a:gd name="T24" fmla="*/ 817 w 866"/>
                <a:gd name="T25" fmla="*/ 322 h 719"/>
                <a:gd name="T26" fmla="*/ 842 w 866"/>
                <a:gd name="T27" fmla="*/ 286 h 719"/>
                <a:gd name="T28" fmla="*/ 864 w 866"/>
                <a:gd name="T29" fmla="*/ 263 h 719"/>
                <a:gd name="T30" fmla="*/ 866 w 866"/>
                <a:gd name="T31" fmla="*/ 241 h 719"/>
                <a:gd name="T32" fmla="*/ 845 w 866"/>
                <a:gd name="T33" fmla="*/ 225 h 719"/>
                <a:gd name="T34" fmla="*/ 834 w 866"/>
                <a:gd name="T35" fmla="*/ 197 h 719"/>
                <a:gd name="T36" fmla="*/ 755 w 866"/>
                <a:gd name="T37" fmla="*/ 174 h 719"/>
                <a:gd name="T38" fmla="*/ 661 w 866"/>
                <a:gd name="T39" fmla="*/ 152 h 719"/>
                <a:gd name="T40" fmla="*/ 564 w 866"/>
                <a:gd name="T41" fmla="*/ 152 h 719"/>
                <a:gd name="T42" fmla="*/ 561 w 866"/>
                <a:gd name="T43" fmla="*/ 144 h 719"/>
                <a:gd name="T44" fmla="*/ 527 w 866"/>
                <a:gd name="T45" fmla="*/ 157 h 719"/>
                <a:gd name="T46" fmla="*/ 500 w 866"/>
                <a:gd name="T47" fmla="*/ 153 h 719"/>
                <a:gd name="T48" fmla="*/ 485 w 866"/>
                <a:gd name="T49" fmla="*/ 143 h 719"/>
                <a:gd name="T50" fmla="*/ 477 w 866"/>
                <a:gd name="T51" fmla="*/ 147 h 719"/>
                <a:gd name="T52" fmla="*/ 447 w 866"/>
                <a:gd name="T53" fmla="*/ 146 h 719"/>
                <a:gd name="T54" fmla="*/ 436 w 866"/>
                <a:gd name="T55" fmla="*/ 138 h 719"/>
                <a:gd name="T56" fmla="*/ 403 w 866"/>
                <a:gd name="T57" fmla="*/ 125 h 719"/>
                <a:gd name="T58" fmla="*/ 399 w 866"/>
                <a:gd name="T59" fmla="*/ 125 h 719"/>
                <a:gd name="T60" fmla="*/ 372 w 866"/>
                <a:gd name="T61" fmla="*/ 116 h 719"/>
                <a:gd name="T62" fmla="*/ 360 w 866"/>
                <a:gd name="T63" fmla="*/ 127 h 719"/>
                <a:gd name="T64" fmla="*/ 321 w 866"/>
                <a:gd name="T65" fmla="*/ 125 h 719"/>
                <a:gd name="T66" fmla="*/ 283 w 866"/>
                <a:gd name="T67" fmla="*/ 100 h 719"/>
                <a:gd name="T68" fmla="*/ 288 w 866"/>
                <a:gd name="T69" fmla="*/ 94 h 719"/>
                <a:gd name="T70" fmla="*/ 289 w 866"/>
                <a:gd name="T71" fmla="*/ 46 h 719"/>
                <a:gd name="T72" fmla="*/ 275 w 866"/>
                <a:gd name="T73" fmla="*/ 22 h 719"/>
                <a:gd name="T74" fmla="*/ 250 w 866"/>
                <a:gd name="T75" fmla="*/ 18 h 719"/>
                <a:gd name="T76" fmla="*/ 246 w 866"/>
                <a:gd name="T77" fmla="*/ 2 h 719"/>
                <a:gd name="T78" fmla="*/ 230 w 866"/>
                <a:gd name="T79" fmla="*/ 0 h 719"/>
                <a:gd name="T80" fmla="*/ 194 w 866"/>
                <a:gd name="T81" fmla="*/ 13 h 719"/>
                <a:gd name="T82" fmla="*/ 180 w 866"/>
                <a:gd name="T83" fmla="*/ 54 h 719"/>
                <a:gd name="T84" fmla="*/ 160 w 866"/>
                <a:gd name="T85" fmla="*/ 116 h 719"/>
                <a:gd name="T86" fmla="*/ 139 w 866"/>
                <a:gd name="T87" fmla="*/ 157 h 719"/>
                <a:gd name="T88" fmla="*/ 108 w 866"/>
                <a:gd name="T89" fmla="*/ 244 h 719"/>
                <a:gd name="T90" fmla="*/ 68 w 866"/>
                <a:gd name="T91" fmla="*/ 328 h 719"/>
                <a:gd name="T92" fmla="*/ 18 w 866"/>
                <a:gd name="T93" fmla="*/ 408 h 719"/>
                <a:gd name="T94" fmla="*/ 5 w 866"/>
                <a:gd name="T95" fmla="*/ 425 h 719"/>
                <a:gd name="T96" fmla="*/ 0 w 866"/>
                <a:gd name="T97" fmla="*/ 480 h 719"/>
                <a:gd name="T98" fmla="*/ 4 w 866"/>
                <a:gd name="T99" fmla="*/ 555 h 719"/>
                <a:gd name="T100" fmla="*/ 706 w 866"/>
                <a:gd name="T101"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6" h="719">
                  <a:moveTo>
                    <a:pt x="706" y="719"/>
                  </a:moveTo>
                  <a:lnTo>
                    <a:pt x="761" y="502"/>
                  </a:lnTo>
                  <a:lnTo>
                    <a:pt x="767" y="475"/>
                  </a:lnTo>
                  <a:lnTo>
                    <a:pt x="783" y="441"/>
                  </a:lnTo>
                  <a:lnTo>
                    <a:pt x="778" y="433"/>
                  </a:lnTo>
                  <a:lnTo>
                    <a:pt x="762" y="433"/>
                  </a:lnTo>
                  <a:lnTo>
                    <a:pt x="755" y="422"/>
                  </a:lnTo>
                  <a:lnTo>
                    <a:pt x="758" y="413"/>
                  </a:lnTo>
                  <a:lnTo>
                    <a:pt x="761" y="392"/>
                  </a:lnTo>
                  <a:lnTo>
                    <a:pt x="789" y="358"/>
                  </a:lnTo>
                  <a:lnTo>
                    <a:pt x="800" y="352"/>
                  </a:lnTo>
                  <a:lnTo>
                    <a:pt x="808" y="344"/>
                  </a:lnTo>
                  <a:lnTo>
                    <a:pt x="817" y="322"/>
                  </a:lnTo>
                  <a:lnTo>
                    <a:pt x="842" y="286"/>
                  </a:lnTo>
                  <a:lnTo>
                    <a:pt x="864" y="263"/>
                  </a:lnTo>
                  <a:lnTo>
                    <a:pt x="866" y="241"/>
                  </a:lnTo>
                  <a:lnTo>
                    <a:pt x="845" y="225"/>
                  </a:lnTo>
                  <a:lnTo>
                    <a:pt x="834" y="197"/>
                  </a:lnTo>
                  <a:lnTo>
                    <a:pt x="755" y="174"/>
                  </a:lnTo>
                  <a:lnTo>
                    <a:pt x="661" y="152"/>
                  </a:lnTo>
                  <a:lnTo>
                    <a:pt x="564" y="152"/>
                  </a:lnTo>
                  <a:lnTo>
                    <a:pt x="561" y="144"/>
                  </a:lnTo>
                  <a:lnTo>
                    <a:pt x="527" y="157"/>
                  </a:lnTo>
                  <a:lnTo>
                    <a:pt x="500" y="153"/>
                  </a:lnTo>
                  <a:lnTo>
                    <a:pt x="485" y="143"/>
                  </a:lnTo>
                  <a:lnTo>
                    <a:pt x="477" y="147"/>
                  </a:lnTo>
                  <a:lnTo>
                    <a:pt x="447" y="146"/>
                  </a:lnTo>
                  <a:lnTo>
                    <a:pt x="436" y="138"/>
                  </a:lnTo>
                  <a:lnTo>
                    <a:pt x="403" y="125"/>
                  </a:lnTo>
                  <a:lnTo>
                    <a:pt x="399" y="125"/>
                  </a:lnTo>
                  <a:lnTo>
                    <a:pt x="372" y="116"/>
                  </a:lnTo>
                  <a:lnTo>
                    <a:pt x="360" y="127"/>
                  </a:lnTo>
                  <a:lnTo>
                    <a:pt x="321" y="125"/>
                  </a:lnTo>
                  <a:lnTo>
                    <a:pt x="283" y="100"/>
                  </a:lnTo>
                  <a:lnTo>
                    <a:pt x="288" y="94"/>
                  </a:lnTo>
                  <a:lnTo>
                    <a:pt x="289" y="46"/>
                  </a:lnTo>
                  <a:lnTo>
                    <a:pt x="275" y="22"/>
                  </a:lnTo>
                  <a:lnTo>
                    <a:pt x="250" y="18"/>
                  </a:lnTo>
                  <a:lnTo>
                    <a:pt x="246" y="2"/>
                  </a:lnTo>
                  <a:lnTo>
                    <a:pt x="230" y="0"/>
                  </a:lnTo>
                  <a:lnTo>
                    <a:pt x="194" y="13"/>
                  </a:lnTo>
                  <a:lnTo>
                    <a:pt x="180" y="54"/>
                  </a:lnTo>
                  <a:lnTo>
                    <a:pt x="160" y="116"/>
                  </a:lnTo>
                  <a:lnTo>
                    <a:pt x="139" y="157"/>
                  </a:lnTo>
                  <a:lnTo>
                    <a:pt x="108" y="244"/>
                  </a:lnTo>
                  <a:lnTo>
                    <a:pt x="68" y="328"/>
                  </a:lnTo>
                  <a:lnTo>
                    <a:pt x="18" y="408"/>
                  </a:lnTo>
                  <a:lnTo>
                    <a:pt x="5" y="425"/>
                  </a:lnTo>
                  <a:lnTo>
                    <a:pt x="0" y="480"/>
                  </a:lnTo>
                  <a:lnTo>
                    <a:pt x="4" y="555"/>
                  </a:lnTo>
                  <a:lnTo>
                    <a:pt x="706" y="71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114"/>
            <p:cNvSpPr>
              <a:spLocks noEditPoints="1"/>
            </p:cNvSpPr>
            <p:nvPr/>
          </p:nvSpPr>
          <p:spPr bwMode="auto">
            <a:xfrm>
              <a:off x="384" y="345"/>
              <a:ext cx="726" cy="526"/>
            </a:xfrm>
            <a:custGeom>
              <a:avLst/>
              <a:gdLst>
                <a:gd name="T0" fmla="*/ 248 w 726"/>
                <a:gd name="T1" fmla="*/ 9 h 526"/>
                <a:gd name="T2" fmla="*/ 362 w 726"/>
                <a:gd name="T3" fmla="*/ 39 h 526"/>
                <a:gd name="T4" fmla="*/ 631 w 726"/>
                <a:gd name="T5" fmla="*/ 109 h 526"/>
                <a:gd name="T6" fmla="*/ 640 w 726"/>
                <a:gd name="T7" fmla="*/ 526 h 526"/>
                <a:gd name="T8" fmla="*/ 465 w 726"/>
                <a:gd name="T9" fmla="*/ 482 h 526"/>
                <a:gd name="T10" fmla="*/ 369 w 726"/>
                <a:gd name="T11" fmla="*/ 474 h 526"/>
                <a:gd name="T12" fmla="*/ 305 w 726"/>
                <a:gd name="T13" fmla="*/ 483 h 526"/>
                <a:gd name="T14" fmla="*/ 283 w 726"/>
                <a:gd name="T15" fmla="*/ 477 h 526"/>
                <a:gd name="T16" fmla="*/ 242 w 726"/>
                <a:gd name="T17" fmla="*/ 468 h 526"/>
                <a:gd name="T18" fmla="*/ 205 w 726"/>
                <a:gd name="T19" fmla="*/ 455 h 526"/>
                <a:gd name="T20" fmla="*/ 166 w 726"/>
                <a:gd name="T21" fmla="*/ 457 h 526"/>
                <a:gd name="T22" fmla="*/ 89 w 726"/>
                <a:gd name="T23" fmla="*/ 430 h 526"/>
                <a:gd name="T24" fmla="*/ 95 w 726"/>
                <a:gd name="T25" fmla="*/ 376 h 526"/>
                <a:gd name="T26" fmla="*/ 55 w 726"/>
                <a:gd name="T27" fmla="*/ 348 h 526"/>
                <a:gd name="T28" fmla="*/ 38 w 726"/>
                <a:gd name="T29" fmla="*/ 329 h 526"/>
                <a:gd name="T30" fmla="*/ 0 w 726"/>
                <a:gd name="T31" fmla="*/ 316 h 526"/>
                <a:gd name="T32" fmla="*/ 20 w 726"/>
                <a:gd name="T33" fmla="*/ 298 h 526"/>
                <a:gd name="T34" fmla="*/ 14 w 726"/>
                <a:gd name="T35" fmla="*/ 265 h 526"/>
                <a:gd name="T36" fmla="*/ 42 w 726"/>
                <a:gd name="T37" fmla="*/ 237 h 526"/>
                <a:gd name="T38" fmla="*/ 16 w 726"/>
                <a:gd name="T39" fmla="*/ 176 h 526"/>
                <a:gd name="T40" fmla="*/ 20 w 726"/>
                <a:gd name="T41" fmla="*/ 109 h 526"/>
                <a:gd name="T42" fmla="*/ 24 w 726"/>
                <a:gd name="T43" fmla="*/ 29 h 526"/>
                <a:gd name="T44" fmla="*/ 52 w 726"/>
                <a:gd name="T45" fmla="*/ 51 h 526"/>
                <a:gd name="T46" fmla="*/ 89 w 726"/>
                <a:gd name="T47" fmla="*/ 79 h 526"/>
                <a:gd name="T48" fmla="*/ 136 w 726"/>
                <a:gd name="T49" fmla="*/ 96 h 526"/>
                <a:gd name="T50" fmla="*/ 175 w 726"/>
                <a:gd name="T51" fmla="*/ 112 h 526"/>
                <a:gd name="T52" fmla="*/ 189 w 726"/>
                <a:gd name="T53" fmla="*/ 95 h 526"/>
                <a:gd name="T54" fmla="*/ 211 w 726"/>
                <a:gd name="T55" fmla="*/ 81 h 526"/>
                <a:gd name="T56" fmla="*/ 214 w 726"/>
                <a:gd name="T57" fmla="*/ 98 h 526"/>
                <a:gd name="T58" fmla="*/ 198 w 726"/>
                <a:gd name="T59" fmla="*/ 115 h 526"/>
                <a:gd name="T60" fmla="*/ 217 w 726"/>
                <a:gd name="T61" fmla="*/ 138 h 526"/>
                <a:gd name="T62" fmla="*/ 230 w 726"/>
                <a:gd name="T63" fmla="*/ 149 h 526"/>
                <a:gd name="T64" fmla="*/ 225 w 726"/>
                <a:gd name="T65" fmla="*/ 134 h 526"/>
                <a:gd name="T66" fmla="*/ 227 w 726"/>
                <a:gd name="T67" fmla="*/ 103 h 526"/>
                <a:gd name="T68" fmla="*/ 223 w 726"/>
                <a:gd name="T69" fmla="*/ 79 h 526"/>
                <a:gd name="T70" fmla="*/ 227 w 726"/>
                <a:gd name="T71" fmla="*/ 40 h 526"/>
                <a:gd name="T72" fmla="*/ 214 w 726"/>
                <a:gd name="T73" fmla="*/ 6 h 526"/>
                <a:gd name="T74" fmla="*/ 161 w 726"/>
                <a:gd name="T75" fmla="*/ 37 h 526"/>
                <a:gd name="T76" fmla="*/ 177 w 726"/>
                <a:gd name="T77" fmla="*/ 45 h 526"/>
                <a:gd name="T78" fmla="*/ 202 w 726"/>
                <a:gd name="T79" fmla="*/ 35 h 526"/>
                <a:gd name="T80" fmla="*/ 197 w 726"/>
                <a:gd name="T81" fmla="*/ 56 h 526"/>
                <a:gd name="T82" fmla="*/ 197 w 726"/>
                <a:gd name="T83" fmla="*/ 73 h 526"/>
                <a:gd name="T84" fmla="*/ 187 w 726"/>
                <a:gd name="T85" fmla="*/ 76 h 526"/>
                <a:gd name="T86" fmla="*/ 183 w 726"/>
                <a:gd name="T87" fmla="*/ 74 h 526"/>
                <a:gd name="T88" fmla="*/ 183 w 726"/>
                <a:gd name="T89" fmla="*/ 74 h 526"/>
                <a:gd name="T90" fmla="*/ 192 w 726"/>
                <a:gd name="T91" fmla="*/ 57 h 526"/>
                <a:gd name="T92" fmla="*/ 178 w 726"/>
                <a:gd name="T93" fmla="*/ 64 h 526"/>
                <a:gd name="T94" fmla="*/ 164 w 726"/>
                <a:gd name="T95" fmla="*/ 5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6" h="526">
                  <a:moveTo>
                    <a:pt x="220" y="0"/>
                  </a:moveTo>
                  <a:lnTo>
                    <a:pt x="248" y="9"/>
                  </a:lnTo>
                  <a:lnTo>
                    <a:pt x="309" y="26"/>
                  </a:lnTo>
                  <a:lnTo>
                    <a:pt x="362" y="39"/>
                  </a:lnTo>
                  <a:lnTo>
                    <a:pt x="487" y="74"/>
                  </a:lnTo>
                  <a:lnTo>
                    <a:pt x="631" y="109"/>
                  </a:lnTo>
                  <a:lnTo>
                    <a:pt x="726" y="129"/>
                  </a:lnTo>
                  <a:lnTo>
                    <a:pt x="640" y="526"/>
                  </a:lnTo>
                  <a:lnTo>
                    <a:pt x="562" y="504"/>
                  </a:lnTo>
                  <a:lnTo>
                    <a:pt x="465" y="482"/>
                  </a:lnTo>
                  <a:lnTo>
                    <a:pt x="370" y="482"/>
                  </a:lnTo>
                  <a:lnTo>
                    <a:pt x="369" y="474"/>
                  </a:lnTo>
                  <a:lnTo>
                    <a:pt x="333" y="488"/>
                  </a:lnTo>
                  <a:lnTo>
                    <a:pt x="305" y="483"/>
                  </a:lnTo>
                  <a:lnTo>
                    <a:pt x="291" y="473"/>
                  </a:lnTo>
                  <a:lnTo>
                    <a:pt x="283" y="477"/>
                  </a:lnTo>
                  <a:lnTo>
                    <a:pt x="253" y="476"/>
                  </a:lnTo>
                  <a:lnTo>
                    <a:pt x="242" y="468"/>
                  </a:lnTo>
                  <a:lnTo>
                    <a:pt x="209" y="454"/>
                  </a:lnTo>
                  <a:lnTo>
                    <a:pt x="205" y="455"/>
                  </a:lnTo>
                  <a:lnTo>
                    <a:pt x="178" y="446"/>
                  </a:lnTo>
                  <a:lnTo>
                    <a:pt x="166" y="457"/>
                  </a:lnTo>
                  <a:lnTo>
                    <a:pt x="127" y="455"/>
                  </a:lnTo>
                  <a:lnTo>
                    <a:pt x="89" y="430"/>
                  </a:lnTo>
                  <a:lnTo>
                    <a:pt x="95" y="424"/>
                  </a:lnTo>
                  <a:lnTo>
                    <a:pt x="95" y="376"/>
                  </a:lnTo>
                  <a:lnTo>
                    <a:pt x="81" y="352"/>
                  </a:lnTo>
                  <a:lnTo>
                    <a:pt x="55" y="348"/>
                  </a:lnTo>
                  <a:lnTo>
                    <a:pt x="52" y="332"/>
                  </a:lnTo>
                  <a:lnTo>
                    <a:pt x="38" y="329"/>
                  </a:lnTo>
                  <a:lnTo>
                    <a:pt x="14" y="337"/>
                  </a:lnTo>
                  <a:lnTo>
                    <a:pt x="0" y="316"/>
                  </a:lnTo>
                  <a:lnTo>
                    <a:pt x="3" y="299"/>
                  </a:lnTo>
                  <a:lnTo>
                    <a:pt x="20" y="298"/>
                  </a:lnTo>
                  <a:lnTo>
                    <a:pt x="30" y="271"/>
                  </a:lnTo>
                  <a:lnTo>
                    <a:pt x="14" y="265"/>
                  </a:lnTo>
                  <a:lnTo>
                    <a:pt x="14" y="242"/>
                  </a:lnTo>
                  <a:lnTo>
                    <a:pt x="42" y="237"/>
                  </a:lnTo>
                  <a:lnTo>
                    <a:pt x="25" y="220"/>
                  </a:lnTo>
                  <a:lnTo>
                    <a:pt x="16" y="176"/>
                  </a:lnTo>
                  <a:lnTo>
                    <a:pt x="20" y="157"/>
                  </a:lnTo>
                  <a:lnTo>
                    <a:pt x="20" y="109"/>
                  </a:lnTo>
                  <a:lnTo>
                    <a:pt x="8" y="89"/>
                  </a:lnTo>
                  <a:lnTo>
                    <a:pt x="24" y="29"/>
                  </a:lnTo>
                  <a:lnTo>
                    <a:pt x="36" y="32"/>
                  </a:lnTo>
                  <a:lnTo>
                    <a:pt x="52" y="51"/>
                  </a:lnTo>
                  <a:lnTo>
                    <a:pt x="69" y="67"/>
                  </a:lnTo>
                  <a:lnTo>
                    <a:pt x="89" y="79"/>
                  </a:lnTo>
                  <a:lnTo>
                    <a:pt x="117" y="92"/>
                  </a:lnTo>
                  <a:lnTo>
                    <a:pt x="136" y="96"/>
                  </a:lnTo>
                  <a:lnTo>
                    <a:pt x="155" y="106"/>
                  </a:lnTo>
                  <a:lnTo>
                    <a:pt x="175" y="112"/>
                  </a:lnTo>
                  <a:lnTo>
                    <a:pt x="189" y="110"/>
                  </a:lnTo>
                  <a:lnTo>
                    <a:pt x="189" y="95"/>
                  </a:lnTo>
                  <a:lnTo>
                    <a:pt x="197" y="89"/>
                  </a:lnTo>
                  <a:lnTo>
                    <a:pt x="211" y="81"/>
                  </a:lnTo>
                  <a:lnTo>
                    <a:pt x="212" y="87"/>
                  </a:lnTo>
                  <a:lnTo>
                    <a:pt x="214" y="98"/>
                  </a:lnTo>
                  <a:lnTo>
                    <a:pt x="200" y="101"/>
                  </a:lnTo>
                  <a:lnTo>
                    <a:pt x="198" y="115"/>
                  </a:lnTo>
                  <a:lnTo>
                    <a:pt x="209" y="123"/>
                  </a:lnTo>
                  <a:lnTo>
                    <a:pt x="217" y="138"/>
                  </a:lnTo>
                  <a:lnTo>
                    <a:pt x="220" y="151"/>
                  </a:lnTo>
                  <a:lnTo>
                    <a:pt x="230" y="149"/>
                  </a:lnTo>
                  <a:lnTo>
                    <a:pt x="231" y="142"/>
                  </a:lnTo>
                  <a:lnTo>
                    <a:pt x="225" y="134"/>
                  </a:lnTo>
                  <a:lnTo>
                    <a:pt x="222" y="114"/>
                  </a:lnTo>
                  <a:lnTo>
                    <a:pt x="227" y="103"/>
                  </a:lnTo>
                  <a:lnTo>
                    <a:pt x="223" y="93"/>
                  </a:lnTo>
                  <a:lnTo>
                    <a:pt x="223" y="79"/>
                  </a:lnTo>
                  <a:lnTo>
                    <a:pt x="234" y="57"/>
                  </a:lnTo>
                  <a:lnTo>
                    <a:pt x="227" y="40"/>
                  </a:lnTo>
                  <a:lnTo>
                    <a:pt x="211" y="10"/>
                  </a:lnTo>
                  <a:lnTo>
                    <a:pt x="214" y="6"/>
                  </a:lnTo>
                  <a:lnTo>
                    <a:pt x="220" y="0"/>
                  </a:lnTo>
                  <a:close/>
                  <a:moveTo>
                    <a:pt x="161" y="37"/>
                  </a:moveTo>
                  <a:lnTo>
                    <a:pt x="175" y="37"/>
                  </a:lnTo>
                  <a:lnTo>
                    <a:pt x="177" y="45"/>
                  </a:lnTo>
                  <a:lnTo>
                    <a:pt x="187" y="35"/>
                  </a:lnTo>
                  <a:lnTo>
                    <a:pt x="202" y="35"/>
                  </a:lnTo>
                  <a:lnTo>
                    <a:pt x="206" y="45"/>
                  </a:lnTo>
                  <a:lnTo>
                    <a:pt x="197" y="56"/>
                  </a:lnTo>
                  <a:lnTo>
                    <a:pt x="202" y="60"/>
                  </a:lnTo>
                  <a:lnTo>
                    <a:pt x="197" y="73"/>
                  </a:lnTo>
                  <a:lnTo>
                    <a:pt x="187" y="76"/>
                  </a:lnTo>
                  <a:lnTo>
                    <a:pt x="187" y="76"/>
                  </a:lnTo>
                  <a:lnTo>
                    <a:pt x="186" y="76"/>
                  </a:lnTo>
                  <a:lnTo>
                    <a:pt x="183" y="74"/>
                  </a:lnTo>
                  <a:lnTo>
                    <a:pt x="183" y="74"/>
                  </a:lnTo>
                  <a:lnTo>
                    <a:pt x="183" y="74"/>
                  </a:lnTo>
                  <a:lnTo>
                    <a:pt x="187" y="65"/>
                  </a:lnTo>
                  <a:lnTo>
                    <a:pt x="192" y="57"/>
                  </a:lnTo>
                  <a:lnTo>
                    <a:pt x="181" y="54"/>
                  </a:lnTo>
                  <a:lnTo>
                    <a:pt x="178" y="64"/>
                  </a:lnTo>
                  <a:lnTo>
                    <a:pt x="175" y="67"/>
                  </a:lnTo>
                  <a:lnTo>
                    <a:pt x="164" y="53"/>
                  </a:lnTo>
                  <a:lnTo>
                    <a:pt x="161" y="37"/>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115"/>
            <p:cNvSpPr>
              <a:spLocks noEditPoints="1"/>
            </p:cNvSpPr>
            <p:nvPr/>
          </p:nvSpPr>
          <p:spPr bwMode="auto">
            <a:xfrm>
              <a:off x="103" y="1230"/>
              <a:ext cx="870" cy="1454"/>
            </a:xfrm>
            <a:custGeom>
              <a:avLst/>
              <a:gdLst>
                <a:gd name="T0" fmla="*/ 801 w 870"/>
                <a:gd name="T1" fmla="*/ 1439 h 1454"/>
                <a:gd name="T2" fmla="*/ 779 w 870"/>
                <a:gd name="T3" fmla="*/ 1412 h 1454"/>
                <a:gd name="T4" fmla="*/ 793 w 870"/>
                <a:gd name="T5" fmla="*/ 1392 h 1454"/>
                <a:gd name="T6" fmla="*/ 824 w 870"/>
                <a:gd name="T7" fmla="*/ 1322 h 1454"/>
                <a:gd name="T8" fmla="*/ 870 w 870"/>
                <a:gd name="T9" fmla="*/ 1289 h 1454"/>
                <a:gd name="T10" fmla="*/ 857 w 870"/>
                <a:gd name="T11" fmla="*/ 1266 h 1454"/>
                <a:gd name="T12" fmla="*/ 837 w 870"/>
                <a:gd name="T13" fmla="*/ 1177 h 1454"/>
                <a:gd name="T14" fmla="*/ 509 w 870"/>
                <a:gd name="T15" fmla="*/ 98 h 1454"/>
                <a:gd name="T16" fmla="*/ 80 w 870"/>
                <a:gd name="T17" fmla="*/ 76 h 1454"/>
                <a:gd name="T18" fmla="*/ 25 w 870"/>
                <a:gd name="T19" fmla="*/ 173 h 1454"/>
                <a:gd name="T20" fmla="*/ 0 w 870"/>
                <a:gd name="T21" fmla="*/ 224 h 1454"/>
                <a:gd name="T22" fmla="*/ 34 w 870"/>
                <a:gd name="T23" fmla="*/ 298 h 1454"/>
                <a:gd name="T24" fmla="*/ 17 w 870"/>
                <a:gd name="T25" fmla="*/ 395 h 1454"/>
                <a:gd name="T26" fmla="*/ 39 w 870"/>
                <a:gd name="T27" fmla="*/ 470 h 1454"/>
                <a:gd name="T28" fmla="*/ 59 w 870"/>
                <a:gd name="T29" fmla="*/ 546 h 1454"/>
                <a:gd name="T30" fmla="*/ 94 w 870"/>
                <a:gd name="T31" fmla="*/ 601 h 1454"/>
                <a:gd name="T32" fmla="*/ 83 w 870"/>
                <a:gd name="T33" fmla="*/ 643 h 1454"/>
                <a:gd name="T34" fmla="*/ 108 w 870"/>
                <a:gd name="T35" fmla="*/ 733 h 1454"/>
                <a:gd name="T36" fmla="*/ 125 w 870"/>
                <a:gd name="T37" fmla="*/ 775 h 1454"/>
                <a:gd name="T38" fmla="*/ 100 w 870"/>
                <a:gd name="T39" fmla="*/ 810 h 1454"/>
                <a:gd name="T40" fmla="*/ 133 w 870"/>
                <a:gd name="T41" fmla="*/ 889 h 1454"/>
                <a:gd name="T42" fmla="*/ 170 w 870"/>
                <a:gd name="T43" fmla="*/ 974 h 1454"/>
                <a:gd name="T44" fmla="*/ 194 w 870"/>
                <a:gd name="T45" fmla="*/ 1014 h 1454"/>
                <a:gd name="T46" fmla="*/ 176 w 870"/>
                <a:gd name="T47" fmla="*/ 1086 h 1454"/>
                <a:gd name="T48" fmla="*/ 216 w 870"/>
                <a:gd name="T49" fmla="*/ 1119 h 1454"/>
                <a:gd name="T50" fmla="*/ 286 w 870"/>
                <a:gd name="T51" fmla="*/ 1142 h 1454"/>
                <a:gd name="T52" fmla="*/ 328 w 870"/>
                <a:gd name="T53" fmla="*/ 1206 h 1454"/>
                <a:gd name="T54" fmla="*/ 390 w 870"/>
                <a:gd name="T55" fmla="*/ 1238 h 1454"/>
                <a:gd name="T56" fmla="*/ 389 w 870"/>
                <a:gd name="T57" fmla="*/ 1267 h 1454"/>
                <a:gd name="T58" fmla="*/ 445 w 870"/>
                <a:gd name="T59" fmla="*/ 1262 h 1454"/>
                <a:gd name="T60" fmla="*/ 490 w 870"/>
                <a:gd name="T61" fmla="*/ 1330 h 1454"/>
                <a:gd name="T62" fmla="*/ 495 w 870"/>
                <a:gd name="T63" fmla="*/ 1420 h 1454"/>
                <a:gd name="T64" fmla="*/ 768 w 870"/>
                <a:gd name="T65" fmla="*/ 1454 h 1454"/>
                <a:gd name="T66" fmla="*/ 225 w 870"/>
                <a:gd name="T67" fmla="*/ 1198 h 1454"/>
                <a:gd name="T68" fmla="*/ 197 w 870"/>
                <a:gd name="T69" fmla="*/ 1181 h 1454"/>
                <a:gd name="T70" fmla="*/ 237 w 870"/>
                <a:gd name="T71" fmla="*/ 1177 h 1454"/>
                <a:gd name="T72" fmla="*/ 273 w 870"/>
                <a:gd name="T73" fmla="*/ 1202 h 1454"/>
                <a:gd name="T74" fmla="*/ 230 w 870"/>
                <a:gd name="T75" fmla="*/ 1181 h 1454"/>
                <a:gd name="T76" fmla="*/ 375 w 870"/>
                <a:gd name="T77" fmla="*/ 1325 h 1454"/>
                <a:gd name="T78" fmla="*/ 383 w 870"/>
                <a:gd name="T79" fmla="*/ 1309 h 1454"/>
                <a:gd name="T80" fmla="*/ 359 w 870"/>
                <a:gd name="T81" fmla="*/ 1305 h 1454"/>
                <a:gd name="T82" fmla="*/ 369 w 870"/>
                <a:gd name="T83" fmla="*/ 1390 h 1454"/>
                <a:gd name="T84" fmla="*/ 351 w 870"/>
                <a:gd name="T85" fmla="*/ 1384 h 1454"/>
                <a:gd name="T86" fmla="*/ 347 w 870"/>
                <a:gd name="T87" fmla="*/ 1373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0" h="1454">
                  <a:moveTo>
                    <a:pt x="768" y="1454"/>
                  </a:moveTo>
                  <a:lnTo>
                    <a:pt x="793" y="1451"/>
                  </a:lnTo>
                  <a:lnTo>
                    <a:pt x="801" y="1439"/>
                  </a:lnTo>
                  <a:lnTo>
                    <a:pt x="806" y="1420"/>
                  </a:lnTo>
                  <a:lnTo>
                    <a:pt x="782" y="1417"/>
                  </a:lnTo>
                  <a:lnTo>
                    <a:pt x="779" y="1412"/>
                  </a:lnTo>
                  <a:lnTo>
                    <a:pt x="782" y="1400"/>
                  </a:lnTo>
                  <a:lnTo>
                    <a:pt x="782" y="1397"/>
                  </a:lnTo>
                  <a:lnTo>
                    <a:pt x="793" y="1392"/>
                  </a:lnTo>
                  <a:lnTo>
                    <a:pt x="814" y="1375"/>
                  </a:lnTo>
                  <a:lnTo>
                    <a:pt x="817" y="1344"/>
                  </a:lnTo>
                  <a:lnTo>
                    <a:pt x="824" y="1322"/>
                  </a:lnTo>
                  <a:lnTo>
                    <a:pt x="837" y="1308"/>
                  </a:lnTo>
                  <a:lnTo>
                    <a:pt x="859" y="1298"/>
                  </a:lnTo>
                  <a:lnTo>
                    <a:pt x="870" y="1289"/>
                  </a:lnTo>
                  <a:lnTo>
                    <a:pt x="870" y="1275"/>
                  </a:lnTo>
                  <a:lnTo>
                    <a:pt x="864" y="1272"/>
                  </a:lnTo>
                  <a:lnTo>
                    <a:pt x="857" y="1266"/>
                  </a:lnTo>
                  <a:lnTo>
                    <a:pt x="849" y="1228"/>
                  </a:lnTo>
                  <a:lnTo>
                    <a:pt x="834" y="1198"/>
                  </a:lnTo>
                  <a:lnTo>
                    <a:pt x="837" y="1177"/>
                  </a:lnTo>
                  <a:lnTo>
                    <a:pt x="821" y="1170"/>
                  </a:lnTo>
                  <a:lnTo>
                    <a:pt x="390" y="519"/>
                  </a:lnTo>
                  <a:lnTo>
                    <a:pt x="509" y="98"/>
                  </a:lnTo>
                  <a:lnTo>
                    <a:pt x="89" y="0"/>
                  </a:lnTo>
                  <a:lnTo>
                    <a:pt x="80" y="29"/>
                  </a:lnTo>
                  <a:lnTo>
                    <a:pt x="80" y="76"/>
                  </a:lnTo>
                  <a:lnTo>
                    <a:pt x="47" y="150"/>
                  </a:lnTo>
                  <a:lnTo>
                    <a:pt x="28" y="165"/>
                  </a:lnTo>
                  <a:lnTo>
                    <a:pt x="25" y="173"/>
                  </a:lnTo>
                  <a:lnTo>
                    <a:pt x="14" y="178"/>
                  </a:lnTo>
                  <a:lnTo>
                    <a:pt x="5" y="204"/>
                  </a:lnTo>
                  <a:lnTo>
                    <a:pt x="0" y="224"/>
                  </a:lnTo>
                  <a:lnTo>
                    <a:pt x="17" y="249"/>
                  </a:lnTo>
                  <a:lnTo>
                    <a:pt x="28" y="276"/>
                  </a:lnTo>
                  <a:lnTo>
                    <a:pt x="34" y="298"/>
                  </a:lnTo>
                  <a:lnTo>
                    <a:pt x="33" y="338"/>
                  </a:lnTo>
                  <a:lnTo>
                    <a:pt x="22" y="359"/>
                  </a:lnTo>
                  <a:lnTo>
                    <a:pt x="17" y="395"/>
                  </a:lnTo>
                  <a:lnTo>
                    <a:pt x="11" y="418"/>
                  </a:lnTo>
                  <a:lnTo>
                    <a:pt x="22" y="441"/>
                  </a:lnTo>
                  <a:lnTo>
                    <a:pt x="39" y="470"/>
                  </a:lnTo>
                  <a:lnTo>
                    <a:pt x="53" y="501"/>
                  </a:lnTo>
                  <a:lnTo>
                    <a:pt x="63" y="526"/>
                  </a:lnTo>
                  <a:lnTo>
                    <a:pt x="59" y="546"/>
                  </a:lnTo>
                  <a:lnTo>
                    <a:pt x="58" y="549"/>
                  </a:lnTo>
                  <a:lnTo>
                    <a:pt x="58" y="562"/>
                  </a:lnTo>
                  <a:lnTo>
                    <a:pt x="94" y="601"/>
                  </a:lnTo>
                  <a:lnTo>
                    <a:pt x="91" y="616"/>
                  </a:lnTo>
                  <a:lnTo>
                    <a:pt x="86" y="630"/>
                  </a:lnTo>
                  <a:lnTo>
                    <a:pt x="83" y="643"/>
                  </a:lnTo>
                  <a:lnTo>
                    <a:pt x="83" y="694"/>
                  </a:lnTo>
                  <a:lnTo>
                    <a:pt x="97" y="718"/>
                  </a:lnTo>
                  <a:lnTo>
                    <a:pt x="108" y="733"/>
                  </a:lnTo>
                  <a:lnTo>
                    <a:pt x="125" y="736"/>
                  </a:lnTo>
                  <a:lnTo>
                    <a:pt x="131" y="754"/>
                  </a:lnTo>
                  <a:lnTo>
                    <a:pt x="125" y="775"/>
                  </a:lnTo>
                  <a:lnTo>
                    <a:pt x="111" y="786"/>
                  </a:lnTo>
                  <a:lnTo>
                    <a:pt x="105" y="786"/>
                  </a:lnTo>
                  <a:lnTo>
                    <a:pt x="100" y="810"/>
                  </a:lnTo>
                  <a:lnTo>
                    <a:pt x="103" y="829"/>
                  </a:lnTo>
                  <a:lnTo>
                    <a:pt x="122" y="855"/>
                  </a:lnTo>
                  <a:lnTo>
                    <a:pt x="133" y="889"/>
                  </a:lnTo>
                  <a:lnTo>
                    <a:pt x="142" y="918"/>
                  </a:lnTo>
                  <a:lnTo>
                    <a:pt x="150" y="938"/>
                  </a:lnTo>
                  <a:lnTo>
                    <a:pt x="170" y="974"/>
                  </a:lnTo>
                  <a:lnTo>
                    <a:pt x="180" y="989"/>
                  </a:lnTo>
                  <a:lnTo>
                    <a:pt x="183" y="1008"/>
                  </a:lnTo>
                  <a:lnTo>
                    <a:pt x="194" y="1014"/>
                  </a:lnTo>
                  <a:lnTo>
                    <a:pt x="194" y="1030"/>
                  </a:lnTo>
                  <a:lnTo>
                    <a:pt x="187" y="1041"/>
                  </a:lnTo>
                  <a:lnTo>
                    <a:pt x="176" y="1086"/>
                  </a:lnTo>
                  <a:lnTo>
                    <a:pt x="173" y="1099"/>
                  </a:lnTo>
                  <a:lnTo>
                    <a:pt x="189" y="1116"/>
                  </a:lnTo>
                  <a:lnTo>
                    <a:pt x="216" y="1119"/>
                  </a:lnTo>
                  <a:lnTo>
                    <a:pt x="244" y="1130"/>
                  </a:lnTo>
                  <a:lnTo>
                    <a:pt x="269" y="1142"/>
                  </a:lnTo>
                  <a:lnTo>
                    <a:pt x="286" y="1142"/>
                  </a:lnTo>
                  <a:lnTo>
                    <a:pt x="305" y="1161"/>
                  </a:lnTo>
                  <a:lnTo>
                    <a:pt x="320" y="1192"/>
                  </a:lnTo>
                  <a:lnTo>
                    <a:pt x="328" y="1206"/>
                  </a:lnTo>
                  <a:lnTo>
                    <a:pt x="351" y="1219"/>
                  </a:lnTo>
                  <a:lnTo>
                    <a:pt x="383" y="1223"/>
                  </a:lnTo>
                  <a:lnTo>
                    <a:pt x="390" y="1238"/>
                  </a:lnTo>
                  <a:lnTo>
                    <a:pt x="395" y="1258"/>
                  </a:lnTo>
                  <a:lnTo>
                    <a:pt x="386" y="1261"/>
                  </a:lnTo>
                  <a:lnTo>
                    <a:pt x="389" y="1267"/>
                  </a:lnTo>
                  <a:lnTo>
                    <a:pt x="408" y="1272"/>
                  </a:lnTo>
                  <a:lnTo>
                    <a:pt x="425" y="1273"/>
                  </a:lnTo>
                  <a:lnTo>
                    <a:pt x="445" y="1262"/>
                  </a:lnTo>
                  <a:lnTo>
                    <a:pt x="470" y="1289"/>
                  </a:lnTo>
                  <a:lnTo>
                    <a:pt x="475" y="1303"/>
                  </a:lnTo>
                  <a:lnTo>
                    <a:pt x="490" y="1330"/>
                  </a:lnTo>
                  <a:lnTo>
                    <a:pt x="492" y="1350"/>
                  </a:lnTo>
                  <a:lnTo>
                    <a:pt x="492" y="1408"/>
                  </a:lnTo>
                  <a:lnTo>
                    <a:pt x="495" y="1420"/>
                  </a:lnTo>
                  <a:lnTo>
                    <a:pt x="559" y="1428"/>
                  </a:lnTo>
                  <a:lnTo>
                    <a:pt x="681" y="1445"/>
                  </a:lnTo>
                  <a:lnTo>
                    <a:pt x="768" y="1454"/>
                  </a:lnTo>
                  <a:close/>
                  <a:moveTo>
                    <a:pt x="217" y="1181"/>
                  </a:moveTo>
                  <a:lnTo>
                    <a:pt x="225" y="1191"/>
                  </a:lnTo>
                  <a:lnTo>
                    <a:pt x="225" y="1198"/>
                  </a:lnTo>
                  <a:lnTo>
                    <a:pt x="205" y="1198"/>
                  </a:lnTo>
                  <a:lnTo>
                    <a:pt x="201" y="1191"/>
                  </a:lnTo>
                  <a:lnTo>
                    <a:pt x="197" y="1181"/>
                  </a:lnTo>
                  <a:lnTo>
                    <a:pt x="217" y="1181"/>
                  </a:lnTo>
                  <a:close/>
                  <a:moveTo>
                    <a:pt x="230" y="1181"/>
                  </a:moveTo>
                  <a:lnTo>
                    <a:pt x="237" y="1177"/>
                  </a:lnTo>
                  <a:lnTo>
                    <a:pt x="259" y="1191"/>
                  </a:lnTo>
                  <a:lnTo>
                    <a:pt x="278" y="1198"/>
                  </a:lnTo>
                  <a:lnTo>
                    <a:pt x="273" y="1202"/>
                  </a:lnTo>
                  <a:lnTo>
                    <a:pt x="245" y="1200"/>
                  </a:lnTo>
                  <a:lnTo>
                    <a:pt x="234" y="1191"/>
                  </a:lnTo>
                  <a:lnTo>
                    <a:pt x="230" y="1181"/>
                  </a:lnTo>
                  <a:close/>
                  <a:moveTo>
                    <a:pt x="359" y="1305"/>
                  </a:moveTo>
                  <a:lnTo>
                    <a:pt x="370" y="1320"/>
                  </a:lnTo>
                  <a:lnTo>
                    <a:pt x="375" y="1325"/>
                  </a:lnTo>
                  <a:lnTo>
                    <a:pt x="384" y="1330"/>
                  </a:lnTo>
                  <a:lnTo>
                    <a:pt x="389" y="1320"/>
                  </a:lnTo>
                  <a:lnTo>
                    <a:pt x="383" y="1309"/>
                  </a:lnTo>
                  <a:lnTo>
                    <a:pt x="365" y="1297"/>
                  </a:lnTo>
                  <a:lnTo>
                    <a:pt x="359" y="1297"/>
                  </a:lnTo>
                  <a:lnTo>
                    <a:pt x="359" y="1305"/>
                  </a:lnTo>
                  <a:close/>
                  <a:moveTo>
                    <a:pt x="350" y="1359"/>
                  </a:moveTo>
                  <a:lnTo>
                    <a:pt x="361" y="1378"/>
                  </a:lnTo>
                  <a:lnTo>
                    <a:pt x="369" y="1390"/>
                  </a:lnTo>
                  <a:lnTo>
                    <a:pt x="359" y="1392"/>
                  </a:lnTo>
                  <a:lnTo>
                    <a:pt x="351" y="1384"/>
                  </a:lnTo>
                  <a:lnTo>
                    <a:pt x="351" y="1384"/>
                  </a:lnTo>
                  <a:lnTo>
                    <a:pt x="348" y="1380"/>
                  </a:lnTo>
                  <a:lnTo>
                    <a:pt x="347" y="1373"/>
                  </a:lnTo>
                  <a:lnTo>
                    <a:pt x="347" y="1373"/>
                  </a:lnTo>
                  <a:lnTo>
                    <a:pt x="347" y="1359"/>
                  </a:lnTo>
                  <a:lnTo>
                    <a:pt x="350" y="1359"/>
                  </a:lnTo>
                  <a:close/>
                </a:path>
              </a:pathLst>
            </a:custGeom>
            <a:solidFill>
              <a:schemeClr val="tx2"/>
            </a:solidFill>
            <a:ln w="5">
              <a:solidFill>
                <a:schemeClr val="bg1">
                  <a:lumMod val="6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57" name="Group 56"/>
          <p:cNvGrpSpPr/>
          <p:nvPr/>
        </p:nvGrpSpPr>
        <p:grpSpPr>
          <a:xfrm>
            <a:off x="8088783" y="1634996"/>
            <a:ext cx="449478" cy="2465776"/>
            <a:chOff x="8313522" y="1529245"/>
            <a:chExt cx="449478" cy="2465776"/>
          </a:xfrm>
        </p:grpSpPr>
        <p:sp>
          <p:nvSpPr>
            <p:cNvPr id="58" name="Rounded Rectangle 57"/>
            <p:cNvSpPr/>
            <p:nvPr/>
          </p:nvSpPr>
          <p:spPr>
            <a:xfrm>
              <a:off x="8313522" y="1529245"/>
              <a:ext cx="449478" cy="245986"/>
            </a:xfrm>
            <a:prstGeom prst="roundRect">
              <a:avLst/>
            </a:prstGeom>
            <a:solidFill>
              <a:schemeClr val="accent4"/>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VT</a:t>
              </a:r>
            </a:p>
          </p:txBody>
        </p:sp>
        <p:sp>
          <p:nvSpPr>
            <p:cNvPr id="59" name="Rounded Rectangle 58"/>
            <p:cNvSpPr/>
            <p:nvPr/>
          </p:nvSpPr>
          <p:spPr>
            <a:xfrm>
              <a:off x="8313522" y="1846358"/>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NH</a:t>
              </a:r>
            </a:p>
          </p:txBody>
        </p:sp>
        <p:sp>
          <p:nvSpPr>
            <p:cNvPr id="60" name="Rounded Rectangle 59"/>
            <p:cNvSpPr/>
            <p:nvPr/>
          </p:nvSpPr>
          <p:spPr>
            <a:xfrm>
              <a:off x="8313522" y="2163471"/>
              <a:ext cx="449478" cy="245986"/>
            </a:xfrm>
            <a:prstGeom prst="roundRect">
              <a:avLst/>
            </a:prstGeom>
            <a:solidFill>
              <a:schemeClr val="tx2"/>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MA</a:t>
              </a:r>
            </a:p>
          </p:txBody>
        </p:sp>
        <p:sp>
          <p:nvSpPr>
            <p:cNvPr id="61" name="Rounded Rectangle 60"/>
            <p:cNvSpPr/>
            <p:nvPr/>
          </p:nvSpPr>
          <p:spPr>
            <a:xfrm>
              <a:off x="8313522" y="3114810"/>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NJ</a:t>
              </a:r>
            </a:p>
          </p:txBody>
        </p:sp>
        <p:sp>
          <p:nvSpPr>
            <p:cNvPr id="62" name="Rounded Rectangle 61"/>
            <p:cNvSpPr/>
            <p:nvPr/>
          </p:nvSpPr>
          <p:spPr>
            <a:xfrm>
              <a:off x="8313522" y="3431923"/>
              <a:ext cx="449478" cy="245986"/>
            </a:xfrm>
            <a:prstGeom prst="roundRect">
              <a:avLst/>
            </a:prstGeom>
            <a:solidFill>
              <a:srgbClr val="7030A0"/>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DE</a:t>
              </a:r>
            </a:p>
          </p:txBody>
        </p:sp>
        <p:sp>
          <p:nvSpPr>
            <p:cNvPr id="64" name="Rounded Rectangle 63"/>
            <p:cNvSpPr/>
            <p:nvPr/>
          </p:nvSpPr>
          <p:spPr>
            <a:xfrm>
              <a:off x="8313522" y="3749035"/>
              <a:ext cx="449478" cy="245986"/>
            </a:xfrm>
            <a:prstGeom prst="roundRect">
              <a:avLst/>
            </a:prstGeom>
            <a:solidFill>
              <a:schemeClr val="tx2"/>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DC</a:t>
              </a:r>
            </a:p>
          </p:txBody>
        </p:sp>
        <p:sp>
          <p:nvSpPr>
            <p:cNvPr id="102" name="Rounded Rectangle 101"/>
            <p:cNvSpPr/>
            <p:nvPr/>
          </p:nvSpPr>
          <p:spPr>
            <a:xfrm>
              <a:off x="8313522" y="2797697"/>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CT</a:t>
              </a:r>
            </a:p>
          </p:txBody>
        </p:sp>
        <p:sp>
          <p:nvSpPr>
            <p:cNvPr id="103" name="Rounded Rectangle 102"/>
            <p:cNvSpPr/>
            <p:nvPr/>
          </p:nvSpPr>
          <p:spPr>
            <a:xfrm>
              <a:off x="8313522" y="2480584"/>
              <a:ext cx="449478" cy="245986"/>
            </a:xfrm>
            <a:prstGeom prst="roundRect">
              <a:avLst/>
            </a:prstGeom>
            <a:solidFill>
              <a:schemeClr val="bg1">
                <a:lumMod val="8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RI</a:t>
              </a:r>
            </a:p>
          </p:txBody>
        </p:sp>
      </p:grpSp>
      <p:sp>
        <p:nvSpPr>
          <p:cNvPr id="55" name="Title 1"/>
          <p:cNvSpPr txBox="1">
            <a:spLocks/>
          </p:cNvSpPr>
          <p:nvPr/>
        </p:nvSpPr>
        <p:spPr>
          <a:xfrm>
            <a:off x="-739364" y="5120347"/>
            <a:ext cx="6269908" cy="68493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prstClr val="black"/>
              </a:solidFill>
            </a:endParaRPr>
          </a:p>
        </p:txBody>
      </p:sp>
      <p:sp>
        <p:nvSpPr>
          <p:cNvPr id="56" name="TextBox 55"/>
          <p:cNvSpPr txBox="1"/>
          <p:nvPr/>
        </p:nvSpPr>
        <p:spPr>
          <a:xfrm>
            <a:off x="299511" y="6300302"/>
            <a:ext cx="8238750" cy="830997"/>
          </a:xfrm>
          <a:prstGeom prst="rect">
            <a:avLst/>
          </a:prstGeom>
          <a:noFill/>
        </p:spPr>
        <p:txBody>
          <a:bodyPr wrap="square" rtlCol="0">
            <a:spAutoFit/>
          </a:bodyPr>
          <a:lstStyle/>
          <a:p>
            <a:r>
              <a:rPr lang="en-US" sz="2400" b="1" dirty="0">
                <a:solidFill>
                  <a:prstClr val="black"/>
                </a:solidFill>
              </a:rPr>
              <a:t>STATES IMPLEMENTING EXTENSION OF FOSTER CARE (7/13)</a:t>
            </a:r>
          </a:p>
          <a:p>
            <a:endParaRPr lang="en-US" sz="2400" b="1" dirty="0">
              <a:solidFill>
                <a:prstClr val="black"/>
              </a:solidFill>
            </a:endParaRPr>
          </a:p>
        </p:txBody>
      </p:sp>
      <p:sp>
        <p:nvSpPr>
          <p:cNvPr id="3" name="Rectangle 2"/>
          <p:cNvSpPr/>
          <p:nvPr/>
        </p:nvSpPr>
        <p:spPr>
          <a:xfrm>
            <a:off x="350313" y="5743956"/>
            <a:ext cx="1692812" cy="3135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Implemented</a:t>
            </a:r>
          </a:p>
        </p:txBody>
      </p:sp>
      <p:sp>
        <p:nvSpPr>
          <p:cNvPr id="4" name="Rectangle 3"/>
          <p:cNvSpPr/>
          <p:nvPr/>
        </p:nvSpPr>
        <p:spPr>
          <a:xfrm>
            <a:off x="2267247" y="5743957"/>
            <a:ext cx="1558420" cy="3329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Pending</a:t>
            </a:r>
          </a:p>
        </p:txBody>
      </p:sp>
      <p:sp>
        <p:nvSpPr>
          <p:cNvPr id="5" name="Rectangle 4"/>
          <p:cNvSpPr/>
          <p:nvPr/>
        </p:nvSpPr>
        <p:spPr>
          <a:xfrm>
            <a:off x="3967752" y="5743957"/>
            <a:ext cx="1558420" cy="33299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Leg. Passed</a:t>
            </a:r>
          </a:p>
        </p:txBody>
      </p:sp>
      <p:sp>
        <p:nvSpPr>
          <p:cNvPr id="6" name="Rectangle 5"/>
          <p:cNvSpPr/>
          <p:nvPr/>
        </p:nvSpPr>
        <p:spPr>
          <a:xfrm>
            <a:off x="5627071" y="5743957"/>
            <a:ext cx="2345941" cy="31356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Imp. No Fed. Funding</a:t>
            </a:r>
          </a:p>
        </p:txBody>
      </p:sp>
    </p:spTree>
    <p:extLst>
      <p:ext uri="{BB962C8B-B14F-4D97-AF65-F5344CB8AC3E}">
        <p14:creationId xmlns:p14="http://schemas.microsoft.com/office/powerpoint/2010/main" val="321898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States Implementing </a:t>
            </a:r>
            <a:br>
              <a:rPr lang="en-US" dirty="0">
                <a:solidFill>
                  <a:schemeClr val="tx2"/>
                </a:solidFill>
              </a:rPr>
            </a:br>
            <a:r>
              <a:rPr lang="en-US" dirty="0">
                <a:solidFill>
                  <a:schemeClr val="tx2"/>
                </a:solidFill>
              </a:rPr>
              <a:t>Title IV-E Funded Extension</a:t>
            </a:r>
          </a:p>
        </p:txBody>
      </p:sp>
      <p:sp>
        <p:nvSpPr>
          <p:cNvPr id="3" name="Content Placeholder 2"/>
          <p:cNvSpPr>
            <a:spLocks noGrp="1"/>
          </p:cNvSpPr>
          <p:nvPr>
            <p:ph idx="1"/>
          </p:nvPr>
        </p:nvSpPr>
        <p:spPr>
          <a:xfrm>
            <a:off x="609600" y="1828800"/>
            <a:ext cx="7543800" cy="4419600"/>
          </a:xfrm>
        </p:spPr>
        <p:txBody>
          <a:bodyPr>
            <a:normAutofit fontScale="92500" lnSpcReduction="20000"/>
          </a:bodyPr>
          <a:lstStyle/>
          <a:p>
            <a:pPr marL="0" indent="0">
              <a:buNone/>
            </a:pPr>
            <a:r>
              <a:rPr lang="en-US" dirty="0"/>
              <a:t>          </a:t>
            </a:r>
            <a:r>
              <a:rPr lang="en-US" u="sng" dirty="0">
                <a:solidFill>
                  <a:schemeClr val="tx2"/>
                </a:solidFill>
              </a:rPr>
              <a:t>Approved (18)</a:t>
            </a:r>
            <a:r>
              <a:rPr lang="en-US" dirty="0">
                <a:solidFill>
                  <a:schemeClr val="tx2"/>
                </a:solidFill>
              </a:rPr>
              <a:t>		       </a:t>
            </a:r>
            <a:r>
              <a:rPr lang="en-US" u="sng" dirty="0">
                <a:solidFill>
                  <a:schemeClr val="tx2"/>
                </a:solidFill>
              </a:rPr>
              <a:t>Pending (2)</a:t>
            </a:r>
          </a:p>
          <a:p>
            <a:pPr marL="365760" indent="0">
              <a:spcBef>
                <a:spcPts val="1200"/>
              </a:spcBef>
              <a:buNone/>
            </a:pPr>
            <a:r>
              <a:rPr lang="en-US" sz="2400" dirty="0"/>
              <a:t>Alabama		Minnesota	       Massachusetts</a:t>
            </a:r>
          </a:p>
          <a:p>
            <a:pPr marL="365760" indent="0">
              <a:spcBef>
                <a:spcPts val="1200"/>
              </a:spcBef>
              <a:buNone/>
            </a:pPr>
            <a:r>
              <a:rPr lang="en-US" sz="2400" dirty="0"/>
              <a:t>Arkansas		Nebraska	       Pennsylvania</a:t>
            </a:r>
          </a:p>
          <a:p>
            <a:pPr marL="365760" indent="0">
              <a:spcBef>
                <a:spcPts val="1200"/>
              </a:spcBef>
              <a:buNone/>
            </a:pPr>
            <a:r>
              <a:rPr lang="en-US" sz="2400" dirty="0"/>
              <a:t>California		New York	</a:t>
            </a:r>
          </a:p>
          <a:p>
            <a:pPr marL="365760" indent="0">
              <a:spcBef>
                <a:spcPts val="1200"/>
              </a:spcBef>
              <a:buNone/>
            </a:pPr>
            <a:r>
              <a:rPr lang="en-US" sz="2400" dirty="0"/>
              <a:t>D.C.			N. Dakota		</a:t>
            </a:r>
            <a:endParaRPr lang="en-US" sz="2800" u="sng" dirty="0">
              <a:solidFill>
                <a:schemeClr val="tx2"/>
              </a:solidFill>
            </a:endParaRPr>
          </a:p>
          <a:p>
            <a:pPr marL="365760" indent="0">
              <a:spcBef>
                <a:spcPts val="1200"/>
              </a:spcBef>
              <a:buNone/>
            </a:pPr>
            <a:r>
              <a:rPr lang="en-US" sz="2400" dirty="0"/>
              <a:t>Illinois		Oregon		</a:t>
            </a:r>
          </a:p>
          <a:p>
            <a:pPr marL="365760" indent="0">
              <a:spcBef>
                <a:spcPts val="1200"/>
              </a:spcBef>
              <a:buNone/>
            </a:pPr>
            <a:r>
              <a:rPr lang="en-US" sz="2400" dirty="0"/>
              <a:t>Indiana		Tennessee		</a:t>
            </a:r>
          </a:p>
          <a:p>
            <a:pPr marL="365760" indent="0">
              <a:spcBef>
                <a:spcPts val="1200"/>
              </a:spcBef>
              <a:buNone/>
            </a:pPr>
            <a:r>
              <a:rPr lang="en-US" sz="2400" dirty="0"/>
              <a:t>Maine		Texas			</a:t>
            </a:r>
          </a:p>
          <a:p>
            <a:pPr marL="365760" indent="0">
              <a:spcBef>
                <a:spcPts val="1200"/>
              </a:spcBef>
              <a:buNone/>
            </a:pPr>
            <a:r>
              <a:rPr lang="en-US" sz="2400" dirty="0"/>
              <a:t>Maryland		Washington</a:t>
            </a:r>
          </a:p>
          <a:p>
            <a:pPr marL="365760" indent="0">
              <a:spcBef>
                <a:spcPts val="1200"/>
              </a:spcBef>
              <a:buNone/>
            </a:pPr>
            <a:r>
              <a:rPr lang="en-US" sz="2400" dirty="0"/>
              <a:t>Michigan		W. Virginia</a:t>
            </a:r>
          </a:p>
          <a:p>
            <a:pPr marL="365760" indent="0">
              <a:spcBef>
                <a:spcPts val="1200"/>
              </a:spcBef>
              <a:buNone/>
            </a:pPr>
            <a:endParaRPr lang="en-US" sz="2400" dirty="0"/>
          </a:p>
          <a:p>
            <a:pPr marL="0" indent="0">
              <a:buNone/>
            </a:pPr>
            <a:endParaRPr lang="en-US" dirty="0"/>
          </a:p>
        </p:txBody>
      </p:sp>
    </p:spTree>
    <p:extLst>
      <p:ext uri="{BB962C8B-B14F-4D97-AF65-F5344CB8AC3E}">
        <p14:creationId xmlns:p14="http://schemas.microsoft.com/office/powerpoint/2010/main" val="285202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38200"/>
            <a:ext cx="4724400" cy="762000"/>
          </a:xfrm>
        </p:spPr>
        <p:txBody>
          <a:bodyPr>
            <a:normAutofit fontScale="90000"/>
          </a:bodyPr>
          <a:lstStyle/>
          <a:p>
            <a:r>
              <a:rPr lang="en-US" dirty="0">
                <a:solidFill>
                  <a:schemeClr val="tx2">
                    <a:lumMod val="75000"/>
                  </a:schemeClr>
                </a:solidFill>
              </a:rPr>
              <a:t>Implementation </a:t>
            </a:r>
            <a:br>
              <a:rPr lang="en-US" dirty="0">
                <a:solidFill>
                  <a:schemeClr val="tx2">
                    <a:lumMod val="75000"/>
                  </a:schemeClr>
                </a:solidFill>
              </a:rPr>
            </a:br>
            <a:r>
              <a:rPr lang="en-US" sz="4000" dirty="0">
                <a:solidFill>
                  <a:schemeClr val="tx2">
                    <a:lumMod val="75000"/>
                  </a:schemeClr>
                </a:solidFill>
              </a:rPr>
              <a:t>Who, What, How</a:t>
            </a:r>
            <a:endParaRPr lang="en-US" dirty="0">
              <a:solidFill>
                <a:schemeClr val="tx2">
                  <a:lumMod val="75000"/>
                </a:schemeClr>
              </a:solidFill>
            </a:endParaRPr>
          </a:p>
        </p:txBody>
      </p:sp>
      <p:sp>
        <p:nvSpPr>
          <p:cNvPr id="3" name="Content Placeholder 2"/>
          <p:cNvSpPr>
            <a:spLocks noGrp="1"/>
          </p:cNvSpPr>
          <p:nvPr>
            <p:ph idx="1"/>
          </p:nvPr>
        </p:nvSpPr>
        <p:spPr>
          <a:xfrm>
            <a:off x="914400" y="2286000"/>
            <a:ext cx="7543800" cy="3840163"/>
          </a:xfrm>
        </p:spPr>
        <p:txBody>
          <a:bodyPr>
            <a:normAutofit/>
          </a:bodyPr>
          <a:lstStyle/>
          <a:p>
            <a:pPr>
              <a:spcBef>
                <a:spcPts val="1800"/>
              </a:spcBef>
            </a:pPr>
            <a:r>
              <a:rPr lang="en-US" sz="2800" dirty="0"/>
              <a:t>Program instructions encourage creativity, innovation and “developmentally appropriate” policy and programs. </a:t>
            </a:r>
          </a:p>
          <a:p>
            <a:pPr lvl="0">
              <a:spcBef>
                <a:spcPts val="1800"/>
              </a:spcBef>
            </a:pPr>
            <a:r>
              <a:rPr lang="en-US" sz="2800" dirty="0"/>
              <a:t>Some states have </a:t>
            </a:r>
            <a:r>
              <a:rPr lang="en-US" sz="2800" dirty="0">
                <a:solidFill>
                  <a:prstClr val="black"/>
                </a:solidFill>
              </a:rPr>
              <a:t>simply continued the same policies without taking into consideration that participants will be legal adults.</a:t>
            </a:r>
          </a:p>
          <a:p>
            <a:pPr>
              <a:spcBef>
                <a:spcPts val="1800"/>
              </a:spcBef>
            </a:pPr>
            <a:r>
              <a:rPr lang="en-US" sz="2800" dirty="0"/>
              <a:t>What are the critical elements for success?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4800"/>
            <a:ext cx="2622755" cy="1905000"/>
          </a:xfrm>
          <a:prstGeom prst="rect">
            <a:avLst/>
          </a:prstGeom>
        </p:spPr>
      </p:pic>
    </p:spTree>
    <p:extLst>
      <p:ext uri="{BB962C8B-B14F-4D97-AF65-F5344CB8AC3E}">
        <p14:creationId xmlns:p14="http://schemas.microsoft.com/office/powerpoint/2010/main" val="206877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4600" y="381000"/>
            <a:ext cx="5181600" cy="1219200"/>
          </a:xfrm>
        </p:spPr>
        <p:txBody>
          <a:bodyPr>
            <a:noAutofit/>
          </a:bodyPr>
          <a:lstStyle/>
          <a:p>
            <a:r>
              <a:rPr lang="en-US" sz="4000" dirty="0">
                <a:solidFill>
                  <a:schemeClr val="tx2">
                    <a:lumMod val="75000"/>
                  </a:schemeClr>
                </a:solidFill>
              </a:rPr>
              <a:t>Broadest Population Possible</a:t>
            </a:r>
          </a:p>
        </p:txBody>
      </p:sp>
      <p:sp>
        <p:nvSpPr>
          <p:cNvPr id="6" name="Content Placeholder 5"/>
          <p:cNvSpPr>
            <a:spLocks noGrp="1"/>
          </p:cNvSpPr>
          <p:nvPr>
            <p:ph idx="1"/>
          </p:nvPr>
        </p:nvSpPr>
        <p:spPr>
          <a:xfrm>
            <a:off x="838200" y="1752600"/>
            <a:ext cx="7848600" cy="4648200"/>
          </a:xfrm>
        </p:spPr>
        <p:txBody>
          <a:bodyPr>
            <a:normAutofit fontScale="92500" lnSpcReduction="20000"/>
          </a:bodyPr>
          <a:lstStyle/>
          <a:p>
            <a:pPr>
              <a:spcBef>
                <a:spcPts val="1200"/>
              </a:spcBef>
            </a:pPr>
            <a:r>
              <a:rPr lang="en-US" sz="3000" dirty="0"/>
              <a:t>Maximum age 21 – </a:t>
            </a:r>
          </a:p>
          <a:p>
            <a:pPr marL="914400" indent="-374904">
              <a:spcBef>
                <a:spcPts val="1200"/>
              </a:spcBef>
              <a:buFont typeface="Courier New" pitchFamily="49" charset="0"/>
              <a:buChar char="o"/>
            </a:pPr>
            <a:r>
              <a:rPr lang="en-US" sz="2800" dirty="0"/>
              <a:t>Only Indiana has a lower age of 20</a:t>
            </a:r>
          </a:p>
          <a:p>
            <a:pPr>
              <a:spcBef>
                <a:spcPts val="2400"/>
              </a:spcBef>
            </a:pPr>
            <a:r>
              <a:rPr lang="en-US" sz="3000" dirty="0"/>
              <a:t>Inclusion of Juvenile Justice – </a:t>
            </a:r>
          </a:p>
          <a:p>
            <a:pPr marL="914400" indent="-283464">
              <a:spcBef>
                <a:spcPts val="1200"/>
              </a:spcBef>
              <a:buFont typeface="Courier New" pitchFamily="49" charset="0"/>
              <a:buChar char="o"/>
            </a:pPr>
            <a:r>
              <a:rPr lang="en-US" sz="2800" dirty="0"/>
              <a:t>15 states indicate yes, if dual wards or in foster care at age 18. </a:t>
            </a:r>
          </a:p>
          <a:p>
            <a:pPr>
              <a:spcBef>
                <a:spcPts val="2400"/>
              </a:spcBef>
            </a:pPr>
            <a:r>
              <a:rPr lang="en-US" sz="3000" dirty="0"/>
              <a:t>Reentry to Care – all states except:</a:t>
            </a:r>
          </a:p>
          <a:p>
            <a:pPr marL="914400" lvl="1">
              <a:spcBef>
                <a:spcPts val="1200"/>
              </a:spcBef>
              <a:buFont typeface="Courier New" pitchFamily="49" charset="0"/>
              <a:buChar char="o"/>
            </a:pPr>
            <a:r>
              <a:rPr lang="en-US" dirty="0"/>
              <a:t>Oregon - under development</a:t>
            </a:r>
          </a:p>
          <a:p>
            <a:pPr marL="914400" lvl="1">
              <a:spcBef>
                <a:spcPts val="1200"/>
              </a:spcBef>
              <a:buFont typeface="Courier New" pitchFamily="49" charset="0"/>
              <a:buChar char="o"/>
            </a:pPr>
            <a:r>
              <a:rPr lang="en-US" dirty="0"/>
              <a:t>N. Y. – Limited to two times</a:t>
            </a:r>
          </a:p>
          <a:p>
            <a:pPr marL="914400" lvl="1">
              <a:spcBef>
                <a:spcPts val="1200"/>
              </a:spcBef>
              <a:buFont typeface="Courier New" pitchFamily="49" charset="0"/>
              <a:buChar char="o"/>
            </a:pPr>
            <a:r>
              <a:rPr lang="en-US" dirty="0"/>
              <a:t>Washington State – until age 19</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1" y="127001"/>
            <a:ext cx="2463799" cy="1473199"/>
          </a:xfrm>
          <a:prstGeom prst="rect">
            <a:avLst/>
          </a:prstGeom>
        </p:spPr>
      </p:pic>
    </p:spTree>
    <p:extLst>
      <p:ext uri="{BB962C8B-B14F-4D97-AF65-F5344CB8AC3E}">
        <p14:creationId xmlns:p14="http://schemas.microsoft.com/office/powerpoint/2010/main" val="3210299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TotalTime>
  <Words>2413</Words>
  <Application>Microsoft Office PowerPoint</Application>
  <PresentationFormat>On-screen Show (4:3)</PresentationFormat>
  <Paragraphs>232</Paragraphs>
  <Slides>34</Slides>
  <Notes>12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34</vt:i4>
      </vt:variant>
    </vt:vector>
  </HeadingPairs>
  <TitlesOfParts>
    <vt:vector size="47" baseType="lpstr">
      <vt:lpstr>Arial</vt:lpstr>
      <vt:lpstr>Calibri</vt:lpstr>
      <vt:lpstr>Castellar</vt:lpstr>
      <vt:lpstr>Courier New</vt:lpstr>
      <vt:lpstr>Franklin Gothic Heavy</vt:lpstr>
      <vt:lpstr>Georgia</vt:lpstr>
      <vt:lpstr>Symbol</vt:lpstr>
      <vt:lpstr>Times New Roman</vt:lpstr>
      <vt:lpstr>Trebuchet MS</vt:lpstr>
      <vt:lpstr>Office Theme</vt:lpstr>
      <vt:lpstr>2_Office Theme</vt:lpstr>
      <vt:lpstr>1_Office Theme</vt:lpstr>
      <vt:lpstr>3_Office Theme</vt:lpstr>
      <vt:lpstr>Extended Foster Care Beyond Age 18</vt:lpstr>
      <vt:lpstr>Changing the Landscape</vt:lpstr>
      <vt:lpstr>Recognizing Reality</vt:lpstr>
      <vt:lpstr>PowerPoint Presentation</vt:lpstr>
      <vt:lpstr> Emancipation Goals and Outcomes from Foster Care 2003 to 2011 </vt:lpstr>
      <vt:lpstr>PowerPoint Presentation</vt:lpstr>
      <vt:lpstr>States Implementing  Title IV-E Funded Extension</vt:lpstr>
      <vt:lpstr>Implementation  Who, What, How</vt:lpstr>
      <vt:lpstr>Broadest Population Possible</vt:lpstr>
      <vt:lpstr>What does it take?</vt:lpstr>
      <vt:lpstr>    Eligibility Conditions</vt:lpstr>
      <vt:lpstr>Three States Eligibility</vt:lpstr>
      <vt:lpstr> Policy on Removing Barriers </vt:lpstr>
      <vt:lpstr>Broad Interpretation  of Federal Guidelines</vt:lpstr>
      <vt:lpstr>Keeping Eligibility Open</vt:lpstr>
      <vt:lpstr>    Critical to Recognize      Status as “Adults”</vt:lpstr>
      <vt:lpstr>Change of Status - Adults</vt:lpstr>
      <vt:lpstr>Young Adult Status</vt:lpstr>
      <vt:lpstr>Young Adult Status</vt:lpstr>
      <vt:lpstr>  Will Young Adults  Choose to Stay?</vt:lpstr>
      <vt:lpstr>Voluntary Agreement</vt:lpstr>
      <vt:lpstr>Choices Being Made</vt:lpstr>
      <vt:lpstr>Maintenance Payments</vt:lpstr>
      <vt:lpstr>Support for Parents</vt:lpstr>
      <vt:lpstr>Independent Living  with Supervision</vt:lpstr>
      <vt:lpstr>Permanency</vt:lpstr>
      <vt:lpstr>Permanent Connections</vt:lpstr>
      <vt:lpstr>C. B. Flexible Policy</vt:lpstr>
      <vt:lpstr>Foster Care  Prior to Age 18?</vt:lpstr>
      <vt:lpstr>Marriage or Military</vt:lpstr>
      <vt:lpstr>   Independent Living Setting Home of Parent or Guardian</vt:lpstr>
      <vt:lpstr>ILS – Adult Treatment Center   </vt:lpstr>
      <vt:lpstr>      New World for Case Managers, Courts, Foster Parents &amp; Stakeholders</vt:lpstr>
      <vt:lpstr>More than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Foster Care Beyond Age 18 - Using Innovative and Effective Approaches</dc:title>
  <dc:creator>Kate</dc:creator>
  <cp:lastModifiedBy>VanDyke, Misty N</cp:lastModifiedBy>
  <cp:revision>72</cp:revision>
  <cp:lastPrinted>2013-08-08T02:09:16Z</cp:lastPrinted>
  <dcterms:created xsi:type="dcterms:W3CDTF">2013-07-03T19:44:44Z</dcterms:created>
  <dcterms:modified xsi:type="dcterms:W3CDTF">2025-04-28T18:41:18Z</dcterms:modified>
</cp:coreProperties>
</file>