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53"/>
  </p:notesMasterIdLst>
  <p:sldIdLst>
    <p:sldId id="256" r:id="rId2"/>
    <p:sldId id="257" r:id="rId3"/>
    <p:sldId id="258" r:id="rId4"/>
    <p:sldId id="259" r:id="rId5"/>
    <p:sldId id="260" r:id="rId6"/>
    <p:sldId id="349" r:id="rId7"/>
    <p:sldId id="350" r:id="rId8"/>
    <p:sldId id="354" r:id="rId9"/>
    <p:sldId id="362" r:id="rId10"/>
    <p:sldId id="264" r:id="rId11"/>
    <p:sldId id="265" r:id="rId12"/>
    <p:sldId id="266" r:id="rId13"/>
    <p:sldId id="337" r:id="rId14"/>
    <p:sldId id="338" r:id="rId15"/>
    <p:sldId id="269" r:id="rId16"/>
    <p:sldId id="274" r:id="rId17"/>
    <p:sldId id="270" r:id="rId18"/>
    <p:sldId id="275" r:id="rId19"/>
    <p:sldId id="375" r:id="rId20"/>
    <p:sldId id="277" r:id="rId21"/>
    <p:sldId id="271" r:id="rId22"/>
    <p:sldId id="301" r:id="rId23"/>
    <p:sldId id="273" r:id="rId24"/>
    <p:sldId id="340" r:id="rId25"/>
    <p:sldId id="278" r:id="rId26"/>
    <p:sldId id="282" r:id="rId27"/>
    <p:sldId id="333" r:id="rId28"/>
    <p:sldId id="280" r:id="rId29"/>
    <p:sldId id="279" r:id="rId30"/>
    <p:sldId id="283" r:id="rId31"/>
    <p:sldId id="284" r:id="rId32"/>
    <p:sldId id="356" r:id="rId33"/>
    <p:sldId id="357" r:id="rId34"/>
    <p:sldId id="358" r:id="rId35"/>
    <p:sldId id="288" r:id="rId36"/>
    <p:sldId id="359" r:id="rId37"/>
    <p:sldId id="377" r:id="rId38"/>
    <p:sldId id="360" r:id="rId39"/>
    <p:sldId id="364" r:id="rId40"/>
    <p:sldId id="343" r:id="rId41"/>
    <p:sldId id="365" r:id="rId42"/>
    <p:sldId id="366" r:id="rId43"/>
    <p:sldId id="367" r:id="rId44"/>
    <p:sldId id="368" r:id="rId45"/>
    <p:sldId id="369" r:id="rId46"/>
    <p:sldId id="370" r:id="rId47"/>
    <p:sldId id="371" r:id="rId48"/>
    <p:sldId id="372" r:id="rId49"/>
    <p:sldId id="373" r:id="rId50"/>
    <p:sldId id="374" r:id="rId51"/>
    <p:sldId id="376" r:id="rId52"/>
  </p:sldIdLst>
  <p:sldSz cx="9144000" cy="6858000" type="screen4x3"/>
  <p:notesSz cx="7010400" cy="92964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505"/>
    <a:srgbClr val="1E768C"/>
    <a:srgbClr val="0042A2"/>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2" autoAdjust="0"/>
    <p:restoredTop sz="86429" autoAdjust="0"/>
  </p:normalViewPr>
  <p:slideViewPr>
    <p:cSldViewPr snapToGrid="0" snapToObjects="1">
      <p:cViewPr varScale="1">
        <p:scale>
          <a:sx n="105" d="100"/>
          <a:sy n="105" d="100"/>
        </p:scale>
        <p:origin x="219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2ACFF-5C40-4578-A4D4-9F5980134CDB}" type="doc">
      <dgm:prSet loTypeId="urn:microsoft.com/office/officeart/2005/8/layout/hList6" loCatId="list" qsTypeId="urn:microsoft.com/office/officeart/2005/8/quickstyle/3d9" qsCatId="3D" csTypeId="urn:microsoft.com/office/officeart/2005/8/colors/colorful5" csCatId="colorful" phldr="1"/>
      <dgm:spPr/>
      <dgm:t>
        <a:bodyPr/>
        <a:lstStyle/>
        <a:p>
          <a:endParaRPr lang="en-US"/>
        </a:p>
      </dgm:t>
    </dgm:pt>
    <dgm:pt modelId="{EBCD70FB-E15C-4027-8BC1-34BB59F4E72E}">
      <dgm:prSet phldrT="[Text]"/>
      <dgm:spPr>
        <a:solidFill>
          <a:srgbClr val="72A505"/>
        </a:solidFill>
      </dgm:spPr>
      <dgm:t>
        <a:bodyPr/>
        <a:lstStyle/>
        <a:p>
          <a:r>
            <a:rPr lang="en-US" dirty="0">
              <a:latin typeface="+mn-lt"/>
              <a:ea typeface="+mn-ea"/>
              <a:cs typeface="+mn-cs"/>
            </a:rPr>
            <a:t>How does the child protect himself?</a:t>
          </a:r>
          <a:endParaRPr lang="en-US" dirty="0"/>
        </a:p>
      </dgm:t>
    </dgm:pt>
    <dgm:pt modelId="{39BEEDFF-337F-4BB0-B26B-C54B265C05FC}" type="parTrans" cxnId="{D110CE4C-F29C-4DFF-B3CC-6FDC2D947CCB}">
      <dgm:prSet/>
      <dgm:spPr/>
      <dgm:t>
        <a:bodyPr/>
        <a:lstStyle/>
        <a:p>
          <a:endParaRPr lang="en-US"/>
        </a:p>
      </dgm:t>
    </dgm:pt>
    <dgm:pt modelId="{0E13C171-A593-4634-A039-1803853B32A6}" type="sibTrans" cxnId="{D110CE4C-F29C-4DFF-B3CC-6FDC2D947CCB}">
      <dgm:prSet/>
      <dgm:spPr/>
      <dgm:t>
        <a:bodyPr/>
        <a:lstStyle/>
        <a:p>
          <a:endParaRPr lang="en-US"/>
        </a:p>
      </dgm:t>
    </dgm:pt>
    <dgm:pt modelId="{0B1E623F-B008-47EE-A9F9-5DF6AEC3D036}">
      <dgm:prSet phldrT="[Text]"/>
      <dgm:spPr>
        <a:solidFill>
          <a:schemeClr val="accent1"/>
        </a:solidFill>
      </dgm:spPr>
      <dgm:t>
        <a:bodyPr/>
        <a:lstStyle/>
        <a:p>
          <a:r>
            <a:rPr lang="en-US" dirty="0"/>
            <a:t>How does the child care for himself?</a:t>
          </a:r>
        </a:p>
      </dgm:t>
    </dgm:pt>
    <dgm:pt modelId="{B0F1DC26-E9B0-466F-899A-43E2AD67B95A}" type="parTrans" cxnId="{5995FCFC-272C-4195-BB6A-E489B8F6B4BF}">
      <dgm:prSet/>
      <dgm:spPr/>
      <dgm:t>
        <a:bodyPr/>
        <a:lstStyle/>
        <a:p>
          <a:endParaRPr lang="en-US"/>
        </a:p>
      </dgm:t>
    </dgm:pt>
    <dgm:pt modelId="{E5AF75BF-3FD3-4998-B30A-C1F4F5BB1FBE}" type="sibTrans" cxnId="{5995FCFC-272C-4195-BB6A-E489B8F6B4BF}">
      <dgm:prSet/>
      <dgm:spPr/>
      <dgm:t>
        <a:bodyPr/>
        <a:lstStyle/>
        <a:p>
          <a:endParaRPr lang="en-US"/>
        </a:p>
      </dgm:t>
    </dgm:pt>
    <dgm:pt modelId="{3AE61390-D9B4-4EBF-89C3-8769A6C2B050}" type="pres">
      <dgm:prSet presAssocID="{A9D2ACFF-5C40-4578-A4D4-9F5980134CDB}" presName="Name0" presStyleCnt="0">
        <dgm:presLayoutVars>
          <dgm:dir/>
          <dgm:resizeHandles val="exact"/>
        </dgm:presLayoutVars>
      </dgm:prSet>
      <dgm:spPr/>
    </dgm:pt>
    <dgm:pt modelId="{3F1EDADA-E0AB-4EDD-893C-8538F0B3C25D}" type="pres">
      <dgm:prSet presAssocID="{EBCD70FB-E15C-4027-8BC1-34BB59F4E72E}" presName="node" presStyleLbl="node1" presStyleIdx="0" presStyleCnt="2">
        <dgm:presLayoutVars>
          <dgm:bulletEnabled val="1"/>
        </dgm:presLayoutVars>
      </dgm:prSet>
      <dgm:spPr/>
    </dgm:pt>
    <dgm:pt modelId="{AB175952-0A9A-451C-99FC-30609279F07B}" type="pres">
      <dgm:prSet presAssocID="{0E13C171-A593-4634-A039-1803853B32A6}" presName="sibTrans" presStyleCnt="0"/>
      <dgm:spPr/>
    </dgm:pt>
    <dgm:pt modelId="{FB593D2C-7BDD-4A54-B0C4-29FBE73E1277}" type="pres">
      <dgm:prSet presAssocID="{0B1E623F-B008-47EE-A9F9-5DF6AEC3D036}" presName="node" presStyleLbl="node1" presStyleIdx="1" presStyleCnt="2">
        <dgm:presLayoutVars>
          <dgm:bulletEnabled val="1"/>
        </dgm:presLayoutVars>
      </dgm:prSet>
      <dgm:spPr/>
    </dgm:pt>
  </dgm:ptLst>
  <dgm:cxnLst>
    <dgm:cxn modelId="{29BB3908-FDC3-4BD0-8FD1-4AAA96A39D61}" type="presOf" srcId="{0B1E623F-B008-47EE-A9F9-5DF6AEC3D036}" destId="{FB593D2C-7BDD-4A54-B0C4-29FBE73E1277}" srcOrd="0" destOrd="0" presId="urn:microsoft.com/office/officeart/2005/8/layout/hList6"/>
    <dgm:cxn modelId="{45A3F21F-37E1-486C-9E2E-7BA8BD4B53FE}" type="presOf" srcId="{A9D2ACFF-5C40-4578-A4D4-9F5980134CDB}" destId="{3AE61390-D9B4-4EBF-89C3-8769A6C2B050}" srcOrd="0" destOrd="0" presId="urn:microsoft.com/office/officeart/2005/8/layout/hList6"/>
    <dgm:cxn modelId="{D110CE4C-F29C-4DFF-B3CC-6FDC2D947CCB}" srcId="{A9D2ACFF-5C40-4578-A4D4-9F5980134CDB}" destId="{EBCD70FB-E15C-4027-8BC1-34BB59F4E72E}" srcOrd="0" destOrd="0" parTransId="{39BEEDFF-337F-4BB0-B26B-C54B265C05FC}" sibTransId="{0E13C171-A593-4634-A039-1803853B32A6}"/>
    <dgm:cxn modelId="{37273495-D8BF-417F-92CA-E16E4DFAEB65}" type="presOf" srcId="{EBCD70FB-E15C-4027-8BC1-34BB59F4E72E}" destId="{3F1EDADA-E0AB-4EDD-893C-8538F0B3C25D}" srcOrd="0" destOrd="0" presId="urn:microsoft.com/office/officeart/2005/8/layout/hList6"/>
    <dgm:cxn modelId="{5995FCFC-272C-4195-BB6A-E489B8F6B4BF}" srcId="{A9D2ACFF-5C40-4578-A4D4-9F5980134CDB}" destId="{0B1E623F-B008-47EE-A9F9-5DF6AEC3D036}" srcOrd="1" destOrd="0" parTransId="{B0F1DC26-E9B0-466F-899A-43E2AD67B95A}" sibTransId="{E5AF75BF-3FD3-4998-B30A-C1F4F5BB1FBE}"/>
    <dgm:cxn modelId="{1F937167-BF83-4DBA-A685-C3D45FDC58E6}" type="presParOf" srcId="{3AE61390-D9B4-4EBF-89C3-8769A6C2B050}" destId="{3F1EDADA-E0AB-4EDD-893C-8538F0B3C25D}" srcOrd="0" destOrd="0" presId="urn:microsoft.com/office/officeart/2005/8/layout/hList6"/>
    <dgm:cxn modelId="{C08957B3-D3E1-4068-80FD-3A0FE517AF07}" type="presParOf" srcId="{3AE61390-D9B4-4EBF-89C3-8769A6C2B050}" destId="{AB175952-0A9A-451C-99FC-30609279F07B}" srcOrd="1" destOrd="0" presId="urn:microsoft.com/office/officeart/2005/8/layout/hList6"/>
    <dgm:cxn modelId="{03BC7997-B107-48AA-BB21-C457720FEA81}" type="presParOf" srcId="{3AE61390-D9B4-4EBF-89C3-8769A6C2B050}" destId="{FB593D2C-7BDD-4A54-B0C4-29FBE73E1277}"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FEF16-CE91-4D3D-88E3-7E0D6DB6F5DA}" type="doc">
      <dgm:prSet loTypeId="urn:microsoft.com/office/officeart/2005/8/layout/hList3" loCatId="list" qsTypeId="urn:microsoft.com/office/officeart/2005/8/quickstyle/3d9" qsCatId="3D" csTypeId="urn:microsoft.com/office/officeart/2005/8/colors/accent5_1" csCatId="accent5" phldr="1"/>
      <dgm:spPr/>
      <dgm:t>
        <a:bodyPr/>
        <a:lstStyle/>
        <a:p>
          <a:endParaRPr lang="en-US"/>
        </a:p>
      </dgm:t>
    </dgm:pt>
    <dgm:pt modelId="{8E4F32D4-E720-4B34-BA25-463A3F295FFA}">
      <dgm:prSet phldrT="[Text]"/>
      <dgm:spPr/>
      <dgm:t>
        <a:bodyPr/>
        <a:lstStyle/>
        <a:p>
          <a:r>
            <a:rPr lang="en-US" dirty="0"/>
            <a:t>Emotional</a:t>
          </a:r>
        </a:p>
      </dgm:t>
    </dgm:pt>
    <dgm:pt modelId="{F5B4E4A4-0723-4BF7-8A84-ECC234B451EE}">
      <dgm:prSet phldrT="[Text]"/>
      <dgm:spPr/>
      <dgm:t>
        <a:bodyPr/>
        <a:lstStyle/>
        <a:p>
          <a:r>
            <a:rPr lang="en-US" dirty="0"/>
            <a:t>Behavioral</a:t>
          </a:r>
        </a:p>
      </dgm:t>
    </dgm:pt>
    <dgm:pt modelId="{EF8213A9-ADB4-40CB-BDD7-A80F41165887}">
      <dgm:prSet phldrT="[Text]"/>
      <dgm:spPr/>
      <dgm:t>
        <a:bodyPr/>
        <a:lstStyle/>
        <a:p>
          <a:r>
            <a:rPr lang="en-US" dirty="0"/>
            <a:t>Cognitive</a:t>
          </a:r>
        </a:p>
      </dgm:t>
    </dgm:pt>
    <dgm:pt modelId="{80F7EC40-2269-4950-9962-FB1E87F923EC}">
      <dgm:prSet phldrT="[Text]"/>
      <dgm:spPr>
        <a:solidFill>
          <a:srgbClr val="72A505"/>
        </a:solidFill>
      </dgm:spPr>
      <dgm:t>
        <a:bodyPr/>
        <a:lstStyle/>
        <a:p>
          <a:r>
            <a:rPr lang="en-US" dirty="0"/>
            <a:t>Vigilant Protectiveness</a:t>
          </a:r>
        </a:p>
      </dgm:t>
    </dgm:pt>
    <dgm:pt modelId="{0C0EF6DB-8E20-4883-B591-780BA1698043}" type="sibTrans" cxnId="{B5F9DC58-8206-4256-8B5A-B29376328C69}">
      <dgm:prSet/>
      <dgm:spPr/>
      <dgm:t>
        <a:bodyPr/>
        <a:lstStyle/>
        <a:p>
          <a:endParaRPr lang="en-US"/>
        </a:p>
      </dgm:t>
    </dgm:pt>
    <dgm:pt modelId="{BFAB7C37-8166-4DF0-AF2E-73984A420317}" type="parTrans" cxnId="{B5F9DC58-8206-4256-8B5A-B29376328C69}">
      <dgm:prSet/>
      <dgm:spPr/>
      <dgm:t>
        <a:bodyPr/>
        <a:lstStyle/>
        <a:p>
          <a:endParaRPr lang="en-US"/>
        </a:p>
      </dgm:t>
    </dgm:pt>
    <dgm:pt modelId="{3B48CC0D-4EF8-4337-83A3-61CD7E97412E}" type="sibTrans" cxnId="{728B1E21-159E-4D94-8A49-0A42F19B9ED3}">
      <dgm:prSet/>
      <dgm:spPr/>
      <dgm:t>
        <a:bodyPr/>
        <a:lstStyle/>
        <a:p>
          <a:endParaRPr lang="en-US"/>
        </a:p>
      </dgm:t>
    </dgm:pt>
    <dgm:pt modelId="{8FADF547-2D66-488B-BDDE-9223BCF16F2E}" type="parTrans" cxnId="{728B1E21-159E-4D94-8A49-0A42F19B9ED3}">
      <dgm:prSet/>
      <dgm:spPr/>
      <dgm:t>
        <a:bodyPr/>
        <a:lstStyle/>
        <a:p>
          <a:endParaRPr lang="en-US"/>
        </a:p>
      </dgm:t>
    </dgm:pt>
    <dgm:pt modelId="{28BFD910-E841-41C4-8A4A-24CB1C3B75B8}" type="sibTrans" cxnId="{0F5C93D6-5896-43D2-A06E-05B60D7CEE30}">
      <dgm:prSet/>
      <dgm:spPr/>
      <dgm:t>
        <a:bodyPr/>
        <a:lstStyle/>
        <a:p>
          <a:endParaRPr lang="en-US"/>
        </a:p>
      </dgm:t>
    </dgm:pt>
    <dgm:pt modelId="{3CA93453-9931-412D-B417-F1D3858BC2A0}" type="parTrans" cxnId="{0F5C93D6-5896-43D2-A06E-05B60D7CEE30}">
      <dgm:prSet/>
      <dgm:spPr/>
      <dgm:t>
        <a:bodyPr/>
        <a:lstStyle/>
        <a:p>
          <a:endParaRPr lang="en-US"/>
        </a:p>
      </dgm:t>
    </dgm:pt>
    <dgm:pt modelId="{030A5542-7CDB-4029-8A06-588FF0A4496E}" type="sibTrans" cxnId="{E0FEA755-E044-4410-B9D9-8D2A66C18F4C}">
      <dgm:prSet/>
      <dgm:spPr/>
      <dgm:t>
        <a:bodyPr/>
        <a:lstStyle/>
        <a:p>
          <a:endParaRPr lang="en-US"/>
        </a:p>
      </dgm:t>
    </dgm:pt>
    <dgm:pt modelId="{2A36168C-2F2F-4F56-9C64-9CCA064704B5}" type="parTrans" cxnId="{E0FEA755-E044-4410-B9D9-8D2A66C18F4C}">
      <dgm:prSet/>
      <dgm:spPr/>
      <dgm:t>
        <a:bodyPr/>
        <a:lstStyle/>
        <a:p>
          <a:endParaRPr lang="en-US"/>
        </a:p>
      </dgm:t>
    </dgm:pt>
    <dgm:pt modelId="{A489A4A5-0264-4383-838C-A10A29DEA36A}" type="pres">
      <dgm:prSet presAssocID="{A9AFEF16-CE91-4D3D-88E3-7E0D6DB6F5DA}" presName="composite" presStyleCnt="0">
        <dgm:presLayoutVars>
          <dgm:chMax val="1"/>
          <dgm:dir/>
          <dgm:resizeHandles val="exact"/>
        </dgm:presLayoutVars>
      </dgm:prSet>
      <dgm:spPr/>
    </dgm:pt>
    <dgm:pt modelId="{89EDC082-676B-497A-BC81-0A9D1F1DEDBE}" type="pres">
      <dgm:prSet presAssocID="{80F7EC40-2269-4950-9962-FB1E87F923EC}" presName="roof" presStyleLbl="dkBgShp" presStyleIdx="0" presStyleCnt="2"/>
      <dgm:spPr/>
    </dgm:pt>
    <dgm:pt modelId="{B5B2854B-D272-45B6-8E82-2DD6823C43DE}" type="pres">
      <dgm:prSet presAssocID="{80F7EC40-2269-4950-9962-FB1E87F923EC}" presName="pillars" presStyleCnt="0"/>
      <dgm:spPr/>
    </dgm:pt>
    <dgm:pt modelId="{342F09AE-865A-44A1-8CDD-E1637DE96CB5}" type="pres">
      <dgm:prSet presAssocID="{80F7EC40-2269-4950-9962-FB1E87F923EC}" presName="pillar1" presStyleLbl="node1" presStyleIdx="0" presStyleCnt="3">
        <dgm:presLayoutVars>
          <dgm:bulletEnabled val="1"/>
        </dgm:presLayoutVars>
      </dgm:prSet>
      <dgm:spPr/>
    </dgm:pt>
    <dgm:pt modelId="{B2A45CE6-514C-4F4D-80F0-995A406A845B}" type="pres">
      <dgm:prSet presAssocID="{F5B4E4A4-0723-4BF7-8A84-ECC234B451EE}" presName="pillarX" presStyleLbl="node1" presStyleIdx="1" presStyleCnt="3">
        <dgm:presLayoutVars>
          <dgm:bulletEnabled val="1"/>
        </dgm:presLayoutVars>
      </dgm:prSet>
      <dgm:spPr/>
    </dgm:pt>
    <dgm:pt modelId="{5FCA1512-8765-4070-86F2-D2D8A24582E4}" type="pres">
      <dgm:prSet presAssocID="{8E4F32D4-E720-4B34-BA25-463A3F295FFA}" presName="pillarX" presStyleLbl="node1" presStyleIdx="2" presStyleCnt="3">
        <dgm:presLayoutVars>
          <dgm:bulletEnabled val="1"/>
        </dgm:presLayoutVars>
      </dgm:prSet>
      <dgm:spPr/>
    </dgm:pt>
    <dgm:pt modelId="{675E6892-30D3-43FE-A686-8B5042014775}" type="pres">
      <dgm:prSet presAssocID="{80F7EC40-2269-4950-9962-FB1E87F923EC}" presName="base" presStyleLbl="dkBgShp" presStyleIdx="1" presStyleCnt="2"/>
      <dgm:spPr>
        <a:solidFill>
          <a:srgbClr val="72A505"/>
        </a:solidFill>
      </dgm:spPr>
    </dgm:pt>
  </dgm:ptLst>
  <dgm:cxnLst>
    <dgm:cxn modelId="{DAF9B306-D10D-40EB-AA6D-3A078A78935C}" type="presOf" srcId="{8E4F32D4-E720-4B34-BA25-463A3F295FFA}" destId="{5FCA1512-8765-4070-86F2-D2D8A24582E4}" srcOrd="0" destOrd="0" presId="urn:microsoft.com/office/officeart/2005/8/layout/hList3"/>
    <dgm:cxn modelId="{728B1E21-159E-4D94-8A49-0A42F19B9ED3}" srcId="{80F7EC40-2269-4950-9962-FB1E87F923EC}" destId="{8E4F32D4-E720-4B34-BA25-463A3F295FFA}" srcOrd="2" destOrd="0" parTransId="{8FADF547-2D66-488B-BDDE-9223BCF16F2E}" sibTransId="{3B48CC0D-4EF8-4337-83A3-61CD7E97412E}"/>
    <dgm:cxn modelId="{9D9BCB30-C560-42CD-802F-596EFAC6BB6D}" type="presOf" srcId="{80F7EC40-2269-4950-9962-FB1E87F923EC}" destId="{89EDC082-676B-497A-BC81-0A9D1F1DEDBE}" srcOrd="0" destOrd="0" presId="urn:microsoft.com/office/officeart/2005/8/layout/hList3"/>
    <dgm:cxn modelId="{E0FEA755-E044-4410-B9D9-8D2A66C18F4C}" srcId="{80F7EC40-2269-4950-9962-FB1E87F923EC}" destId="{EF8213A9-ADB4-40CB-BDD7-A80F41165887}" srcOrd="0" destOrd="0" parTransId="{2A36168C-2F2F-4F56-9C64-9CCA064704B5}" sibTransId="{030A5542-7CDB-4029-8A06-588FF0A4496E}"/>
    <dgm:cxn modelId="{B5F9DC58-8206-4256-8B5A-B29376328C69}" srcId="{A9AFEF16-CE91-4D3D-88E3-7E0D6DB6F5DA}" destId="{80F7EC40-2269-4950-9962-FB1E87F923EC}" srcOrd="0" destOrd="0" parTransId="{BFAB7C37-8166-4DF0-AF2E-73984A420317}" sibTransId="{0C0EF6DB-8E20-4883-B591-780BA1698043}"/>
    <dgm:cxn modelId="{E0F47D7C-1D48-4DAE-A371-EEF82C914111}" type="presOf" srcId="{A9AFEF16-CE91-4D3D-88E3-7E0D6DB6F5DA}" destId="{A489A4A5-0264-4383-838C-A10A29DEA36A}" srcOrd="0" destOrd="0" presId="urn:microsoft.com/office/officeart/2005/8/layout/hList3"/>
    <dgm:cxn modelId="{21D34F7D-1039-4221-AD41-48424629835C}" type="presOf" srcId="{EF8213A9-ADB4-40CB-BDD7-A80F41165887}" destId="{342F09AE-865A-44A1-8CDD-E1637DE96CB5}" srcOrd="0" destOrd="0" presId="urn:microsoft.com/office/officeart/2005/8/layout/hList3"/>
    <dgm:cxn modelId="{F2C4699D-B4D3-4656-B787-AEFEF05A85D4}" type="presOf" srcId="{F5B4E4A4-0723-4BF7-8A84-ECC234B451EE}" destId="{B2A45CE6-514C-4F4D-80F0-995A406A845B}" srcOrd="0" destOrd="0" presId="urn:microsoft.com/office/officeart/2005/8/layout/hList3"/>
    <dgm:cxn modelId="{0F5C93D6-5896-43D2-A06E-05B60D7CEE30}" srcId="{80F7EC40-2269-4950-9962-FB1E87F923EC}" destId="{F5B4E4A4-0723-4BF7-8A84-ECC234B451EE}" srcOrd="1" destOrd="0" parTransId="{3CA93453-9931-412D-B417-F1D3858BC2A0}" sibTransId="{28BFD910-E841-41C4-8A4A-24CB1C3B75B8}"/>
    <dgm:cxn modelId="{67D4DDD6-192D-4239-AEBB-A55BF9B54939}" type="presParOf" srcId="{A489A4A5-0264-4383-838C-A10A29DEA36A}" destId="{89EDC082-676B-497A-BC81-0A9D1F1DEDBE}" srcOrd="0" destOrd="0" presId="urn:microsoft.com/office/officeart/2005/8/layout/hList3"/>
    <dgm:cxn modelId="{0778DED6-6C90-40D8-B153-1E62951F0A7B}" type="presParOf" srcId="{A489A4A5-0264-4383-838C-A10A29DEA36A}" destId="{B5B2854B-D272-45B6-8E82-2DD6823C43DE}" srcOrd="1" destOrd="0" presId="urn:microsoft.com/office/officeart/2005/8/layout/hList3"/>
    <dgm:cxn modelId="{CA8F6BCD-C4F5-430E-B736-7661B381E862}" type="presParOf" srcId="{B5B2854B-D272-45B6-8E82-2DD6823C43DE}" destId="{342F09AE-865A-44A1-8CDD-E1637DE96CB5}" srcOrd="0" destOrd="0" presId="urn:microsoft.com/office/officeart/2005/8/layout/hList3"/>
    <dgm:cxn modelId="{ED1B5A61-73E0-45BB-94B0-798E4BD61A22}" type="presParOf" srcId="{B5B2854B-D272-45B6-8E82-2DD6823C43DE}" destId="{B2A45CE6-514C-4F4D-80F0-995A406A845B}" srcOrd="1" destOrd="0" presId="urn:microsoft.com/office/officeart/2005/8/layout/hList3"/>
    <dgm:cxn modelId="{529FAD30-8B97-4956-83EF-6B5D7A942F92}" type="presParOf" srcId="{B5B2854B-D272-45B6-8E82-2DD6823C43DE}" destId="{5FCA1512-8765-4070-86F2-D2D8A24582E4}" srcOrd="2" destOrd="0" presId="urn:microsoft.com/office/officeart/2005/8/layout/hList3"/>
    <dgm:cxn modelId="{EF9CD3D0-9FFC-499F-8D38-591D0A755ABB}" type="presParOf" srcId="{A489A4A5-0264-4383-838C-A10A29DEA36A}" destId="{675E6892-30D3-43FE-A686-8B504201477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3EEBFB-20C9-4FFF-9D44-0D63F983A170}"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8F4FE682-1336-447F-BD25-DF5B57E2852E}">
      <dgm:prSet phldrT="[Text]" custT="1"/>
      <dgm:spPr/>
      <dgm:t>
        <a:bodyPr/>
        <a:lstStyle/>
        <a:p>
          <a:r>
            <a:rPr lang="en-US" sz="4000" dirty="0">
              <a:latin typeface="Calibri" pitchFamily="34" charset="0"/>
              <a:cs typeface="Calibri" pitchFamily="34" charset="0"/>
            </a:rPr>
            <a:t>Are caregivers protective?</a:t>
          </a:r>
        </a:p>
      </dgm:t>
    </dgm:pt>
    <dgm:pt modelId="{BBAE79A5-ED72-4161-8940-85857DEB77D9}" type="parTrans" cxnId="{7086F26D-84F9-4FD5-AAF3-DC7C5010970B}">
      <dgm:prSet/>
      <dgm:spPr/>
      <dgm:t>
        <a:bodyPr/>
        <a:lstStyle/>
        <a:p>
          <a:endParaRPr lang="en-US">
            <a:latin typeface="Calibri" pitchFamily="34" charset="0"/>
            <a:cs typeface="Calibri" pitchFamily="34" charset="0"/>
          </a:endParaRPr>
        </a:p>
      </dgm:t>
    </dgm:pt>
    <dgm:pt modelId="{04C0229C-62CF-4005-A60C-CC016509A03E}" type="sibTrans" cxnId="{7086F26D-84F9-4FD5-AAF3-DC7C5010970B}">
      <dgm:prSet/>
      <dgm:spPr/>
      <dgm:t>
        <a:bodyPr/>
        <a:lstStyle/>
        <a:p>
          <a:endParaRPr lang="en-US">
            <a:latin typeface="Calibri" pitchFamily="34" charset="0"/>
            <a:cs typeface="Calibri" pitchFamily="34" charset="0"/>
          </a:endParaRPr>
        </a:p>
      </dgm:t>
    </dgm:pt>
    <dgm:pt modelId="{2A62DC18-11A0-43EF-83EF-A06F8F8DE7C4}">
      <dgm:prSet phldrT="[Text]" custT="1"/>
      <dgm:spPr/>
      <dgm:t>
        <a:bodyPr/>
        <a:lstStyle/>
        <a:p>
          <a:r>
            <a:rPr lang="en-US" sz="4000" dirty="0">
              <a:latin typeface="Calibri" pitchFamily="34" charset="0"/>
              <a:cs typeface="Calibri" pitchFamily="34" charset="0"/>
            </a:rPr>
            <a:t>Who do we assess?</a:t>
          </a:r>
        </a:p>
      </dgm:t>
    </dgm:pt>
    <dgm:pt modelId="{9144CFB0-905A-437A-81BC-18B33038603A}" type="parTrans" cxnId="{6C180C07-DCD6-475C-BC0A-743B66709D80}">
      <dgm:prSet/>
      <dgm:spPr/>
      <dgm:t>
        <a:bodyPr/>
        <a:lstStyle/>
        <a:p>
          <a:endParaRPr lang="en-US">
            <a:latin typeface="Calibri" pitchFamily="34" charset="0"/>
            <a:cs typeface="Calibri" pitchFamily="34" charset="0"/>
          </a:endParaRPr>
        </a:p>
      </dgm:t>
    </dgm:pt>
    <dgm:pt modelId="{CF03D959-60E8-46C9-94C1-D02683586673}" type="sibTrans" cxnId="{6C180C07-DCD6-475C-BC0A-743B66709D80}">
      <dgm:prSet/>
      <dgm:spPr/>
      <dgm:t>
        <a:bodyPr/>
        <a:lstStyle/>
        <a:p>
          <a:endParaRPr lang="en-US">
            <a:latin typeface="Calibri" pitchFamily="34" charset="0"/>
            <a:cs typeface="Calibri" pitchFamily="34" charset="0"/>
          </a:endParaRPr>
        </a:p>
      </dgm:t>
    </dgm:pt>
    <dgm:pt modelId="{A88BEED9-23D4-4CF5-BE15-F8EBE5E67448}">
      <dgm:prSet phldrT="[Text]" custT="1"/>
      <dgm:spPr/>
      <dgm:t>
        <a:bodyPr/>
        <a:lstStyle/>
        <a:p>
          <a:r>
            <a:rPr lang="en-US" sz="3000" dirty="0">
              <a:latin typeface="Calibri" pitchFamily="34" charset="0"/>
              <a:cs typeface="Calibri" pitchFamily="34" charset="0"/>
            </a:rPr>
            <a:t>Adult Caregivers in the Household</a:t>
          </a:r>
        </a:p>
      </dgm:t>
    </dgm:pt>
    <dgm:pt modelId="{7DFF3030-B3FF-490B-A288-E8CBA8383FEC}" type="parTrans" cxnId="{F3D650DF-B06E-468D-B841-E732D672A72F}">
      <dgm:prSet/>
      <dgm:spPr/>
      <dgm:t>
        <a:bodyPr/>
        <a:lstStyle/>
        <a:p>
          <a:endParaRPr lang="en-US">
            <a:latin typeface="Calibri" pitchFamily="34" charset="0"/>
            <a:cs typeface="Calibri" pitchFamily="34" charset="0"/>
          </a:endParaRPr>
        </a:p>
      </dgm:t>
    </dgm:pt>
    <dgm:pt modelId="{FE2DC948-FB3A-423F-81B8-707ED5FA0A4E}" type="sibTrans" cxnId="{F3D650DF-B06E-468D-B841-E732D672A72F}">
      <dgm:prSet/>
      <dgm:spPr/>
      <dgm:t>
        <a:bodyPr/>
        <a:lstStyle/>
        <a:p>
          <a:endParaRPr lang="en-US">
            <a:latin typeface="Calibri" pitchFamily="34" charset="0"/>
            <a:cs typeface="Calibri" pitchFamily="34" charset="0"/>
          </a:endParaRPr>
        </a:p>
      </dgm:t>
    </dgm:pt>
    <dgm:pt modelId="{9E6B1C31-A9AA-431E-925B-8A9AEE46B134}">
      <dgm:prSet phldrT="[Text]" custT="1"/>
      <dgm:spPr/>
      <dgm:t>
        <a:bodyPr/>
        <a:lstStyle/>
        <a:p>
          <a:r>
            <a:rPr lang="en-US" sz="3000" dirty="0">
              <a:latin typeface="Calibri" pitchFamily="34" charset="0"/>
              <a:cs typeface="Calibri" pitchFamily="34" charset="0"/>
            </a:rPr>
            <a:t>Parents in the Household</a:t>
          </a:r>
        </a:p>
      </dgm:t>
    </dgm:pt>
    <dgm:pt modelId="{CD717DFB-9903-46EE-B9C3-5DD7B3EDEDEB}" type="parTrans" cxnId="{8C527F8F-8479-46E4-AA38-7AF7EACD299C}">
      <dgm:prSet/>
      <dgm:spPr/>
      <dgm:t>
        <a:bodyPr/>
        <a:lstStyle/>
        <a:p>
          <a:endParaRPr lang="en-US"/>
        </a:p>
      </dgm:t>
    </dgm:pt>
    <dgm:pt modelId="{98980401-36D2-400E-A3B0-3DEE225AD591}" type="sibTrans" cxnId="{8C527F8F-8479-46E4-AA38-7AF7EACD299C}">
      <dgm:prSet/>
      <dgm:spPr/>
      <dgm:t>
        <a:bodyPr/>
        <a:lstStyle/>
        <a:p>
          <a:endParaRPr lang="en-US"/>
        </a:p>
      </dgm:t>
    </dgm:pt>
    <dgm:pt modelId="{DFF4AB87-6058-4DFF-8C89-208F6B595B2D}">
      <dgm:prSet phldrT="[Text]" custT="1"/>
      <dgm:spPr/>
      <dgm:t>
        <a:bodyPr/>
        <a:lstStyle/>
        <a:p>
          <a:endParaRPr lang="en-US" sz="3000" dirty="0">
            <a:latin typeface="Calibri" pitchFamily="34" charset="0"/>
            <a:cs typeface="Calibri" pitchFamily="34" charset="0"/>
          </a:endParaRPr>
        </a:p>
      </dgm:t>
    </dgm:pt>
    <dgm:pt modelId="{AC93D0FE-A77D-41ED-B32C-849E5D66D6E2}" type="parTrans" cxnId="{2378D310-B8C0-4C1C-9395-3555DF570588}">
      <dgm:prSet/>
      <dgm:spPr/>
      <dgm:t>
        <a:bodyPr/>
        <a:lstStyle/>
        <a:p>
          <a:endParaRPr lang="en-US"/>
        </a:p>
      </dgm:t>
    </dgm:pt>
    <dgm:pt modelId="{2C441B43-3F53-45E2-83B8-5CE96E13CF00}" type="sibTrans" cxnId="{2378D310-B8C0-4C1C-9395-3555DF570588}">
      <dgm:prSet/>
      <dgm:spPr/>
      <dgm:t>
        <a:bodyPr/>
        <a:lstStyle/>
        <a:p>
          <a:endParaRPr lang="en-US"/>
        </a:p>
      </dgm:t>
    </dgm:pt>
    <dgm:pt modelId="{E31F64E8-B313-4FEF-8E84-AAC90F179ABE}" type="pres">
      <dgm:prSet presAssocID="{4D3EEBFB-20C9-4FFF-9D44-0D63F983A170}" presName="linear" presStyleCnt="0">
        <dgm:presLayoutVars>
          <dgm:animLvl val="lvl"/>
          <dgm:resizeHandles val="exact"/>
        </dgm:presLayoutVars>
      </dgm:prSet>
      <dgm:spPr/>
    </dgm:pt>
    <dgm:pt modelId="{3269B243-6BBA-461C-82C2-3DC3A063EB50}" type="pres">
      <dgm:prSet presAssocID="{8F4FE682-1336-447F-BD25-DF5B57E2852E}" presName="parentText" presStyleLbl="node1" presStyleIdx="0" presStyleCnt="2">
        <dgm:presLayoutVars>
          <dgm:chMax val="0"/>
          <dgm:bulletEnabled val="1"/>
        </dgm:presLayoutVars>
      </dgm:prSet>
      <dgm:spPr/>
    </dgm:pt>
    <dgm:pt modelId="{47034D66-2B9D-495D-8391-C3EE3F0B0659}" type="pres">
      <dgm:prSet presAssocID="{04C0229C-62CF-4005-A60C-CC016509A03E}" presName="spacer" presStyleCnt="0"/>
      <dgm:spPr/>
    </dgm:pt>
    <dgm:pt modelId="{A6E27EB8-41F0-4AD7-B656-ADFD922EF96E}" type="pres">
      <dgm:prSet presAssocID="{2A62DC18-11A0-43EF-83EF-A06F8F8DE7C4}" presName="parentText" presStyleLbl="node1" presStyleIdx="1" presStyleCnt="2">
        <dgm:presLayoutVars>
          <dgm:chMax val="0"/>
          <dgm:bulletEnabled val="1"/>
        </dgm:presLayoutVars>
      </dgm:prSet>
      <dgm:spPr/>
    </dgm:pt>
    <dgm:pt modelId="{760FD657-C619-47A1-AADE-9DF055AC6788}" type="pres">
      <dgm:prSet presAssocID="{2A62DC18-11A0-43EF-83EF-A06F8F8DE7C4}" presName="childText" presStyleLbl="revTx" presStyleIdx="0" presStyleCnt="1">
        <dgm:presLayoutVars>
          <dgm:bulletEnabled val="1"/>
        </dgm:presLayoutVars>
      </dgm:prSet>
      <dgm:spPr/>
    </dgm:pt>
  </dgm:ptLst>
  <dgm:cxnLst>
    <dgm:cxn modelId="{F4288F04-E538-4013-ACAE-C07DD8DD4D9B}" type="presOf" srcId="{DFF4AB87-6058-4DFF-8C89-208F6B595B2D}" destId="{760FD657-C619-47A1-AADE-9DF055AC6788}" srcOrd="0" destOrd="0" presId="urn:microsoft.com/office/officeart/2005/8/layout/vList2"/>
    <dgm:cxn modelId="{6C180C07-DCD6-475C-BC0A-743B66709D80}" srcId="{4D3EEBFB-20C9-4FFF-9D44-0D63F983A170}" destId="{2A62DC18-11A0-43EF-83EF-A06F8F8DE7C4}" srcOrd="1" destOrd="0" parTransId="{9144CFB0-905A-437A-81BC-18B33038603A}" sibTransId="{CF03D959-60E8-46C9-94C1-D02683586673}"/>
    <dgm:cxn modelId="{2378D310-B8C0-4C1C-9395-3555DF570588}" srcId="{2A62DC18-11A0-43EF-83EF-A06F8F8DE7C4}" destId="{DFF4AB87-6058-4DFF-8C89-208F6B595B2D}" srcOrd="0" destOrd="0" parTransId="{AC93D0FE-A77D-41ED-B32C-849E5D66D6E2}" sibTransId="{2C441B43-3F53-45E2-83B8-5CE96E13CF00}"/>
    <dgm:cxn modelId="{3225BD3D-3960-4574-9149-2DD744AB2786}" type="presOf" srcId="{2A62DC18-11A0-43EF-83EF-A06F8F8DE7C4}" destId="{A6E27EB8-41F0-4AD7-B656-ADFD922EF96E}" srcOrd="0" destOrd="0" presId="urn:microsoft.com/office/officeart/2005/8/layout/vList2"/>
    <dgm:cxn modelId="{EB735168-6460-4613-964C-294C26D39113}" type="presOf" srcId="{4D3EEBFB-20C9-4FFF-9D44-0D63F983A170}" destId="{E31F64E8-B313-4FEF-8E84-AAC90F179ABE}" srcOrd="0" destOrd="0" presId="urn:microsoft.com/office/officeart/2005/8/layout/vList2"/>
    <dgm:cxn modelId="{1BB7264A-3D0D-45A2-B545-2A989B4B1B31}" type="presOf" srcId="{A88BEED9-23D4-4CF5-BE15-F8EBE5E67448}" destId="{760FD657-C619-47A1-AADE-9DF055AC6788}" srcOrd="0" destOrd="2" presId="urn:microsoft.com/office/officeart/2005/8/layout/vList2"/>
    <dgm:cxn modelId="{0DFDD46C-B800-4C48-9384-1D0D67C04736}" type="presOf" srcId="{8F4FE682-1336-447F-BD25-DF5B57E2852E}" destId="{3269B243-6BBA-461C-82C2-3DC3A063EB50}" srcOrd="0" destOrd="0" presId="urn:microsoft.com/office/officeart/2005/8/layout/vList2"/>
    <dgm:cxn modelId="{7086F26D-84F9-4FD5-AAF3-DC7C5010970B}" srcId="{4D3EEBFB-20C9-4FFF-9D44-0D63F983A170}" destId="{8F4FE682-1336-447F-BD25-DF5B57E2852E}" srcOrd="0" destOrd="0" parTransId="{BBAE79A5-ED72-4161-8940-85857DEB77D9}" sibTransId="{04C0229C-62CF-4005-A60C-CC016509A03E}"/>
    <dgm:cxn modelId="{8C527F8F-8479-46E4-AA38-7AF7EACD299C}" srcId="{2A62DC18-11A0-43EF-83EF-A06F8F8DE7C4}" destId="{9E6B1C31-A9AA-431E-925B-8A9AEE46B134}" srcOrd="1" destOrd="0" parTransId="{CD717DFB-9903-46EE-B9C3-5DD7B3EDEDEB}" sibTransId="{98980401-36D2-400E-A3B0-3DEE225AD591}"/>
    <dgm:cxn modelId="{0BDF83CB-9CBA-496C-9F8C-0C9E7A2EC664}" type="presOf" srcId="{9E6B1C31-A9AA-431E-925B-8A9AEE46B134}" destId="{760FD657-C619-47A1-AADE-9DF055AC6788}" srcOrd="0" destOrd="1" presId="urn:microsoft.com/office/officeart/2005/8/layout/vList2"/>
    <dgm:cxn modelId="{F3D650DF-B06E-468D-B841-E732D672A72F}" srcId="{2A62DC18-11A0-43EF-83EF-A06F8F8DE7C4}" destId="{A88BEED9-23D4-4CF5-BE15-F8EBE5E67448}" srcOrd="2" destOrd="0" parTransId="{7DFF3030-B3FF-490B-A288-E8CBA8383FEC}" sibTransId="{FE2DC948-FB3A-423F-81B8-707ED5FA0A4E}"/>
    <dgm:cxn modelId="{19BA2DC9-8B3C-4F12-B621-4AFACD92C3C2}" type="presParOf" srcId="{E31F64E8-B313-4FEF-8E84-AAC90F179ABE}" destId="{3269B243-6BBA-461C-82C2-3DC3A063EB50}" srcOrd="0" destOrd="0" presId="urn:microsoft.com/office/officeart/2005/8/layout/vList2"/>
    <dgm:cxn modelId="{9300FC14-0725-4D9A-8154-BF2037E4BF14}" type="presParOf" srcId="{E31F64E8-B313-4FEF-8E84-AAC90F179ABE}" destId="{47034D66-2B9D-495D-8391-C3EE3F0B0659}" srcOrd="1" destOrd="0" presId="urn:microsoft.com/office/officeart/2005/8/layout/vList2"/>
    <dgm:cxn modelId="{97D340E5-E6B1-49DE-AFA9-266796CFAA99}" type="presParOf" srcId="{E31F64E8-B313-4FEF-8E84-AAC90F179ABE}" destId="{A6E27EB8-41F0-4AD7-B656-ADFD922EF96E}" srcOrd="2" destOrd="0" presId="urn:microsoft.com/office/officeart/2005/8/layout/vList2"/>
    <dgm:cxn modelId="{B2628473-BA62-4218-B201-4E774EB5274E}" type="presParOf" srcId="{E31F64E8-B313-4FEF-8E84-AAC90F179ABE}" destId="{760FD657-C619-47A1-AADE-9DF055AC678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C41629-4DBA-4396-B9E9-5CD69E46324F}" type="doc">
      <dgm:prSet loTypeId="urn:microsoft.com/office/officeart/2005/8/layout/arrow2" loCatId="process" qsTypeId="urn:microsoft.com/office/officeart/2005/8/quickstyle/3d9" qsCatId="3D" csTypeId="urn:microsoft.com/office/officeart/2005/8/colors/colorful4" csCatId="colorful" phldr="1"/>
      <dgm:spPr/>
    </dgm:pt>
    <dgm:pt modelId="{91E19BE3-0B81-4270-B40D-9A5F3ED89682}">
      <dgm:prSet phldrT="[Text]" custT="1"/>
      <dgm:spPr/>
      <dgm:t>
        <a:bodyPr/>
        <a:lstStyle/>
        <a:p>
          <a:r>
            <a:rPr lang="en-US" sz="3600" dirty="0">
              <a:latin typeface="Calibri" pitchFamily="34" charset="0"/>
              <a:cs typeface="Calibri" pitchFamily="34" charset="0"/>
            </a:rPr>
            <a:t>Unsafe!</a:t>
          </a:r>
        </a:p>
      </dgm:t>
    </dgm:pt>
    <dgm:pt modelId="{A0A8BCDA-B575-4603-9700-432C62805D38}" type="parTrans" cxnId="{B0E651EF-93CA-485A-A66C-D0D2D2D9520F}">
      <dgm:prSet/>
      <dgm:spPr/>
      <dgm:t>
        <a:bodyPr/>
        <a:lstStyle/>
        <a:p>
          <a:endParaRPr lang="en-US"/>
        </a:p>
      </dgm:t>
    </dgm:pt>
    <dgm:pt modelId="{28FCEF82-B21B-4387-9E4C-9C8809C5B064}" type="sibTrans" cxnId="{B0E651EF-93CA-485A-A66C-D0D2D2D9520F}">
      <dgm:prSet/>
      <dgm:spPr/>
      <dgm:t>
        <a:bodyPr/>
        <a:lstStyle/>
        <a:p>
          <a:endParaRPr lang="en-US"/>
        </a:p>
      </dgm:t>
    </dgm:pt>
    <dgm:pt modelId="{CD98BCEE-4EFF-417E-BD3F-2571046E1335}">
      <dgm:prSet phldrT="[Text]" custT="1"/>
      <dgm:spPr/>
      <dgm:t>
        <a:bodyPr/>
        <a:lstStyle/>
        <a:p>
          <a:r>
            <a:rPr lang="en-US" sz="3600" dirty="0">
              <a:latin typeface="Calibri" pitchFamily="34" charset="0"/>
              <a:cs typeface="Calibri" pitchFamily="34" charset="0"/>
            </a:rPr>
            <a:t>Now what do we do?</a:t>
          </a:r>
        </a:p>
      </dgm:t>
    </dgm:pt>
    <dgm:pt modelId="{B8EA2707-2D8E-428E-B0D6-5D0576946C07}" type="parTrans" cxnId="{6FB84D56-48AF-4135-A475-7B1BA7ADD706}">
      <dgm:prSet/>
      <dgm:spPr/>
      <dgm:t>
        <a:bodyPr/>
        <a:lstStyle/>
        <a:p>
          <a:endParaRPr lang="en-US"/>
        </a:p>
      </dgm:t>
    </dgm:pt>
    <dgm:pt modelId="{209FCF7F-65F9-4240-9797-8A8421D672D3}" type="sibTrans" cxnId="{6FB84D56-48AF-4135-A475-7B1BA7ADD706}">
      <dgm:prSet/>
      <dgm:spPr/>
      <dgm:t>
        <a:bodyPr/>
        <a:lstStyle/>
        <a:p>
          <a:endParaRPr lang="en-US"/>
        </a:p>
      </dgm:t>
    </dgm:pt>
    <dgm:pt modelId="{C2F905B4-C3AB-4218-9DC0-A3E84F25304D}">
      <dgm:prSet phldrT="[Text]" custT="1"/>
      <dgm:spPr/>
      <dgm:t>
        <a:bodyPr/>
        <a:lstStyle/>
        <a:p>
          <a:pPr marL="0" indent="0"/>
          <a:r>
            <a:rPr lang="en-US" sz="3600" dirty="0">
              <a:latin typeface="Calibri" pitchFamily="34" charset="0"/>
              <a:cs typeface="Calibri" pitchFamily="34" charset="0"/>
            </a:rPr>
            <a:t>Safety planning</a:t>
          </a:r>
        </a:p>
      </dgm:t>
    </dgm:pt>
    <dgm:pt modelId="{74EA2815-B272-449F-A754-1978A0B22936}" type="parTrans" cxnId="{65FB7F10-F8A1-4934-BD9B-26E1C4085F16}">
      <dgm:prSet/>
      <dgm:spPr/>
      <dgm:t>
        <a:bodyPr/>
        <a:lstStyle/>
        <a:p>
          <a:endParaRPr lang="en-US"/>
        </a:p>
      </dgm:t>
    </dgm:pt>
    <dgm:pt modelId="{9E9F290B-0627-4E7A-B6B2-DC525042C6A1}" type="sibTrans" cxnId="{65FB7F10-F8A1-4934-BD9B-26E1C4085F16}">
      <dgm:prSet/>
      <dgm:spPr/>
      <dgm:t>
        <a:bodyPr/>
        <a:lstStyle/>
        <a:p>
          <a:endParaRPr lang="en-US"/>
        </a:p>
      </dgm:t>
    </dgm:pt>
    <dgm:pt modelId="{E173A9DE-23E2-4798-B913-71CB294F266A}" type="pres">
      <dgm:prSet presAssocID="{D1C41629-4DBA-4396-B9E9-5CD69E46324F}" presName="arrowDiagram" presStyleCnt="0">
        <dgm:presLayoutVars>
          <dgm:chMax val="5"/>
          <dgm:dir/>
          <dgm:resizeHandles val="exact"/>
        </dgm:presLayoutVars>
      </dgm:prSet>
      <dgm:spPr/>
    </dgm:pt>
    <dgm:pt modelId="{D4950273-8036-4881-A5C0-F12897B3348B}" type="pres">
      <dgm:prSet presAssocID="{D1C41629-4DBA-4396-B9E9-5CD69E46324F}" presName="arrow" presStyleLbl="bgShp" presStyleIdx="0" presStyleCnt="1" custLinFactNeighborX="13991" custLinFactNeighborY="14986"/>
      <dgm:spPr>
        <a:solidFill>
          <a:srgbClr val="72A505"/>
        </a:solidFill>
      </dgm:spPr>
    </dgm:pt>
    <dgm:pt modelId="{21AC8D1A-1B10-49E3-8F4B-BA15E517831C}" type="pres">
      <dgm:prSet presAssocID="{D1C41629-4DBA-4396-B9E9-5CD69E46324F}" presName="arrowDiagram3" presStyleCnt="0"/>
      <dgm:spPr/>
    </dgm:pt>
    <dgm:pt modelId="{CCDE7604-27FC-4D50-98CA-CD55F754D1CD}" type="pres">
      <dgm:prSet presAssocID="{91E19BE3-0B81-4270-B40D-9A5F3ED89682}" presName="bullet3a" presStyleLbl="node1" presStyleIdx="0" presStyleCnt="3"/>
      <dgm:spPr/>
    </dgm:pt>
    <dgm:pt modelId="{375DCBA6-165D-4119-93C7-EAAC6FF42946}" type="pres">
      <dgm:prSet presAssocID="{91E19BE3-0B81-4270-B40D-9A5F3ED89682}" presName="textBox3a" presStyleLbl="revTx" presStyleIdx="0" presStyleCnt="3">
        <dgm:presLayoutVars>
          <dgm:bulletEnabled val="1"/>
        </dgm:presLayoutVars>
      </dgm:prSet>
      <dgm:spPr/>
    </dgm:pt>
    <dgm:pt modelId="{392630DC-FA16-443B-85A4-EF1275E5AB57}" type="pres">
      <dgm:prSet presAssocID="{CD98BCEE-4EFF-417E-BD3F-2571046E1335}" presName="bullet3b" presStyleLbl="node1" presStyleIdx="1" presStyleCnt="3"/>
      <dgm:spPr/>
    </dgm:pt>
    <dgm:pt modelId="{B8B81A08-102E-43B1-801F-9EB51DFF1F3B}" type="pres">
      <dgm:prSet presAssocID="{CD98BCEE-4EFF-417E-BD3F-2571046E1335}" presName="textBox3b" presStyleLbl="revTx" presStyleIdx="1" presStyleCnt="3">
        <dgm:presLayoutVars>
          <dgm:bulletEnabled val="1"/>
        </dgm:presLayoutVars>
      </dgm:prSet>
      <dgm:spPr/>
    </dgm:pt>
    <dgm:pt modelId="{50BF0BB0-867C-431D-A1BF-8337C62F82E7}" type="pres">
      <dgm:prSet presAssocID="{C2F905B4-C3AB-4218-9DC0-A3E84F25304D}" presName="bullet3c" presStyleLbl="node1" presStyleIdx="2" presStyleCnt="3"/>
      <dgm:spPr/>
    </dgm:pt>
    <dgm:pt modelId="{82D04C7E-B011-4CB5-986C-E2002A281AFA}" type="pres">
      <dgm:prSet presAssocID="{C2F905B4-C3AB-4218-9DC0-A3E84F25304D}" presName="textBox3c" presStyleLbl="revTx" presStyleIdx="2" presStyleCnt="3">
        <dgm:presLayoutVars>
          <dgm:bulletEnabled val="1"/>
        </dgm:presLayoutVars>
      </dgm:prSet>
      <dgm:spPr/>
    </dgm:pt>
  </dgm:ptLst>
  <dgm:cxnLst>
    <dgm:cxn modelId="{65FB7F10-F8A1-4934-BD9B-26E1C4085F16}" srcId="{D1C41629-4DBA-4396-B9E9-5CD69E46324F}" destId="{C2F905B4-C3AB-4218-9DC0-A3E84F25304D}" srcOrd="2" destOrd="0" parTransId="{74EA2815-B272-449F-A754-1978A0B22936}" sibTransId="{9E9F290B-0627-4E7A-B6B2-DC525042C6A1}"/>
    <dgm:cxn modelId="{C992F219-A912-4B36-A924-57B25F4681A6}" type="presOf" srcId="{91E19BE3-0B81-4270-B40D-9A5F3ED89682}" destId="{375DCBA6-165D-4119-93C7-EAAC6FF42946}" srcOrd="0" destOrd="0" presId="urn:microsoft.com/office/officeart/2005/8/layout/arrow2"/>
    <dgm:cxn modelId="{34481426-1FD8-41CB-9F14-28F19836D763}" type="presOf" srcId="{D1C41629-4DBA-4396-B9E9-5CD69E46324F}" destId="{E173A9DE-23E2-4798-B913-71CB294F266A}" srcOrd="0" destOrd="0" presId="urn:microsoft.com/office/officeart/2005/8/layout/arrow2"/>
    <dgm:cxn modelId="{6FB84D56-48AF-4135-A475-7B1BA7ADD706}" srcId="{D1C41629-4DBA-4396-B9E9-5CD69E46324F}" destId="{CD98BCEE-4EFF-417E-BD3F-2571046E1335}" srcOrd="1" destOrd="0" parTransId="{B8EA2707-2D8E-428E-B0D6-5D0576946C07}" sibTransId="{209FCF7F-65F9-4240-9797-8A8421D672D3}"/>
    <dgm:cxn modelId="{34983F8B-A5A2-41A0-9F78-5044DA3E0DA1}" type="presOf" srcId="{CD98BCEE-4EFF-417E-BD3F-2571046E1335}" destId="{B8B81A08-102E-43B1-801F-9EB51DFF1F3B}" srcOrd="0" destOrd="0" presId="urn:microsoft.com/office/officeart/2005/8/layout/arrow2"/>
    <dgm:cxn modelId="{74B4E1B5-2AD1-40A8-997C-C32114A47FBF}" type="presOf" srcId="{C2F905B4-C3AB-4218-9DC0-A3E84F25304D}" destId="{82D04C7E-B011-4CB5-986C-E2002A281AFA}" srcOrd="0" destOrd="0" presId="urn:microsoft.com/office/officeart/2005/8/layout/arrow2"/>
    <dgm:cxn modelId="{B0E651EF-93CA-485A-A66C-D0D2D2D9520F}" srcId="{D1C41629-4DBA-4396-B9E9-5CD69E46324F}" destId="{91E19BE3-0B81-4270-B40D-9A5F3ED89682}" srcOrd="0" destOrd="0" parTransId="{A0A8BCDA-B575-4603-9700-432C62805D38}" sibTransId="{28FCEF82-B21B-4387-9E4C-9C8809C5B064}"/>
    <dgm:cxn modelId="{7A94583F-14B4-47F1-84B0-41CEB5C055CA}" type="presParOf" srcId="{E173A9DE-23E2-4798-B913-71CB294F266A}" destId="{D4950273-8036-4881-A5C0-F12897B3348B}" srcOrd="0" destOrd="0" presId="urn:microsoft.com/office/officeart/2005/8/layout/arrow2"/>
    <dgm:cxn modelId="{9CB8BFAF-FAF0-4C22-9AC2-C394839E85E2}" type="presParOf" srcId="{E173A9DE-23E2-4798-B913-71CB294F266A}" destId="{21AC8D1A-1B10-49E3-8F4B-BA15E517831C}" srcOrd="1" destOrd="0" presId="urn:microsoft.com/office/officeart/2005/8/layout/arrow2"/>
    <dgm:cxn modelId="{C905474B-21AA-47E2-956A-631226421953}" type="presParOf" srcId="{21AC8D1A-1B10-49E3-8F4B-BA15E517831C}" destId="{CCDE7604-27FC-4D50-98CA-CD55F754D1CD}" srcOrd="0" destOrd="0" presId="urn:microsoft.com/office/officeart/2005/8/layout/arrow2"/>
    <dgm:cxn modelId="{4B837546-1834-4CA8-B64D-3BE3A2051924}" type="presParOf" srcId="{21AC8D1A-1B10-49E3-8F4B-BA15E517831C}" destId="{375DCBA6-165D-4119-93C7-EAAC6FF42946}" srcOrd="1" destOrd="0" presId="urn:microsoft.com/office/officeart/2005/8/layout/arrow2"/>
    <dgm:cxn modelId="{DAEB6F47-0859-4917-BCDA-6792652F27AE}" type="presParOf" srcId="{21AC8D1A-1B10-49E3-8F4B-BA15E517831C}" destId="{392630DC-FA16-443B-85A4-EF1275E5AB57}" srcOrd="2" destOrd="0" presId="urn:microsoft.com/office/officeart/2005/8/layout/arrow2"/>
    <dgm:cxn modelId="{FC8055A0-1E32-4608-8267-CD7E849F0479}" type="presParOf" srcId="{21AC8D1A-1B10-49E3-8F4B-BA15E517831C}" destId="{B8B81A08-102E-43B1-801F-9EB51DFF1F3B}" srcOrd="3" destOrd="0" presId="urn:microsoft.com/office/officeart/2005/8/layout/arrow2"/>
    <dgm:cxn modelId="{64660347-D3CF-4D7A-9F8A-9C4D6E491128}" type="presParOf" srcId="{21AC8D1A-1B10-49E3-8F4B-BA15E517831C}" destId="{50BF0BB0-867C-431D-A1BF-8337C62F82E7}" srcOrd="4" destOrd="0" presId="urn:microsoft.com/office/officeart/2005/8/layout/arrow2"/>
    <dgm:cxn modelId="{60E7C4FE-7F0A-424D-9B6E-C89AC9760766}" type="presParOf" srcId="{21AC8D1A-1B10-49E3-8F4B-BA15E517831C}" destId="{82D04C7E-B011-4CB5-986C-E2002A281AF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EDADA-E0AB-4EDD-893C-8538F0B3C25D}">
      <dsp:nvSpPr>
        <dsp:cNvPr id="0" name=""/>
        <dsp:cNvSpPr/>
      </dsp:nvSpPr>
      <dsp:spPr>
        <a:xfrm rot="16200000">
          <a:off x="-405337" y="408600"/>
          <a:ext cx="3956009" cy="3138808"/>
        </a:xfrm>
        <a:prstGeom prst="flowChartManualOperation">
          <a:avLst/>
        </a:prstGeom>
        <a:solidFill>
          <a:srgbClr val="72A505"/>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9550" tIns="0" rIns="210995" bIns="0" numCol="1" spcCol="1270" anchor="ctr" anchorCtr="0">
          <a:noAutofit/>
          <a:sp3d extrusionH="28000" prstMaterial="matte"/>
        </a:bodyPr>
        <a:lstStyle/>
        <a:p>
          <a:pPr marL="0" lvl="0" indent="0" algn="ctr" defTabSz="1466850">
            <a:lnSpc>
              <a:spcPct val="90000"/>
            </a:lnSpc>
            <a:spcBef>
              <a:spcPct val="0"/>
            </a:spcBef>
            <a:spcAft>
              <a:spcPct val="35000"/>
            </a:spcAft>
            <a:buNone/>
          </a:pPr>
          <a:r>
            <a:rPr lang="en-US" sz="3300" kern="1200" dirty="0">
              <a:latin typeface="+mn-lt"/>
              <a:ea typeface="+mn-ea"/>
              <a:cs typeface="+mn-cs"/>
            </a:rPr>
            <a:t>How does the child protect himself?</a:t>
          </a:r>
          <a:endParaRPr lang="en-US" sz="3300" kern="1200" dirty="0"/>
        </a:p>
      </dsp:txBody>
      <dsp:txXfrm rot="5400000">
        <a:off x="3264" y="791201"/>
        <a:ext cx="3138808" cy="2373605"/>
      </dsp:txXfrm>
    </dsp:sp>
    <dsp:sp modelId="{FB593D2C-7BDD-4A54-B0C4-29FBE73E1277}">
      <dsp:nvSpPr>
        <dsp:cNvPr id="0" name=""/>
        <dsp:cNvSpPr/>
      </dsp:nvSpPr>
      <dsp:spPr>
        <a:xfrm rot="16200000">
          <a:off x="2968881" y="408600"/>
          <a:ext cx="3956009" cy="3138808"/>
        </a:xfrm>
        <a:prstGeom prst="flowChartManualOperation">
          <a:avLst/>
        </a:prstGeom>
        <a:solidFill>
          <a:schemeClr val="accent1"/>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9550" tIns="0" rIns="210995" bIns="0" numCol="1" spcCol="1270" anchor="ctr" anchorCtr="0">
          <a:noAutofit/>
          <a:sp3d extrusionH="28000" prstMaterial="matte"/>
        </a:bodyPr>
        <a:lstStyle/>
        <a:p>
          <a:pPr marL="0" lvl="0" indent="0" algn="ctr" defTabSz="1466850">
            <a:lnSpc>
              <a:spcPct val="90000"/>
            </a:lnSpc>
            <a:spcBef>
              <a:spcPct val="0"/>
            </a:spcBef>
            <a:spcAft>
              <a:spcPct val="35000"/>
            </a:spcAft>
            <a:buNone/>
          </a:pPr>
          <a:r>
            <a:rPr lang="en-US" sz="3300" kern="1200" dirty="0"/>
            <a:t>How does the child care for himself?</a:t>
          </a:r>
        </a:p>
      </dsp:txBody>
      <dsp:txXfrm rot="5400000">
        <a:off x="3377482" y="791201"/>
        <a:ext cx="3138808" cy="2373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DC082-676B-497A-BC81-0A9D1F1DEDBE}">
      <dsp:nvSpPr>
        <dsp:cNvPr id="0" name=""/>
        <dsp:cNvSpPr/>
      </dsp:nvSpPr>
      <dsp:spPr>
        <a:xfrm>
          <a:off x="0" y="0"/>
          <a:ext cx="5194005" cy="1186504"/>
        </a:xfrm>
        <a:prstGeom prst="rect">
          <a:avLst/>
        </a:prstGeom>
        <a:solidFill>
          <a:srgbClr val="72A505"/>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Vigilant Protectiveness</a:t>
          </a:r>
        </a:p>
      </dsp:txBody>
      <dsp:txXfrm>
        <a:off x="0" y="0"/>
        <a:ext cx="5194005" cy="1186504"/>
      </dsp:txXfrm>
    </dsp:sp>
    <dsp:sp modelId="{342F09AE-865A-44A1-8CDD-E1637DE96CB5}">
      <dsp:nvSpPr>
        <dsp:cNvPr id="0" name=""/>
        <dsp:cNvSpPr/>
      </dsp:nvSpPr>
      <dsp:spPr>
        <a:xfrm>
          <a:off x="2536" y="1186504"/>
          <a:ext cx="1729644" cy="2491660"/>
        </a:xfrm>
        <a:prstGeom prst="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US" sz="2400" kern="1200" dirty="0"/>
            <a:t>Cognitive</a:t>
          </a:r>
        </a:p>
      </dsp:txBody>
      <dsp:txXfrm>
        <a:off x="2536" y="1186504"/>
        <a:ext cx="1729644" cy="2491660"/>
      </dsp:txXfrm>
    </dsp:sp>
    <dsp:sp modelId="{B2A45CE6-514C-4F4D-80F0-995A406A845B}">
      <dsp:nvSpPr>
        <dsp:cNvPr id="0" name=""/>
        <dsp:cNvSpPr/>
      </dsp:nvSpPr>
      <dsp:spPr>
        <a:xfrm>
          <a:off x="1732180" y="1186504"/>
          <a:ext cx="1729644" cy="2491660"/>
        </a:xfrm>
        <a:prstGeom prst="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US" sz="2400" kern="1200" dirty="0"/>
            <a:t>Behavioral</a:t>
          </a:r>
        </a:p>
      </dsp:txBody>
      <dsp:txXfrm>
        <a:off x="1732180" y="1186504"/>
        <a:ext cx="1729644" cy="2491660"/>
      </dsp:txXfrm>
    </dsp:sp>
    <dsp:sp modelId="{5FCA1512-8765-4070-86F2-D2D8A24582E4}">
      <dsp:nvSpPr>
        <dsp:cNvPr id="0" name=""/>
        <dsp:cNvSpPr/>
      </dsp:nvSpPr>
      <dsp:spPr>
        <a:xfrm>
          <a:off x="3461824" y="1186504"/>
          <a:ext cx="1729644" cy="2491660"/>
        </a:xfrm>
        <a:prstGeom prst="rect">
          <a:avLst/>
        </a:prstGeom>
        <a:solidFill>
          <a:schemeClr val="lt1">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en-US" sz="2400" kern="1200" dirty="0"/>
            <a:t>Emotional</a:t>
          </a:r>
        </a:p>
      </dsp:txBody>
      <dsp:txXfrm>
        <a:off x="3461824" y="1186504"/>
        <a:ext cx="1729644" cy="2491660"/>
      </dsp:txXfrm>
    </dsp:sp>
    <dsp:sp modelId="{675E6892-30D3-43FE-A686-8B5042014775}">
      <dsp:nvSpPr>
        <dsp:cNvPr id="0" name=""/>
        <dsp:cNvSpPr/>
      </dsp:nvSpPr>
      <dsp:spPr>
        <a:xfrm>
          <a:off x="0" y="3678164"/>
          <a:ext cx="5194005" cy="276851"/>
        </a:xfrm>
        <a:prstGeom prst="rect">
          <a:avLst/>
        </a:prstGeom>
        <a:solidFill>
          <a:srgbClr val="72A505"/>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9B243-6BBA-461C-82C2-3DC3A063EB50}">
      <dsp:nvSpPr>
        <dsp:cNvPr id="0" name=""/>
        <dsp:cNvSpPr/>
      </dsp:nvSpPr>
      <dsp:spPr>
        <a:xfrm>
          <a:off x="0" y="178918"/>
          <a:ext cx="7825562" cy="1216800"/>
        </a:xfrm>
        <a:prstGeom prst="roundRect">
          <a:avLst/>
        </a:prstGeom>
        <a:solidFill>
          <a:schemeClr val="lt1">
            <a:hueOff val="0"/>
            <a:satOff val="0"/>
            <a:lumOff val="0"/>
            <a:alphaOff val="0"/>
          </a:schemeClr>
        </a:solidFill>
        <a:ln w="63500" cap="flat" cmpd="thickThin" algn="ctr">
          <a:solidFill>
            <a:schemeClr val="accent1">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Calibri" pitchFamily="34" charset="0"/>
              <a:cs typeface="Calibri" pitchFamily="34" charset="0"/>
            </a:rPr>
            <a:t>Are caregivers protective?</a:t>
          </a:r>
        </a:p>
      </dsp:txBody>
      <dsp:txXfrm>
        <a:off x="0" y="178918"/>
        <a:ext cx="7825562" cy="1216800"/>
      </dsp:txXfrm>
    </dsp:sp>
    <dsp:sp modelId="{A6E27EB8-41F0-4AD7-B656-ADFD922EF96E}">
      <dsp:nvSpPr>
        <dsp:cNvPr id="0" name=""/>
        <dsp:cNvSpPr/>
      </dsp:nvSpPr>
      <dsp:spPr>
        <a:xfrm>
          <a:off x="0" y="1582918"/>
          <a:ext cx="7825562" cy="1216800"/>
        </a:xfrm>
        <a:prstGeom prst="roundRect">
          <a:avLst/>
        </a:prstGeom>
        <a:solidFill>
          <a:schemeClr val="lt1">
            <a:hueOff val="0"/>
            <a:satOff val="0"/>
            <a:lumOff val="0"/>
            <a:alphaOff val="0"/>
          </a:schemeClr>
        </a:solidFill>
        <a:ln w="63500" cap="flat" cmpd="thickThin" algn="ctr">
          <a:solidFill>
            <a:schemeClr val="accent1">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Calibri" pitchFamily="34" charset="0"/>
              <a:cs typeface="Calibri" pitchFamily="34" charset="0"/>
            </a:rPr>
            <a:t>Who do we assess?</a:t>
          </a:r>
        </a:p>
      </dsp:txBody>
      <dsp:txXfrm>
        <a:off x="0" y="1582918"/>
        <a:ext cx="7825562" cy="1216800"/>
      </dsp:txXfrm>
    </dsp:sp>
    <dsp:sp modelId="{760FD657-C619-47A1-AADE-9DF055AC6788}">
      <dsp:nvSpPr>
        <dsp:cNvPr id="0" name=""/>
        <dsp:cNvSpPr/>
      </dsp:nvSpPr>
      <dsp:spPr>
        <a:xfrm>
          <a:off x="0" y="2799718"/>
          <a:ext cx="7825562"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462" tIns="38100" rIns="213360" bIns="38100" numCol="1" spcCol="1270" anchor="t" anchorCtr="0">
          <a:noAutofit/>
        </a:bodyPr>
        <a:lstStyle/>
        <a:p>
          <a:pPr marL="285750" lvl="1" indent="-285750" algn="l" defTabSz="1333500">
            <a:lnSpc>
              <a:spcPct val="90000"/>
            </a:lnSpc>
            <a:spcBef>
              <a:spcPct val="0"/>
            </a:spcBef>
            <a:spcAft>
              <a:spcPct val="20000"/>
            </a:spcAft>
            <a:buChar char="•"/>
          </a:pPr>
          <a:endParaRPr lang="en-US" sz="3000" kern="1200" dirty="0">
            <a:latin typeface="Calibri" pitchFamily="34" charset="0"/>
            <a:cs typeface="Calibri" pitchFamily="34" charset="0"/>
          </a:endParaRPr>
        </a:p>
        <a:p>
          <a:pPr marL="285750" lvl="1" indent="-285750" algn="l" defTabSz="1333500">
            <a:lnSpc>
              <a:spcPct val="90000"/>
            </a:lnSpc>
            <a:spcBef>
              <a:spcPct val="0"/>
            </a:spcBef>
            <a:spcAft>
              <a:spcPct val="20000"/>
            </a:spcAft>
            <a:buChar char="•"/>
          </a:pPr>
          <a:r>
            <a:rPr lang="en-US" sz="3000" kern="1200" dirty="0">
              <a:latin typeface="Calibri" pitchFamily="34" charset="0"/>
              <a:cs typeface="Calibri" pitchFamily="34" charset="0"/>
            </a:rPr>
            <a:t>Parents in the Household</a:t>
          </a:r>
        </a:p>
        <a:p>
          <a:pPr marL="285750" lvl="1" indent="-285750" algn="l" defTabSz="1333500">
            <a:lnSpc>
              <a:spcPct val="90000"/>
            </a:lnSpc>
            <a:spcBef>
              <a:spcPct val="0"/>
            </a:spcBef>
            <a:spcAft>
              <a:spcPct val="20000"/>
            </a:spcAft>
            <a:buChar char="•"/>
          </a:pPr>
          <a:r>
            <a:rPr lang="en-US" sz="3000" kern="1200" dirty="0">
              <a:latin typeface="Calibri" pitchFamily="34" charset="0"/>
              <a:cs typeface="Calibri" pitchFamily="34" charset="0"/>
            </a:rPr>
            <a:t>Adult Caregivers in the Household</a:t>
          </a:r>
        </a:p>
      </dsp:txBody>
      <dsp:txXfrm>
        <a:off x="0" y="2799718"/>
        <a:ext cx="7825562" cy="1547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50273-8036-4881-A5C0-F12897B3348B}">
      <dsp:nvSpPr>
        <dsp:cNvPr id="0" name=""/>
        <dsp:cNvSpPr/>
      </dsp:nvSpPr>
      <dsp:spPr>
        <a:xfrm>
          <a:off x="535148" y="0"/>
          <a:ext cx="7836955" cy="4898096"/>
        </a:xfrm>
        <a:prstGeom prst="swooshArrow">
          <a:avLst>
            <a:gd name="adj1" fmla="val 25000"/>
            <a:gd name="adj2" fmla="val 25000"/>
          </a:avLst>
        </a:prstGeom>
        <a:solidFill>
          <a:srgbClr val="72A505"/>
        </a:solidFill>
        <a:ln>
          <a:noFill/>
        </a:ln>
        <a:effectLst/>
        <a:sp3d z="-227350" prstMaterial="matte"/>
      </dsp:spPr>
      <dsp:style>
        <a:lnRef idx="0">
          <a:scrgbClr r="0" g="0" b="0"/>
        </a:lnRef>
        <a:fillRef idx="1">
          <a:scrgbClr r="0" g="0" b="0"/>
        </a:fillRef>
        <a:effectRef idx="0">
          <a:scrgbClr r="0" g="0" b="0"/>
        </a:effectRef>
        <a:fontRef idx="minor"/>
      </dsp:style>
    </dsp:sp>
    <dsp:sp modelId="{CCDE7604-27FC-4D50-98CA-CD55F754D1CD}">
      <dsp:nvSpPr>
        <dsp:cNvPr id="0" name=""/>
        <dsp:cNvSpPr/>
      </dsp:nvSpPr>
      <dsp:spPr>
        <a:xfrm>
          <a:off x="1262867" y="3380666"/>
          <a:ext cx="203760" cy="203760"/>
        </a:xfrm>
        <a:prstGeom prst="ellipse">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75DCBA6-165D-4119-93C7-EAAC6FF42946}">
      <dsp:nvSpPr>
        <dsp:cNvPr id="0" name=""/>
        <dsp:cNvSpPr/>
      </dsp:nvSpPr>
      <dsp:spPr>
        <a:xfrm>
          <a:off x="1364748" y="3482546"/>
          <a:ext cx="1826010" cy="141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69" tIns="0" rIns="0" bIns="0" numCol="1" spcCol="1270" anchor="t" anchorCtr="0">
          <a:noAutofit/>
          <a:sp3d extrusionH="28000" prstMaterial="matte"/>
        </a:bodyPr>
        <a:lstStyle/>
        <a:p>
          <a:pPr marL="0" lvl="0" indent="0" algn="l" defTabSz="1600200">
            <a:lnSpc>
              <a:spcPct val="90000"/>
            </a:lnSpc>
            <a:spcBef>
              <a:spcPct val="0"/>
            </a:spcBef>
            <a:spcAft>
              <a:spcPct val="35000"/>
            </a:spcAft>
            <a:buNone/>
          </a:pPr>
          <a:r>
            <a:rPr lang="en-US" sz="3600" kern="1200" dirty="0">
              <a:latin typeface="Calibri" pitchFamily="34" charset="0"/>
              <a:cs typeface="Calibri" pitchFamily="34" charset="0"/>
            </a:rPr>
            <a:t>Unsafe!</a:t>
          </a:r>
        </a:p>
      </dsp:txBody>
      <dsp:txXfrm>
        <a:off x="1364748" y="3482546"/>
        <a:ext cx="1826010" cy="1415550"/>
      </dsp:txXfrm>
    </dsp:sp>
    <dsp:sp modelId="{392630DC-FA16-443B-85A4-EF1275E5AB57}">
      <dsp:nvSpPr>
        <dsp:cNvPr id="0" name=""/>
        <dsp:cNvSpPr/>
      </dsp:nvSpPr>
      <dsp:spPr>
        <a:xfrm>
          <a:off x="3061448" y="2049363"/>
          <a:ext cx="368336" cy="368336"/>
        </a:xfrm>
        <a:prstGeom prst="ellipse">
          <a:avLst/>
        </a:prstGeom>
        <a:solidFill>
          <a:schemeClr val="accent4">
            <a:hueOff val="609019"/>
            <a:satOff val="-10536"/>
            <a:lumOff val="-2255"/>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8B81A08-102E-43B1-801F-9EB51DFF1F3B}">
      <dsp:nvSpPr>
        <dsp:cNvPr id="0" name=""/>
        <dsp:cNvSpPr/>
      </dsp:nvSpPr>
      <dsp:spPr>
        <a:xfrm>
          <a:off x="3245617" y="2233532"/>
          <a:ext cx="1880869" cy="2664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174" tIns="0" rIns="0" bIns="0" numCol="1" spcCol="1270" anchor="t" anchorCtr="0">
          <a:noAutofit/>
          <a:sp3d extrusionH="28000" prstMaterial="matte"/>
        </a:bodyPr>
        <a:lstStyle/>
        <a:p>
          <a:pPr marL="0" lvl="0" indent="0" algn="l" defTabSz="1600200">
            <a:lnSpc>
              <a:spcPct val="90000"/>
            </a:lnSpc>
            <a:spcBef>
              <a:spcPct val="0"/>
            </a:spcBef>
            <a:spcAft>
              <a:spcPct val="35000"/>
            </a:spcAft>
            <a:buNone/>
          </a:pPr>
          <a:r>
            <a:rPr lang="en-US" sz="3600" kern="1200" dirty="0">
              <a:latin typeface="Calibri" pitchFamily="34" charset="0"/>
              <a:cs typeface="Calibri" pitchFamily="34" charset="0"/>
            </a:rPr>
            <a:t>Now what do we do?</a:t>
          </a:r>
        </a:p>
      </dsp:txBody>
      <dsp:txXfrm>
        <a:off x="3245617" y="2233532"/>
        <a:ext cx="1880869" cy="2664564"/>
      </dsp:txXfrm>
    </dsp:sp>
    <dsp:sp modelId="{50BF0BB0-867C-431D-A1BF-8337C62F82E7}">
      <dsp:nvSpPr>
        <dsp:cNvPr id="0" name=""/>
        <dsp:cNvSpPr/>
      </dsp:nvSpPr>
      <dsp:spPr>
        <a:xfrm>
          <a:off x="5224448" y="1239218"/>
          <a:ext cx="509402" cy="509402"/>
        </a:xfrm>
        <a:prstGeom prst="ellipse">
          <a:avLst/>
        </a:prstGeom>
        <a:solidFill>
          <a:schemeClr val="accent4">
            <a:hueOff val="1218038"/>
            <a:satOff val="-21072"/>
            <a:lumOff val="-451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82D04C7E-B011-4CB5-986C-E2002A281AFA}">
      <dsp:nvSpPr>
        <dsp:cNvPr id="0" name=""/>
        <dsp:cNvSpPr/>
      </dsp:nvSpPr>
      <dsp:spPr>
        <a:xfrm>
          <a:off x="5479149" y="1493919"/>
          <a:ext cx="1880869" cy="340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922" tIns="0" rIns="0" bIns="0" numCol="1" spcCol="1270" anchor="t" anchorCtr="0">
          <a:noAutofit/>
          <a:sp3d extrusionH="28000" prstMaterial="matte"/>
        </a:bodyPr>
        <a:lstStyle/>
        <a:p>
          <a:pPr marL="0" lvl="0" indent="0" algn="l" defTabSz="1600200">
            <a:lnSpc>
              <a:spcPct val="90000"/>
            </a:lnSpc>
            <a:spcBef>
              <a:spcPct val="0"/>
            </a:spcBef>
            <a:spcAft>
              <a:spcPct val="35000"/>
            </a:spcAft>
            <a:buNone/>
          </a:pPr>
          <a:r>
            <a:rPr lang="en-US" sz="3600" kern="1200" dirty="0">
              <a:latin typeface="Calibri" pitchFamily="34" charset="0"/>
              <a:cs typeface="Calibri" pitchFamily="34" charset="0"/>
            </a:rPr>
            <a:t>Safety planning</a:t>
          </a:r>
        </a:p>
      </dsp:txBody>
      <dsp:txXfrm>
        <a:off x="5479149" y="1493919"/>
        <a:ext cx="1880869" cy="340417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C7DB0-2782-4CEC-9F9B-49E9E6A0503A}" type="datetimeFigureOut">
              <a:rPr lang="en-US" smtClean="0"/>
              <a:pPr/>
              <a:t>4/21/2025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D8D83E-F90D-445B-BB71-163CBCD55965}" type="slidenum">
              <a:rPr lang="en-US" smtClean="0"/>
              <a:pPr/>
              <a:t>‹#›</a:t>
            </a:fld>
            <a:endParaRPr lang="en-US"/>
          </a:p>
        </p:txBody>
      </p:sp>
    </p:spTree>
    <p:extLst>
      <p:ext uri="{BB962C8B-B14F-4D97-AF65-F5344CB8AC3E}">
        <p14:creationId xmlns:p14="http://schemas.microsoft.com/office/powerpoint/2010/main" val="121175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Welcome and thank you for participating in this E-learning module which will</a:t>
            </a:r>
            <a:r>
              <a:rPr lang="en-US" baseline="0" dirty="0"/>
              <a:t> </a:t>
            </a:r>
            <a:r>
              <a:rPr lang="en-US" dirty="0"/>
              <a:t>feature the key concepts in safety decision-making: Present and Impending Danger, Child Vulnerability and Protective Capacity.</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 will explore Present Danger first because it is the most obvious and always the first condition to address in any contact with a family. </a:t>
            </a:r>
          </a:p>
          <a:p>
            <a:endParaRPr lang="en-US" dirty="0"/>
          </a:p>
          <a:p>
            <a:r>
              <a:rPr lang="en-US" dirty="0"/>
              <a:t>Present danger is the immediate, significant and clearly observable severe harm or threat of severe harm that is occurring to a child at the present time, in other words, right now…</a:t>
            </a:r>
            <a:r>
              <a:rPr lang="en-US" baseline="0" dirty="0"/>
              <a:t> </a:t>
            </a:r>
            <a:r>
              <a:rPr lang="en-US" dirty="0"/>
              <a:t>and which requires an immediate safety action</a:t>
            </a:r>
            <a:r>
              <a:rPr lang="en-US" baseline="0" dirty="0"/>
              <a:t> on the part of the worker.</a:t>
            </a:r>
            <a:r>
              <a:rPr lang="en-US" dirty="0"/>
              <a:t>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common examples of present danger include situations in which young children are left alone without adequate supervision or situations in which caregiver functioning is impaired to a severe degree and children are present and exposed to the danger which is likely to result in severe harm to</a:t>
            </a:r>
            <a:r>
              <a:rPr lang="en-US" baseline="0" dirty="0"/>
              <a:t> the child.</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Examples of present danger include, but are not limited to: premeditated maltreatment,</a:t>
            </a:r>
            <a:r>
              <a:rPr lang="en-US" baseline="0" dirty="0"/>
              <a:t> injuries to the face and head, life threatening living arrangements, bizarre cruelty toward a child, a child needing immediate medical care, a caregiver unable to provide basic care, and a c</a:t>
            </a:r>
            <a:r>
              <a:rPr lang="en-US" dirty="0">
                <a:solidFill>
                  <a:schemeClr val="tx1"/>
                </a:solidFill>
              </a:rPr>
              <a:t>aregiver out of control or under the influence of substances posing</a:t>
            </a:r>
            <a:r>
              <a:rPr lang="en-US" baseline="0" dirty="0">
                <a:solidFill>
                  <a:schemeClr val="tx1"/>
                </a:solidFill>
              </a:rPr>
              <a:t> an immediate danger threat to the child.</a:t>
            </a:r>
            <a:r>
              <a:rPr lang="en-US" dirty="0">
                <a:solidFill>
                  <a:schemeClr val="tx1"/>
                </a:solidFill>
              </a:rPr>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Our assessment of present danger begins when the Hotline receives a call and they evaluate the degree to which the situation being reported is currently a threat of severe harm to a child. [CLICK] These are situations in which the response time would be immediate. [CLICK]  Regardless</a:t>
            </a:r>
            <a:r>
              <a:rPr lang="en-US" baseline="0" dirty="0"/>
              <a:t> of the initial response priority assigned by the Hotline [CLICK] the investigator </a:t>
            </a:r>
            <a:r>
              <a:rPr lang="en-US" dirty="0"/>
              <a:t>always begins by identifying</a:t>
            </a:r>
            <a:r>
              <a:rPr lang="en-US" baseline="0" dirty="0"/>
              <a:t> and </a:t>
            </a:r>
            <a:r>
              <a:rPr lang="en-US" dirty="0"/>
              <a:t>assessing for present danger. They are beginning the process of gathering information in the six domains, with their focus on identifying and acting upon any present danger.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It’s important to keep in mind that present danger can arise at any point in the life of a case.  Because family</a:t>
            </a:r>
            <a:r>
              <a:rPr lang="en-US" baseline="0" dirty="0"/>
              <a:t> and individual circumstances are dynamic and not static in nature, assessment of present danger should be an on-going process, </a:t>
            </a:r>
            <a:r>
              <a:rPr lang="en-US" dirty="0"/>
              <a:t>not limited to our first contact with the family and certainly</a:t>
            </a:r>
            <a:r>
              <a:rPr lang="en-US" baseline="0" dirty="0"/>
              <a:t> </a:t>
            </a:r>
            <a:r>
              <a:rPr lang="en-US" dirty="0"/>
              <a:t>not limited to just the front-end of our child protection system.  At any point in time if the circumstances in the family present immediate, out of control and potentially severe threats to a child, happening in the present time, that is present danger and immediate action is required.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present danger captures those threats that are happening now. It is that “in your face” danger that is easy to recognize.  And fortunately, we do not see present danger in most of the cases we receive.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second important concept after Present Danger, is Impending Danger.  </a:t>
            </a:r>
          </a:p>
          <a:p>
            <a:r>
              <a:rPr lang="en-US" dirty="0"/>
              <a:t>Just as the word implies, this is danger that is not happening at this moment, but what we would more accurately describe as a “state of danger”.  So this is descriptive of those circumstances in which the child is in a position of continual or pervasive danger.</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contrast to present danger, impending danger is often not as obvious….but ironically, impending danger is more prevalent.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Examples of impending danger include violent caregivers or other violent members in the household with vulnerable children or caregivers who do not demonstrate impulse control in the presence of vulnerable children.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impending danger threats are family conditions that are specific and observable.  In other words, they can be seen by you and others, and they can be described.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objective is to build upon the previous e-learning module which introduced the six Information Domains of the information collection protocol, and demonstrate the link between these domains and safety decision-making.</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Impending danger threats are also imminent, which means they could or likely will occur in the near term.  We are not making a specific estimate of when they will occur, but we are making a professional judgment that they will occur in the near future, and therefore, they require a controlling intervention.</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Bhecause</a:t>
            </a:r>
            <a:r>
              <a:rPr lang="en-US" dirty="0"/>
              <a:t> Impending Danger threats are not as obvious, it makes the information gathering process even more critical, because it is the information in the six domains that will reveal for us what and how impending danger is operating in a particular family.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t>
            </a:r>
            <a:r>
              <a:rPr lang="en-US" sz="1200" u="none" kern="1200" dirty="0">
                <a:solidFill>
                  <a:schemeClr val="tx1"/>
                </a:solidFill>
                <a:effectLst/>
                <a:latin typeface="+mn-lt"/>
                <a:ea typeface="+mn-ea"/>
                <a:cs typeface="+mn-cs"/>
              </a:rPr>
              <a:t>Discussion Guide </a:t>
            </a:r>
            <a:r>
              <a:rPr lang="en-US" sz="1200" kern="1200" dirty="0">
                <a:solidFill>
                  <a:schemeClr val="tx1"/>
                </a:solidFill>
                <a:effectLst/>
                <a:latin typeface="+mn-lt"/>
                <a:ea typeface="+mn-ea"/>
                <a:cs typeface="+mn-cs"/>
              </a:rPr>
              <a:t>which accompanies this E-learning module, you will be introduced to the specific list of present and impending danger threats which are contained in the Safety Decision Making Methodology.  You will have an opportunity to review these threats, definitions</a:t>
            </a:r>
            <a:r>
              <a:rPr lang="en-US" sz="1200" kern="1200" baseline="0" dirty="0">
                <a:solidFill>
                  <a:schemeClr val="tx1"/>
                </a:solidFill>
                <a:effectLst/>
                <a:latin typeface="+mn-lt"/>
                <a:ea typeface="+mn-ea"/>
                <a:cs typeface="+mn-cs"/>
              </a:rPr>
              <a:t> and examples </a:t>
            </a:r>
            <a:r>
              <a:rPr lang="en-US" sz="1200" kern="1200" dirty="0">
                <a:solidFill>
                  <a:schemeClr val="tx1"/>
                </a:solidFill>
                <a:effectLst/>
                <a:latin typeface="+mn-lt"/>
                <a:ea typeface="+mn-ea"/>
                <a:cs typeface="+mn-cs"/>
              </a:rPr>
              <a:t>in more detail which will help you to understand and apply them.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far we have explored the first part of our equation….present and impending danger. [CLICK] Now we will move to the second part, child vulnerability.</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in our definitions of safe and unsafe, in order for a child to be unsafe, there must be threats of danger and they must be vulnerable to those threats.  Children are vulnerable because they depend on others for protection and care.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Determining</a:t>
            </a:r>
            <a:r>
              <a:rPr lang="en-US" baseline="0" dirty="0"/>
              <a:t> if a child is vulnerable to a specific danger threat </a:t>
            </a:r>
            <a:r>
              <a:rPr lang="en-US" dirty="0"/>
              <a:t>involves both knowing about the child’s ability to protect himself from threats and knowing how the child is able to care for himself.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again, the information from the six information</a:t>
            </a:r>
            <a:r>
              <a:rPr lang="en-US" baseline="0" dirty="0"/>
              <a:t> domains gives us the information we need to determine child vulnerability.  Criteria to consider include, but are not limited to: </a:t>
            </a:r>
            <a:r>
              <a:rPr lang="en-US" dirty="0"/>
              <a:t>age, physical ability, cognitive ability, developmental status, emotional security and family loyalty.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factors</a:t>
            </a:r>
            <a:r>
              <a:rPr lang="en-US" baseline="0" dirty="0"/>
              <a:t> </a:t>
            </a:r>
            <a:r>
              <a:rPr lang="en-US" dirty="0"/>
              <a:t>we just considered are the more obvious factors which help us to understand vulnerability.  Some additional factors which may not be as obvious, but are equally important include:  prior impact of maltreatment, a child’s isolation from the community, a child’s ability to anticipate or judge danger, a child’s ability to articulate problems or danger and even situations in which a child’s own behavior provokes a dangerous reaction from a caregiver.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our assessment of safety, we must consider vulnerability for every child in the household, regardless of whether they were the reported victim in the original report.  And our conclusion about child vulnerability to danger threats may be different for individual children, which will result in different actions in terms of safety planning.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the second part of the equation is now complete…..we have an understanding of how each child is vulnerable, or not, to any identified danger threat.  That includes both present and impending danger threats.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Now we move on to the final safety concept and the final part of our safety equation.  Caregiver protective capacity. [CLICK]</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Protective capacity is a specific quality that can be observed and understood to be part of the way a parent thinks, feels and acts [pause</a:t>
            </a:r>
            <a:r>
              <a:rPr lang="en-US" baseline="0" dirty="0"/>
              <a:t> </a:t>
            </a:r>
            <a:r>
              <a:rPr lang="en-US" dirty="0"/>
              <a:t>CLICK] that makes him or her protective.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have finished this module you will recognize the major components of the safety decision-making formula and understand how they relate to each other in the determination</a:t>
            </a:r>
            <a:r>
              <a:rPr lang="en-US" baseline="0" dirty="0"/>
              <a:t> of </a:t>
            </a:r>
            <a:r>
              <a:rPr lang="en-US" dirty="0"/>
              <a:t>child safety. The major components of the</a:t>
            </a:r>
            <a:r>
              <a:rPr lang="en-US" baseline="0" dirty="0"/>
              <a:t> safety decision making formula are [CLICK] present or impending danger threats, plus or minus child vulnerability plus or minus caregiver protective capacity equals safe or unsafe. </a:t>
            </a:r>
            <a:r>
              <a:rPr lang="en-US" dirty="0"/>
              <a:t>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Protective capacities are cognitive, behavioral and emotional qualities supporting vigilant protectiveness.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take each one of these individually and examine them more closely.</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Cognitive protective capacity refers to specific knowledge, understanding and perceptions that contribute to protective vigilance. [CLICK] Some examples of cognitive protective</a:t>
            </a:r>
            <a:r>
              <a:rPr lang="en-US" baseline="0" dirty="0"/>
              <a:t> capacity</a:t>
            </a:r>
            <a:r>
              <a:rPr lang="en-US" dirty="0"/>
              <a:t> include:   understanding of protective role; understanding and recognizing threats; recognition of a child’s needs; reality oriented; accurate perception of a child; ability to accurately process and interpret various stimuli; and</a:t>
            </a:r>
            <a:r>
              <a:rPr lang="en-US" baseline="0" dirty="0"/>
              <a:t> </a:t>
            </a:r>
            <a:r>
              <a:rPr lang="en-US" dirty="0"/>
              <a:t>intellectually able.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Behavioral protective capacity refers to specific action, activity and performance that is consistent with and results in parenting and protective vigilance. [CLICK]  Some examples of behavioral protective capacity include: physical capacity and energy; impulse control; ability to set aside own needs; adaptive, assertive and responsive; takes action; and history of being protective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Emotional protective capacity refers to specific feelings, attitudes and identification with the child and motivation that results in protective vigilance. [CLICK] Some examples of emotional protective capacity include emotional bond with the child, positive attachment with the child, love sensitivity and empathy for the child; resiliency; stability; effectively meets own emotional needs and emotional control.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assessment of these three types of protective capacity are critical to our safety decision-making process, because they tell us about the capacity of the caregivers and/or other adults living in the household, in terms of their ability to protect.  It is important to keep in mind that your assessment of protective capacity should include all the adults in the home who have a caregiving role. </a:t>
            </a:r>
          </a:p>
          <a:p>
            <a:endParaRPr lang="en-US" dirty="0"/>
          </a:p>
          <a:p>
            <a:r>
              <a:rPr lang="en-US" dirty="0"/>
              <a:t>If we are making a determination that the maltreating caregiver</a:t>
            </a:r>
            <a:r>
              <a:rPr lang="en-US" baseline="0" dirty="0"/>
              <a:t> is creating a Danger Threat, then that </a:t>
            </a:r>
            <a:r>
              <a:rPr lang="en-US" baseline="0"/>
              <a:t>person can not </a:t>
            </a:r>
            <a:r>
              <a:rPr lang="en-US" baseline="0" dirty="0"/>
              <a:t>be the person the agency looks to, to manage or control the threat in a safety plan.   To be a threat, you have determined that their protective capacities are significantly diminished.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summarizing this module, let’s bring up our safety decision making chalkboard one more time to review the process from start to finish. </a:t>
            </a:r>
            <a:endParaRPr lang="en-US" dirty="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we have gathered sufficient information to form a picture of danger threats,[CLICK] child vulnerability [CLICK] and protective capacity,[CLICK] it is time to review all the information in totality [CLICK] to make the appropriate safety decision. [CLICK]  This specific decision demands</a:t>
            </a:r>
            <a:r>
              <a:rPr lang="en-US" baseline="0" dirty="0"/>
              <a:t> a logical, sequential process built on credible and relevant information.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review the steps as we conclude this session.</a:t>
            </a:r>
          </a:p>
          <a:p>
            <a:r>
              <a:rPr lang="en-US" dirty="0"/>
              <a:t>Step 1:  Gather sufficient, relevant information</a:t>
            </a:r>
          </a:p>
          <a:p>
            <a:r>
              <a:rPr lang="en-US" dirty="0"/>
              <a:t>Step 2:  Weigh the information against our criteria for present and impending danger to determine if one or more exist</a:t>
            </a:r>
          </a:p>
          <a:p>
            <a:r>
              <a:rPr lang="en-US" dirty="0"/>
              <a:t>Step 3:  Determine child vulnerability to these identified threats, again using the sufficient information gathered.</a:t>
            </a:r>
          </a:p>
          <a:p>
            <a:r>
              <a:rPr lang="en-US" dirty="0"/>
              <a:t>Step 4. Determine if protective capacity exists to manage the specific identified threats.</a:t>
            </a:r>
          </a:p>
          <a:p>
            <a:r>
              <a:rPr lang="en-US" dirty="0"/>
              <a:t>Step 5:  Reach a decision about whether the child is safe or unsafe.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Module four we will go into detail about what to do if a child is determined to be unsafe….how you develop a safety plan, and how you determine whether an in-home or an out-of-home plan will be sufficient.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Please proceed to answer the questions which follow and thank you for your participation.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begin with a very quick review which establishes the information standards that are the foundation of quality safety decision making.</a:t>
            </a:r>
          </a:p>
        </p:txBody>
      </p:sp>
      <p:sp>
        <p:nvSpPr>
          <p:cNvPr id="4" name="Slide Number Placeholder 3"/>
          <p:cNvSpPr>
            <a:spLocks noGrp="1"/>
          </p:cNvSpPr>
          <p:nvPr>
            <p:ph type="sldNum" sz="quarter" idx="10"/>
          </p:nvPr>
        </p:nvSpPr>
        <p:spPr/>
        <p:txBody>
          <a:bodyPr/>
          <a:lstStyle/>
          <a:p>
            <a:fld id="{10D8D83E-F90D-445B-BB71-163CBCD5596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Module</a:t>
            </a:r>
            <a:r>
              <a:rPr lang="en-US" baseline="0" dirty="0"/>
              <a:t> 1 featured </a:t>
            </a:r>
            <a:r>
              <a:rPr lang="en-US" dirty="0"/>
              <a:t>the information domains</a:t>
            </a:r>
            <a:r>
              <a:rPr lang="en-US" baseline="0" dirty="0"/>
              <a:t> which are critical to informing our knowledge and u</a:t>
            </a:r>
            <a:r>
              <a:rPr lang="en-US" dirty="0"/>
              <a:t>nderstanding of the family.  These six domains, when fully explored and documented, provide the information </a:t>
            </a:r>
            <a:r>
              <a:rPr lang="en-US" baseline="0" dirty="0"/>
              <a:t>we need to know about the family to accurately identify and assess for present and impending danger. </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Congratulations on completing Module Two:  Present</a:t>
            </a:r>
            <a:r>
              <a:rPr lang="en-US" sz="1200" b="0" baseline="0" dirty="0"/>
              <a:t> and Impending Danger, Child Vulnerability and Protective Capacity</a:t>
            </a:r>
            <a:endParaRPr lang="en-US" sz="1200" b="0" dirty="0"/>
          </a:p>
          <a:p>
            <a:endParaRPr lang="en-US" sz="1200" b="0" dirty="0"/>
          </a:p>
          <a:p>
            <a:r>
              <a:rPr lang="en-US" sz="1200" b="0" dirty="0"/>
              <a:t>Within the week you should also complete the discussion guide that accompanies this module.  If you are not watching the module as part of a group exercise facilitated by your supervisor or assigned safety practice expert please contact them for a copy of the discussion guide.  The discussion guide is intended to provide additional resources and instruction so you can begin to apply the constructs introduced in this module. </a:t>
            </a:r>
          </a:p>
          <a:p>
            <a:endParaRPr lang="en-US" sz="1200" b="0" dirty="0"/>
          </a:p>
          <a:p>
            <a:pPr defTabSz="928299">
              <a:defRPr/>
            </a:pPr>
            <a:r>
              <a:rPr lang="en-US" sz="1200" b="0" dirty="0"/>
              <a:t>One last thing, don’t forget to get credit for participating in this e-learning module by going to your individual training screen in FSFN and selecting the training course titled Module Two:  Present and Impending</a:t>
            </a:r>
            <a:r>
              <a:rPr lang="en-US" sz="1200" b="0" baseline="0" dirty="0"/>
              <a:t> Danger, Child Vulnerability and Protective Capacity.  </a:t>
            </a:r>
            <a:endParaRPr lang="en-US" sz="1200" b="0" dirty="0"/>
          </a:p>
          <a:p>
            <a:pPr defTabSz="928299">
              <a:defRPr/>
            </a:pPr>
            <a:endParaRPr lang="en-US" sz="1200" b="0" dirty="0"/>
          </a:p>
          <a:p>
            <a:r>
              <a:rPr lang="en-US" sz="1200" b="0" dirty="0"/>
              <a:t>Again,</a:t>
            </a:r>
            <a:r>
              <a:rPr lang="en-US" sz="1200" b="0" baseline="0" dirty="0"/>
              <a:t> t</a:t>
            </a:r>
            <a:r>
              <a:rPr lang="en-US" sz="1200" b="0" dirty="0"/>
              <a:t>hank you for your participation!</a:t>
            </a:r>
          </a:p>
        </p:txBody>
      </p:sp>
      <p:sp>
        <p:nvSpPr>
          <p:cNvPr id="4" name="Slide Number Placeholder 3"/>
          <p:cNvSpPr>
            <a:spLocks noGrp="1"/>
          </p:cNvSpPr>
          <p:nvPr>
            <p:ph type="sldNum" sz="quarter" idx="10"/>
          </p:nvPr>
        </p:nvSpPr>
        <p:spPr/>
        <p:txBody>
          <a:bodyPr/>
          <a:lstStyle/>
          <a:p>
            <a:fld id="{2B0843B3-801B-4898-816C-4111B4AC6113}" type="slidenum">
              <a:rPr lang="en-US" smtClean="0"/>
              <a:pPr/>
              <a:t>50</a:t>
            </a:fld>
            <a:endParaRPr lang="en-US"/>
          </a:p>
        </p:txBody>
      </p:sp>
    </p:spTree>
    <p:extLst>
      <p:ext uri="{BB962C8B-B14F-4D97-AF65-F5344CB8AC3E}">
        <p14:creationId xmlns:p14="http://schemas.microsoft.com/office/powerpoint/2010/main" val="14296241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D8D83E-F90D-445B-BB71-163CBCD55965}"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Ultimately,</a:t>
            </a:r>
            <a:r>
              <a:rPr lang="en-US" baseline="0" dirty="0"/>
              <a:t> we gather this information about families because we must arrive at a decision about whether a child or </a:t>
            </a:r>
            <a:r>
              <a:rPr lang="en-US" baseline="0"/>
              <a:t>children are [CLICK] safe </a:t>
            </a:r>
            <a:r>
              <a:rPr lang="en-US" baseline="0" dirty="0"/>
              <a:t>or unsafe.  Before we go any further let’s make sure we have the same </a:t>
            </a:r>
            <a:r>
              <a:rPr lang="en-US" baseline="0"/>
              <a:t>understanding on how </a:t>
            </a:r>
            <a:r>
              <a:rPr lang="en-US" baseline="0" dirty="0"/>
              <a:t>the Safety Decision-Making Methodology defines these two critical constructs.</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start</a:t>
            </a:r>
            <a:r>
              <a:rPr lang="en-US" baseline="0" dirty="0"/>
              <a:t> with the definition of safe.  </a:t>
            </a:r>
            <a:r>
              <a:rPr lang="en-US" dirty="0"/>
              <a:t>Children are considered safe when there are no present or impending danger threats, or the caregivers’ protective capacities control existing threats.  Let’s compare</a:t>
            </a:r>
            <a:r>
              <a:rPr lang="en-US" baseline="0" dirty="0"/>
              <a:t> this with our definition for unsafe and then </a:t>
            </a:r>
            <a:r>
              <a:rPr lang="en-US" dirty="0"/>
              <a:t>use our formula</a:t>
            </a:r>
            <a:r>
              <a:rPr lang="en-US" baseline="0" dirty="0"/>
              <a:t> </a:t>
            </a:r>
            <a:r>
              <a:rPr lang="en-US" dirty="0"/>
              <a:t>to illustrate how the presence or absence of the inter-related constructs determine the safety</a:t>
            </a:r>
            <a:r>
              <a:rPr lang="en-US" baseline="0" dirty="0"/>
              <a:t> decision.  </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In contrast, children are considered unsafe when they are vulnerable to the present</a:t>
            </a:r>
            <a:r>
              <a:rPr lang="en-US" baseline="0" dirty="0"/>
              <a:t> or impending danger threats, and caregivers have insufficient protective capacity to control these existing threats.  </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take a closer look at the three key concepts in these definitions of Safe and Unsafe so you have a better understanding of what kind of conditions, behaviors, emotions</a:t>
            </a:r>
            <a:r>
              <a:rPr lang="en-US" baseline="0" dirty="0"/>
              <a:t> and actions are clearly observable in the home which should provide sufficient information to accurately inform the safety decision making process.  </a:t>
            </a:r>
            <a:r>
              <a:rPr lang="en-US" dirty="0"/>
              <a:t> </a:t>
            </a:r>
          </a:p>
        </p:txBody>
      </p:sp>
      <p:sp>
        <p:nvSpPr>
          <p:cNvPr id="4" name="Slide Number Placeholder 3"/>
          <p:cNvSpPr>
            <a:spLocks noGrp="1"/>
          </p:cNvSpPr>
          <p:nvPr>
            <p:ph type="sldNum" sz="quarter" idx="10"/>
          </p:nvPr>
        </p:nvSpPr>
        <p:spPr/>
        <p:txBody>
          <a:bodyPr/>
          <a:lstStyle/>
          <a:p>
            <a:fld id="{10D8D83E-F90D-445B-BB71-163CBCD5596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400" b="1">
                <a:solidFill>
                  <a:schemeClr val="tx2"/>
                </a:solidFill>
                <a:effectLst/>
                <a:latin typeface="Calibri" pitchFamily="34" charset="0"/>
                <a:cs typeface="Calibri" pitchFamily="34" charset="0"/>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 descr="http://sphotos-a.xx.fbcdn.net/hphotos-snc6/602554_439438852766954_121771278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545138"/>
            <a:ext cx="838584"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p:cNvPicPr>
          <p:nvPr userDrawn="1"/>
        </p:nvPicPr>
        <p:blipFill>
          <a:blip r:embed="rId4"/>
          <a:stretch>
            <a:fillRect/>
          </a:stretch>
        </p:blipFill>
        <p:spPr>
          <a:xfrm>
            <a:off x="6005767" y="896112"/>
            <a:ext cx="713232" cy="859536"/>
          </a:xfrm>
          <a:prstGeom prst="rect">
            <a:avLst/>
          </a:prstGeom>
          <a:noFill/>
          <a:ln>
            <a:noFill/>
          </a:ln>
        </p:spPr>
      </p:pic>
      <p:pic>
        <p:nvPicPr>
          <p:cNvPr id="22" name="Picture 21"/>
          <p:cNvPicPr>
            <a:picLocks/>
          </p:cNvPicPr>
          <p:nvPr userDrawn="1"/>
        </p:nvPicPr>
        <p:blipFill>
          <a:blip r:embed="rId5"/>
          <a:stretch>
            <a:fillRect/>
          </a:stretch>
        </p:blipFill>
        <p:spPr>
          <a:xfrm>
            <a:off x="6718542" y="896112"/>
            <a:ext cx="713232" cy="859536"/>
          </a:xfrm>
          <a:prstGeom prst="rect">
            <a:avLst/>
          </a:prstGeom>
        </p:spPr>
      </p:pic>
      <p:pic>
        <p:nvPicPr>
          <p:cNvPr id="23" name="Picture 22"/>
          <p:cNvPicPr>
            <a:picLocks noChangeAspect="1"/>
          </p:cNvPicPr>
          <p:nvPr userDrawn="1"/>
        </p:nvPicPr>
        <p:blipFill>
          <a:blip r:embed="rId6"/>
          <a:stretch>
            <a:fillRect/>
          </a:stretch>
        </p:blipFill>
        <p:spPr>
          <a:xfrm>
            <a:off x="-3765" y="0"/>
            <a:ext cx="1832565" cy="1755322"/>
          </a:xfrm>
          <a:prstGeom prst="rect">
            <a:avLst/>
          </a:prstGeom>
        </p:spPr>
      </p:pic>
      <p:pic>
        <p:nvPicPr>
          <p:cNvPr id="25" name="Picture 24"/>
          <p:cNvPicPr>
            <a:picLocks noChangeAspect="1"/>
          </p:cNvPicPr>
          <p:nvPr userDrawn="1"/>
        </p:nvPicPr>
        <p:blipFill>
          <a:blip r:embed="rId7"/>
          <a:stretch>
            <a:fillRect/>
          </a:stretch>
        </p:blipFill>
        <p:spPr>
          <a:xfrm>
            <a:off x="1828801" y="0"/>
            <a:ext cx="736270" cy="868810"/>
          </a:xfrm>
          <a:prstGeom prst="rect">
            <a:avLst/>
          </a:prstGeom>
        </p:spPr>
      </p:pic>
      <p:pic>
        <p:nvPicPr>
          <p:cNvPr id="27" name="Picture 26"/>
          <p:cNvPicPr>
            <a:picLocks noChangeAspect="1"/>
          </p:cNvPicPr>
          <p:nvPr userDrawn="1"/>
        </p:nvPicPr>
        <p:blipFill>
          <a:blip r:embed="rId8"/>
          <a:stretch>
            <a:fillRect/>
          </a:stretch>
        </p:blipFill>
        <p:spPr>
          <a:xfrm>
            <a:off x="2565071" y="3428"/>
            <a:ext cx="1066005" cy="910971"/>
          </a:xfrm>
          <a:prstGeom prst="rect">
            <a:avLst/>
          </a:prstGeom>
          <a:noFill/>
          <a:ln>
            <a:noFill/>
          </a:ln>
        </p:spPr>
      </p:pic>
      <p:pic>
        <p:nvPicPr>
          <p:cNvPr id="28" name="Picture 27"/>
          <p:cNvPicPr>
            <a:picLocks noChangeAspect="1"/>
          </p:cNvPicPr>
          <p:nvPr userDrawn="1"/>
        </p:nvPicPr>
        <p:blipFill>
          <a:blip r:embed="rId9"/>
          <a:stretch>
            <a:fillRect/>
          </a:stretch>
        </p:blipFill>
        <p:spPr>
          <a:xfrm>
            <a:off x="2728555" y="868810"/>
            <a:ext cx="902522" cy="887220"/>
          </a:xfrm>
          <a:prstGeom prst="rect">
            <a:avLst/>
          </a:prstGeom>
        </p:spPr>
      </p:pic>
      <p:pic>
        <p:nvPicPr>
          <p:cNvPr id="29" name="Picture 2" descr="C:\Users\YYY\Desktop\Qingfu\Child Protection\images\MP900227623.JPG"/>
          <p:cNvPicPr>
            <a:picLocks noChangeAspect="1" noChangeArrowheads="1"/>
          </p:cNvPicPr>
          <p:nvPr userDrawn="1"/>
        </p:nvPicPr>
        <p:blipFill>
          <a:blip r:embed="rId10"/>
          <a:stretch>
            <a:fillRect/>
          </a:stretch>
        </p:blipFill>
        <p:spPr bwMode="auto">
          <a:xfrm>
            <a:off x="7315201" y="-8447"/>
            <a:ext cx="1828800" cy="1761046"/>
          </a:xfrm>
          <a:prstGeom prst="rect">
            <a:avLst/>
          </a:prstGeom>
          <a:noFill/>
        </p:spPr>
      </p:pic>
      <p:pic>
        <p:nvPicPr>
          <p:cNvPr id="30" name="Picture 29"/>
          <p:cNvPicPr>
            <a:picLocks noChangeAspect="1"/>
          </p:cNvPicPr>
          <p:nvPr userDrawn="1"/>
        </p:nvPicPr>
        <p:blipFill>
          <a:blip r:embed="rId11"/>
          <a:stretch>
            <a:fillRect/>
          </a:stretch>
        </p:blipFill>
        <p:spPr>
          <a:xfrm>
            <a:off x="1828800" y="858456"/>
            <a:ext cx="1068779" cy="897574"/>
          </a:xfrm>
          <a:prstGeom prst="rect">
            <a:avLst/>
          </a:prstGeom>
          <a:noFill/>
          <a:ln>
            <a:noFill/>
          </a:ln>
        </p:spPr>
      </p:pic>
      <p:pic>
        <p:nvPicPr>
          <p:cNvPr id="31" name="Picture 30"/>
          <p:cNvPicPr>
            <a:picLocks/>
          </p:cNvPicPr>
          <p:nvPr userDrawn="1"/>
        </p:nvPicPr>
        <p:blipFill>
          <a:blip r:embed="rId12"/>
          <a:stretch>
            <a:fillRect/>
          </a:stretch>
        </p:blipFill>
        <p:spPr>
          <a:xfrm>
            <a:off x="5405525" y="894143"/>
            <a:ext cx="710010" cy="858457"/>
          </a:xfrm>
          <a:prstGeom prst="rect">
            <a:avLst/>
          </a:prstGeom>
        </p:spPr>
      </p:pic>
      <p:pic>
        <p:nvPicPr>
          <p:cNvPr id="32" name="Picture 31"/>
          <p:cNvPicPr>
            <a:picLocks noChangeAspect="1"/>
          </p:cNvPicPr>
          <p:nvPr userDrawn="1"/>
        </p:nvPicPr>
        <p:blipFill>
          <a:blip r:embed="rId13"/>
          <a:stretch>
            <a:fillRect/>
          </a:stretch>
        </p:blipFill>
        <p:spPr>
          <a:xfrm>
            <a:off x="3631078" y="0"/>
            <a:ext cx="1907773" cy="1752601"/>
          </a:xfrm>
          <a:prstGeom prst="rect">
            <a:avLst/>
          </a:prstGeom>
        </p:spPr>
      </p:pic>
      <p:pic>
        <p:nvPicPr>
          <p:cNvPr id="33" name="Picture 32"/>
          <p:cNvPicPr>
            <a:picLocks noChangeAspect="1"/>
          </p:cNvPicPr>
          <p:nvPr userDrawn="1"/>
        </p:nvPicPr>
        <p:blipFill>
          <a:blip r:embed="rId14"/>
          <a:stretch>
            <a:fillRect/>
          </a:stretch>
        </p:blipFill>
        <p:spPr>
          <a:xfrm>
            <a:off x="5536157" y="-1"/>
            <a:ext cx="1776350" cy="906018"/>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fltVal val="0"/>
                                          </p:val>
                                        </p:tav>
                                        <p:tav tm="100000">
                                          <p:val>
                                            <p:strVal val="#ppt_w"/>
                                          </p:val>
                                        </p:tav>
                                      </p:tavLst>
                                    </p:anim>
                                    <p:anim calcmode="lin" valueType="num">
                                      <p:cBhvr>
                                        <p:cTn id="8" dur="3000" fill="hold"/>
                                        <p:tgtEl>
                                          <p:spTgt spid="23"/>
                                        </p:tgtEl>
                                        <p:attrNameLst>
                                          <p:attrName>ppt_h</p:attrName>
                                        </p:attrNameLst>
                                      </p:cBhvr>
                                      <p:tavLst>
                                        <p:tav tm="0">
                                          <p:val>
                                            <p:fltVal val="0"/>
                                          </p:val>
                                        </p:tav>
                                        <p:tav tm="100000">
                                          <p:val>
                                            <p:strVal val="#ppt_h"/>
                                          </p:val>
                                        </p:tav>
                                      </p:tavLst>
                                    </p:anim>
                                    <p:anim calcmode="lin" valueType="num">
                                      <p:cBhvr>
                                        <p:cTn id="9" dur="3000" fill="hold"/>
                                        <p:tgtEl>
                                          <p:spTgt spid="23"/>
                                        </p:tgtEl>
                                        <p:attrNameLst>
                                          <p:attrName>style.rotation</p:attrName>
                                        </p:attrNameLst>
                                      </p:cBhvr>
                                      <p:tavLst>
                                        <p:tav tm="0">
                                          <p:val>
                                            <p:fltVal val="90"/>
                                          </p:val>
                                        </p:tav>
                                        <p:tav tm="100000">
                                          <p:val>
                                            <p:fltVal val="0"/>
                                          </p:val>
                                        </p:tav>
                                      </p:tavLst>
                                    </p:anim>
                                    <p:animEffect transition="in" filter="fade">
                                      <p:cBhvr>
                                        <p:cTn id="10" dur="3000"/>
                                        <p:tgtEl>
                                          <p:spTgt spid="2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1"/>
                                        </p:tgtEl>
                                        <p:attrNameLst>
                                          <p:attrName>style.visibility</p:attrName>
                                        </p:attrNameLst>
                                      </p:cBhvr>
                                      <p:to>
                                        <p:strVal val="visible"/>
                                      </p:to>
                                    </p:set>
                                    <p:anim calcmode="lin" valueType="num">
                                      <p:cBhvr>
                                        <p:cTn id="13" dur="3000" fill="hold"/>
                                        <p:tgtEl>
                                          <p:spTgt spid="31"/>
                                        </p:tgtEl>
                                        <p:attrNameLst>
                                          <p:attrName>ppt_w</p:attrName>
                                        </p:attrNameLst>
                                      </p:cBhvr>
                                      <p:tavLst>
                                        <p:tav tm="0">
                                          <p:val>
                                            <p:fltVal val="0"/>
                                          </p:val>
                                        </p:tav>
                                        <p:tav tm="100000">
                                          <p:val>
                                            <p:strVal val="#ppt_w"/>
                                          </p:val>
                                        </p:tav>
                                      </p:tavLst>
                                    </p:anim>
                                    <p:anim calcmode="lin" valueType="num">
                                      <p:cBhvr>
                                        <p:cTn id="14" dur="3000" fill="hold"/>
                                        <p:tgtEl>
                                          <p:spTgt spid="31"/>
                                        </p:tgtEl>
                                        <p:attrNameLst>
                                          <p:attrName>ppt_h</p:attrName>
                                        </p:attrNameLst>
                                      </p:cBhvr>
                                      <p:tavLst>
                                        <p:tav tm="0">
                                          <p:val>
                                            <p:fltVal val="0"/>
                                          </p:val>
                                        </p:tav>
                                        <p:tav tm="100000">
                                          <p:val>
                                            <p:strVal val="#ppt_h"/>
                                          </p:val>
                                        </p:tav>
                                      </p:tavLst>
                                    </p:anim>
                                    <p:anim calcmode="lin" valueType="num">
                                      <p:cBhvr>
                                        <p:cTn id="15" dur="3000" fill="hold"/>
                                        <p:tgtEl>
                                          <p:spTgt spid="31"/>
                                        </p:tgtEl>
                                        <p:attrNameLst>
                                          <p:attrName>style.rotation</p:attrName>
                                        </p:attrNameLst>
                                      </p:cBhvr>
                                      <p:tavLst>
                                        <p:tav tm="0">
                                          <p:val>
                                            <p:fltVal val="90"/>
                                          </p:val>
                                        </p:tav>
                                        <p:tav tm="100000">
                                          <p:val>
                                            <p:fltVal val="0"/>
                                          </p:val>
                                        </p:tav>
                                      </p:tavLst>
                                    </p:anim>
                                    <p:animEffect transition="in" filter="fade">
                                      <p:cBhvr>
                                        <p:cTn id="16" dur="3000"/>
                                        <p:tgtEl>
                                          <p:spTgt spid="31"/>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5"/>
                                        </p:tgtEl>
                                        <p:attrNameLst>
                                          <p:attrName>style.visibility</p:attrName>
                                        </p:attrNameLst>
                                      </p:cBhvr>
                                      <p:to>
                                        <p:strVal val="visible"/>
                                      </p:to>
                                    </p:set>
                                    <p:anim calcmode="lin" valueType="num">
                                      <p:cBhvr>
                                        <p:cTn id="19" dur="3000" fill="hold"/>
                                        <p:tgtEl>
                                          <p:spTgt spid="25"/>
                                        </p:tgtEl>
                                        <p:attrNameLst>
                                          <p:attrName>ppt_w</p:attrName>
                                        </p:attrNameLst>
                                      </p:cBhvr>
                                      <p:tavLst>
                                        <p:tav tm="0">
                                          <p:val>
                                            <p:fltVal val="0"/>
                                          </p:val>
                                        </p:tav>
                                        <p:tav tm="100000">
                                          <p:val>
                                            <p:strVal val="#ppt_w"/>
                                          </p:val>
                                        </p:tav>
                                      </p:tavLst>
                                    </p:anim>
                                    <p:anim calcmode="lin" valueType="num">
                                      <p:cBhvr>
                                        <p:cTn id="20" dur="3000" fill="hold"/>
                                        <p:tgtEl>
                                          <p:spTgt spid="25"/>
                                        </p:tgtEl>
                                        <p:attrNameLst>
                                          <p:attrName>ppt_h</p:attrName>
                                        </p:attrNameLst>
                                      </p:cBhvr>
                                      <p:tavLst>
                                        <p:tav tm="0">
                                          <p:val>
                                            <p:fltVal val="0"/>
                                          </p:val>
                                        </p:tav>
                                        <p:tav tm="100000">
                                          <p:val>
                                            <p:strVal val="#ppt_h"/>
                                          </p:val>
                                        </p:tav>
                                      </p:tavLst>
                                    </p:anim>
                                    <p:anim calcmode="lin" valueType="num">
                                      <p:cBhvr>
                                        <p:cTn id="21" dur="3000" fill="hold"/>
                                        <p:tgtEl>
                                          <p:spTgt spid="25"/>
                                        </p:tgtEl>
                                        <p:attrNameLst>
                                          <p:attrName>style.rotation</p:attrName>
                                        </p:attrNameLst>
                                      </p:cBhvr>
                                      <p:tavLst>
                                        <p:tav tm="0">
                                          <p:val>
                                            <p:fltVal val="90"/>
                                          </p:val>
                                        </p:tav>
                                        <p:tav tm="100000">
                                          <p:val>
                                            <p:fltVal val="0"/>
                                          </p:val>
                                        </p:tav>
                                      </p:tavLst>
                                    </p:anim>
                                    <p:animEffect transition="in" filter="fade">
                                      <p:cBhvr>
                                        <p:cTn id="22" dur="3000"/>
                                        <p:tgtEl>
                                          <p:spTgt spid="25"/>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2"/>
                                        </p:tgtEl>
                                        <p:attrNameLst>
                                          <p:attrName>style.visibility</p:attrName>
                                        </p:attrNameLst>
                                      </p:cBhvr>
                                      <p:to>
                                        <p:strVal val="visible"/>
                                      </p:to>
                                    </p:set>
                                    <p:anim calcmode="lin" valueType="num">
                                      <p:cBhvr>
                                        <p:cTn id="25" dur="3000" fill="hold"/>
                                        <p:tgtEl>
                                          <p:spTgt spid="32"/>
                                        </p:tgtEl>
                                        <p:attrNameLst>
                                          <p:attrName>ppt_w</p:attrName>
                                        </p:attrNameLst>
                                      </p:cBhvr>
                                      <p:tavLst>
                                        <p:tav tm="0">
                                          <p:val>
                                            <p:fltVal val="0"/>
                                          </p:val>
                                        </p:tav>
                                        <p:tav tm="100000">
                                          <p:val>
                                            <p:strVal val="#ppt_w"/>
                                          </p:val>
                                        </p:tav>
                                      </p:tavLst>
                                    </p:anim>
                                    <p:anim calcmode="lin" valueType="num">
                                      <p:cBhvr>
                                        <p:cTn id="26" dur="3000" fill="hold"/>
                                        <p:tgtEl>
                                          <p:spTgt spid="32"/>
                                        </p:tgtEl>
                                        <p:attrNameLst>
                                          <p:attrName>ppt_h</p:attrName>
                                        </p:attrNameLst>
                                      </p:cBhvr>
                                      <p:tavLst>
                                        <p:tav tm="0">
                                          <p:val>
                                            <p:fltVal val="0"/>
                                          </p:val>
                                        </p:tav>
                                        <p:tav tm="100000">
                                          <p:val>
                                            <p:strVal val="#ppt_h"/>
                                          </p:val>
                                        </p:tav>
                                      </p:tavLst>
                                    </p:anim>
                                    <p:anim calcmode="lin" valueType="num">
                                      <p:cBhvr>
                                        <p:cTn id="27" dur="3000" fill="hold"/>
                                        <p:tgtEl>
                                          <p:spTgt spid="32"/>
                                        </p:tgtEl>
                                        <p:attrNameLst>
                                          <p:attrName>style.rotation</p:attrName>
                                        </p:attrNameLst>
                                      </p:cBhvr>
                                      <p:tavLst>
                                        <p:tav tm="0">
                                          <p:val>
                                            <p:fltVal val="90"/>
                                          </p:val>
                                        </p:tav>
                                        <p:tav tm="100000">
                                          <p:val>
                                            <p:fltVal val="0"/>
                                          </p:val>
                                        </p:tav>
                                      </p:tavLst>
                                    </p:anim>
                                    <p:animEffect transition="in" filter="fade">
                                      <p:cBhvr>
                                        <p:cTn id="28" dur="3000"/>
                                        <p:tgtEl>
                                          <p:spTgt spid="32"/>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0"/>
                                        </p:tgtEl>
                                        <p:attrNameLst>
                                          <p:attrName>style.visibility</p:attrName>
                                        </p:attrNameLst>
                                      </p:cBhvr>
                                      <p:to>
                                        <p:strVal val="visible"/>
                                      </p:to>
                                    </p:set>
                                    <p:anim calcmode="lin" valueType="num">
                                      <p:cBhvr>
                                        <p:cTn id="31" dur="3000" fill="hold"/>
                                        <p:tgtEl>
                                          <p:spTgt spid="30"/>
                                        </p:tgtEl>
                                        <p:attrNameLst>
                                          <p:attrName>ppt_w</p:attrName>
                                        </p:attrNameLst>
                                      </p:cBhvr>
                                      <p:tavLst>
                                        <p:tav tm="0">
                                          <p:val>
                                            <p:fltVal val="0"/>
                                          </p:val>
                                        </p:tav>
                                        <p:tav tm="100000">
                                          <p:val>
                                            <p:strVal val="#ppt_w"/>
                                          </p:val>
                                        </p:tav>
                                      </p:tavLst>
                                    </p:anim>
                                    <p:anim calcmode="lin" valueType="num">
                                      <p:cBhvr>
                                        <p:cTn id="32" dur="3000" fill="hold"/>
                                        <p:tgtEl>
                                          <p:spTgt spid="30"/>
                                        </p:tgtEl>
                                        <p:attrNameLst>
                                          <p:attrName>ppt_h</p:attrName>
                                        </p:attrNameLst>
                                      </p:cBhvr>
                                      <p:tavLst>
                                        <p:tav tm="0">
                                          <p:val>
                                            <p:fltVal val="0"/>
                                          </p:val>
                                        </p:tav>
                                        <p:tav tm="100000">
                                          <p:val>
                                            <p:strVal val="#ppt_h"/>
                                          </p:val>
                                        </p:tav>
                                      </p:tavLst>
                                    </p:anim>
                                    <p:anim calcmode="lin" valueType="num">
                                      <p:cBhvr>
                                        <p:cTn id="33" dur="3000" fill="hold"/>
                                        <p:tgtEl>
                                          <p:spTgt spid="30"/>
                                        </p:tgtEl>
                                        <p:attrNameLst>
                                          <p:attrName>style.rotation</p:attrName>
                                        </p:attrNameLst>
                                      </p:cBhvr>
                                      <p:tavLst>
                                        <p:tav tm="0">
                                          <p:val>
                                            <p:fltVal val="90"/>
                                          </p:val>
                                        </p:tav>
                                        <p:tav tm="100000">
                                          <p:val>
                                            <p:fltVal val="0"/>
                                          </p:val>
                                        </p:tav>
                                      </p:tavLst>
                                    </p:anim>
                                    <p:animEffect transition="in" filter="fade">
                                      <p:cBhvr>
                                        <p:cTn id="34" dur="3000"/>
                                        <p:tgtEl>
                                          <p:spTgt spid="30"/>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28"/>
                                        </p:tgtEl>
                                        <p:attrNameLst>
                                          <p:attrName>style.visibility</p:attrName>
                                        </p:attrNameLst>
                                      </p:cBhvr>
                                      <p:to>
                                        <p:strVal val="visible"/>
                                      </p:to>
                                    </p:set>
                                    <p:anim calcmode="lin" valueType="num">
                                      <p:cBhvr>
                                        <p:cTn id="37" dur="3000" fill="hold"/>
                                        <p:tgtEl>
                                          <p:spTgt spid="28"/>
                                        </p:tgtEl>
                                        <p:attrNameLst>
                                          <p:attrName>ppt_w</p:attrName>
                                        </p:attrNameLst>
                                      </p:cBhvr>
                                      <p:tavLst>
                                        <p:tav tm="0">
                                          <p:val>
                                            <p:fltVal val="0"/>
                                          </p:val>
                                        </p:tav>
                                        <p:tav tm="100000">
                                          <p:val>
                                            <p:strVal val="#ppt_w"/>
                                          </p:val>
                                        </p:tav>
                                      </p:tavLst>
                                    </p:anim>
                                    <p:anim calcmode="lin" valueType="num">
                                      <p:cBhvr>
                                        <p:cTn id="38" dur="3000" fill="hold"/>
                                        <p:tgtEl>
                                          <p:spTgt spid="28"/>
                                        </p:tgtEl>
                                        <p:attrNameLst>
                                          <p:attrName>ppt_h</p:attrName>
                                        </p:attrNameLst>
                                      </p:cBhvr>
                                      <p:tavLst>
                                        <p:tav tm="0">
                                          <p:val>
                                            <p:fltVal val="0"/>
                                          </p:val>
                                        </p:tav>
                                        <p:tav tm="100000">
                                          <p:val>
                                            <p:strVal val="#ppt_h"/>
                                          </p:val>
                                        </p:tav>
                                      </p:tavLst>
                                    </p:anim>
                                    <p:anim calcmode="lin" valueType="num">
                                      <p:cBhvr>
                                        <p:cTn id="39" dur="3000" fill="hold"/>
                                        <p:tgtEl>
                                          <p:spTgt spid="28"/>
                                        </p:tgtEl>
                                        <p:attrNameLst>
                                          <p:attrName>style.rotation</p:attrName>
                                        </p:attrNameLst>
                                      </p:cBhvr>
                                      <p:tavLst>
                                        <p:tav tm="0">
                                          <p:val>
                                            <p:fltVal val="90"/>
                                          </p:val>
                                        </p:tav>
                                        <p:tav tm="100000">
                                          <p:val>
                                            <p:fltVal val="0"/>
                                          </p:val>
                                        </p:tav>
                                      </p:tavLst>
                                    </p:anim>
                                    <p:animEffect transition="in" filter="fade">
                                      <p:cBhvr>
                                        <p:cTn id="40" dur="3000"/>
                                        <p:tgtEl>
                                          <p:spTgt spid="28"/>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29"/>
                                        </p:tgtEl>
                                        <p:attrNameLst>
                                          <p:attrName>style.visibility</p:attrName>
                                        </p:attrNameLst>
                                      </p:cBhvr>
                                      <p:to>
                                        <p:strVal val="visible"/>
                                      </p:to>
                                    </p:set>
                                    <p:anim calcmode="lin" valueType="num">
                                      <p:cBhvr>
                                        <p:cTn id="43" dur="3000" fill="hold"/>
                                        <p:tgtEl>
                                          <p:spTgt spid="29"/>
                                        </p:tgtEl>
                                        <p:attrNameLst>
                                          <p:attrName>ppt_w</p:attrName>
                                        </p:attrNameLst>
                                      </p:cBhvr>
                                      <p:tavLst>
                                        <p:tav tm="0">
                                          <p:val>
                                            <p:fltVal val="0"/>
                                          </p:val>
                                        </p:tav>
                                        <p:tav tm="100000">
                                          <p:val>
                                            <p:strVal val="#ppt_w"/>
                                          </p:val>
                                        </p:tav>
                                      </p:tavLst>
                                    </p:anim>
                                    <p:anim calcmode="lin" valueType="num">
                                      <p:cBhvr>
                                        <p:cTn id="44" dur="3000" fill="hold"/>
                                        <p:tgtEl>
                                          <p:spTgt spid="29"/>
                                        </p:tgtEl>
                                        <p:attrNameLst>
                                          <p:attrName>ppt_h</p:attrName>
                                        </p:attrNameLst>
                                      </p:cBhvr>
                                      <p:tavLst>
                                        <p:tav tm="0">
                                          <p:val>
                                            <p:fltVal val="0"/>
                                          </p:val>
                                        </p:tav>
                                        <p:tav tm="100000">
                                          <p:val>
                                            <p:strVal val="#ppt_h"/>
                                          </p:val>
                                        </p:tav>
                                      </p:tavLst>
                                    </p:anim>
                                    <p:anim calcmode="lin" valueType="num">
                                      <p:cBhvr>
                                        <p:cTn id="45" dur="3000" fill="hold"/>
                                        <p:tgtEl>
                                          <p:spTgt spid="29"/>
                                        </p:tgtEl>
                                        <p:attrNameLst>
                                          <p:attrName>style.rotation</p:attrName>
                                        </p:attrNameLst>
                                      </p:cBhvr>
                                      <p:tavLst>
                                        <p:tav tm="0">
                                          <p:val>
                                            <p:fltVal val="90"/>
                                          </p:val>
                                        </p:tav>
                                        <p:tav tm="100000">
                                          <p:val>
                                            <p:fltVal val="0"/>
                                          </p:val>
                                        </p:tav>
                                      </p:tavLst>
                                    </p:anim>
                                    <p:animEffect transition="in" filter="fade">
                                      <p:cBhvr>
                                        <p:cTn id="46" dur="3000"/>
                                        <p:tgtEl>
                                          <p:spTgt spid="29"/>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21"/>
                                        </p:tgtEl>
                                        <p:attrNameLst>
                                          <p:attrName>style.visibility</p:attrName>
                                        </p:attrNameLst>
                                      </p:cBhvr>
                                      <p:to>
                                        <p:strVal val="visible"/>
                                      </p:to>
                                    </p:set>
                                    <p:anim calcmode="lin" valueType="num">
                                      <p:cBhvr>
                                        <p:cTn id="49" dur="3000" fill="hold"/>
                                        <p:tgtEl>
                                          <p:spTgt spid="21"/>
                                        </p:tgtEl>
                                        <p:attrNameLst>
                                          <p:attrName>ppt_w</p:attrName>
                                        </p:attrNameLst>
                                      </p:cBhvr>
                                      <p:tavLst>
                                        <p:tav tm="0">
                                          <p:val>
                                            <p:fltVal val="0"/>
                                          </p:val>
                                        </p:tav>
                                        <p:tav tm="100000">
                                          <p:val>
                                            <p:strVal val="#ppt_w"/>
                                          </p:val>
                                        </p:tav>
                                      </p:tavLst>
                                    </p:anim>
                                    <p:anim calcmode="lin" valueType="num">
                                      <p:cBhvr>
                                        <p:cTn id="50" dur="3000" fill="hold"/>
                                        <p:tgtEl>
                                          <p:spTgt spid="21"/>
                                        </p:tgtEl>
                                        <p:attrNameLst>
                                          <p:attrName>ppt_h</p:attrName>
                                        </p:attrNameLst>
                                      </p:cBhvr>
                                      <p:tavLst>
                                        <p:tav tm="0">
                                          <p:val>
                                            <p:fltVal val="0"/>
                                          </p:val>
                                        </p:tav>
                                        <p:tav tm="100000">
                                          <p:val>
                                            <p:strVal val="#ppt_h"/>
                                          </p:val>
                                        </p:tav>
                                      </p:tavLst>
                                    </p:anim>
                                    <p:anim calcmode="lin" valueType="num">
                                      <p:cBhvr>
                                        <p:cTn id="51" dur="3000" fill="hold"/>
                                        <p:tgtEl>
                                          <p:spTgt spid="21"/>
                                        </p:tgtEl>
                                        <p:attrNameLst>
                                          <p:attrName>style.rotation</p:attrName>
                                        </p:attrNameLst>
                                      </p:cBhvr>
                                      <p:tavLst>
                                        <p:tav tm="0">
                                          <p:val>
                                            <p:fltVal val="90"/>
                                          </p:val>
                                        </p:tav>
                                        <p:tav tm="100000">
                                          <p:val>
                                            <p:fltVal val="0"/>
                                          </p:val>
                                        </p:tav>
                                      </p:tavLst>
                                    </p:anim>
                                    <p:animEffect transition="in" filter="fade">
                                      <p:cBhvr>
                                        <p:cTn id="52" dur="3000"/>
                                        <p:tgtEl>
                                          <p:spTgt spid="21"/>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27"/>
                                        </p:tgtEl>
                                        <p:attrNameLst>
                                          <p:attrName>style.visibility</p:attrName>
                                        </p:attrNameLst>
                                      </p:cBhvr>
                                      <p:to>
                                        <p:strVal val="visible"/>
                                      </p:to>
                                    </p:set>
                                    <p:anim calcmode="lin" valueType="num">
                                      <p:cBhvr>
                                        <p:cTn id="55" dur="3000" fill="hold"/>
                                        <p:tgtEl>
                                          <p:spTgt spid="27"/>
                                        </p:tgtEl>
                                        <p:attrNameLst>
                                          <p:attrName>ppt_w</p:attrName>
                                        </p:attrNameLst>
                                      </p:cBhvr>
                                      <p:tavLst>
                                        <p:tav tm="0">
                                          <p:val>
                                            <p:fltVal val="0"/>
                                          </p:val>
                                        </p:tav>
                                        <p:tav tm="100000">
                                          <p:val>
                                            <p:strVal val="#ppt_w"/>
                                          </p:val>
                                        </p:tav>
                                      </p:tavLst>
                                    </p:anim>
                                    <p:anim calcmode="lin" valueType="num">
                                      <p:cBhvr>
                                        <p:cTn id="56" dur="3000" fill="hold"/>
                                        <p:tgtEl>
                                          <p:spTgt spid="27"/>
                                        </p:tgtEl>
                                        <p:attrNameLst>
                                          <p:attrName>ppt_h</p:attrName>
                                        </p:attrNameLst>
                                      </p:cBhvr>
                                      <p:tavLst>
                                        <p:tav tm="0">
                                          <p:val>
                                            <p:fltVal val="0"/>
                                          </p:val>
                                        </p:tav>
                                        <p:tav tm="100000">
                                          <p:val>
                                            <p:strVal val="#ppt_h"/>
                                          </p:val>
                                        </p:tav>
                                      </p:tavLst>
                                    </p:anim>
                                    <p:anim calcmode="lin" valueType="num">
                                      <p:cBhvr>
                                        <p:cTn id="57" dur="3000" fill="hold"/>
                                        <p:tgtEl>
                                          <p:spTgt spid="27"/>
                                        </p:tgtEl>
                                        <p:attrNameLst>
                                          <p:attrName>style.rotation</p:attrName>
                                        </p:attrNameLst>
                                      </p:cBhvr>
                                      <p:tavLst>
                                        <p:tav tm="0">
                                          <p:val>
                                            <p:fltVal val="90"/>
                                          </p:val>
                                        </p:tav>
                                        <p:tav tm="100000">
                                          <p:val>
                                            <p:fltVal val="0"/>
                                          </p:val>
                                        </p:tav>
                                      </p:tavLst>
                                    </p:anim>
                                    <p:animEffect transition="in" filter="fade">
                                      <p:cBhvr>
                                        <p:cTn id="58" dur="3000"/>
                                        <p:tgtEl>
                                          <p:spTgt spid="27"/>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22"/>
                                        </p:tgtEl>
                                        <p:attrNameLst>
                                          <p:attrName>style.visibility</p:attrName>
                                        </p:attrNameLst>
                                      </p:cBhvr>
                                      <p:to>
                                        <p:strVal val="visible"/>
                                      </p:to>
                                    </p:set>
                                    <p:anim calcmode="lin" valueType="num">
                                      <p:cBhvr>
                                        <p:cTn id="61" dur="3000" fill="hold"/>
                                        <p:tgtEl>
                                          <p:spTgt spid="22"/>
                                        </p:tgtEl>
                                        <p:attrNameLst>
                                          <p:attrName>ppt_w</p:attrName>
                                        </p:attrNameLst>
                                      </p:cBhvr>
                                      <p:tavLst>
                                        <p:tav tm="0">
                                          <p:val>
                                            <p:fltVal val="0"/>
                                          </p:val>
                                        </p:tav>
                                        <p:tav tm="100000">
                                          <p:val>
                                            <p:strVal val="#ppt_w"/>
                                          </p:val>
                                        </p:tav>
                                      </p:tavLst>
                                    </p:anim>
                                    <p:anim calcmode="lin" valueType="num">
                                      <p:cBhvr>
                                        <p:cTn id="62" dur="3000" fill="hold"/>
                                        <p:tgtEl>
                                          <p:spTgt spid="22"/>
                                        </p:tgtEl>
                                        <p:attrNameLst>
                                          <p:attrName>ppt_h</p:attrName>
                                        </p:attrNameLst>
                                      </p:cBhvr>
                                      <p:tavLst>
                                        <p:tav tm="0">
                                          <p:val>
                                            <p:fltVal val="0"/>
                                          </p:val>
                                        </p:tav>
                                        <p:tav tm="100000">
                                          <p:val>
                                            <p:strVal val="#ppt_h"/>
                                          </p:val>
                                        </p:tav>
                                      </p:tavLst>
                                    </p:anim>
                                    <p:anim calcmode="lin" valueType="num">
                                      <p:cBhvr>
                                        <p:cTn id="63" dur="3000" fill="hold"/>
                                        <p:tgtEl>
                                          <p:spTgt spid="22"/>
                                        </p:tgtEl>
                                        <p:attrNameLst>
                                          <p:attrName>style.rotation</p:attrName>
                                        </p:attrNameLst>
                                      </p:cBhvr>
                                      <p:tavLst>
                                        <p:tav tm="0">
                                          <p:val>
                                            <p:fltVal val="90"/>
                                          </p:val>
                                        </p:tav>
                                        <p:tav tm="100000">
                                          <p:val>
                                            <p:fltVal val="0"/>
                                          </p:val>
                                        </p:tav>
                                      </p:tavLst>
                                    </p:anim>
                                    <p:animEffect transition="in" filter="fade">
                                      <p:cBhvr>
                                        <p:cTn id="64" dur="3000"/>
                                        <p:tgtEl>
                                          <p:spTgt spid="22"/>
                                        </p:tgtEl>
                                      </p:cBhvr>
                                    </p:animEffect>
                                  </p:childTnLst>
                                </p:cTn>
                              </p:par>
                              <p:par>
                                <p:cTn id="65" presetID="31" presetClass="entr" presetSubtype="0" fill="hold" nodeType="withEffect">
                                  <p:stCondLst>
                                    <p:cond delay="0"/>
                                  </p:stCondLst>
                                  <p:iterate type="lt">
                                    <p:tmPct val="5000"/>
                                  </p:iterate>
                                  <p:childTnLst>
                                    <p:set>
                                      <p:cBhvr>
                                        <p:cTn id="66" dur="1" fill="hold">
                                          <p:stCondLst>
                                            <p:cond delay="0"/>
                                          </p:stCondLst>
                                        </p:cTn>
                                        <p:tgtEl>
                                          <p:spTgt spid="33"/>
                                        </p:tgtEl>
                                        <p:attrNameLst>
                                          <p:attrName>style.visibility</p:attrName>
                                        </p:attrNameLst>
                                      </p:cBhvr>
                                      <p:to>
                                        <p:strVal val="visible"/>
                                      </p:to>
                                    </p:set>
                                    <p:anim calcmode="lin" valueType="num">
                                      <p:cBhvr>
                                        <p:cTn id="67" dur="3000" fill="hold"/>
                                        <p:tgtEl>
                                          <p:spTgt spid="33"/>
                                        </p:tgtEl>
                                        <p:attrNameLst>
                                          <p:attrName>ppt_w</p:attrName>
                                        </p:attrNameLst>
                                      </p:cBhvr>
                                      <p:tavLst>
                                        <p:tav tm="0">
                                          <p:val>
                                            <p:fltVal val="0"/>
                                          </p:val>
                                        </p:tav>
                                        <p:tav tm="100000">
                                          <p:val>
                                            <p:strVal val="#ppt_w"/>
                                          </p:val>
                                        </p:tav>
                                      </p:tavLst>
                                    </p:anim>
                                    <p:anim calcmode="lin" valueType="num">
                                      <p:cBhvr>
                                        <p:cTn id="68" dur="3000" fill="hold"/>
                                        <p:tgtEl>
                                          <p:spTgt spid="33"/>
                                        </p:tgtEl>
                                        <p:attrNameLst>
                                          <p:attrName>ppt_h</p:attrName>
                                        </p:attrNameLst>
                                      </p:cBhvr>
                                      <p:tavLst>
                                        <p:tav tm="0">
                                          <p:val>
                                            <p:fltVal val="0"/>
                                          </p:val>
                                        </p:tav>
                                        <p:tav tm="100000">
                                          <p:val>
                                            <p:strVal val="#ppt_h"/>
                                          </p:val>
                                        </p:tav>
                                      </p:tavLst>
                                    </p:anim>
                                    <p:anim calcmode="lin" valueType="num">
                                      <p:cBhvr>
                                        <p:cTn id="69" dur="3000" fill="hold"/>
                                        <p:tgtEl>
                                          <p:spTgt spid="33"/>
                                        </p:tgtEl>
                                        <p:attrNameLst>
                                          <p:attrName>style.rotation</p:attrName>
                                        </p:attrNameLst>
                                      </p:cBhvr>
                                      <p:tavLst>
                                        <p:tav tm="0">
                                          <p:val>
                                            <p:fltVal val="90"/>
                                          </p:val>
                                        </p:tav>
                                        <p:tav tm="100000">
                                          <p:val>
                                            <p:fltVal val="0"/>
                                          </p:val>
                                        </p:tav>
                                      </p:tavLst>
                                    </p:anim>
                                    <p:animEffect transition="in" filter="fade">
                                      <p:cBhvr>
                                        <p:cTn id="70" dur="3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5327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229600" cy="4525963"/>
          </a:xfrm>
        </p:spPr>
        <p:txBody>
          <a:bodyPr/>
          <a:lstStyle>
            <a:lvl1pPr>
              <a:spcBef>
                <a:spcPts val="400"/>
              </a:spcBef>
              <a:spcAft>
                <a:spcPts val="600"/>
              </a:spcAft>
              <a:defRPr sz="2800"/>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a:xfrm>
            <a:off x="274320" y="152400"/>
            <a:ext cx="8808720" cy="792162"/>
          </a:xfrm>
        </p:spPr>
        <p:txBody>
          <a:bodyPr rtlCol="0">
            <a:normAutofit/>
          </a:bodyPr>
          <a:lstStyle>
            <a:lvl1pPr>
              <a:defRPr sz="3200" b="1"/>
            </a:lvl1pPr>
            <a:extLst/>
          </a:lstStyle>
          <a:p>
            <a:r>
              <a:rPr kumimoji="0" lang="en-US" dirty="0"/>
              <a:t>Click to edit Master title style</a:t>
            </a:r>
          </a:p>
        </p:txBody>
      </p:sp>
      <p:cxnSp>
        <p:nvCxnSpPr>
          <p:cNvPr id="8" name="Straight Connector 7"/>
          <p:cNvCxnSpPr/>
          <p:nvPr userDrawn="1"/>
        </p:nvCxnSpPr>
        <p:spPr>
          <a:xfrm>
            <a:off x="0" y="108712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100"/>
            </a:lvl3pPr>
            <a:lvl4pPr>
              <a:defRPr sz="1900"/>
            </a:lvl4pPr>
            <a:lvl5pPr>
              <a:defRPr sz="18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Title 7"/>
          <p:cNvSpPr>
            <a:spLocks noGrp="1"/>
          </p:cNvSpPr>
          <p:nvPr>
            <p:ph type="title"/>
          </p:nvPr>
        </p:nvSpPr>
        <p:spPr>
          <a:xfrm>
            <a:off x="274320" y="152400"/>
            <a:ext cx="8808720" cy="792162"/>
          </a:xfrm>
        </p:spPr>
        <p:txBody>
          <a:bodyPr rtlCol="0">
            <a:normAutofit/>
          </a:bodyPr>
          <a:lstStyle>
            <a:lvl1pPr>
              <a:defRPr sz="3200" b="1"/>
            </a:lvl1pPr>
            <a:extLst/>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274320" y="152400"/>
            <a:ext cx="8808720" cy="792162"/>
          </a:xfrm>
        </p:spPr>
        <p:txBody>
          <a:bodyPr rtlCol="0">
            <a:normAutofit/>
          </a:bodyPr>
          <a:lstStyle>
            <a:lvl1pPr>
              <a:defRPr sz="3200" b="1">
                <a:solidFill>
                  <a:schemeClr val="tx2"/>
                </a:solidFill>
              </a:defRPr>
            </a:lvl1pPr>
            <a:extLst/>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106168" y="1658033"/>
            <a:ext cx="5006499" cy="646331"/>
          </a:xfrm>
          <a:prstGeom prst="rect">
            <a:avLst/>
          </a:prstGeom>
          <a:noFill/>
        </p:spPr>
        <p:txBody>
          <a:bodyPr wrap="none" rtlCol="0">
            <a:spAutoFit/>
          </a:bodyPr>
          <a:lstStyle/>
          <a:p>
            <a:r>
              <a:rPr lang="en-US" sz="3600" b="1" dirty="0">
                <a:solidFill>
                  <a:srgbClr val="FF0000"/>
                </a:solidFill>
              </a:rPr>
              <a:t>Do not use this layout</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274320" y="152400"/>
            <a:ext cx="8808720" cy="792162"/>
          </a:xfrm>
        </p:spPr>
        <p:txBody>
          <a:bodyPr rtlCol="0">
            <a:normAutofit/>
          </a:bodyPr>
          <a:lstStyle>
            <a:lvl1pPr>
              <a:defRPr sz="3200" b="1">
                <a:solidFill>
                  <a:schemeClr val="tx2"/>
                </a:solidFill>
              </a:defRPr>
            </a:lvl1pPr>
            <a:extLst/>
          </a:lstStyle>
          <a:p>
            <a:r>
              <a:rPr kumimoji="0" lang="en-US" dirty="0"/>
              <a:t>Click to edit Master title style</a:t>
            </a:r>
          </a:p>
        </p:txBody>
      </p:sp>
    </p:spTree>
    <p:extLst>
      <p:ext uri="{BB962C8B-B14F-4D97-AF65-F5344CB8AC3E}">
        <p14:creationId xmlns:p14="http://schemas.microsoft.com/office/powerpoint/2010/main" val="2254980150"/>
      </p:ext>
    </p:extLst>
  </p:cSld>
  <p:clrMapOvr>
    <a:overrideClrMapping bg1="lt1" tx1="dk1" bg2="lt2" tx2="dk2" accent1="accent1" accent2="accent2" accent3="accent3" accent4="accent4" accent5="accent5" accent6="accent6" hlink="hlink" folHlink="folHlink"/>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and Title">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980150"/>
      </p:ext>
    </p:extLst>
  </p:cSld>
  <p:clrMapOvr>
    <a:overrideClrMapping bg1="lt1" tx1="dk1" bg2="lt2" tx2="dk2" accent1="accent1" accent2="accent2" accent3="accent3" accent4="accent4" accent5="accent5" accent6="accent6" hlink="hlink" folHlink="folHlink"/>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dirty="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4"/>
          <p:cNvSpPr txBox="1">
            <a:spLocks/>
          </p:cNvSpPr>
          <p:nvPr userDrawn="1"/>
        </p:nvSpPr>
        <p:spPr>
          <a:xfrm>
            <a:off x="6727032" y="6407944"/>
            <a:ext cx="1920240" cy="365760"/>
          </a:xfrm>
          <a:prstGeom prst="rect">
            <a:avLst/>
          </a:prstGeom>
        </p:spPr>
        <p:txBody>
          <a:bodyPr vert="horz" anchor="b"/>
          <a:lstStyle>
            <a:defPPr>
              <a:defRPr lang="en-US"/>
            </a:defPPr>
            <a:lvl1pPr algn="l" rtl="0" eaLnBrk="1" fontAlgn="base" latinLnBrk="0" hangingPunct="1">
              <a:spcBef>
                <a:spcPct val="0"/>
              </a:spcBef>
              <a:spcAft>
                <a:spcPct val="0"/>
              </a:spcAft>
              <a:defRPr kumimoji="0" sz="7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5B8D9228-4C32-462B-A744-664D5DCAEC7F}" type="datetimeFigureOut">
              <a:rPr lang="en-US" smtClean="0"/>
              <a:pPr>
                <a:defRPr/>
              </a:pPr>
              <a:t>4/21/2025</a:t>
            </a:fld>
            <a:endParaRPr lang="en-US"/>
          </a:p>
        </p:txBody>
      </p:sp>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itchFamily="34" charset="0"/>
              <a:cs typeface="Calibri"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itchFamily="34" charset="0"/>
              <a:cs typeface="Calibri" pitchFamily="34"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74320" y="152400"/>
            <a:ext cx="8625840" cy="792162"/>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1" name="Picture 4" descr="http://sphotos-a.xx.fbcdn.net/hphotos-snc6/602554_439438852766954_1217712786_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0" y="104140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108712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104264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71" r:id="rId7"/>
    <p:sldLayoutId id="2147483665" r:id="rId8"/>
    <p:sldLayoutId id="2147483666" r:id="rId9"/>
    <p:sldLayoutId id="2147483667" r:id="rId10"/>
  </p:sldLayoutIdLst>
  <p:transition advClick="0"/>
  <p:hf sldNum="0" hdr="0" dt="0"/>
  <p:txStyles>
    <p:titleStyle>
      <a:lvl1pPr algn="l" rtl="0" eaLnBrk="1" latinLnBrk="0" hangingPunct="1">
        <a:spcBef>
          <a:spcPct val="0"/>
        </a:spcBef>
        <a:buNone/>
        <a:defRPr kumimoji="0" sz="4400" b="1" kern="1200">
          <a:solidFill>
            <a:schemeClr val="tx2"/>
          </a:solidFill>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04" y="2481950"/>
            <a:ext cx="8675924" cy="977360"/>
          </a:xfrm>
        </p:spPr>
        <p:txBody>
          <a:bodyPr>
            <a:normAutofit/>
          </a:bodyPr>
          <a:lstStyle/>
          <a:p>
            <a:r>
              <a:rPr lang="en-US" sz="3400" dirty="0"/>
              <a:t>Florida Safety Decision Making Methodology</a:t>
            </a:r>
          </a:p>
        </p:txBody>
      </p:sp>
      <p:sp>
        <p:nvSpPr>
          <p:cNvPr id="3" name="Subtitle 2"/>
          <p:cNvSpPr>
            <a:spLocks noGrp="1"/>
          </p:cNvSpPr>
          <p:nvPr>
            <p:ph type="subTitle" idx="1"/>
          </p:nvPr>
        </p:nvSpPr>
        <p:spPr>
          <a:xfrm>
            <a:off x="1046927" y="3577739"/>
            <a:ext cx="7772400" cy="1199704"/>
          </a:xfrm>
        </p:spPr>
        <p:txBody>
          <a:bodyPr>
            <a:normAutofit/>
          </a:bodyPr>
          <a:lstStyle/>
          <a:p>
            <a:r>
              <a:rPr lang="en-US" dirty="0"/>
              <a:t>Present and Impending Danger, Child Vulnerability and Protective Capacity</a:t>
            </a:r>
          </a:p>
        </p:txBody>
      </p:sp>
    </p:spTree>
    <p:extLst>
      <p:ext uri="{BB962C8B-B14F-4D97-AF65-F5344CB8AC3E}">
        <p14:creationId xmlns:p14="http://schemas.microsoft.com/office/powerpoint/2010/main" val="155540800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8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Immediate</a:t>
            </a:r>
          </a:p>
          <a:p>
            <a:r>
              <a:rPr lang="en-US" dirty="0"/>
              <a:t>Significant</a:t>
            </a:r>
          </a:p>
          <a:p>
            <a:r>
              <a:rPr lang="en-US" dirty="0"/>
              <a:t>Clearly Observable</a:t>
            </a:r>
          </a:p>
          <a:p>
            <a:r>
              <a:rPr lang="en-US" dirty="0"/>
              <a:t>Severe harm</a:t>
            </a:r>
          </a:p>
          <a:p>
            <a:r>
              <a:rPr lang="en-US" dirty="0"/>
              <a:t>Present tense—right now</a:t>
            </a:r>
          </a:p>
          <a:p>
            <a:r>
              <a:rPr lang="en-US" dirty="0"/>
              <a:t>Requires immediate response</a:t>
            </a:r>
          </a:p>
        </p:txBody>
      </p:sp>
      <p:sp>
        <p:nvSpPr>
          <p:cNvPr id="2" name="Title 1"/>
          <p:cNvSpPr>
            <a:spLocks noGrp="1"/>
          </p:cNvSpPr>
          <p:nvPr>
            <p:ph type="title"/>
          </p:nvPr>
        </p:nvSpPr>
        <p:spPr/>
        <p:txBody>
          <a:bodyPr/>
          <a:lstStyle/>
          <a:p>
            <a:r>
              <a:rPr lang="en-US" dirty="0"/>
              <a:t>Present Danger</a:t>
            </a:r>
          </a:p>
        </p:txBody>
      </p:sp>
      <p:pic>
        <p:nvPicPr>
          <p:cNvPr id="6" name="Picture 5" descr="10782danger.jpg"/>
          <p:cNvPicPr>
            <a:picLocks noChangeAspect="1"/>
          </p:cNvPicPr>
          <p:nvPr/>
        </p:nvPicPr>
        <p:blipFill>
          <a:blip r:embed="rId3"/>
          <a:srcRect l="11940" t="16738" b="16844"/>
          <a:stretch>
            <a:fillRect/>
          </a:stretch>
        </p:blipFill>
        <p:spPr>
          <a:xfrm>
            <a:off x="6063055" y="1850241"/>
            <a:ext cx="2957212" cy="223044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2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par>
                                <p:cTn id="9" presetID="53" presetClass="entr" presetSubtype="0" fill="hold" grpId="0" nodeType="withEffect">
                                  <p:stCondLst>
                                    <p:cond delay="1200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par>
                                <p:cTn id="14" presetID="53" presetClass="entr" presetSubtype="0" fill="hold" grpId="0" nodeType="withEffect">
                                  <p:stCondLst>
                                    <p:cond delay="1300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p:cTn id="16"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4">
                                            <p:txEl>
                                              <p:pRg st="1" end="1"/>
                                            </p:txEl>
                                          </p:spTgt>
                                        </p:tgtEl>
                                      </p:cBhvr>
                                    </p:animEffect>
                                  </p:childTnLst>
                                </p:cTn>
                              </p:par>
                              <p:par>
                                <p:cTn id="19" presetID="53" presetClass="entr" presetSubtype="0" fill="hold" grpId="0" nodeType="withEffect">
                                  <p:stCondLst>
                                    <p:cond delay="1400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par>
                                <p:cTn id="24" presetID="53" presetClass="entr" presetSubtype="0" fill="hold" grpId="0" nodeType="withEffect">
                                  <p:stCondLst>
                                    <p:cond delay="1550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par>
                                <p:cTn id="29" presetID="53" presetClass="entr" presetSubtype="0" fill="hold" grpId="0" nodeType="withEffect">
                                  <p:stCondLst>
                                    <p:cond delay="2000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
                                            <p:txEl>
                                              <p:pRg st="4" end="4"/>
                                            </p:txEl>
                                          </p:spTgt>
                                        </p:tgtEl>
                                      </p:cBhvr>
                                    </p:animEffect>
                                  </p:childTnLst>
                                </p:cTn>
                              </p:par>
                              <p:par>
                                <p:cTn id="34" presetID="53" presetClass="entr" presetSubtype="0" fill="hold" grpId="0" nodeType="withEffect">
                                  <p:stCondLst>
                                    <p:cond delay="2450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present danger </a:t>
            </a:r>
          </a:p>
        </p:txBody>
      </p:sp>
      <p:pic>
        <p:nvPicPr>
          <p:cNvPr id="6" name="Picture 5" descr="child-protection2.jpg"/>
          <p:cNvPicPr>
            <a:picLocks noChangeAspect="1"/>
          </p:cNvPicPr>
          <p:nvPr/>
        </p:nvPicPr>
        <p:blipFill>
          <a:blip r:embed="rId3"/>
          <a:stretch>
            <a:fillRect/>
          </a:stretch>
        </p:blipFill>
        <p:spPr>
          <a:xfrm rot="21322051">
            <a:off x="932935" y="1816287"/>
            <a:ext cx="2033391" cy="26773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kid_pills.jpg"/>
          <p:cNvPicPr>
            <a:picLocks noChangeAspect="1"/>
          </p:cNvPicPr>
          <p:nvPr/>
        </p:nvPicPr>
        <p:blipFill>
          <a:blip r:embed="rId4"/>
          <a:stretch>
            <a:fillRect/>
          </a:stretch>
        </p:blipFill>
        <p:spPr>
          <a:xfrm rot="20987164">
            <a:off x="2892533" y="3473952"/>
            <a:ext cx="3333750" cy="25431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wld-2-2.jpg"/>
          <p:cNvPicPr>
            <a:picLocks noChangeAspect="1"/>
          </p:cNvPicPr>
          <p:nvPr/>
        </p:nvPicPr>
        <p:blipFill>
          <a:blip r:embed="rId5"/>
          <a:stretch>
            <a:fillRect/>
          </a:stretch>
        </p:blipFill>
        <p:spPr>
          <a:xfrm>
            <a:off x="5745352" y="1395732"/>
            <a:ext cx="2381250"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2" presetClass="entr" presetSubtype="4" fill="hold" nodeType="withEffect">
                                  <p:stCondLst>
                                    <p:cond delay="140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1" fill="hold" nodeType="withEffect">
                                  <p:stCondLst>
                                    <p:cond delay="150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pPr lvl="0"/>
            <a:r>
              <a:rPr lang="en-US" dirty="0"/>
              <a:t>Premeditated maltreatment </a:t>
            </a:r>
          </a:p>
          <a:p>
            <a:pPr lvl="0"/>
            <a:r>
              <a:rPr lang="en-US" dirty="0"/>
              <a:t>Injuries to the face and head </a:t>
            </a:r>
          </a:p>
          <a:p>
            <a:pPr lvl="0"/>
            <a:r>
              <a:rPr lang="en-US" dirty="0"/>
              <a:t>Life threatening living arrangements </a:t>
            </a:r>
          </a:p>
          <a:p>
            <a:pPr lvl="0"/>
            <a:r>
              <a:rPr lang="en-US" dirty="0"/>
              <a:t>Bizarre cruelty toward a child </a:t>
            </a:r>
          </a:p>
          <a:p>
            <a:r>
              <a:rPr lang="en-US" dirty="0"/>
              <a:t>Child needing immediate medical care </a:t>
            </a:r>
          </a:p>
          <a:p>
            <a:pPr lvl="0"/>
            <a:r>
              <a:rPr lang="en-US" dirty="0"/>
              <a:t>Caregiver unable to provide basic care </a:t>
            </a:r>
          </a:p>
          <a:p>
            <a:r>
              <a:rPr lang="en-US" dirty="0"/>
              <a:t>Caregiver out of control or under the influence of substances posing an immediate danger threat to the child  </a:t>
            </a:r>
          </a:p>
        </p:txBody>
      </p:sp>
      <p:sp>
        <p:nvSpPr>
          <p:cNvPr id="2" name="Title 1"/>
          <p:cNvSpPr>
            <a:spLocks noGrp="1"/>
          </p:cNvSpPr>
          <p:nvPr>
            <p:ph type="title"/>
          </p:nvPr>
        </p:nvSpPr>
        <p:spPr/>
        <p:txBody>
          <a:bodyPr/>
          <a:lstStyle/>
          <a:p>
            <a:r>
              <a:rPr lang="en-US" dirty="0"/>
              <a:t>Examples of present danger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00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900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100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1400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650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0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Present danger assessment</a:t>
            </a:r>
          </a:p>
        </p:txBody>
      </p:sp>
      <p:pic>
        <p:nvPicPr>
          <p:cNvPr id="1034" name="Picture 10" descr="http://ts4.mm.bing.net/th?id=H.4507835393638923&amp;pid=15.1"/>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744693" y="2375405"/>
            <a:ext cx="2857500" cy="1895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0" descr="magnifying-glass-photo-Micah-Burke-e1358321325969.jpg"/>
          <p:cNvPicPr>
            <a:picLocks noChangeAspect="1"/>
          </p:cNvPicPr>
          <p:nvPr/>
        </p:nvPicPr>
        <p:blipFill rotWithShape="1">
          <a:blip r:embed="rId4"/>
          <a:srcRect l="28264" r="3134" b="3900"/>
          <a:stretch/>
        </p:blipFill>
        <p:spPr>
          <a:xfrm>
            <a:off x="4649749" y="1897429"/>
            <a:ext cx="4082914" cy="3588974"/>
          </a:xfrm>
          <a:prstGeom prst="rect">
            <a:avLst/>
          </a:prstGeom>
        </p:spPr>
      </p:pic>
      <p:sp>
        <p:nvSpPr>
          <p:cNvPr id="13" name="Oval 12"/>
          <p:cNvSpPr/>
          <p:nvPr/>
        </p:nvSpPr>
        <p:spPr>
          <a:xfrm>
            <a:off x="5093682" y="1587254"/>
            <a:ext cx="3916907" cy="353477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ekton Pro" pitchFamily="34" charset="0"/>
              </a:rPr>
              <a:t>First Contact for all Investigations…</a:t>
            </a:r>
          </a:p>
          <a:p>
            <a:pPr algn="ctr"/>
            <a:r>
              <a:rPr lang="en-US" sz="2000" dirty="0">
                <a:solidFill>
                  <a:schemeClr val="tx1"/>
                </a:solidFill>
                <a:latin typeface="Tekton Pro" pitchFamily="34" charset="0"/>
              </a:rPr>
              <a:t>focus is on Present Danger</a:t>
            </a:r>
          </a:p>
        </p:txBody>
      </p:sp>
      <p:sp>
        <p:nvSpPr>
          <p:cNvPr id="14" name="Oval 13"/>
          <p:cNvSpPr/>
          <p:nvPr/>
        </p:nvSpPr>
        <p:spPr>
          <a:xfrm>
            <a:off x="4946267" y="1617875"/>
            <a:ext cx="3916907" cy="353477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Tekton Pro" pitchFamily="34" charset="0"/>
              </a:rPr>
              <a:t> 24 hour </a:t>
            </a:r>
          </a:p>
          <a:p>
            <a:pPr algn="ctr"/>
            <a:r>
              <a:rPr lang="en-US" sz="2400" dirty="0">
                <a:solidFill>
                  <a:schemeClr val="tx1"/>
                </a:solidFill>
                <a:latin typeface="Tekton Pro" pitchFamily="34" charset="0"/>
              </a:rPr>
              <a:t>or</a:t>
            </a:r>
          </a:p>
          <a:p>
            <a:pPr algn="ctr"/>
            <a:r>
              <a:rPr lang="en-US" sz="2400" dirty="0">
                <a:solidFill>
                  <a:schemeClr val="tx1"/>
                </a:solidFill>
                <a:latin typeface="Tekton Pro" pitchFamily="34" charset="0"/>
              </a:rPr>
              <a:t>Immediate response?</a:t>
            </a:r>
          </a:p>
        </p:txBody>
      </p:sp>
      <p:sp>
        <p:nvSpPr>
          <p:cNvPr id="15" name="Oval 14"/>
          <p:cNvSpPr/>
          <p:nvPr/>
        </p:nvSpPr>
        <p:spPr>
          <a:xfrm>
            <a:off x="5004397" y="1505956"/>
            <a:ext cx="3916907" cy="3534771"/>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Tekton Pro" pitchFamily="34" charset="0"/>
              </a:rPr>
              <a:t>IMMEDIATE RESPONSE!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13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1" presetClass="exit" presetSubtype="0" fill="hold" grpId="1" nodeType="withEffect">
                                  <p:stCondLst>
                                    <p:cond delay="1600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ntr" presetSubtype="0" fill="hold" grpId="1" nodeType="withEffect">
                                  <p:stCondLst>
                                    <p:cond delay="1600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xit" presetSubtype="0" fill="hold" grpId="2" nodeType="withEffect">
                                  <p:stCondLst>
                                    <p:cond delay="20000"/>
                                  </p:stCondLst>
                                  <p:childTnLst>
                                    <p:set>
                                      <p:cBhvr>
                                        <p:cTn id="15" dur="1" fill="hold">
                                          <p:stCondLst>
                                            <p:cond delay="0"/>
                                          </p:stCondLst>
                                        </p:cTn>
                                        <p:tgtEl>
                                          <p:spTgt spid="14"/>
                                        </p:tgtEl>
                                        <p:attrNameLst>
                                          <p:attrName>style.visibility</p:attrName>
                                        </p:attrNameLst>
                                      </p:cBhvr>
                                      <p:to>
                                        <p:strVal val="hidden"/>
                                      </p:to>
                                    </p:set>
                                  </p:childTnLst>
                                </p:cTn>
                              </p:par>
                              <p:par>
                                <p:cTn id="16" presetID="1" presetClass="entr" presetSubtype="0" fill="hold" nodeType="withEffect">
                                  <p:stCondLst>
                                    <p:cond delay="2000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2000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P spid="14" grpId="2"/>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228600" y="1568209"/>
            <a:ext cx="4267200" cy="2952750"/>
          </a:xfrm>
        </p:spPr>
        <p:txBody>
          <a:bodyPr>
            <a:normAutofit/>
          </a:bodyPr>
          <a:lstStyle/>
          <a:p>
            <a:r>
              <a:rPr lang="en-US" dirty="0"/>
              <a:t>CPI has responsibility…</a:t>
            </a:r>
          </a:p>
          <a:p>
            <a:r>
              <a:rPr lang="en-US" dirty="0"/>
              <a:t>Case Manager has responsibility…</a:t>
            </a:r>
          </a:p>
          <a:p>
            <a:r>
              <a:rPr lang="en-US" dirty="0"/>
              <a:t>Responsibility is to take action—protective action</a:t>
            </a:r>
          </a:p>
        </p:txBody>
      </p:sp>
      <p:sp>
        <p:nvSpPr>
          <p:cNvPr id="4" name="Title 3"/>
          <p:cNvSpPr>
            <a:spLocks noGrp="1"/>
          </p:cNvSpPr>
          <p:nvPr>
            <p:ph type="title"/>
          </p:nvPr>
        </p:nvSpPr>
        <p:spPr/>
        <p:txBody>
          <a:bodyPr/>
          <a:lstStyle/>
          <a:p>
            <a:r>
              <a:rPr lang="en-US" dirty="0"/>
              <a:t>Present danger can happen at any time</a:t>
            </a:r>
          </a:p>
        </p:txBody>
      </p:sp>
      <p:pic>
        <p:nvPicPr>
          <p:cNvPr id="6" name="Picture 5" descr="unsafe-baby.jpg"/>
          <p:cNvPicPr>
            <a:picLocks noChangeAspect="1"/>
          </p:cNvPicPr>
          <p:nvPr/>
        </p:nvPicPr>
        <p:blipFill>
          <a:blip r:embed="rId3"/>
          <a:stretch>
            <a:fillRect/>
          </a:stretch>
        </p:blipFill>
        <p:spPr>
          <a:xfrm>
            <a:off x="5619470" y="1759281"/>
            <a:ext cx="2695575" cy="2952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Danger</a:t>
            </a:r>
          </a:p>
        </p:txBody>
      </p:sp>
      <p:pic>
        <p:nvPicPr>
          <p:cNvPr id="12" name="Picture 11" descr="itshapnow.png"/>
          <p:cNvPicPr>
            <a:picLocks noChangeAspect="1"/>
          </p:cNvPicPr>
          <p:nvPr/>
        </p:nvPicPr>
        <p:blipFill>
          <a:blip r:embed="rId3"/>
          <a:stretch>
            <a:fillRect/>
          </a:stretch>
        </p:blipFill>
        <p:spPr>
          <a:xfrm>
            <a:off x="1134921" y="1693530"/>
            <a:ext cx="6971429" cy="3819048"/>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4000"/>
                                  </p:stCondLst>
                                  <p:childTnLst>
                                    <p:set>
                                      <p:cBhvr>
                                        <p:cTn id="6" dur="1" fill="hold">
                                          <p:stCondLst>
                                            <p:cond delay="0"/>
                                          </p:stCondLst>
                                        </p:cTn>
                                        <p:tgtEl>
                                          <p:spTgt spid="12"/>
                                        </p:tgtEl>
                                        <p:attrNameLst>
                                          <p:attrName>style.visibility</p:attrName>
                                        </p:attrNameLst>
                                      </p:cBhvr>
                                      <p:to>
                                        <p:strVal val="visible"/>
                                      </p:to>
                                    </p:set>
                                    <p:anim from="(-#ppt_w/2)" to="(#ppt_x)" calcmode="lin" valueType="num">
                                      <p:cBhvr>
                                        <p:cTn id="7" dur="600" fill="hold">
                                          <p:stCondLst>
                                            <p:cond delay="0"/>
                                          </p:stCondLst>
                                        </p:cTn>
                                        <p:tgtEl>
                                          <p:spTgt spid="12"/>
                                        </p:tgtEl>
                                        <p:attrNameLst>
                                          <p:attrName>ppt_x</p:attrName>
                                        </p:attrNameLst>
                                      </p:cBhvr>
                                    </p:anim>
                                    <p:anim from="0" to="-1.0" calcmode="lin" valueType="num">
                                      <p:cBhvr>
                                        <p:cTn id="8" dur="200" decel="50000" autoRev="1" fill="hold">
                                          <p:stCondLst>
                                            <p:cond delay="600"/>
                                          </p:stCondLst>
                                        </p:cTn>
                                        <p:tgtEl>
                                          <p:spTgt spid="12"/>
                                        </p:tgtEl>
                                        <p:attrNameLst>
                                          <p:attrName>xshear</p:attrName>
                                        </p:attrNameLst>
                                      </p:cBhvr>
                                    </p:anim>
                                    <p:animScale>
                                      <p:cBhvr>
                                        <p:cTn id="9" dur="200" decel="100000" autoRev="1" fill="hold">
                                          <p:stCondLst>
                                            <p:cond delay="600"/>
                                          </p:stCondLst>
                                        </p:cTn>
                                        <p:tgtEl>
                                          <p:spTgt spid="12"/>
                                        </p:tgtEl>
                                      </p:cBhvr>
                                      <p:from x="100000" y="100000"/>
                                      <p:to x="80000" y="100000"/>
                                    </p:animScale>
                                    <p:anim by="(#ppt_h/3+#ppt_w*0.1)" calcmode="lin" valueType="num">
                                      <p:cBhvr additive="sum">
                                        <p:cTn id="10" dur="200" decel="100000" autoRev="1" fill="hold">
                                          <p:stCondLst>
                                            <p:cond delay="600"/>
                                          </p:stCondLst>
                                        </p:cTn>
                                        <p:tgtEl>
                                          <p:spTgt spid="1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a:xfrm>
            <a:off x="228600" y="1481328"/>
            <a:ext cx="4853763" cy="4525963"/>
          </a:xfrm>
        </p:spPr>
        <p:txBody>
          <a:bodyPr/>
          <a:lstStyle/>
          <a:p>
            <a:r>
              <a:rPr lang="en-US" dirty="0"/>
              <a:t>Impending Danger... not happening at this moment… …but a “state of danger”</a:t>
            </a:r>
          </a:p>
          <a:p>
            <a:r>
              <a:rPr lang="en-US" dirty="0"/>
              <a:t>Child is in a position of continual or pervasive danger</a:t>
            </a:r>
          </a:p>
        </p:txBody>
      </p:sp>
      <p:sp>
        <p:nvSpPr>
          <p:cNvPr id="2" name="Title 1"/>
          <p:cNvSpPr>
            <a:spLocks noGrp="1"/>
          </p:cNvSpPr>
          <p:nvPr>
            <p:ph type="title"/>
          </p:nvPr>
        </p:nvSpPr>
        <p:spPr/>
        <p:txBody>
          <a:bodyPr/>
          <a:lstStyle/>
          <a:p>
            <a:r>
              <a:rPr lang="en-US"/>
              <a:t>Impending Danger</a:t>
            </a:r>
            <a:endParaRPr lang="en-US" dirty="0"/>
          </a:p>
        </p:txBody>
      </p:sp>
      <p:pic>
        <p:nvPicPr>
          <p:cNvPr id="5" name="Picture 4" descr="ImpendingDanger.jpg"/>
          <p:cNvPicPr>
            <a:picLocks noChangeAspect="1"/>
          </p:cNvPicPr>
          <p:nvPr/>
        </p:nvPicPr>
        <p:blipFill>
          <a:blip r:embed="rId3"/>
          <a:stretch>
            <a:fillRect/>
          </a:stretch>
        </p:blipFill>
        <p:spPr>
          <a:xfrm>
            <a:off x="5669861" y="1767396"/>
            <a:ext cx="3189755" cy="24481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700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Impending danger… not as obvious</a:t>
            </a:r>
          </a:p>
          <a:p>
            <a:r>
              <a:rPr lang="en-US" dirty="0"/>
              <a:t>Impending danger… more prevalent</a:t>
            </a:r>
          </a:p>
          <a:p>
            <a:endParaRPr lang="en-US" dirty="0"/>
          </a:p>
        </p:txBody>
      </p:sp>
      <p:sp>
        <p:nvSpPr>
          <p:cNvPr id="2" name="Title 1"/>
          <p:cNvSpPr>
            <a:spLocks noGrp="1"/>
          </p:cNvSpPr>
          <p:nvPr>
            <p:ph type="title"/>
          </p:nvPr>
        </p:nvSpPr>
        <p:spPr/>
        <p:txBody>
          <a:bodyPr/>
          <a:lstStyle/>
          <a:p>
            <a:r>
              <a:rPr lang="en-US"/>
              <a:t>Impending Danger</a:t>
            </a:r>
            <a:endParaRPr lang="en-US" dirty="0"/>
          </a:p>
        </p:txBody>
      </p:sp>
      <p:sp>
        <p:nvSpPr>
          <p:cNvPr id="4" name="Right Arrow 3"/>
          <p:cNvSpPr/>
          <p:nvPr/>
        </p:nvSpPr>
        <p:spPr>
          <a:xfrm>
            <a:off x="772236" y="3444544"/>
            <a:ext cx="7294727" cy="2006221"/>
          </a:xfrm>
          <a:prstGeom prst="rightArrow">
            <a:avLst/>
          </a:prstGeom>
          <a:gradFill flip="none" rotWithShape="1">
            <a:gsLst>
              <a:gs pos="0">
                <a:srgbClr val="FFFF00"/>
              </a:gs>
              <a:gs pos="45000">
                <a:srgbClr val="FF7A00"/>
              </a:gs>
              <a:gs pos="70000">
                <a:srgbClr val="FF0300"/>
              </a:gs>
              <a:gs pos="100000">
                <a:srgbClr val="4D0808"/>
              </a:gs>
            </a:gsLst>
            <a:lin ang="0" scaled="1"/>
            <a:tileRect/>
          </a:gradFill>
          <a:effectLst>
            <a:outerShdw blurRad="50800" dist="38100" dir="2700000" algn="tl" rotWithShape="0">
              <a:prstClr val="black">
                <a:alpha val="40000"/>
              </a:prstClr>
            </a:outerShdw>
          </a:effectLst>
          <a:scene3d>
            <a:camera prst="isometricOffAxis1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endParaRPr lang="en-US" sz="1200" b="1" dirty="0">
              <a:solidFill>
                <a:schemeClr val="tx1"/>
              </a:solidFill>
            </a:endParaRPr>
          </a:p>
          <a:p>
            <a:pPr algn="ctr">
              <a:spcBef>
                <a:spcPts val="600"/>
              </a:spcBef>
            </a:pPr>
            <a:r>
              <a:rPr lang="en-US" sz="1200" b="1" dirty="0">
                <a:solidFill>
                  <a:schemeClr val="tx1"/>
                </a:solidFill>
              </a:rPr>
              <a:t>Impending Danger      Impending  Danger        Impending  Danger              </a:t>
            </a:r>
            <a:r>
              <a:rPr lang="en-US" sz="2400" b="1" dirty="0">
                <a:solidFill>
                  <a:schemeClr val="tx1"/>
                </a:solidFill>
              </a:rPr>
              <a:t>PRESENT</a:t>
            </a:r>
            <a:endParaRPr lang="en-US" sz="1200" b="1" dirty="0">
              <a:solidFill>
                <a:schemeClr val="tx1"/>
              </a:solidFill>
            </a:endParaRPr>
          </a:p>
          <a:p>
            <a:pPr algn="ctr"/>
            <a:r>
              <a:rPr lang="en-US" sz="1200" b="1" dirty="0">
                <a:solidFill>
                  <a:schemeClr val="tx1"/>
                </a:solidFill>
              </a:rPr>
              <a:t>Impending Danger   Impending Danger    Impending Danger                  </a:t>
            </a:r>
            <a:r>
              <a:rPr lang="en-US" sz="2400" b="1" dirty="0" err="1">
                <a:solidFill>
                  <a:schemeClr val="tx1"/>
                </a:solidFill>
              </a:rPr>
              <a:t>DANGER</a:t>
            </a:r>
            <a:r>
              <a:rPr lang="en-US" sz="1200" b="1" dirty="0">
                <a:solidFill>
                  <a:schemeClr val="tx1"/>
                </a:solidFill>
              </a:rPr>
              <a:t>                                                    </a:t>
            </a:r>
            <a:r>
              <a:rPr lang="en-US" sz="2400" b="1" dirty="0">
                <a:solidFill>
                  <a:schemeClr val="tx1"/>
                </a:solidFill>
              </a:rPr>
              <a: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7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Impending Danger</a:t>
            </a:r>
            <a:endParaRPr lang="en-US" dirty="0"/>
          </a:p>
        </p:txBody>
      </p:sp>
      <p:pic>
        <p:nvPicPr>
          <p:cNvPr id="5" name="Picture 4" descr="article-1147566-00A7FA1A00000259-99_233x282.jpg"/>
          <p:cNvPicPr>
            <a:picLocks noChangeAspect="1"/>
          </p:cNvPicPr>
          <p:nvPr/>
        </p:nvPicPr>
        <p:blipFill>
          <a:blip r:embed="rId3"/>
          <a:srcRect b="5905"/>
          <a:stretch>
            <a:fillRect/>
          </a:stretch>
        </p:blipFill>
        <p:spPr>
          <a:xfrm>
            <a:off x="5499006" y="2507079"/>
            <a:ext cx="3263994" cy="37171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dynamiclifedevelopment8066.JPG"/>
          <p:cNvPicPr>
            <a:picLocks noChangeAspect="1"/>
          </p:cNvPicPr>
          <p:nvPr/>
        </p:nvPicPr>
        <p:blipFill>
          <a:blip r:embed="rId4"/>
          <a:stretch>
            <a:fillRect/>
          </a:stretch>
        </p:blipFill>
        <p:spPr>
          <a:xfrm>
            <a:off x="2163737" y="1709904"/>
            <a:ext cx="3734497" cy="28008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Content Placeholder 3" descr="child abuse.jpg"/>
          <p:cNvPicPr>
            <a:picLocks noChangeAspect="1"/>
          </p:cNvPicPr>
          <p:nvPr/>
        </p:nvPicPr>
        <p:blipFill>
          <a:blip r:embed="rId5"/>
          <a:stretch>
            <a:fillRect/>
          </a:stretch>
        </p:blipFill>
        <p:spPr>
          <a:xfrm>
            <a:off x="630580" y="3917461"/>
            <a:ext cx="2335766" cy="17850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par>
                                <p:cTn id="10" presetID="53" presetClass="entr" presetSubtype="0"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par>
                                <p:cTn id="15" presetID="53" presetClass="entr" presetSubtype="0" fill="hold"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Impending Danger</a:t>
            </a:r>
            <a:endParaRPr lang="en-US" dirty="0"/>
          </a:p>
        </p:txBody>
      </p:sp>
      <p:sp>
        <p:nvSpPr>
          <p:cNvPr id="21" name="Rectangle 20"/>
          <p:cNvSpPr/>
          <p:nvPr/>
        </p:nvSpPr>
        <p:spPr>
          <a:xfrm>
            <a:off x="1258790" y="2258159"/>
            <a:ext cx="6472045" cy="1324575"/>
          </a:xfrm>
          <a:prstGeom prst="rect">
            <a:avLst/>
          </a:prstGeom>
          <a:ln>
            <a:solidFill>
              <a:srgbClr val="72A505"/>
            </a:solidFill>
          </a:ln>
          <a:scene3d>
            <a:camera prst="perspectiveRelaxed">
              <a:rot lat="19149996" lon="20104178" rev="1577324"/>
            </a:camera>
            <a:lightRig rig="soft" dir="t"/>
            <a:backdrop>
              <a:anchor x="0" y="0" z="-210000"/>
              <a:norm dx="0" dy="0" dz="914400"/>
              <a:up dx="0" dy="914400" dz="0"/>
            </a:backdrop>
          </a:scene3d>
          <a:sp3d z="-227350" prstMaterial="matte"/>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Rectangle 21"/>
          <p:cNvSpPr/>
          <p:nvPr/>
        </p:nvSpPr>
        <p:spPr>
          <a:xfrm>
            <a:off x="1341915" y="2210659"/>
            <a:ext cx="6472045" cy="1324575"/>
          </a:xfrm>
          <a:prstGeom prst="rect">
            <a:avLst/>
          </a:prstGeom>
          <a:scene3d>
            <a:camera prst="perspectiveRelaxed">
              <a:rot lat="19149996" lon="20104178" rev="1577324"/>
            </a:camera>
            <a:lightRig rig="soft" dir="t"/>
            <a:backdrop>
              <a:anchor x="0" y="0" z="-210000"/>
              <a:norm dx="0" dy="0" dz="914400"/>
              <a:up dx="0" dy="914400" dz="0"/>
            </a:backdrop>
          </a:scene3d>
          <a:sp3d z="-227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0873" tIns="604012" rIns="530873"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mn-lt"/>
                <a:ea typeface="+mn-ea"/>
                <a:cs typeface="+mn-cs"/>
              </a:rPr>
              <a:t>can be described</a:t>
            </a:r>
            <a:endParaRPr lang="en-US" sz="2900" kern="1200" dirty="0"/>
          </a:p>
        </p:txBody>
      </p:sp>
      <p:grpSp>
        <p:nvGrpSpPr>
          <p:cNvPr id="12" name="Group 11"/>
          <p:cNvGrpSpPr/>
          <p:nvPr/>
        </p:nvGrpSpPr>
        <p:grpSpPr>
          <a:xfrm>
            <a:off x="1416960" y="2033444"/>
            <a:ext cx="4788114" cy="909290"/>
            <a:chOff x="496383" y="106422"/>
            <a:chExt cx="4788114" cy="909290"/>
          </a:xfrm>
          <a:scene3d>
            <a:camera prst="perspectiveRelaxed">
              <a:rot lat="19149996" lon="20104178" rev="1577324"/>
            </a:camera>
            <a:lightRig rig="soft" dir="t"/>
            <a:backdrop>
              <a:anchor x="0" y="0" z="-210000"/>
              <a:norm dx="0" dy="0" dz="914400"/>
              <a:up dx="0" dy="914400" dz="0"/>
            </a:backdrop>
          </a:scene3d>
        </p:grpSpPr>
        <p:sp>
          <p:nvSpPr>
            <p:cNvPr id="19" name="Rounded Rectangle 18"/>
            <p:cNvSpPr/>
            <p:nvPr/>
          </p:nvSpPr>
          <p:spPr>
            <a:xfrm>
              <a:off x="496383" y="106422"/>
              <a:ext cx="4788114" cy="856080"/>
            </a:xfrm>
            <a:prstGeom prst="roundRect">
              <a:avLst/>
            </a:prstGeom>
            <a:solidFill>
              <a:srgbClr val="72A505"/>
            </a:solidFill>
            <a:sp3d extrusionH="152250" prstMaterial="matte">
              <a:bevelT w="165100" prst="coolSlant"/>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txBody>
            <a:bodyPr/>
            <a:lstStyle/>
            <a:p>
              <a:endParaRPr lang="en-US"/>
            </a:p>
          </p:txBody>
        </p:sp>
        <p:sp>
          <p:nvSpPr>
            <p:cNvPr id="20" name="Rounded Rectangle 6"/>
            <p:cNvSpPr/>
            <p:nvPr/>
          </p:nvSpPr>
          <p:spPr>
            <a:xfrm>
              <a:off x="538173" y="243212"/>
              <a:ext cx="4704534" cy="7725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0979" tIns="0" rIns="180979" bIns="0" numCol="1" spcCol="1270" anchor="ctr" anchorCtr="0">
              <a:noAutofit/>
              <a:sp3d extrusionH="28000" prstMaterial="matte"/>
            </a:bodyPr>
            <a:lstStyle/>
            <a:p>
              <a:pPr lvl="0" algn="l" defTabSz="1289050">
                <a:lnSpc>
                  <a:spcPct val="90000"/>
                </a:lnSpc>
                <a:spcBef>
                  <a:spcPct val="0"/>
                </a:spcBef>
                <a:spcAft>
                  <a:spcPct val="35000"/>
                </a:spcAft>
              </a:pPr>
              <a:r>
                <a:rPr lang="en-US" sz="2900" kern="1200" dirty="0"/>
                <a:t>Specific</a:t>
              </a:r>
            </a:p>
          </p:txBody>
        </p:sp>
      </p:grpSp>
      <p:sp>
        <p:nvSpPr>
          <p:cNvPr id="17" name="Rectangle 16"/>
          <p:cNvSpPr/>
          <p:nvPr/>
        </p:nvSpPr>
        <p:spPr>
          <a:xfrm>
            <a:off x="1650662" y="3561210"/>
            <a:ext cx="6840163" cy="1324575"/>
          </a:xfrm>
          <a:prstGeom prst="rect">
            <a:avLst/>
          </a:prstGeom>
          <a:ln>
            <a:solidFill>
              <a:schemeClr val="accent1"/>
            </a:solidFill>
          </a:ln>
          <a:scene3d>
            <a:camera prst="perspectiveRelaxed">
              <a:rot lat="19149996" lon="20104178" rev="1577324"/>
            </a:camera>
            <a:lightRig rig="soft" dir="t"/>
            <a:backdrop>
              <a:anchor x="0" y="0" z="-210000"/>
              <a:norm dx="0" dy="0" dz="914400"/>
              <a:up dx="0" dy="914400" dz="0"/>
            </a:backdrop>
          </a:scene3d>
          <a:sp3d z="-227350" prstMaterial="matte"/>
        </p:spPr>
        <p:style>
          <a:lnRef idx="1">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17"/>
          <p:cNvSpPr/>
          <p:nvPr/>
        </p:nvSpPr>
        <p:spPr>
          <a:xfrm>
            <a:off x="1793162" y="3513710"/>
            <a:ext cx="6840163" cy="1324575"/>
          </a:xfrm>
          <a:prstGeom prst="rect">
            <a:avLst/>
          </a:prstGeom>
          <a:scene3d>
            <a:camera prst="perspectiveRelaxed">
              <a:rot lat="19149996" lon="20104178" rev="1577324"/>
            </a:camera>
            <a:lightRig rig="soft" dir="t"/>
            <a:backdrop>
              <a:anchor x="0" y="0" z="-210000"/>
              <a:norm dx="0" dy="0" dz="914400"/>
              <a:up dx="0" dy="914400" dz="0"/>
            </a:backdrop>
          </a:scene3d>
          <a:sp3d z="-227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0873" tIns="604012" rIns="530873"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mn-lt"/>
                <a:ea typeface="+mn-ea"/>
                <a:cs typeface="+mn-cs"/>
              </a:rPr>
              <a:t>can be seen by you and others</a:t>
            </a:r>
            <a:endParaRPr lang="en-US" sz="2900" kern="1200" dirty="0"/>
          </a:p>
        </p:txBody>
      </p:sp>
      <p:grpSp>
        <p:nvGrpSpPr>
          <p:cNvPr id="14" name="Group 13"/>
          <p:cNvGrpSpPr/>
          <p:nvPr/>
        </p:nvGrpSpPr>
        <p:grpSpPr>
          <a:xfrm>
            <a:off x="1850170" y="3358794"/>
            <a:ext cx="4788114" cy="885540"/>
            <a:chOff x="330133" y="2051262"/>
            <a:chExt cx="4788114" cy="885540"/>
          </a:xfrm>
          <a:scene3d>
            <a:camera prst="perspectiveRelaxed">
              <a:rot lat="19149996" lon="20104178" rev="1577324"/>
            </a:camera>
            <a:lightRig rig="soft" dir="t"/>
            <a:backdrop>
              <a:anchor x="0" y="0" z="-210000"/>
              <a:norm dx="0" dy="0" dz="914400"/>
              <a:up dx="0" dy="914400" dz="0"/>
            </a:backdrop>
          </a:scene3d>
        </p:grpSpPr>
        <p:sp>
          <p:nvSpPr>
            <p:cNvPr id="15" name="Rounded Rectangle 14"/>
            <p:cNvSpPr/>
            <p:nvPr/>
          </p:nvSpPr>
          <p:spPr>
            <a:xfrm>
              <a:off x="330133" y="2051262"/>
              <a:ext cx="4788114" cy="856080"/>
            </a:xfrm>
            <a:prstGeom prst="roundRect">
              <a:avLst/>
            </a:prstGeom>
            <a:solidFill>
              <a:schemeClr val="accent1"/>
            </a:solidFill>
            <a:sp3d extrusionH="152250" prstMaterial="matte">
              <a:bevelT w="165100" prst="coolSlant"/>
            </a:sp3d>
          </p:spPr>
          <p:style>
            <a:lnRef idx="0">
              <a:schemeClr val="lt1">
                <a:hueOff val="0"/>
                <a:satOff val="0"/>
                <a:lumOff val="0"/>
                <a:alphaOff val="0"/>
              </a:schemeClr>
            </a:lnRef>
            <a:fillRef idx="1">
              <a:scrgbClr r="0" g="0" b="0"/>
            </a:fillRef>
            <a:effectRef idx="2">
              <a:schemeClr val="accent5">
                <a:hueOff val="6718553"/>
                <a:satOff val="9479"/>
                <a:lumOff val="-1176"/>
                <a:alphaOff val="0"/>
              </a:schemeClr>
            </a:effectRef>
            <a:fontRef idx="minor">
              <a:schemeClr val="lt1"/>
            </a:fontRef>
          </p:style>
          <p:txBody>
            <a:bodyPr/>
            <a:lstStyle/>
            <a:p>
              <a:endParaRPr lang="en-US"/>
            </a:p>
          </p:txBody>
        </p:sp>
        <p:sp>
          <p:nvSpPr>
            <p:cNvPr id="16" name="Rounded Rectangle 10"/>
            <p:cNvSpPr/>
            <p:nvPr/>
          </p:nvSpPr>
          <p:spPr>
            <a:xfrm>
              <a:off x="383798" y="2164302"/>
              <a:ext cx="4704534" cy="7725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80979" tIns="0" rIns="180979" bIns="0" numCol="1" spcCol="1270" anchor="ctr" anchorCtr="0">
              <a:noAutofit/>
              <a:sp3d extrusionH="28000" prstMaterial="matte"/>
            </a:bodyPr>
            <a:lstStyle/>
            <a:p>
              <a:pPr lvl="0" algn="l" defTabSz="1289050">
                <a:lnSpc>
                  <a:spcPct val="90000"/>
                </a:lnSpc>
                <a:spcBef>
                  <a:spcPct val="0"/>
                </a:spcBef>
                <a:spcAft>
                  <a:spcPct val="35000"/>
                </a:spcAft>
              </a:pPr>
              <a:r>
                <a:rPr lang="en-US" sz="2900" kern="1200" dirty="0"/>
                <a:t>Observable</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850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1"/>
                                            </p:clrVal>
                                          </p:val>
                                        </p:tav>
                                        <p:tav tm="50000">
                                          <p:val>
                                            <p:clrVal>
                                              <a:schemeClr val="tx1"/>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par>
                                <p:cTn id="10" presetID="27" presetClass="entr" presetSubtype="0" fill="hold" grpId="0" nodeType="withEffect">
                                  <p:stCondLst>
                                    <p:cond delay="11000"/>
                                  </p:stCondLst>
                                  <p:iterate type="lt">
                                    <p:tmPct val="50000"/>
                                  </p:iterate>
                                  <p:childTnLst>
                                    <p:set>
                                      <p:cBhvr>
                                        <p:cTn id="11" dur="1" fill="hold">
                                          <p:stCondLst>
                                            <p:cond delay="0"/>
                                          </p:stCondLst>
                                        </p:cTn>
                                        <p:tgtEl>
                                          <p:spTgt spid="22"/>
                                        </p:tgtEl>
                                        <p:attrNameLst>
                                          <p:attrName>style.visibility</p:attrName>
                                        </p:attrNameLst>
                                      </p:cBhvr>
                                      <p:to>
                                        <p:strVal val="visible"/>
                                      </p:to>
                                    </p:set>
                                    <p:anim calcmode="discrete" valueType="clr">
                                      <p:cBhvr override="childStyle">
                                        <p:cTn id="12" dur="80"/>
                                        <p:tgtEl>
                                          <p:spTgt spid="22"/>
                                        </p:tgtEl>
                                        <p:attrNameLst>
                                          <p:attrName>style.color</p:attrName>
                                        </p:attrNameLst>
                                      </p:cBhvr>
                                      <p:tavLst>
                                        <p:tav tm="0">
                                          <p:val>
                                            <p:clrVal>
                                              <a:schemeClr val="accent1"/>
                                            </p:clrVal>
                                          </p:val>
                                        </p:tav>
                                        <p:tav tm="50000">
                                          <p:val>
                                            <p:clrVal>
                                              <a:schemeClr val="tx1"/>
                                            </p:clrVal>
                                          </p:val>
                                        </p:tav>
                                      </p:tavLst>
                                    </p:anim>
                                    <p:anim calcmode="discrete" valueType="clr">
                                      <p:cBhvr>
                                        <p:cTn id="13" dur="80"/>
                                        <p:tgtEl>
                                          <p:spTgt spid="22"/>
                                        </p:tgtEl>
                                        <p:attrNameLst>
                                          <p:attrName>fillcolor</p:attrName>
                                        </p:attrNameLst>
                                      </p:cBhvr>
                                      <p:tavLst>
                                        <p:tav tm="0">
                                          <p:val>
                                            <p:clrVal>
                                              <a:schemeClr val="accent2"/>
                                            </p:clrVal>
                                          </p:val>
                                        </p:tav>
                                        <p:tav tm="50000">
                                          <p:val>
                                            <p:clrVal>
                                              <a:schemeClr val="hlink"/>
                                            </p:clrVal>
                                          </p:val>
                                        </p:tav>
                                      </p:tavLst>
                                    </p:anim>
                                    <p:set>
                                      <p:cBhvr>
                                        <p:cTn id="14"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Objective</a:t>
            </a:r>
          </a:p>
        </p:txBody>
      </p:sp>
      <p:grpSp>
        <p:nvGrpSpPr>
          <p:cNvPr id="18" name="Group 17"/>
          <p:cNvGrpSpPr/>
          <p:nvPr/>
        </p:nvGrpSpPr>
        <p:grpSpPr>
          <a:xfrm>
            <a:off x="3614162" y="3009701"/>
            <a:ext cx="4079170" cy="3763368"/>
            <a:chOff x="4273259" y="2866032"/>
            <a:chExt cx="4079170" cy="3763368"/>
          </a:xfrm>
        </p:grpSpPr>
        <p:cxnSp>
          <p:nvCxnSpPr>
            <p:cNvPr id="12" name="Straight Arrow Connector 11"/>
            <p:cNvCxnSpPr>
              <a:stCxn id="7" idx="2"/>
            </p:cNvCxnSpPr>
            <p:nvPr/>
          </p:nvCxnSpPr>
          <p:spPr>
            <a:xfrm>
              <a:off x="6008963" y="5564965"/>
              <a:ext cx="696637" cy="106443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496333" y="2866032"/>
              <a:ext cx="1856096" cy="12265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7" name="Diamond 6"/>
            <p:cNvSpPr/>
            <p:nvPr/>
          </p:nvSpPr>
          <p:spPr>
            <a:xfrm rot="19770805">
              <a:off x="4421875" y="3697426"/>
              <a:ext cx="2156346" cy="2006221"/>
            </a:xfrm>
            <a:prstGeom prst="diamon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a:effectLst>
                    <a:outerShdw blurRad="38100" dist="38100" dir="2700000" algn="tl">
                      <a:srgbClr val="000000">
                        <a:alpha val="43137"/>
                      </a:srgbClr>
                    </a:outerShdw>
                  </a:effectLst>
                  <a:latin typeface="Bradley Hand ITC" pitchFamily="66" charset="0"/>
                </a:rPr>
                <a:t>Safe?</a:t>
              </a:r>
            </a:p>
          </p:txBody>
        </p:sp>
        <p:sp>
          <p:nvSpPr>
            <p:cNvPr id="8" name="TextBox 7"/>
            <p:cNvSpPr txBox="1"/>
            <p:nvPr/>
          </p:nvSpPr>
          <p:spPr>
            <a:xfrm rot="19660895">
              <a:off x="6974000" y="3138982"/>
              <a:ext cx="930063" cy="707886"/>
            </a:xfrm>
            <a:prstGeom prst="rect">
              <a:avLst/>
            </a:prstGeom>
            <a:solidFill>
              <a:schemeClr val="bg1"/>
            </a:solidFill>
          </p:spPr>
          <p:txBody>
            <a:bodyPr wrap="none" rtlCol="0">
              <a:spAutoFit/>
            </a:bodyPr>
            <a:lstStyle/>
            <a:p>
              <a:r>
                <a:rPr lang="en-US" sz="4000" b="1" dirty="0">
                  <a:latin typeface="Bradley Hand ITC" pitchFamily="66" charset="0"/>
                </a:rPr>
                <a:t>Yes</a:t>
              </a:r>
            </a:p>
          </p:txBody>
        </p:sp>
        <p:sp>
          <p:nvSpPr>
            <p:cNvPr id="9" name="TextBox 8"/>
            <p:cNvSpPr txBox="1"/>
            <p:nvPr/>
          </p:nvSpPr>
          <p:spPr>
            <a:xfrm rot="19504203">
              <a:off x="5942055" y="5758020"/>
              <a:ext cx="782587" cy="707886"/>
            </a:xfrm>
            <a:prstGeom prst="rect">
              <a:avLst/>
            </a:prstGeom>
            <a:solidFill>
              <a:schemeClr val="bg1"/>
            </a:solidFill>
          </p:spPr>
          <p:txBody>
            <a:bodyPr wrap="none" rtlCol="0">
              <a:spAutoFit/>
            </a:bodyPr>
            <a:lstStyle/>
            <a:p>
              <a:r>
                <a:rPr lang="en-US" sz="4000" b="1" dirty="0">
                  <a:latin typeface="Bradley Hand ITC" pitchFamily="66" charset="0"/>
                </a:rPr>
                <a:t>No</a:t>
              </a:r>
            </a:p>
          </p:txBody>
        </p:sp>
        <p:cxnSp>
          <p:nvCxnSpPr>
            <p:cNvPr id="16" name="Straight Arrow Connector 15"/>
            <p:cNvCxnSpPr/>
            <p:nvPr/>
          </p:nvCxnSpPr>
          <p:spPr>
            <a:xfrm>
              <a:off x="4273259" y="2945194"/>
              <a:ext cx="696637" cy="87613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pic>
        <p:nvPicPr>
          <p:cNvPr id="23" name="Picture 22" descr="titanium_pen_inhand_black.jpg"/>
          <p:cNvPicPr>
            <a:picLocks noChangeAspect="1"/>
          </p:cNvPicPr>
          <p:nvPr/>
        </p:nvPicPr>
        <p:blipFill>
          <a:blip r:embed="rId3">
            <a:clrChange>
              <a:clrFrom>
                <a:srgbClr val="FFFFFF"/>
              </a:clrFrom>
              <a:clrTo>
                <a:srgbClr val="FFFFFF">
                  <a:alpha val="0"/>
                </a:srgbClr>
              </a:clrTo>
            </a:clrChange>
          </a:blip>
          <a:stretch>
            <a:fillRect/>
          </a:stretch>
        </p:blipFill>
        <p:spPr>
          <a:xfrm>
            <a:off x="6856811" y="1999765"/>
            <a:ext cx="2287189" cy="1704803"/>
          </a:xfrm>
          <a:prstGeom prst="rect">
            <a:avLst/>
          </a:prstGeom>
        </p:spPr>
      </p:pic>
      <p:grpSp>
        <p:nvGrpSpPr>
          <p:cNvPr id="19" name="Group 18"/>
          <p:cNvGrpSpPr/>
          <p:nvPr/>
        </p:nvGrpSpPr>
        <p:grpSpPr>
          <a:xfrm>
            <a:off x="961659" y="2020044"/>
            <a:ext cx="2099598" cy="2099598"/>
            <a:chOff x="842796" y="934092"/>
            <a:chExt cx="2099598" cy="2099598"/>
          </a:xfrm>
        </p:grpSpPr>
        <p:sp>
          <p:nvSpPr>
            <p:cNvPr id="39" name="Oval 38"/>
            <p:cNvSpPr/>
            <p:nvPr/>
          </p:nvSpPr>
          <p:spPr>
            <a:xfrm>
              <a:off x="842796" y="934092"/>
              <a:ext cx="2099598" cy="2099598"/>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40" name="Oval 4"/>
            <p:cNvSpPr/>
            <p:nvPr/>
          </p:nvSpPr>
          <p:spPr>
            <a:xfrm>
              <a:off x="1150275" y="1241571"/>
              <a:ext cx="1484640" cy="14846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3000" b="0" kern="1200" dirty="0">
                  <a:latin typeface="Calibri" pitchFamily="34" charset="0"/>
                  <a:cs typeface="Calibri" pitchFamily="34" charset="0"/>
                </a:rPr>
                <a:t>KNOW THE FAMILY</a:t>
              </a:r>
            </a:p>
          </p:txBody>
        </p:sp>
      </p:grpSp>
      <p:grpSp>
        <p:nvGrpSpPr>
          <p:cNvPr id="20" name="Group 19"/>
          <p:cNvGrpSpPr/>
          <p:nvPr/>
        </p:nvGrpSpPr>
        <p:grpSpPr>
          <a:xfrm>
            <a:off x="1486558" y="1177623"/>
            <a:ext cx="1049799" cy="1049799"/>
            <a:chOff x="1367695" y="91671"/>
            <a:chExt cx="1049799" cy="1049799"/>
          </a:xfrm>
        </p:grpSpPr>
        <p:sp>
          <p:nvSpPr>
            <p:cNvPr id="37" name="Oval 36"/>
            <p:cNvSpPr/>
            <p:nvPr/>
          </p:nvSpPr>
          <p:spPr>
            <a:xfrm>
              <a:off x="1367695" y="9167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38" name="Oval 6"/>
            <p:cNvSpPr/>
            <p:nvPr/>
          </p:nvSpPr>
          <p:spPr>
            <a:xfrm>
              <a:off x="1521435" y="24541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D1:</a:t>
              </a:r>
            </a:p>
            <a:p>
              <a:pPr lvl="0" algn="ctr" defTabSz="355600">
                <a:lnSpc>
                  <a:spcPct val="90000"/>
                </a:lnSpc>
                <a:spcBef>
                  <a:spcPct val="0"/>
                </a:spcBef>
                <a:spcAft>
                  <a:spcPct val="35000"/>
                </a:spcAft>
              </a:pPr>
              <a:r>
                <a:rPr lang="en-US" sz="800" b="0" kern="1200" dirty="0"/>
                <a:t>Extent of Maltreatment</a:t>
              </a:r>
            </a:p>
          </p:txBody>
        </p:sp>
      </p:grpSp>
      <p:grpSp>
        <p:nvGrpSpPr>
          <p:cNvPr id="21" name="Group 20"/>
          <p:cNvGrpSpPr/>
          <p:nvPr/>
        </p:nvGrpSpPr>
        <p:grpSpPr>
          <a:xfrm>
            <a:off x="2670693" y="1861283"/>
            <a:ext cx="1049799" cy="1049799"/>
            <a:chOff x="2551830" y="775331"/>
            <a:chExt cx="1049799" cy="1049799"/>
          </a:xfrm>
        </p:grpSpPr>
        <p:sp>
          <p:nvSpPr>
            <p:cNvPr id="35" name="Oval 34"/>
            <p:cNvSpPr/>
            <p:nvPr/>
          </p:nvSpPr>
          <p:spPr>
            <a:xfrm>
              <a:off x="2551830" y="775331"/>
              <a:ext cx="1049799" cy="1049799"/>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36" name="Oval 8"/>
            <p:cNvSpPr/>
            <p:nvPr/>
          </p:nvSpPr>
          <p:spPr>
            <a:xfrm>
              <a:off x="2705570" y="929070"/>
              <a:ext cx="811902"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D2: </a:t>
              </a:r>
            </a:p>
            <a:p>
              <a:pPr lvl="0" algn="ctr" defTabSz="355600">
                <a:lnSpc>
                  <a:spcPct val="90000"/>
                </a:lnSpc>
                <a:spcBef>
                  <a:spcPct val="0"/>
                </a:spcBef>
                <a:spcAft>
                  <a:spcPct val="35000"/>
                </a:spcAft>
              </a:pPr>
              <a:r>
                <a:rPr lang="en-US" sz="800" b="0" kern="1200" dirty="0"/>
                <a:t>Surrounding Circumstances</a:t>
              </a:r>
            </a:p>
          </p:txBody>
        </p:sp>
      </p:grpSp>
      <p:grpSp>
        <p:nvGrpSpPr>
          <p:cNvPr id="22" name="Group 21"/>
          <p:cNvGrpSpPr/>
          <p:nvPr/>
        </p:nvGrpSpPr>
        <p:grpSpPr>
          <a:xfrm>
            <a:off x="2670693" y="3228605"/>
            <a:ext cx="1049799" cy="1049799"/>
            <a:chOff x="2551830" y="2142653"/>
            <a:chExt cx="1049799" cy="1049799"/>
          </a:xfrm>
        </p:grpSpPr>
        <p:sp>
          <p:nvSpPr>
            <p:cNvPr id="33" name="Oval 32"/>
            <p:cNvSpPr/>
            <p:nvPr/>
          </p:nvSpPr>
          <p:spPr>
            <a:xfrm>
              <a:off x="2551830" y="2142653"/>
              <a:ext cx="1049799" cy="1049799"/>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34" name="Oval 10"/>
            <p:cNvSpPr/>
            <p:nvPr/>
          </p:nvSpPr>
          <p:spPr>
            <a:xfrm>
              <a:off x="2705570"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D3: </a:t>
              </a:r>
            </a:p>
            <a:p>
              <a:pPr lvl="0" algn="ctr" defTabSz="355600">
                <a:lnSpc>
                  <a:spcPct val="90000"/>
                </a:lnSpc>
                <a:spcBef>
                  <a:spcPct val="0"/>
                </a:spcBef>
                <a:spcAft>
                  <a:spcPct val="35000"/>
                </a:spcAft>
              </a:pPr>
              <a:r>
                <a:rPr lang="en-US" sz="800" b="0" kern="1200" dirty="0"/>
                <a:t>Child Functioning</a:t>
              </a:r>
            </a:p>
          </p:txBody>
        </p:sp>
      </p:grpSp>
      <p:grpSp>
        <p:nvGrpSpPr>
          <p:cNvPr id="24" name="Group 23"/>
          <p:cNvGrpSpPr/>
          <p:nvPr/>
        </p:nvGrpSpPr>
        <p:grpSpPr>
          <a:xfrm>
            <a:off x="1486558" y="3912265"/>
            <a:ext cx="1049799" cy="1049799"/>
            <a:chOff x="1367695" y="2826313"/>
            <a:chExt cx="1049799" cy="1049799"/>
          </a:xfrm>
        </p:grpSpPr>
        <p:sp>
          <p:nvSpPr>
            <p:cNvPr id="31" name="Oval 30"/>
            <p:cNvSpPr/>
            <p:nvPr/>
          </p:nvSpPr>
          <p:spPr>
            <a:xfrm>
              <a:off x="1367695" y="2826313"/>
              <a:ext cx="1049799" cy="1049799"/>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32" name="Oval 12"/>
            <p:cNvSpPr/>
            <p:nvPr/>
          </p:nvSpPr>
          <p:spPr>
            <a:xfrm>
              <a:off x="1521435" y="298005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D4: </a:t>
              </a:r>
            </a:p>
            <a:p>
              <a:pPr lvl="0" algn="ctr" defTabSz="355600">
                <a:lnSpc>
                  <a:spcPct val="90000"/>
                </a:lnSpc>
                <a:spcBef>
                  <a:spcPct val="0"/>
                </a:spcBef>
                <a:spcAft>
                  <a:spcPct val="35000"/>
                </a:spcAft>
              </a:pPr>
              <a:r>
                <a:rPr lang="en-US" sz="800" b="0" kern="1200" dirty="0"/>
                <a:t>Adult Functioning</a:t>
              </a:r>
            </a:p>
          </p:txBody>
        </p:sp>
      </p:grpSp>
      <p:grpSp>
        <p:nvGrpSpPr>
          <p:cNvPr id="25" name="Group 24"/>
          <p:cNvGrpSpPr/>
          <p:nvPr/>
        </p:nvGrpSpPr>
        <p:grpSpPr>
          <a:xfrm>
            <a:off x="302424" y="3228605"/>
            <a:ext cx="1049799" cy="1049799"/>
            <a:chOff x="183561" y="2142653"/>
            <a:chExt cx="1049799" cy="1049799"/>
          </a:xfrm>
        </p:grpSpPr>
        <p:sp>
          <p:nvSpPr>
            <p:cNvPr id="29" name="Oval 28"/>
            <p:cNvSpPr/>
            <p:nvPr/>
          </p:nvSpPr>
          <p:spPr>
            <a:xfrm>
              <a:off x="183561" y="2142653"/>
              <a:ext cx="1049799" cy="1049799"/>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30" name="Oval 14"/>
            <p:cNvSpPr/>
            <p:nvPr/>
          </p:nvSpPr>
          <p:spPr>
            <a:xfrm>
              <a:off x="337301"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D5:</a:t>
              </a:r>
            </a:p>
            <a:p>
              <a:pPr lvl="0" algn="ctr" defTabSz="355600">
                <a:lnSpc>
                  <a:spcPct val="90000"/>
                </a:lnSpc>
                <a:spcBef>
                  <a:spcPct val="0"/>
                </a:spcBef>
                <a:spcAft>
                  <a:spcPct val="35000"/>
                </a:spcAft>
              </a:pPr>
              <a:r>
                <a:rPr lang="en-US" sz="800" b="0" kern="1200" dirty="0"/>
                <a:t>General Parenting Practices</a:t>
              </a:r>
            </a:p>
          </p:txBody>
        </p:sp>
      </p:grpSp>
      <p:grpSp>
        <p:nvGrpSpPr>
          <p:cNvPr id="26" name="Group 25"/>
          <p:cNvGrpSpPr/>
          <p:nvPr/>
        </p:nvGrpSpPr>
        <p:grpSpPr>
          <a:xfrm>
            <a:off x="302424" y="1861283"/>
            <a:ext cx="1049799" cy="1049799"/>
            <a:chOff x="183561" y="775331"/>
            <a:chExt cx="1049799" cy="1049799"/>
          </a:xfrm>
        </p:grpSpPr>
        <p:sp>
          <p:nvSpPr>
            <p:cNvPr id="27" name="Oval 26"/>
            <p:cNvSpPr/>
            <p:nvPr/>
          </p:nvSpPr>
          <p:spPr>
            <a:xfrm>
              <a:off x="183561" y="77533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8" name="Oval 16"/>
            <p:cNvSpPr/>
            <p:nvPr/>
          </p:nvSpPr>
          <p:spPr>
            <a:xfrm>
              <a:off x="337301" y="92907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t>D6:</a:t>
              </a:r>
            </a:p>
            <a:p>
              <a:pPr lvl="0" algn="ctr" defTabSz="355600">
                <a:lnSpc>
                  <a:spcPct val="90000"/>
                </a:lnSpc>
                <a:spcBef>
                  <a:spcPct val="0"/>
                </a:spcBef>
                <a:spcAft>
                  <a:spcPct val="35000"/>
                </a:spcAft>
              </a:pPr>
              <a:r>
                <a:rPr lang="en-US" sz="800" b="0" kern="1200" dirty="0"/>
                <a:t>Discipline or Behavior Management</a:t>
              </a:r>
            </a:p>
          </p:txBody>
        </p:sp>
      </p:grpSp>
    </p:spTree>
    <p:extLst>
      <p:ext uri="{BB962C8B-B14F-4D97-AF65-F5344CB8AC3E}">
        <p14:creationId xmlns:p14="http://schemas.microsoft.com/office/powerpoint/2010/main" val="212095895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650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700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750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800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850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11000"/>
                                  </p:stCondLst>
                                  <p:childTnLst>
                                    <p:set>
                                      <p:cBhvr>
                                        <p:cTn id="18" dur="1" fill="hold">
                                          <p:stCondLst>
                                            <p:cond delay="0"/>
                                          </p:stCondLst>
                                        </p:cTn>
                                        <p:tgtEl>
                                          <p:spTgt spid="23"/>
                                        </p:tgtEl>
                                        <p:attrNameLst>
                                          <p:attrName>style.visibility</p:attrName>
                                        </p:attrNameLst>
                                      </p:cBhvr>
                                      <p:to>
                                        <p:strVal val="visible"/>
                                      </p:to>
                                    </p:set>
                                  </p:childTnLst>
                                </p:cTn>
                              </p:par>
                              <p:par>
                                <p:cTn id="19" presetID="53" presetClass="entr" presetSubtype="0" fill="hold" nodeType="withEffect">
                                  <p:stCondLst>
                                    <p:cond delay="130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8701644" cy="4525963"/>
          </a:xfrm>
        </p:spPr>
        <p:txBody>
          <a:bodyPr/>
          <a:lstStyle/>
          <a:p>
            <a:r>
              <a:rPr lang="en-US" dirty="0"/>
              <a:t>Imminent—could or likely will occur in the near term</a:t>
            </a:r>
          </a:p>
          <a:p>
            <a:r>
              <a:rPr lang="en-US" dirty="0"/>
              <a:t>Require a controlling intervention</a:t>
            </a:r>
          </a:p>
        </p:txBody>
      </p:sp>
      <p:sp>
        <p:nvSpPr>
          <p:cNvPr id="2" name="Title 1"/>
          <p:cNvSpPr>
            <a:spLocks noGrp="1"/>
          </p:cNvSpPr>
          <p:nvPr>
            <p:ph type="title"/>
          </p:nvPr>
        </p:nvSpPr>
        <p:spPr/>
        <p:txBody>
          <a:bodyPr/>
          <a:lstStyle/>
          <a:p>
            <a:r>
              <a:rPr lang="en-US"/>
              <a:t>Impending Danger</a:t>
            </a:r>
            <a:endParaRPr lang="en-US" dirty="0"/>
          </a:p>
        </p:txBody>
      </p:sp>
      <p:pic>
        <p:nvPicPr>
          <p:cNvPr id="5" name="Picture 4" descr="watchdogwire.com.jpg"/>
          <p:cNvPicPr>
            <a:picLocks noChangeAspect="1"/>
          </p:cNvPicPr>
          <p:nvPr/>
        </p:nvPicPr>
        <p:blipFill>
          <a:blip r:embed="rId3"/>
          <a:stretch>
            <a:fillRect/>
          </a:stretch>
        </p:blipFill>
        <p:spPr>
          <a:xfrm>
            <a:off x="1518938" y="3151439"/>
            <a:ext cx="6000750" cy="272415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6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264225" y="1528638"/>
            <a:ext cx="3950941" cy="4374431"/>
            <a:chOff x="264225" y="1528638"/>
            <a:chExt cx="3950941" cy="4374431"/>
          </a:xfrm>
        </p:grpSpPr>
        <p:grpSp>
          <p:nvGrpSpPr>
            <p:cNvPr id="10" name="Group 9"/>
            <p:cNvGrpSpPr/>
            <p:nvPr/>
          </p:nvGrpSpPr>
          <p:grpSpPr>
            <a:xfrm>
              <a:off x="1026234" y="2502392"/>
              <a:ext cx="2426923" cy="2426923"/>
              <a:chOff x="974187" y="1049519"/>
              <a:chExt cx="2426923" cy="2426923"/>
            </a:xfrm>
          </p:grpSpPr>
          <p:sp>
            <p:nvSpPr>
              <p:cNvPr id="29" name="Oval 28"/>
              <p:cNvSpPr/>
              <p:nvPr/>
            </p:nvSpPr>
            <p:spPr>
              <a:xfrm>
                <a:off x="974187" y="1049519"/>
                <a:ext cx="2426923" cy="2426923"/>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30" name="Oval 4"/>
              <p:cNvSpPr/>
              <p:nvPr/>
            </p:nvSpPr>
            <p:spPr>
              <a:xfrm>
                <a:off x="1329602" y="1404933"/>
                <a:ext cx="1716093" cy="171609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kern="1200" dirty="0"/>
                  <a:t>KNOW THE FAMILY</a:t>
                </a:r>
              </a:p>
            </p:txBody>
          </p:sp>
        </p:grpSp>
        <p:grpSp>
          <p:nvGrpSpPr>
            <p:cNvPr id="11" name="Group 10"/>
            <p:cNvGrpSpPr/>
            <p:nvPr/>
          </p:nvGrpSpPr>
          <p:grpSpPr>
            <a:xfrm>
              <a:off x="1632965" y="1528638"/>
              <a:ext cx="1213461" cy="1213461"/>
              <a:chOff x="1580918" y="75765"/>
              <a:chExt cx="1213461" cy="1213461"/>
            </a:xfrm>
          </p:grpSpPr>
          <p:sp>
            <p:nvSpPr>
              <p:cNvPr id="27" name="Oval 26"/>
              <p:cNvSpPr/>
              <p:nvPr/>
            </p:nvSpPr>
            <p:spPr>
              <a:xfrm>
                <a:off x="1580918" y="75765"/>
                <a:ext cx="1213461" cy="1213461"/>
              </a:xfrm>
              <a:prstGeom prst="ellipse">
                <a:avLst/>
              </a:prstGeom>
              <a:ln cmpd="db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8" name="Oval 6"/>
              <p:cNvSpPr/>
              <p:nvPr/>
            </p:nvSpPr>
            <p:spPr>
              <a:xfrm>
                <a:off x="1758625" y="253472"/>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a:t>D1:</a:t>
                </a:r>
              </a:p>
              <a:p>
                <a:pPr lvl="0" algn="ctr" defTabSz="400050">
                  <a:lnSpc>
                    <a:spcPct val="90000"/>
                  </a:lnSpc>
                  <a:spcBef>
                    <a:spcPct val="0"/>
                  </a:spcBef>
                  <a:spcAft>
                    <a:spcPct val="35000"/>
                  </a:spcAft>
                </a:pPr>
                <a:r>
                  <a:rPr lang="en-US" sz="900" b="0" kern="1200" dirty="0"/>
                  <a:t>Extent of Maltreatment</a:t>
                </a:r>
              </a:p>
            </p:txBody>
          </p:sp>
        </p:grpSp>
        <p:grpSp>
          <p:nvGrpSpPr>
            <p:cNvPr id="12" name="Group 11"/>
            <p:cNvGrpSpPr/>
            <p:nvPr/>
          </p:nvGrpSpPr>
          <p:grpSpPr>
            <a:xfrm>
              <a:off x="3001705" y="2318880"/>
              <a:ext cx="1213461" cy="1213461"/>
              <a:chOff x="2949658" y="866007"/>
              <a:chExt cx="1213461" cy="1213461"/>
            </a:xfrm>
          </p:grpSpPr>
          <p:sp>
            <p:nvSpPr>
              <p:cNvPr id="25" name="Oval 24"/>
              <p:cNvSpPr/>
              <p:nvPr/>
            </p:nvSpPr>
            <p:spPr>
              <a:xfrm>
                <a:off x="2949658" y="866007"/>
                <a:ext cx="1213461" cy="1213461"/>
              </a:xfrm>
              <a:prstGeom prst="ellipse">
                <a:avLst/>
              </a:prstGeom>
              <a:ln cmpd="db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6" name="Oval 8"/>
              <p:cNvSpPr/>
              <p:nvPr/>
            </p:nvSpPr>
            <p:spPr>
              <a:xfrm>
                <a:off x="3127365" y="1043714"/>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a:t>D2: </a:t>
                </a:r>
              </a:p>
              <a:p>
                <a:pPr lvl="0" algn="ctr" defTabSz="400050">
                  <a:lnSpc>
                    <a:spcPct val="90000"/>
                  </a:lnSpc>
                  <a:spcBef>
                    <a:spcPct val="0"/>
                  </a:spcBef>
                  <a:spcAft>
                    <a:spcPct val="35000"/>
                  </a:spcAft>
                </a:pPr>
                <a:r>
                  <a:rPr lang="en-US" sz="900" b="0" kern="1200" dirty="0"/>
                  <a:t>Surrounding Circumstances</a:t>
                </a:r>
              </a:p>
            </p:txBody>
          </p:sp>
        </p:grpSp>
        <p:grpSp>
          <p:nvGrpSpPr>
            <p:cNvPr id="13" name="Group 12"/>
            <p:cNvGrpSpPr/>
            <p:nvPr/>
          </p:nvGrpSpPr>
          <p:grpSpPr>
            <a:xfrm>
              <a:off x="3001705" y="3899365"/>
              <a:ext cx="1213461" cy="1213461"/>
              <a:chOff x="2949658" y="2446492"/>
              <a:chExt cx="1213461" cy="1213461"/>
            </a:xfrm>
          </p:grpSpPr>
          <p:sp>
            <p:nvSpPr>
              <p:cNvPr id="23" name="Oval 22"/>
              <p:cNvSpPr/>
              <p:nvPr/>
            </p:nvSpPr>
            <p:spPr>
              <a:xfrm>
                <a:off x="2949658" y="2446492"/>
                <a:ext cx="1213461" cy="1213461"/>
              </a:xfrm>
              <a:prstGeom prst="ellipse">
                <a:avLst/>
              </a:prstGeom>
              <a:ln cmpd="db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4" name="Oval 10"/>
              <p:cNvSpPr/>
              <p:nvPr/>
            </p:nvSpPr>
            <p:spPr>
              <a:xfrm>
                <a:off x="3127365" y="2624199"/>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a:t>D3: </a:t>
                </a:r>
              </a:p>
              <a:p>
                <a:pPr lvl="0" algn="ctr" defTabSz="400050">
                  <a:lnSpc>
                    <a:spcPct val="90000"/>
                  </a:lnSpc>
                  <a:spcBef>
                    <a:spcPct val="0"/>
                  </a:spcBef>
                  <a:spcAft>
                    <a:spcPct val="35000"/>
                  </a:spcAft>
                </a:pPr>
                <a:r>
                  <a:rPr lang="en-US" sz="900" b="0" kern="1200" dirty="0"/>
                  <a:t>Child Functioning</a:t>
                </a:r>
              </a:p>
            </p:txBody>
          </p:sp>
        </p:grpSp>
        <p:grpSp>
          <p:nvGrpSpPr>
            <p:cNvPr id="14" name="Group 13"/>
            <p:cNvGrpSpPr/>
            <p:nvPr/>
          </p:nvGrpSpPr>
          <p:grpSpPr>
            <a:xfrm>
              <a:off x="1632965" y="4689608"/>
              <a:ext cx="1213461" cy="1213461"/>
              <a:chOff x="1580918" y="3236735"/>
              <a:chExt cx="1213461" cy="1213461"/>
            </a:xfrm>
          </p:grpSpPr>
          <p:sp>
            <p:nvSpPr>
              <p:cNvPr id="21" name="Oval 20"/>
              <p:cNvSpPr/>
              <p:nvPr/>
            </p:nvSpPr>
            <p:spPr>
              <a:xfrm>
                <a:off x="1580918" y="3236735"/>
                <a:ext cx="1213461" cy="1213461"/>
              </a:xfrm>
              <a:prstGeom prst="ellipse">
                <a:avLst/>
              </a:prstGeom>
              <a:ln cmpd="dbl"/>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2" name="Oval 12"/>
              <p:cNvSpPr/>
              <p:nvPr/>
            </p:nvSpPr>
            <p:spPr>
              <a:xfrm>
                <a:off x="1758625" y="3414442"/>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a:t>D4: </a:t>
                </a:r>
              </a:p>
              <a:p>
                <a:pPr lvl="0" algn="ctr" defTabSz="400050">
                  <a:lnSpc>
                    <a:spcPct val="90000"/>
                  </a:lnSpc>
                  <a:spcBef>
                    <a:spcPct val="0"/>
                  </a:spcBef>
                  <a:spcAft>
                    <a:spcPct val="35000"/>
                  </a:spcAft>
                </a:pPr>
                <a:r>
                  <a:rPr lang="en-US" sz="900" b="0" kern="1200" dirty="0"/>
                  <a:t>Adult Functioning</a:t>
                </a:r>
              </a:p>
            </p:txBody>
          </p:sp>
        </p:grpSp>
        <p:grpSp>
          <p:nvGrpSpPr>
            <p:cNvPr id="15" name="Group 14"/>
            <p:cNvGrpSpPr/>
            <p:nvPr/>
          </p:nvGrpSpPr>
          <p:grpSpPr>
            <a:xfrm>
              <a:off x="264225" y="3899365"/>
              <a:ext cx="1213461" cy="1213461"/>
              <a:chOff x="212178" y="2446492"/>
              <a:chExt cx="1213461" cy="1213461"/>
            </a:xfrm>
          </p:grpSpPr>
          <p:sp>
            <p:nvSpPr>
              <p:cNvPr id="19" name="Oval 18"/>
              <p:cNvSpPr/>
              <p:nvPr/>
            </p:nvSpPr>
            <p:spPr>
              <a:xfrm>
                <a:off x="212178" y="2446492"/>
                <a:ext cx="1213461" cy="1213461"/>
              </a:xfrm>
              <a:prstGeom prst="ellipse">
                <a:avLst/>
              </a:prstGeom>
              <a:ln cmpd="db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20" name="Oval 14"/>
              <p:cNvSpPr/>
              <p:nvPr/>
            </p:nvSpPr>
            <p:spPr>
              <a:xfrm>
                <a:off x="389885" y="2624199"/>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a:t>D5:</a:t>
                </a:r>
              </a:p>
              <a:p>
                <a:pPr lvl="0" algn="ctr" defTabSz="400050">
                  <a:lnSpc>
                    <a:spcPct val="90000"/>
                  </a:lnSpc>
                  <a:spcBef>
                    <a:spcPct val="0"/>
                  </a:spcBef>
                  <a:spcAft>
                    <a:spcPct val="35000"/>
                  </a:spcAft>
                </a:pPr>
                <a:r>
                  <a:rPr lang="en-US" sz="900" b="0" kern="1200" dirty="0"/>
                  <a:t>General Parenting Practices</a:t>
                </a:r>
              </a:p>
            </p:txBody>
          </p:sp>
        </p:grpSp>
        <p:grpSp>
          <p:nvGrpSpPr>
            <p:cNvPr id="16" name="Group 15"/>
            <p:cNvGrpSpPr/>
            <p:nvPr/>
          </p:nvGrpSpPr>
          <p:grpSpPr>
            <a:xfrm>
              <a:off x="264225" y="2318880"/>
              <a:ext cx="1213461" cy="1213461"/>
              <a:chOff x="212178" y="866007"/>
              <a:chExt cx="1213461" cy="1213461"/>
            </a:xfrm>
          </p:grpSpPr>
          <p:sp>
            <p:nvSpPr>
              <p:cNvPr id="17" name="Oval 16"/>
              <p:cNvSpPr/>
              <p:nvPr/>
            </p:nvSpPr>
            <p:spPr>
              <a:xfrm>
                <a:off x="212178" y="866007"/>
                <a:ext cx="1213461" cy="1213461"/>
              </a:xfrm>
              <a:prstGeom prst="ellipse">
                <a:avLst/>
              </a:prstGeom>
              <a:ln cmpd="db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8" name="Oval 16"/>
              <p:cNvSpPr/>
              <p:nvPr/>
            </p:nvSpPr>
            <p:spPr>
              <a:xfrm>
                <a:off x="389885" y="1043714"/>
                <a:ext cx="858047" cy="8580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0" kern="1200" dirty="0"/>
                  <a:t>D6:</a:t>
                </a:r>
              </a:p>
              <a:p>
                <a:pPr lvl="0" algn="ctr" defTabSz="400050">
                  <a:lnSpc>
                    <a:spcPct val="90000"/>
                  </a:lnSpc>
                  <a:spcBef>
                    <a:spcPct val="0"/>
                  </a:spcBef>
                  <a:spcAft>
                    <a:spcPct val="35000"/>
                  </a:spcAft>
                </a:pPr>
                <a:r>
                  <a:rPr lang="en-US" sz="900" b="0" kern="1200" dirty="0"/>
                  <a:t>Discipline or Behavior Management</a:t>
                </a:r>
              </a:p>
            </p:txBody>
          </p:sp>
        </p:grpSp>
      </p:grpSp>
      <p:sp>
        <p:nvSpPr>
          <p:cNvPr id="2" name="Title 1"/>
          <p:cNvSpPr>
            <a:spLocks noGrp="1"/>
          </p:cNvSpPr>
          <p:nvPr>
            <p:ph type="title"/>
          </p:nvPr>
        </p:nvSpPr>
        <p:spPr/>
        <p:txBody>
          <a:bodyPr/>
          <a:lstStyle/>
          <a:p>
            <a:r>
              <a:rPr lang="en-US"/>
              <a:t>Information reveals impending danger</a:t>
            </a:r>
            <a:endParaRPr lang="en-US" dirty="0"/>
          </a:p>
        </p:txBody>
      </p:sp>
      <p:sp>
        <p:nvSpPr>
          <p:cNvPr id="6" name="Right Arrow 5"/>
          <p:cNvSpPr/>
          <p:nvPr/>
        </p:nvSpPr>
        <p:spPr>
          <a:xfrm>
            <a:off x="4304912" y="3262766"/>
            <a:ext cx="1746913" cy="968991"/>
          </a:xfrm>
          <a:prstGeom prst="rightArrow">
            <a:avLst/>
          </a:prstGeom>
          <a:solidFill>
            <a:schemeClr val="accent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latin typeface="Arial Black" pitchFamily="34" charset="0"/>
              </a:rPr>
              <a:t>reveals</a:t>
            </a:r>
          </a:p>
        </p:txBody>
      </p:sp>
      <p:pic>
        <p:nvPicPr>
          <p:cNvPr id="5" name="Picture 4" descr="ImpendingDanger.jpg"/>
          <p:cNvPicPr>
            <a:picLocks noChangeAspect="1"/>
          </p:cNvPicPr>
          <p:nvPr/>
        </p:nvPicPr>
        <p:blipFill>
          <a:blip r:embed="rId3"/>
          <a:stretch>
            <a:fillRect/>
          </a:stretch>
        </p:blipFill>
        <p:spPr>
          <a:xfrm>
            <a:off x="6168788" y="2797791"/>
            <a:ext cx="2722727" cy="20896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4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endParaRPr lang="en-US" dirty="0"/>
          </a:p>
        </p:txBody>
      </p:sp>
      <p:pic>
        <p:nvPicPr>
          <p:cNvPr id="6" name="Picture 5" descr="bboard_bg.jpeg"/>
          <p:cNvPicPr>
            <a:picLocks/>
          </p:cNvPicPr>
          <p:nvPr/>
        </p:nvPicPr>
        <p:blipFill>
          <a:blip r:embed="rId3"/>
          <a:stretch>
            <a:fillRect/>
          </a:stretch>
        </p:blipFill>
        <p:spPr>
          <a:xfrm>
            <a:off x="0" y="1033272"/>
            <a:ext cx="9144000" cy="5852160"/>
          </a:xfrm>
          <a:prstGeom prst="rect">
            <a:avLst/>
          </a:prstGeom>
        </p:spPr>
      </p:pic>
      <p:sp>
        <p:nvSpPr>
          <p:cNvPr id="7" name="TextBox 6"/>
          <p:cNvSpPr txBox="1"/>
          <p:nvPr/>
        </p:nvSpPr>
        <p:spPr>
          <a:xfrm>
            <a:off x="660724" y="2765282"/>
            <a:ext cx="1787856" cy="923330"/>
          </a:xfrm>
          <a:prstGeom prst="rect">
            <a:avLst/>
          </a:prstGeom>
          <a:noFill/>
        </p:spPr>
        <p:txBody>
          <a:bodyPr wrap="square" rtlCol="0">
            <a:spAutoFit/>
          </a:bodyPr>
          <a:lstStyle/>
          <a:p>
            <a:r>
              <a:rPr lang="en-US" b="1" dirty="0">
                <a:solidFill>
                  <a:schemeClr val="bg1"/>
                </a:solidFill>
                <a:latin typeface="Calibri" pitchFamily="34" charset="0"/>
                <a:cs typeface="Calibri" pitchFamily="34" charset="0"/>
              </a:rPr>
              <a:t>Present or impending danger threats</a:t>
            </a:r>
          </a:p>
        </p:txBody>
      </p:sp>
      <p:sp>
        <p:nvSpPr>
          <p:cNvPr id="8" name="TextBox 7"/>
          <p:cNvSpPr txBox="1"/>
          <p:nvPr/>
        </p:nvSpPr>
        <p:spPr>
          <a:xfrm>
            <a:off x="2892131" y="3037058"/>
            <a:ext cx="1821993" cy="646331"/>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Child vulnerability</a:t>
            </a:r>
          </a:p>
        </p:txBody>
      </p:sp>
      <p:sp>
        <p:nvSpPr>
          <p:cNvPr id="9" name="TextBox 8"/>
          <p:cNvSpPr txBox="1"/>
          <p:nvPr/>
        </p:nvSpPr>
        <p:spPr>
          <a:xfrm>
            <a:off x="5357401" y="2903781"/>
            <a:ext cx="1599739" cy="923330"/>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Caregiver</a:t>
            </a:r>
          </a:p>
          <a:p>
            <a:pPr>
              <a:buNone/>
            </a:pPr>
            <a:r>
              <a:rPr lang="en-US" b="1" dirty="0">
                <a:solidFill>
                  <a:schemeClr val="bg1"/>
                </a:solidFill>
                <a:latin typeface="Calibri" pitchFamily="34" charset="0"/>
                <a:cs typeface="Calibri" pitchFamily="34" charset="0"/>
              </a:rPr>
              <a:t>protective capacity</a:t>
            </a:r>
          </a:p>
        </p:txBody>
      </p:sp>
      <p:sp>
        <p:nvSpPr>
          <p:cNvPr id="10" name="TextBox 9"/>
          <p:cNvSpPr txBox="1"/>
          <p:nvPr/>
        </p:nvSpPr>
        <p:spPr>
          <a:xfrm>
            <a:off x="6578490" y="3088447"/>
            <a:ext cx="688288" cy="553998"/>
          </a:xfrm>
          <a:prstGeom prst="rect">
            <a:avLst/>
          </a:prstGeom>
          <a:noFill/>
        </p:spPr>
        <p:txBody>
          <a:bodyPr wrap="square" rtlCol="0">
            <a:spAutoFit/>
          </a:bodyPr>
          <a:lstStyle/>
          <a:p>
            <a:pPr algn="ctr">
              <a:buNone/>
            </a:pPr>
            <a:r>
              <a:rPr lang="en-US" sz="3000" dirty="0">
                <a:solidFill>
                  <a:schemeClr val="bg1"/>
                </a:solidFill>
                <a:latin typeface="Arial Black" pitchFamily="34" charset="0"/>
              </a:rPr>
              <a:t>=</a:t>
            </a:r>
          </a:p>
        </p:txBody>
      </p:sp>
      <p:sp>
        <p:nvSpPr>
          <p:cNvPr id="11" name="TextBox 10"/>
          <p:cNvSpPr txBox="1"/>
          <p:nvPr/>
        </p:nvSpPr>
        <p:spPr>
          <a:xfrm>
            <a:off x="7178040" y="2971800"/>
            <a:ext cx="1384111" cy="769441"/>
          </a:xfrm>
          <a:prstGeom prst="rect">
            <a:avLst/>
          </a:prstGeom>
          <a:noFill/>
        </p:spPr>
        <p:txBody>
          <a:bodyPr wrap="square" rtlCol="0">
            <a:spAutoFit/>
          </a:bodyPr>
          <a:lstStyle/>
          <a:p>
            <a:pPr algn="ctr">
              <a:buNone/>
            </a:pPr>
            <a:r>
              <a:rPr lang="en-US" sz="2200" b="1" dirty="0">
                <a:solidFill>
                  <a:schemeClr val="bg1"/>
                </a:solidFill>
                <a:latin typeface="Calibri" pitchFamily="34" charset="0"/>
                <a:cs typeface="Calibri" pitchFamily="34" charset="0"/>
              </a:rPr>
              <a:t>Safe </a:t>
            </a:r>
          </a:p>
          <a:p>
            <a:pPr algn="ctr">
              <a:buNone/>
            </a:pPr>
            <a:r>
              <a:rPr lang="en-US" sz="2200" b="1" dirty="0">
                <a:solidFill>
                  <a:schemeClr val="bg1"/>
                </a:solidFill>
                <a:latin typeface="Calibri" pitchFamily="34" charset="0"/>
                <a:cs typeface="Calibri" pitchFamily="34" charset="0"/>
              </a:rPr>
              <a:t>or Unsafe</a:t>
            </a:r>
          </a:p>
        </p:txBody>
      </p:sp>
      <p:sp>
        <p:nvSpPr>
          <p:cNvPr id="12" name="TextBox 11"/>
          <p:cNvSpPr txBox="1"/>
          <p:nvPr/>
        </p:nvSpPr>
        <p:spPr>
          <a:xfrm>
            <a:off x="2253652" y="3088447"/>
            <a:ext cx="927121"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sp>
        <p:nvSpPr>
          <p:cNvPr id="13" name="TextBox 12"/>
          <p:cNvSpPr txBox="1"/>
          <p:nvPr/>
        </p:nvSpPr>
        <p:spPr>
          <a:xfrm>
            <a:off x="4524124" y="3088447"/>
            <a:ext cx="979694"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pic>
        <p:nvPicPr>
          <p:cNvPr id="14" name="Picture 13" descr="chalk.png"/>
          <p:cNvPicPr>
            <a:picLocks noChangeAspect="1"/>
          </p:cNvPicPr>
          <p:nvPr/>
        </p:nvPicPr>
        <p:blipFill>
          <a:blip r:embed="rId4"/>
          <a:stretch>
            <a:fillRect/>
          </a:stretch>
        </p:blipFill>
        <p:spPr>
          <a:xfrm rot="4485318">
            <a:off x="6714464" y="4659109"/>
            <a:ext cx="1326825" cy="1098554"/>
          </a:xfrm>
          <a:prstGeom prst="rect">
            <a:avLst/>
          </a:prstGeom>
        </p:spPr>
      </p:pic>
      <p:sp>
        <p:nvSpPr>
          <p:cNvPr id="15" name="Oval 14"/>
          <p:cNvSpPr/>
          <p:nvPr/>
        </p:nvSpPr>
        <p:spPr>
          <a:xfrm>
            <a:off x="309961" y="2250459"/>
            <a:ext cx="2019869" cy="217343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274320" y="-33652"/>
            <a:ext cx="708226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algn="l"/>
            <a:r>
              <a:rPr lang="en-US" b="1" dirty="0">
                <a:solidFill>
                  <a:schemeClr val="tx2"/>
                </a:solidFill>
                <a:latin typeface="Calibri" pitchFamily="34" charset="0"/>
                <a:cs typeface="Calibri" pitchFamily="34" charset="0"/>
              </a:rPr>
              <a:t>Child Vulnerability</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7000"/>
                                  </p:stCondLst>
                                  <p:childTnLst>
                                    <p:animMotion origin="layout" path="M -8.33333E-7 -3.9593E-6 L 0.2375 -3.9593E-6 " pathEditMode="relative" rAng="0" ptsTypes="AA">
                                      <p:cBhvr>
                                        <p:cTn id="6" dur="2000" fill="hold"/>
                                        <p:tgtEl>
                                          <p:spTgt spid="15"/>
                                        </p:tgtEl>
                                        <p:attrNameLst>
                                          <p:attrName>ppt_x</p:attrName>
                                          <p:attrName>ppt_y</p:attrName>
                                        </p:attrNameLst>
                                      </p:cBhvr>
                                      <p:rCtr x="119" y="0"/>
                                    </p:animMotion>
                                  </p:childTnLst>
                                </p:cTn>
                              </p:par>
                              <p:par>
                                <p:cTn id="7" presetID="2" presetClass="exit" presetSubtype="2" fill="hold" grpId="0" nodeType="withEffect">
                                  <p:stCondLst>
                                    <p:cond delay="9000"/>
                                  </p:stCondLst>
                                  <p:childTnLst>
                                    <p:anim calcmode="lin" valueType="num">
                                      <p:cBhvr additive="base">
                                        <p:cTn id="8" dur="500"/>
                                        <p:tgtEl>
                                          <p:spTgt spid="2"/>
                                        </p:tgtEl>
                                        <p:attrNameLst>
                                          <p:attrName>ppt_x</p:attrName>
                                        </p:attrNameLst>
                                      </p:cBhvr>
                                      <p:tavLst>
                                        <p:tav tm="0">
                                          <p:val>
                                            <p:strVal val="ppt_x"/>
                                          </p:val>
                                        </p:tav>
                                        <p:tav tm="100000">
                                          <p:val>
                                            <p:strVal val="1+ppt_w/2"/>
                                          </p:val>
                                        </p:tav>
                                      </p:tavLst>
                                    </p:anim>
                                    <p:anim calcmode="lin" valueType="num">
                                      <p:cBhvr additive="base">
                                        <p:cTn id="9" dur="500"/>
                                        <p:tgtEl>
                                          <p:spTgt spid="2"/>
                                        </p:tgtEl>
                                        <p:attrNameLst>
                                          <p:attrName>ppt_y</p:attrName>
                                        </p:attrNameLst>
                                      </p:cBhvr>
                                      <p:tavLst>
                                        <p:tav tm="0">
                                          <p:val>
                                            <p:strVal val="ppt_y"/>
                                          </p:val>
                                        </p:tav>
                                        <p:tav tm="100000">
                                          <p:val>
                                            <p:strVal val="ppt_y"/>
                                          </p:val>
                                        </p:tav>
                                      </p:tavLst>
                                    </p:anim>
                                    <p:set>
                                      <p:cBhvr>
                                        <p:cTn id="10" dur="1" fill="hold">
                                          <p:stCondLst>
                                            <p:cond delay="499"/>
                                          </p:stCondLst>
                                        </p:cTn>
                                        <p:tgtEl>
                                          <p:spTgt spid="2"/>
                                        </p:tgtEl>
                                        <p:attrNameLst>
                                          <p:attrName>style.visibility</p:attrName>
                                        </p:attrNameLst>
                                      </p:cBhvr>
                                      <p:to>
                                        <p:strVal val="hidden"/>
                                      </p:to>
                                    </p:set>
                                  </p:childTnLst>
                                </p:cTn>
                              </p:par>
                              <p:par>
                                <p:cTn id="11" presetID="2" presetClass="entr" presetSubtype="8" fill="hold" grpId="0" nodeType="withEffect">
                                  <p:stCondLst>
                                    <p:cond delay="95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8176" y="4928257"/>
            <a:ext cx="5486404" cy="1174034"/>
          </a:xfrm>
        </p:spPr>
        <p:txBody>
          <a:bodyPr>
            <a:normAutofit/>
          </a:bodyPr>
          <a:lstStyle/>
          <a:p>
            <a:pPr marL="0" indent="0" algn="ctr">
              <a:buNone/>
            </a:pPr>
            <a:r>
              <a:rPr lang="en-US" sz="2400" dirty="0"/>
              <a:t>Children are vulnerable because they depend on others for protection and care</a:t>
            </a:r>
          </a:p>
        </p:txBody>
      </p:sp>
      <p:sp>
        <p:nvSpPr>
          <p:cNvPr id="2" name="Title 1"/>
          <p:cNvSpPr>
            <a:spLocks noGrp="1"/>
          </p:cNvSpPr>
          <p:nvPr>
            <p:ph type="title"/>
          </p:nvPr>
        </p:nvSpPr>
        <p:spPr/>
        <p:txBody>
          <a:bodyPr/>
          <a:lstStyle/>
          <a:p>
            <a:r>
              <a:rPr lang="en-US" dirty="0"/>
              <a:t>Child Vulnerability</a:t>
            </a:r>
          </a:p>
        </p:txBody>
      </p:sp>
      <p:pic>
        <p:nvPicPr>
          <p:cNvPr id="6" name="Picture 9" descr="MPj026266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004" y="1656630"/>
            <a:ext cx="2871777" cy="2955857"/>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1500"/>
                                  </p:stCondLst>
                                  <p:childTnLst>
                                    <p:animClr clrSpc="rgb" dir="cw">
                                      <p:cBhvr override="childStyle">
                                        <p:cTn id="6" dur="1900" fill="hold"/>
                                        <p:tgtEl>
                                          <p:spTgt spid="3">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Child Vulnerability</a:t>
            </a:r>
            <a:endParaRPr lang="en-US" dirty="0"/>
          </a:p>
        </p:txBody>
      </p:sp>
      <p:graphicFrame>
        <p:nvGraphicFramePr>
          <p:cNvPr id="15" name="Content Placeholder 5"/>
          <p:cNvGraphicFramePr>
            <a:graphicFrameLocks noGrp="1"/>
          </p:cNvGraphicFramePr>
          <p:nvPr>
            <p:ph idx="1"/>
            <p:extLst>
              <p:ext uri="{D42A27DB-BD31-4B8C-83A1-F6EECF244321}">
                <p14:modId xmlns:p14="http://schemas.microsoft.com/office/powerpoint/2010/main" val="1042839813"/>
              </p:ext>
            </p:extLst>
          </p:nvPr>
        </p:nvGraphicFramePr>
        <p:xfrm>
          <a:off x="1555666" y="1221637"/>
          <a:ext cx="6519553" cy="3956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Information Domains give us the information we need to determine child vulnerability…</a:t>
            </a:r>
          </a:p>
          <a:p>
            <a:pPr lvl="1"/>
            <a:r>
              <a:rPr lang="en-US" sz="2500" dirty="0"/>
              <a:t>Age</a:t>
            </a:r>
          </a:p>
          <a:p>
            <a:pPr lvl="1"/>
            <a:r>
              <a:rPr lang="en-US" sz="2500" dirty="0"/>
              <a:t>Physical ability</a:t>
            </a:r>
          </a:p>
          <a:p>
            <a:pPr lvl="1"/>
            <a:r>
              <a:rPr lang="en-US" sz="2500" dirty="0"/>
              <a:t>Cognitive ability</a:t>
            </a:r>
          </a:p>
          <a:p>
            <a:pPr lvl="1"/>
            <a:r>
              <a:rPr lang="en-US" sz="2500" dirty="0"/>
              <a:t>Developmental status</a:t>
            </a:r>
          </a:p>
          <a:p>
            <a:pPr lvl="1"/>
            <a:r>
              <a:rPr lang="en-US" sz="2500" dirty="0"/>
              <a:t>Emotional security</a:t>
            </a:r>
          </a:p>
          <a:p>
            <a:pPr lvl="1"/>
            <a:r>
              <a:rPr lang="en-US" sz="2500" dirty="0"/>
              <a:t>Family loyalty</a:t>
            </a:r>
          </a:p>
        </p:txBody>
      </p:sp>
      <p:sp>
        <p:nvSpPr>
          <p:cNvPr id="2" name="Title 1"/>
          <p:cNvSpPr>
            <a:spLocks noGrp="1"/>
          </p:cNvSpPr>
          <p:nvPr>
            <p:ph type="title"/>
          </p:nvPr>
        </p:nvSpPr>
        <p:spPr/>
        <p:txBody>
          <a:bodyPr/>
          <a:lstStyle/>
          <a:p>
            <a:r>
              <a:rPr lang="en-US"/>
              <a:t>Child Vulnerability</a:t>
            </a:r>
            <a:endParaRPr lang="en-US" dirty="0"/>
          </a:p>
        </p:txBody>
      </p:sp>
      <p:grpSp>
        <p:nvGrpSpPr>
          <p:cNvPr id="29" name="Group 28"/>
          <p:cNvGrpSpPr/>
          <p:nvPr/>
        </p:nvGrpSpPr>
        <p:grpSpPr>
          <a:xfrm>
            <a:off x="5535628" y="2611101"/>
            <a:ext cx="3137502" cy="3473801"/>
            <a:chOff x="5535628" y="2611101"/>
            <a:chExt cx="3137502" cy="3473801"/>
          </a:xfrm>
        </p:grpSpPr>
        <p:grpSp>
          <p:nvGrpSpPr>
            <p:cNvPr id="8" name="Group 7"/>
            <p:cNvGrpSpPr/>
            <p:nvPr/>
          </p:nvGrpSpPr>
          <p:grpSpPr>
            <a:xfrm>
              <a:off x="6140751" y="3384373"/>
              <a:ext cx="1927256" cy="1927256"/>
              <a:chOff x="950237" y="773616"/>
              <a:chExt cx="1927256" cy="1927256"/>
            </a:xfrm>
          </p:grpSpPr>
          <p:sp>
            <p:nvSpPr>
              <p:cNvPr id="27" name="Oval 26"/>
              <p:cNvSpPr/>
              <p:nvPr/>
            </p:nvSpPr>
            <p:spPr>
              <a:xfrm>
                <a:off x="950237" y="773616"/>
                <a:ext cx="1927256" cy="192725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28" name="Oval 4"/>
              <p:cNvSpPr/>
              <p:nvPr/>
            </p:nvSpPr>
            <p:spPr>
              <a:xfrm>
                <a:off x="1232477" y="1055856"/>
                <a:ext cx="1362776" cy="13627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0" kern="1200" dirty="0">
                    <a:latin typeface="Calibri" pitchFamily="34" charset="0"/>
                    <a:cs typeface="Calibri" pitchFamily="34" charset="0"/>
                  </a:rPr>
                  <a:t>KNOW THE FAMILY</a:t>
                </a:r>
              </a:p>
            </p:txBody>
          </p:sp>
        </p:grpSp>
        <p:grpSp>
          <p:nvGrpSpPr>
            <p:cNvPr id="9" name="Group 8"/>
            <p:cNvGrpSpPr/>
            <p:nvPr/>
          </p:nvGrpSpPr>
          <p:grpSpPr>
            <a:xfrm>
              <a:off x="6622565" y="2611101"/>
              <a:ext cx="963628" cy="963628"/>
              <a:chOff x="1432051" y="344"/>
              <a:chExt cx="963628" cy="963628"/>
            </a:xfrm>
          </p:grpSpPr>
          <p:sp>
            <p:nvSpPr>
              <p:cNvPr id="25" name="Oval 24"/>
              <p:cNvSpPr/>
              <p:nvPr/>
            </p:nvSpPr>
            <p:spPr>
              <a:xfrm>
                <a:off x="1432051" y="344"/>
                <a:ext cx="963628" cy="963628"/>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6" name="Oval 6"/>
              <p:cNvSpPr/>
              <p:nvPr/>
            </p:nvSpPr>
            <p:spPr>
              <a:xfrm>
                <a:off x="1573171" y="141464"/>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latin typeface="Calibri" pitchFamily="34" charset="0"/>
                    <a:cs typeface="Calibri" pitchFamily="34" charset="0"/>
                  </a:rPr>
                  <a:t>D1:</a:t>
                </a:r>
              </a:p>
              <a:p>
                <a:pPr lvl="0" algn="ctr" defTabSz="355600">
                  <a:lnSpc>
                    <a:spcPct val="90000"/>
                  </a:lnSpc>
                  <a:spcBef>
                    <a:spcPct val="0"/>
                  </a:spcBef>
                  <a:spcAft>
                    <a:spcPct val="35000"/>
                  </a:spcAft>
                </a:pPr>
                <a:r>
                  <a:rPr lang="en-US" sz="800" b="0" kern="1200" dirty="0">
                    <a:latin typeface="Calibri" pitchFamily="34" charset="0"/>
                    <a:cs typeface="Calibri" pitchFamily="34" charset="0"/>
                  </a:rPr>
                  <a:t>Extent of Maltreatment</a:t>
                </a:r>
              </a:p>
            </p:txBody>
          </p:sp>
        </p:grpSp>
        <p:grpSp>
          <p:nvGrpSpPr>
            <p:cNvPr id="10" name="Group 9"/>
            <p:cNvGrpSpPr/>
            <p:nvPr/>
          </p:nvGrpSpPr>
          <p:grpSpPr>
            <a:xfrm>
              <a:off x="7709502" y="3238644"/>
              <a:ext cx="963628" cy="963628"/>
              <a:chOff x="2518988" y="627887"/>
              <a:chExt cx="963628" cy="963628"/>
            </a:xfrm>
          </p:grpSpPr>
          <p:sp>
            <p:nvSpPr>
              <p:cNvPr id="23" name="Oval 22"/>
              <p:cNvSpPr/>
              <p:nvPr/>
            </p:nvSpPr>
            <p:spPr>
              <a:xfrm>
                <a:off x="2518988" y="627887"/>
                <a:ext cx="963628" cy="963628"/>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4" name="Oval 8"/>
              <p:cNvSpPr/>
              <p:nvPr/>
            </p:nvSpPr>
            <p:spPr>
              <a:xfrm>
                <a:off x="2660108" y="769007"/>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latin typeface="Calibri" pitchFamily="34" charset="0"/>
                    <a:cs typeface="Calibri" pitchFamily="34" charset="0"/>
                  </a:rPr>
                  <a:t>D2: </a:t>
                </a:r>
              </a:p>
              <a:p>
                <a:pPr lvl="0" algn="ctr" defTabSz="355600">
                  <a:lnSpc>
                    <a:spcPct val="90000"/>
                  </a:lnSpc>
                  <a:spcBef>
                    <a:spcPct val="0"/>
                  </a:spcBef>
                  <a:spcAft>
                    <a:spcPct val="35000"/>
                  </a:spcAft>
                </a:pPr>
                <a:r>
                  <a:rPr lang="en-US" sz="800" b="0" kern="1200" dirty="0">
                    <a:latin typeface="Calibri" pitchFamily="34" charset="0"/>
                    <a:cs typeface="Calibri" pitchFamily="34" charset="0"/>
                  </a:rPr>
                  <a:t>Surrounding Circumstances</a:t>
                </a:r>
              </a:p>
            </p:txBody>
          </p:sp>
        </p:grpSp>
        <p:grpSp>
          <p:nvGrpSpPr>
            <p:cNvPr id="11" name="Group 10"/>
            <p:cNvGrpSpPr/>
            <p:nvPr/>
          </p:nvGrpSpPr>
          <p:grpSpPr>
            <a:xfrm>
              <a:off x="7709502" y="4493731"/>
              <a:ext cx="963628" cy="963628"/>
              <a:chOff x="2518988" y="1882974"/>
              <a:chExt cx="963628" cy="963628"/>
            </a:xfrm>
          </p:grpSpPr>
          <p:sp>
            <p:nvSpPr>
              <p:cNvPr id="21" name="Oval 20"/>
              <p:cNvSpPr/>
              <p:nvPr/>
            </p:nvSpPr>
            <p:spPr>
              <a:xfrm>
                <a:off x="2518988" y="1882974"/>
                <a:ext cx="963628" cy="963628"/>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2" name="Oval 10"/>
              <p:cNvSpPr/>
              <p:nvPr/>
            </p:nvSpPr>
            <p:spPr>
              <a:xfrm>
                <a:off x="2660108" y="2024094"/>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latin typeface="Calibri" pitchFamily="34" charset="0"/>
                    <a:cs typeface="Calibri" pitchFamily="34" charset="0"/>
                  </a:rPr>
                  <a:t>D3: </a:t>
                </a:r>
              </a:p>
              <a:p>
                <a:pPr lvl="0" algn="ctr" defTabSz="355600">
                  <a:lnSpc>
                    <a:spcPct val="90000"/>
                  </a:lnSpc>
                  <a:spcBef>
                    <a:spcPct val="0"/>
                  </a:spcBef>
                  <a:spcAft>
                    <a:spcPct val="35000"/>
                  </a:spcAft>
                </a:pPr>
                <a:r>
                  <a:rPr lang="en-US" sz="800" b="0" kern="1200" dirty="0">
                    <a:latin typeface="Calibri" pitchFamily="34" charset="0"/>
                    <a:cs typeface="Calibri" pitchFamily="34" charset="0"/>
                  </a:rPr>
                  <a:t>Child Functioning</a:t>
                </a:r>
              </a:p>
            </p:txBody>
          </p:sp>
        </p:grpSp>
        <p:grpSp>
          <p:nvGrpSpPr>
            <p:cNvPr id="12" name="Group 11"/>
            <p:cNvGrpSpPr/>
            <p:nvPr/>
          </p:nvGrpSpPr>
          <p:grpSpPr>
            <a:xfrm>
              <a:off x="6622565" y="5121274"/>
              <a:ext cx="963628" cy="963628"/>
              <a:chOff x="1432051" y="2510517"/>
              <a:chExt cx="963628" cy="963628"/>
            </a:xfrm>
          </p:grpSpPr>
          <p:sp>
            <p:nvSpPr>
              <p:cNvPr id="19" name="Oval 18"/>
              <p:cNvSpPr/>
              <p:nvPr/>
            </p:nvSpPr>
            <p:spPr>
              <a:xfrm>
                <a:off x="1432051" y="2510517"/>
                <a:ext cx="963628" cy="963628"/>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0" name="Oval 12"/>
              <p:cNvSpPr/>
              <p:nvPr/>
            </p:nvSpPr>
            <p:spPr>
              <a:xfrm>
                <a:off x="1573171" y="2651637"/>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latin typeface="Calibri" pitchFamily="34" charset="0"/>
                    <a:cs typeface="Calibri" pitchFamily="34" charset="0"/>
                  </a:rPr>
                  <a:t>D4: </a:t>
                </a:r>
              </a:p>
              <a:p>
                <a:pPr lvl="0" algn="ctr" defTabSz="355600">
                  <a:lnSpc>
                    <a:spcPct val="90000"/>
                  </a:lnSpc>
                  <a:spcBef>
                    <a:spcPct val="0"/>
                  </a:spcBef>
                  <a:spcAft>
                    <a:spcPct val="35000"/>
                  </a:spcAft>
                </a:pPr>
                <a:r>
                  <a:rPr lang="en-US" sz="800" b="0" kern="1200" dirty="0">
                    <a:latin typeface="Calibri" pitchFamily="34" charset="0"/>
                    <a:cs typeface="Calibri" pitchFamily="34" charset="0"/>
                  </a:rPr>
                  <a:t>Adult Functioning</a:t>
                </a:r>
              </a:p>
            </p:txBody>
          </p:sp>
        </p:grpSp>
        <p:grpSp>
          <p:nvGrpSpPr>
            <p:cNvPr id="13" name="Group 12"/>
            <p:cNvGrpSpPr/>
            <p:nvPr/>
          </p:nvGrpSpPr>
          <p:grpSpPr>
            <a:xfrm>
              <a:off x="5535628" y="4493731"/>
              <a:ext cx="963628" cy="963628"/>
              <a:chOff x="345114" y="1882974"/>
              <a:chExt cx="963628" cy="963628"/>
            </a:xfrm>
          </p:grpSpPr>
          <p:sp>
            <p:nvSpPr>
              <p:cNvPr id="17" name="Oval 16"/>
              <p:cNvSpPr/>
              <p:nvPr/>
            </p:nvSpPr>
            <p:spPr>
              <a:xfrm>
                <a:off x="345114" y="1882974"/>
                <a:ext cx="963628" cy="963628"/>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18" name="Oval 14"/>
              <p:cNvSpPr/>
              <p:nvPr/>
            </p:nvSpPr>
            <p:spPr>
              <a:xfrm>
                <a:off x="486234" y="2024094"/>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latin typeface="Calibri" pitchFamily="34" charset="0"/>
                    <a:cs typeface="Calibri" pitchFamily="34" charset="0"/>
                  </a:rPr>
                  <a:t>D5:</a:t>
                </a:r>
              </a:p>
              <a:p>
                <a:pPr lvl="0" algn="ctr" defTabSz="355600">
                  <a:lnSpc>
                    <a:spcPct val="90000"/>
                  </a:lnSpc>
                  <a:spcBef>
                    <a:spcPct val="0"/>
                  </a:spcBef>
                  <a:spcAft>
                    <a:spcPct val="35000"/>
                  </a:spcAft>
                </a:pPr>
                <a:r>
                  <a:rPr lang="en-US" sz="800" b="0" kern="1200" dirty="0">
                    <a:latin typeface="Calibri" pitchFamily="34" charset="0"/>
                    <a:cs typeface="Calibri" pitchFamily="34" charset="0"/>
                  </a:rPr>
                  <a:t>General Parenting Practices</a:t>
                </a:r>
              </a:p>
            </p:txBody>
          </p:sp>
        </p:grpSp>
        <p:grpSp>
          <p:nvGrpSpPr>
            <p:cNvPr id="14" name="Group 13"/>
            <p:cNvGrpSpPr/>
            <p:nvPr/>
          </p:nvGrpSpPr>
          <p:grpSpPr>
            <a:xfrm>
              <a:off x="5535628" y="3238644"/>
              <a:ext cx="963628" cy="963628"/>
              <a:chOff x="345114" y="627887"/>
              <a:chExt cx="963628" cy="963628"/>
            </a:xfrm>
          </p:grpSpPr>
          <p:sp>
            <p:nvSpPr>
              <p:cNvPr id="15" name="Oval 14"/>
              <p:cNvSpPr/>
              <p:nvPr/>
            </p:nvSpPr>
            <p:spPr>
              <a:xfrm>
                <a:off x="345114" y="627887"/>
                <a:ext cx="963628" cy="963628"/>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6" name="Oval 16"/>
              <p:cNvSpPr/>
              <p:nvPr/>
            </p:nvSpPr>
            <p:spPr>
              <a:xfrm>
                <a:off x="486234" y="769007"/>
                <a:ext cx="681388" cy="68138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a:latin typeface="Calibri" pitchFamily="34" charset="0"/>
                    <a:cs typeface="Calibri" pitchFamily="34" charset="0"/>
                  </a:rPr>
                  <a:t>D6:</a:t>
                </a:r>
              </a:p>
              <a:p>
                <a:pPr lvl="0" algn="ctr" defTabSz="355600">
                  <a:lnSpc>
                    <a:spcPct val="90000"/>
                  </a:lnSpc>
                  <a:spcBef>
                    <a:spcPct val="0"/>
                  </a:spcBef>
                  <a:spcAft>
                    <a:spcPct val="35000"/>
                  </a:spcAft>
                </a:pPr>
                <a:r>
                  <a:rPr lang="en-US" sz="800" b="0" kern="1200" dirty="0">
                    <a:latin typeface="Calibri" pitchFamily="34" charset="0"/>
                    <a:cs typeface="Calibri" pitchFamily="34" charset="0"/>
                  </a:rPr>
                  <a:t>Discipline or Behavior Management</a:t>
                </a:r>
              </a:p>
            </p:txBody>
          </p:sp>
        </p:gr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2" presetClass="entr" presetSubtype="8" fill="hold" grpId="0" nodeType="withEffect">
                                  <p:stCondLst>
                                    <p:cond delay="13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450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600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700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850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000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Additional considerations of child vulnerability:</a:t>
            </a:r>
          </a:p>
          <a:p>
            <a:pPr lvl="1"/>
            <a:r>
              <a:rPr lang="en-US" sz="2500" dirty="0"/>
              <a:t>prior impact of maltreatment</a:t>
            </a:r>
          </a:p>
          <a:p>
            <a:pPr lvl="1"/>
            <a:r>
              <a:rPr lang="en-US" sz="2500" dirty="0"/>
              <a:t>child’s isolation from the community</a:t>
            </a:r>
          </a:p>
          <a:p>
            <a:pPr lvl="1"/>
            <a:r>
              <a:rPr lang="en-US" sz="2500" dirty="0"/>
              <a:t>child’s ability to anticipate or judge danger</a:t>
            </a:r>
          </a:p>
          <a:p>
            <a:pPr lvl="1"/>
            <a:r>
              <a:rPr lang="en-US" sz="2500" dirty="0"/>
              <a:t>child’s ability to articulate problems or danger </a:t>
            </a:r>
          </a:p>
          <a:p>
            <a:pPr lvl="1"/>
            <a:r>
              <a:rPr lang="en-US" sz="2500" dirty="0"/>
              <a:t>situations in which a child’s own behavior provokes a dangerous reaction from a caregiver</a:t>
            </a:r>
          </a:p>
        </p:txBody>
      </p:sp>
      <p:sp>
        <p:nvSpPr>
          <p:cNvPr id="2" name="Title 1"/>
          <p:cNvSpPr>
            <a:spLocks noGrp="1"/>
          </p:cNvSpPr>
          <p:nvPr>
            <p:ph type="title"/>
          </p:nvPr>
        </p:nvSpPr>
        <p:spPr/>
        <p:txBody>
          <a:bodyPr/>
          <a:lstStyle/>
          <a:p>
            <a:r>
              <a:rPr lang="en-US"/>
              <a:t>Child Vulnerability</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13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0" fill="hold" grpId="1" nodeType="withEffect">
                                  <p:stCondLst>
                                    <p:cond delay="155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0" fill="hold" grpId="1" nodeType="withEffect">
                                  <p:stCondLst>
                                    <p:cond delay="1850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0" fill="hold" grpId="1" nodeType="withEffect">
                                  <p:stCondLst>
                                    <p:cond delay="2250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0" fill="hold" grpId="1" nodeType="withEffect">
                                  <p:stCondLst>
                                    <p:cond delay="2650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idx="1"/>
          </p:nvPr>
        </p:nvSpPr>
        <p:spPr>
          <a:xfrm>
            <a:off x="2033304" y="5155512"/>
            <a:ext cx="5248899" cy="1185909"/>
          </a:xfrm>
        </p:spPr>
        <p:txBody>
          <a:bodyPr>
            <a:normAutofit/>
          </a:bodyPr>
          <a:lstStyle/>
          <a:p>
            <a:pPr marL="0" indent="0" algn="ctr">
              <a:buNone/>
            </a:pPr>
            <a:r>
              <a:rPr lang="en-US" sz="2600" dirty="0"/>
              <a:t>Our concerns about safety should involve all children in the household</a:t>
            </a:r>
          </a:p>
        </p:txBody>
      </p:sp>
      <p:sp>
        <p:nvSpPr>
          <p:cNvPr id="2" name="Title 1"/>
          <p:cNvSpPr>
            <a:spLocks noGrp="1"/>
          </p:cNvSpPr>
          <p:nvPr>
            <p:ph type="title"/>
          </p:nvPr>
        </p:nvSpPr>
        <p:spPr/>
        <p:txBody>
          <a:bodyPr/>
          <a:lstStyle/>
          <a:p>
            <a:r>
              <a:rPr lang="en-US"/>
              <a:t>Vulnerability of every child</a:t>
            </a:r>
            <a:endParaRPr lang="en-US" dirty="0"/>
          </a:p>
        </p:txBody>
      </p:sp>
      <p:pic>
        <p:nvPicPr>
          <p:cNvPr id="3074" name="Picture 2" descr="http://static.tvguide.com/MediaBin/Galleries/Shows/M_R/Ra_Rh/Raising_Sextuplets/crops/RaisingSextuple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304" y="1581014"/>
            <a:ext cx="4714875" cy="3333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3500"/>
                                  </p:stCondLst>
                                  <p:childTnLst>
                                    <p:animClr clrSpc="rgb" dir="cw">
                                      <p:cBhvr override="childStyle">
                                        <p:cTn id="6" dur="2000" fill="hold"/>
                                        <p:tgtEl>
                                          <p:spTgt spid="4">
                                            <p:txEl>
                                              <p:pRg st="0" end="0"/>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pic>
        <p:nvPicPr>
          <p:cNvPr id="5" name="Picture 4"/>
          <p:cNvPicPr>
            <a:picLocks/>
          </p:cNvPicPr>
          <p:nvPr/>
        </p:nvPicPr>
        <p:blipFill>
          <a:blip r:embed="rId3"/>
          <a:stretch>
            <a:fillRect/>
          </a:stretch>
        </p:blipFill>
        <p:spPr>
          <a:xfrm>
            <a:off x="0" y="1037372"/>
            <a:ext cx="9144000" cy="5852160"/>
          </a:xfrm>
          <a:prstGeom prst="rect">
            <a:avLst/>
          </a:prstGeom>
        </p:spPr>
      </p:pic>
      <p:sp>
        <p:nvSpPr>
          <p:cNvPr id="6" name="TextBox 5"/>
          <p:cNvSpPr txBox="1"/>
          <p:nvPr/>
        </p:nvSpPr>
        <p:spPr>
          <a:xfrm>
            <a:off x="644958" y="2765282"/>
            <a:ext cx="1787856" cy="923330"/>
          </a:xfrm>
          <a:prstGeom prst="rect">
            <a:avLst/>
          </a:prstGeom>
          <a:noFill/>
        </p:spPr>
        <p:txBody>
          <a:bodyPr wrap="square" rtlCol="0">
            <a:spAutoFit/>
          </a:bodyPr>
          <a:lstStyle/>
          <a:p>
            <a:r>
              <a:rPr lang="en-US" b="1" dirty="0">
                <a:solidFill>
                  <a:schemeClr val="bg1"/>
                </a:solidFill>
                <a:latin typeface="Calibri" pitchFamily="34" charset="0"/>
                <a:cs typeface="Calibri" pitchFamily="34" charset="0"/>
              </a:rPr>
              <a:t>Present or impending danger threats</a:t>
            </a:r>
          </a:p>
        </p:txBody>
      </p:sp>
      <p:sp>
        <p:nvSpPr>
          <p:cNvPr id="7" name="TextBox 6"/>
          <p:cNvSpPr txBox="1"/>
          <p:nvPr/>
        </p:nvSpPr>
        <p:spPr>
          <a:xfrm>
            <a:off x="2876365" y="3037058"/>
            <a:ext cx="1821993" cy="646331"/>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Child vulnerability</a:t>
            </a:r>
          </a:p>
        </p:txBody>
      </p:sp>
      <p:sp>
        <p:nvSpPr>
          <p:cNvPr id="8" name="TextBox 7"/>
          <p:cNvSpPr txBox="1"/>
          <p:nvPr/>
        </p:nvSpPr>
        <p:spPr>
          <a:xfrm>
            <a:off x="5359175" y="2903781"/>
            <a:ext cx="1599739" cy="923330"/>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Caregiver protective capacity</a:t>
            </a:r>
          </a:p>
        </p:txBody>
      </p:sp>
      <p:sp>
        <p:nvSpPr>
          <p:cNvPr id="9" name="TextBox 8"/>
          <p:cNvSpPr txBox="1"/>
          <p:nvPr/>
        </p:nvSpPr>
        <p:spPr>
          <a:xfrm>
            <a:off x="6584687" y="3088447"/>
            <a:ext cx="688288" cy="553998"/>
          </a:xfrm>
          <a:prstGeom prst="rect">
            <a:avLst/>
          </a:prstGeom>
          <a:noFill/>
        </p:spPr>
        <p:txBody>
          <a:bodyPr wrap="square" rtlCol="0">
            <a:spAutoFit/>
          </a:bodyPr>
          <a:lstStyle/>
          <a:p>
            <a:pPr algn="ctr">
              <a:buNone/>
            </a:pPr>
            <a:r>
              <a:rPr lang="en-US" sz="3000" dirty="0">
                <a:solidFill>
                  <a:schemeClr val="bg1"/>
                </a:solidFill>
                <a:latin typeface="Arial Black" pitchFamily="34" charset="0"/>
              </a:rPr>
              <a:t>=</a:t>
            </a:r>
          </a:p>
        </p:txBody>
      </p:sp>
      <p:sp>
        <p:nvSpPr>
          <p:cNvPr id="10" name="TextBox 9"/>
          <p:cNvSpPr txBox="1"/>
          <p:nvPr/>
        </p:nvSpPr>
        <p:spPr>
          <a:xfrm>
            <a:off x="7178040" y="2971800"/>
            <a:ext cx="1384111" cy="769441"/>
          </a:xfrm>
          <a:prstGeom prst="rect">
            <a:avLst/>
          </a:prstGeom>
          <a:noFill/>
        </p:spPr>
        <p:txBody>
          <a:bodyPr wrap="square" rtlCol="0">
            <a:spAutoFit/>
          </a:bodyPr>
          <a:lstStyle/>
          <a:p>
            <a:pPr algn="ctr">
              <a:buNone/>
            </a:pPr>
            <a:r>
              <a:rPr lang="en-US" sz="2200" b="1" dirty="0">
                <a:solidFill>
                  <a:schemeClr val="bg1"/>
                </a:solidFill>
                <a:latin typeface="Calibri" pitchFamily="34" charset="0"/>
                <a:cs typeface="Calibri" pitchFamily="34" charset="0"/>
              </a:rPr>
              <a:t>Safe </a:t>
            </a:r>
          </a:p>
          <a:p>
            <a:pPr algn="ctr">
              <a:buNone/>
            </a:pPr>
            <a:r>
              <a:rPr lang="en-US" sz="2200" b="1" dirty="0">
                <a:solidFill>
                  <a:schemeClr val="bg1"/>
                </a:solidFill>
                <a:latin typeface="Calibri" pitchFamily="34" charset="0"/>
                <a:cs typeface="Calibri" pitchFamily="34" charset="0"/>
              </a:rPr>
              <a:t>or Unsafe</a:t>
            </a:r>
          </a:p>
        </p:txBody>
      </p:sp>
      <p:sp>
        <p:nvSpPr>
          <p:cNvPr id="11" name="TextBox 10"/>
          <p:cNvSpPr txBox="1"/>
          <p:nvPr/>
        </p:nvSpPr>
        <p:spPr>
          <a:xfrm>
            <a:off x="2237886" y="3076572"/>
            <a:ext cx="927121"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sp>
        <p:nvSpPr>
          <p:cNvPr id="12" name="TextBox 11"/>
          <p:cNvSpPr txBox="1"/>
          <p:nvPr/>
        </p:nvSpPr>
        <p:spPr>
          <a:xfrm>
            <a:off x="4520233" y="3076572"/>
            <a:ext cx="979694"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pic>
        <p:nvPicPr>
          <p:cNvPr id="13" name="Picture 12" descr="chalk.png"/>
          <p:cNvPicPr>
            <a:picLocks noChangeAspect="1"/>
          </p:cNvPicPr>
          <p:nvPr/>
        </p:nvPicPr>
        <p:blipFill>
          <a:blip r:embed="rId4"/>
          <a:stretch>
            <a:fillRect/>
          </a:stretch>
        </p:blipFill>
        <p:spPr>
          <a:xfrm rot="4485318">
            <a:off x="6698698" y="4659109"/>
            <a:ext cx="1326825" cy="1098554"/>
          </a:xfrm>
          <a:prstGeom prst="rect">
            <a:avLst/>
          </a:prstGeom>
        </p:spPr>
      </p:pic>
      <p:sp>
        <p:nvSpPr>
          <p:cNvPr id="14" name="Oval 13"/>
          <p:cNvSpPr/>
          <p:nvPr/>
        </p:nvSpPr>
        <p:spPr>
          <a:xfrm>
            <a:off x="2681397" y="2409955"/>
            <a:ext cx="1853893" cy="1857362"/>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274319" y="155448"/>
            <a:ext cx="8805672" cy="7955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algn="l"/>
            <a:r>
              <a:rPr lang="en-US" b="1" dirty="0">
                <a:solidFill>
                  <a:schemeClr val="tx2"/>
                </a:solidFill>
                <a:latin typeface="Calibri" pitchFamily="34" charset="0"/>
                <a:cs typeface="Calibri" pitchFamily="34" charset="0"/>
              </a:rPr>
              <a:t>Caregiver Protective Capacities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14000"/>
                                  </p:stCondLst>
                                  <p:childTnLst>
                                    <p:animMotion origin="layout" path="M 1.94444E-6 4.77336E-6 L 0.25347 4.77336E-6 " pathEditMode="relative" rAng="0" ptsTypes="AA">
                                      <p:cBhvr>
                                        <p:cTn id="6" dur="3000" fill="hold"/>
                                        <p:tgtEl>
                                          <p:spTgt spid="14"/>
                                        </p:tgtEl>
                                        <p:attrNameLst>
                                          <p:attrName>ppt_x</p:attrName>
                                          <p:attrName>ppt_y</p:attrName>
                                        </p:attrNameLst>
                                      </p:cBhvr>
                                      <p:rCtr x="127" y="0"/>
                                    </p:animMotion>
                                  </p:childTnLst>
                                </p:cTn>
                              </p:par>
                              <p:par>
                                <p:cTn id="7" presetID="6" presetClass="emph" presetSubtype="0" fill="hold" grpId="1" nodeType="withEffect">
                                  <p:stCondLst>
                                    <p:cond delay="14000"/>
                                  </p:stCondLst>
                                  <p:childTnLst>
                                    <p:animScale>
                                      <p:cBhvr>
                                        <p:cTn id="8" dur="2000" fill="hold"/>
                                        <p:tgtEl>
                                          <p:spTgt spid="14"/>
                                        </p:tgtEl>
                                      </p:cBhvr>
                                      <p:by x="95000" y="95000"/>
                                    </p:animScale>
                                  </p:childTnLst>
                                </p:cTn>
                              </p:par>
                              <p:par>
                                <p:cTn id="9" presetID="2" presetClass="exit" presetSubtype="2" fill="hold" grpId="0" nodeType="withEffect">
                                  <p:stCondLst>
                                    <p:cond delay="18500"/>
                                  </p:stCondLst>
                                  <p:childTnLst>
                                    <p:anim calcmode="lin" valueType="num">
                                      <p:cBhvr additive="base">
                                        <p:cTn id="10" dur="500"/>
                                        <p:tgtEl>
                                          <p:spTgt spid="2"/>
                                        </p:tgtEl>
                                        <p:attrNameLst>
                                          <p:attrName>ppt_x</p:attrName>
                                        </p:attrNameLst>
                                      </p:cBhvr>
                                      <p:tavLst>
                                        <p:tav tm="0">
                                          <p:val>
                                            <p:strVal val="ppt_x"/>
                                          </p:val>
                                        </p:tav>
                                        <p:tav tm="100000">
                                          <p:val>
                                            <p:strVal val="1+ppt_w/2"/>
                                          </p:val>
                                        </p:tav>
                                      </p:tavLst>
                                    </p:anim>
                                    <p:anim calcmode="lin" valueType="num">
                                      <p:cBhvr additive="base">
                                        <p:cTn id="11" dur="500"/>
                                        <p:tgtEl>
                                          <p:spTgt spid="2"/>
                                        </p:tgtEl>
                                        <p:attrNameLst>
                                          <p:attrName>ppt_y</p:attrName>
                                        </p:attrNameLst>
                                      </p:cBhvr>
                                      <p:tavLst>
                                        <p:tav tm="0">
                                          <p:val>
                                            <p:strVal val="ppt_y"/>
                                          </p:val>
                                        </p:tav>
                                        <p:tav tm="100000">
                                          <p:val>
                                            <p:strVal val="ppt_y"/>
                                          </p:val>
                                        </p:tav>
                                      </p:tavLst>
                                    </p:anim>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8" fill="hold" grpId="0" nodeType="withEffect">
                                  <p:stCondLst>
                                    <p:cond delay="19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aperTape.ashx.png"/>
          <p:cNvPicPr>
            <a:picLocks noGrp="1" noChangeAspect="1"/>
          </p:cNvPicPr>
          <p:nvPr>
            <p:ph idx="1"/>
          </p:nvPr>
        </p:nvPicPr>
        <p:blipFill>
          <a:blip r:embed="rId3"/>
          <a:stretch>
            <a:fillRect/>
          </a:stretch>
        </p:blipFill>
        <p:spPr>
          <a:xfrm>
            <a:off x="1050231" y="1619361"/>
            <a:ext cx="7543270" cy="4525962"/>
          </a:xfrm>
        </p:spPr>
      </p:pic>
      <p:sp>
        <p:nvSpPr>
          <p:cNvPr id="2" name="Title 1"/>
          <p:cNvSpPr>
            <a:spLocks noGrp="1"/>
          </p:cNvSpPr>
          <p:nvPr>
            <p:ph type="title"/>
          </p:nvPr>
        </p:nvSpPr>
        <p:spPr/>
        <p:txBody>
          <a:bodyPr/>
          <a:lstStyle/>
          <a:p>
            <a:r>
              <a:rPr lang="en-US"/>
              <a:t>Definition of Protective Capacity</a:t>
            </a:r>
            <a:endParaRPr lang="en-US" dirty="0"/>
          </a:p>
        </p:txBody>
      </p:sp>
      <p:sp>
        <p:nvSpPr>
          <p:cNvPr id="6" name="TextBox 5"/>
          <p:cNvSpPr txBox="1"/>
          <p:nvPr/>
        </p:nvSpPr>
        <p:spPr>
          <a:xfrm>
            <a:off x="2394112" y="2711302"/>
            <a:ext cx="5213445" cy="1077218"/>
          </a:xfrm>
          <a:prstGeom prst="rect">
            <a:avLst/>
          </a:prstGeom>
          <a:noFill/>
        </p:spPr>
        <p:txBody>
          <a:bodyPr wrap="square" rtlCol="0">
            <a:spAutoFit/>
          </a:bodyPr>
          <a:lstStyle/>
          <a:p>
            <a:r>
              <a:rPr lang="en-US" sz="3200" dirty="0">
                <a:latin typeface="Tekton Pro" pitchFamily="34" charset="0"/>
              </a:rPr>
              <a:t>Protective Capacity… how a parent thinks, feels, acts…</a:t>
            </a:r>
          </a:p>
        </p:txBody>
      </p:sp>
      <p:sp>
        <p:nvSpPr>
          <p:cNvPr id="10" name="TextBox 9"/>
          <p:cNvSpPr txBox="1"/>
          <p:nvPr/>
        </p:nvSpPr>
        <p:spPr>
          <a:xfrm>
            <a:off x="2395728" y="2715768"/>
            <a:ext cx="5213445" cy="2062103"/>
          </a:xfrm>
          <a:prstGeom prst="rect">
            <a:avLst/>
          </a:prstGeom>
          <a:noFill/>
        </p:spPr>
        <p:txBody>
          <a:bodyPr wrap="square" rtlCol="0">
            <a:spAutoFit/>
          </a:bodyPr>
          <a:lstStyle/>
          <a:p>
            <a:r>
              <a:rPr lang="en-US" sz="3200" dirty="0">
                <a:latin typeface="Tekton Pro" pitchFamily="34" charset="0"/>
              </a:rPr>
              <a:t>Protective Capacity… how a parent thinks, feels, acts… </a:t>
            </a:r>
            <a:r>
              <a:rPr lang="en-US" sz="3200" dirty="0">
                <a:solidFill>
                  <a:srgbClr val="0042A2"/>
                </a:solidFill>
                <a:latin typeface="Tekton Pro" pitchFamily="34" charset="0"/>
              </a:rPr>
              <a:t>that makes him or her protective!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board_bg.jpeg"/>
          <p:cNvPicPr>
            <a:picLocks/>
          </p:cNvPicPr>
          <p:nvPr/>
        </p:nvPicPr>
        <p:blipFill>
          <a:blip r:embed="rId3"/>
          <a:stretch>
            <a:fillRect/>
          </a:stretch>
        </p:blipFill>
        <p:spPr>
          <a:xfrm>
            <a:off x="0" y="1023392"/>
            <a:ext cx="9144000" cy="5852160"/>
          </a:xfrm>
          <a:prstGeom prst="rect">
            <a:avLst/>
          </a:prstGeom>
        </p:spPr>
      </p:pic>
      <p:sp>
        <p:nvSpPr>
          <p:cNvPr id="2" name="Title 1"/>
          <p:cNvSpPr>
            <a:spLocks noGrp="1"/>
          </p:cNvSpPr>
          <p:nvPr>
            <p:ph type="title"/>
          </p:nvPr>
        </p:nvSpPr>
        <p:spPr/>
        <p:txBody>
          <a:bodyPr/>
          <a:lstStyle/>
          <a:p>
            <a:r>
              <a:rPr lang="en-US" dirty="0"/>
              <a:t>Safety Decision-Making Formula</a:t>
            </a:r>
          </a:p>
        </p:txBody>
      </p:sp>
      <p:sp>
        <p:nvSpPr>
          <p:cNvPr id="7" name="TextBox 6"/>
          <p:cNvSpPr txBox="1"/>
          <p:nvPr/>
        </p:nvSpPr>
        <p:spPr>
          <a:xfrm>
            <a:off x="648571" y="2759929"/>
            <a:ext cx="1787856" cy="923330"/>
          </a:xfrm>
          <a:prstGeom prst="rect">
            <a:avLst/>
          </a:prstGeom>
          <a:noFill/>
        </p:spPr>
        <p:txBody>
          <a:bodyPr wrap="square" rtlCol="0">
            <a:spAutoFit/>
          </a:bodyPr>
          <a:lstStyle/>
          <a:p>
            <a:r>
              <a:rPr lang="en-US" b="1" dirty="0">
                <a:solidFill>
                  <a:schemeClr val="bg1"/>
                </a:solidFill>
                <a:latin typeface="Calibri" pitchFamily="34" charset="0"/>
                <a:cs typeface="Calibri" pitchFamily="34" charset="0"/>
              </a:rPr>
              <a:t>Present or impending danger threats</a:t>
            </a:r>
          </a:p>
        </p:txBody>
      </p:sp>
      <p:sp>
        <p:nvSpPr>
          <p:cNvPr id="8" name="TextBox 7"/>
          <p:cNvSpPr txBox="1"/>
          <p:nvPr/>
        </p:nvSpPr>
        <p:spPr>
          <a:xfrm>
            <a:off x="2890611" y="3031705"/>
            <a:ext cx="1811360" cy="646331"/>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Child vulnerability </a:t>
            </a:r>
          </a:p>
        </p:txBody>
      </p:sp>
      <p:sp>
        <p:nvSpPr>
          <p:cNvPr id="9" name="TextBox 8"/>
          <p:cNvSpPr txBox="1"/>
          <p:nvPr/>
        </p:nvSpPr>
        <p:spPr>
          <a:xfrm>
            <a:off x="5345248" y="2898428"/>
            <a:ext cx="1599739" cy="923330"/>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Caregiver protective capacity</a:t>
            </a:r>
          </a:p>
        </p:txBody>
      </p:sp>
      <p:sp>
        <p:nvSpPr>
          <p:cNvPr id="10" name="TextBox 9"/>
          <p:cNvSpPr txBox="1"/>
          <p:nvPr/>
        </p:nvSpPr>
        <p:spPr>
          <a:xfrm>
            <a:off x="6566337" y="3083094"/>
            <a:ext cx="688288" cy="553998"/>
          </a:xfrm>
          <a:prstGeom prst="rect">
            <a:avLst/>
          </a:prstGeom>
          <a:noFill/>
        </p:spPr>
        <p:txBody>
          <a:bodyPr wrap="square" rtlCol="0">
            <a:spAutoFit/>
          </a:bodyPr>
          <a:lstStyle/>
          <a:p>
            <a:pPr algn="ctr">
              <a:buNone/>
            </a:pPr>
            <a:r>
              <a:rPr lang="en-US" sz="3000" dirty="0">
                <a:solidFill>
                  <a:schemeClr val="bg1"/>
                </a:solidFill>
                <a:latin typeface="Arial Black" pitchFamily="34" charset="0"/>
              </a:rPr>
              <a:t>=</a:t>
            </a:r>
          </a:p>
        </p:txBody>
      </p:sp>
      <p:sp>
        <p:nvSpPr>
          <p:cNvPr id="11" name="TextBox 10"/>
          <p:cNvSpPr txBox="1"/>
          <p:nvPr/>
        </p:nvSpPr>
        <p:spPr>
          <a:xfrm>
            <a:off x="7178040" y="2971800"/>
            <a:ext cx="1384111" cy="769441"/>
          </a:xfrm>
          <a:prstGeom prst="rect">
            <a:avLst/>
          </a:prstGeom>
          <a:noFill/>
        </p:spPr>
        <p:txBody>
          <a:bodyPr wrap="square" rtlCol="0">
            <a:spAutoFit/>
          </a:bodyPr>
          <a:lstStyle/>
          <a:p>
            <a:pPr algn="ctr">
              <a:buNone/>
            </a:pPr>
            <a:r>
              <a:rPr lang="en-US" sz="2200" b="1" dirty="0">
                <a:solidFill>
                  <a:schemeClr val="bg1"/>
                </a:solidFill>
                <a:latin typeface="Calibri" pitchFamily="34" charset="0"/>
                <a:cs typeface="Calibri" pitchFamily="34" charset="0"/>
              </a:rPr>
              <a:t>Safe </a:t>
            </a:r>
          </a:p>
          <a:p>
            <a:pPr algn="ctr">
              <a:buNone/>
            </a:pPr>
            <a:r>
              <a:rPr lang="en-US" sz="2200" b="1" dirty="0">
                <a:solidFill>
                  <a:schemeClr val="bg1"/>
                </a:solidFill>
                <a:latin typeface="Calibri" pitchFamily="34" charset="0"/>
                <a:cs typeface="Calibri" pitchFamily="34" charset="0"/>
              </a:rPr>
              <a:t>or Unsafe</a:t>
            </a:r>
          </a:p>
        </p:txBody>
      </p:sp>
      <p:sp>
        <p:nvSpPr>
          <p:cNvPr id="14" name="TextBox 13"/>
          <p:cNvSpPr txBox="1"/>
          <p:nvPr/>
        </p:nvSpPr>
        <p:spPr>
          <a:xfrm>
            <a:off x="2241499" y="3083094"/>
            <a:ext cx="927121"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sp>
        <p:nvSpPr>
          <p:cNvPr id="15" name="TextBox 14"/>
          <p:cNvSpPr txBox="1"/>
          <p:nvPr/>
        </p:nvSpPr>
        <p:spPr>
          <a:xfrm>
            <a:off x="4523846" y="3083094"/>
            <a:ext cx="979694"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pic>
        <p:nvPicPr>
          <p:cNvPr id="17" name="Picture 16" descr="chalk.png"/>
          <p:cNvPicPr>
            <a:picLocks noChangeAspect="1"/>
          </p:cNvPicPr>
          <p:nvPr/>
        </p:nvPicPr>
        <p:blipFill>
          <a:blip r:embed="rId4"/>
          <a:stretch>
            <a:fillRect/>
          </a:stretch>
        </p:blipFill>
        <p:spPr>
          <a:xfrm rot="4485318">
            <a:off x="6702311" y="4653756"/>
            <a:ext cx="1326825" cy="1098554"/>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600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par>
                                <p:cTn id="8" presetID="26" presetClass="emph" presetSubtype="0" fill="hold" grpId="0" nodeType="withEffect">
                                  <p:stCondLst>
                                    <p:cond delay="19500"/>
                                  </p:stCondLst>
                                  <p:childTnLst>
                                    <p:animEffect transition="out" filter="fade">
                                      <p:cBhvr>
                                        <p:cTn id="9" dur="1000" tmFilter="0, 0; .2, .5; .8, .5; 1, 0"/>
                                        <p:tgtEl>
                                          <p:spTgt spid="8"/>
                                        </p:tgtEl>
                                      </p:cBhvr>
                                    </p:animEffect>
                                    <p:animScale>
                                      <p:cBhvr>
                                        <p:cTn id="10" dur="500" autoRev="1" fill="hold"/>
                                        <p:tgtEl>
                                          <p:spTgt spid="8"/>
                                        </p:tgtEl>
                                      </p:cBhvr>
                                      <p:by x="105000" y="105000"/>
                                    </p:animScale>
                                  </p:childTnLst>
                                </p:cTn>
                              </p:par>
                              <p:par>
                                <p:cTn id="11" presetID="26" presetClass="emph" presetSubtype="0" fill="hold" grpId="0" nodeType="withEffect">
                                  <p:stCondLst>
                                    <p:cond delay="22000"/>
                                  </p:stCondLst>
                                  <p:childTnLst>
                                    <p:animEffect transition="out" filter="fade">
                                      <p:cBhvr>
                                        <p:cTn id="12" dur="1000" tmFilter="0, 0; .2, .5; .8, .5; 1, 0"/>
                                        <p:tgtEl>
                                          <p:spTgt spid="9"/>
                                        </p:tgtEl>
                                      </p:cBhvr>
                                    </p:animEffect>
                                    <p:animScale>
                                      <p:cBhvr>
                                        <p:cTn id="13" dur="500" autoRev="1" fill="hold"/>
                                        <p:tgtEl>
                                          <p:spTgt spid="9"/>
                                        </p:tgtEl>
                                      </p:cBhvr>
                                      <p:by x="105000" y="105000"/>
                                    </p:animScale>
                                  </p:childTnLst>
                                </p:cTn>
                              </p:par>
                              <p:par>
                                <p:cTn id="14" presetID="26" presetClass="emph" presetSubtype="0" repeatCount="3000" fill="hold" grpId="0" nodeType="withEffect">
                                  <p:stCondLst>
                                    <p:cond delay="25000"/>
                                  </p:stCondLst>
                                  <p:childTnLst>
                                    <p:animEffect transition="out" filter="fade">
                                      <p:cBhvr>
                                        <p:cTn id="15" dur="560" tmFilter="0, 0; .2, .5; .8, .5; 1, 0"/>
                                        <p:tgtEl>
                                          <p:spTgt spid="11"/>
                                        </p:tgtEl>
                                      </p:cBhvr>
                                    </p:animEffect>
                                    <p:animScale>
                                      <p:cBhvr>
                                        <p:cTn id="16" dur="28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177902" y="1212407"/>
          <a:ext cx="5194005" cy="395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t>Protective Capacities</a:t>
            </a:r>
            <a:endParaRPr lang="en-US" dirty="0"/>
          </a:p>
        </p:txBody>
      </p:sp>
      <p:sp>
        <p:nvSpPr>
          <p:cNvPr id="7" name="Rounded Rectangle 6"/>
          <p:cNvSpPr/>
          <p:nvPr/>
        </p:nvSpPr>
        <p:spPr>
          <a:xfrm>
            <a:off x="2375066" y="3550722"/>
            <a:ext cx="1645920" cy="522517"/>
          </a:xfrm>
          <a:prstGeom prst="roundRect">
            <a:avLst/>
          </a:prstGeom>
          <a:solidFill>
            <a:schemeClr val="bg1">
              <a:alpha val="0"/>
            </a:schemeClr>
          </a:solidFill>
          <a:ln>
            <a:solidFill>
              <a:srgbClr val="72A505"/>
            </a:solidFill>
          </a:ln>
          <a:scene3d>
            <a:camera prst="orthographicFront">
              <a:rot lat="0" lon="0" rev="11100001"/>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10"/>
          <p:cNvSpPr/>
          <p:nvPr/>
        </p:nvSpPr>
        <p:spPr>
          <a:xfrm>
            <a:off x="4132614" y="3228105"/>
            <a:ext cx="1626918" cy="522517"/>
          </a:xfrm>
          <a:prstGeom prst="roundRect">
            <a:avLst/>
          </a:prstGeom>
          <a:solidFill>
            <a:schemeClr val="bg1">
              <a:alpha val="0"/>
            </a:schemeClr>
          </a:solidFill>
          <a:ln>
            <a:solidFill>
              <a:srgbClr val="72A505"/>
            </a:solidFill>
          </a:ln>
          <a:scene3d>
            <a:camera prst="orthographicFront">
              <a:rot lat="0" lon="0" rev="11100001"/>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ounded Rectangle 11"/>
          <p:cNvSpPr/>
          <p:nvPr/>
        </p:nvSpPr>
        <p:spPr>
          <a:xfrm>
            <a:off x="5759532" y="2943096"/>
            <a:ext cx="1612375" cy="522517"/>
          </a:xfrm>
          <a:prstGeom prst="roundRect">
            <a:avLst/>
          </a:prstGeom>
          <a:solidFill>
            <a:schemeClr val="bg1">
              <a:alpha val="0"/>
            </a:schemeClr>
          </a:solidFill>
          <a:ln>
            <a:solidFill>
              <a:srgbClr val="72A505"/>
            </a:solidFill>
          </a:ln>
          <a:scene3d>
            <a:camera prst="orthographicFront">
              <a:rot lat="0" lon="0" rev="11100001"/>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400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40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grpId="1" nodeType="withEffect">
                                  <p:stCondLst>
                                    <p:cond delay="500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grpId="0" nodeType="withEffect">
                                  <p:stCondLst>
                                    <p:cond delay="50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600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2" grpId="0" animBg="1"/>
      <p:bldP spid="1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Protective Capacities</a:t>
            </a:r>
            <a:endParaRPr lang="en-US" dirty="0"/>
          </a:p>
        </p:txBody>
      </p:sp>
      <p:pic>
        <p:nvPicPr>
          <p:cNvPr id="8" name="Content Placeholder 4" descr="investigation_thumb[3].png"/>
          <p:cNvPicPr>
            <a:picLocks noGrp="1" noChangeAspect="1"/>
          </p:cNvPicPr>
          <p:nvPr>
            <p:ph idx="1"/>
          </p:nvPr>
        </p:nvPicPr>
        <p:blipFill>
          <a:blip r:embed="rId3"/>
          <a:srcRect r="6801" b="6208"/>
          <a:stretch>
            <a:fillRect/>
          </a:stretch>
        </p:blipFill>
        <p:spPr>
          <a:xfrm rot="191611">
            <a:off x="3500052" y="1980267"/>
            <a:ext cx="2805215" cy="335239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300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Cognitive Protective Capacity</a:t>
            </a:r>
            <a:endParaRPr lang="en-US" dirty="0"/>
          </a:p>
        </p:txBody>
      </p:sp>
      <p:sp>
        <p:nvSpPr>
          <p:cNvPr id="4" name="Content Placeholder 4"/>
          <p:cNvSpPr txBox="1">
            <a:spLocks/>
          </p:cNvSpPr>
          <p:nvPr/>
        </p:nvSpPr>
        <p:spPr>
          <a:xfrm>
            <a:off x="1700232" y="1748353"/>
            <a:ext cx="7082264" cy="4365702"/>
          </a:xfrm>
          <a:prstGeom prst="rect">
            <a:avLst/>
          </a:prstGeom>
          <a:solidFill>
            <a:schemeClr val="bg1"/>
          </a:solidFill>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a:ln>
                  <a:noFill/>
                </a:ln>
                <a:effectLst/>
                <a:uLnTx/>
                <a:uFillTx/>
                <a:latin typeface="Calibri"/>
                <a:ea typeface="+mn-ea"/>
                <a:cs typeface="+mn-cs"/>
              </a:rPr>
              <a:t>Examples:</a:t>
            </a:r>
          </a:p>
          <a:p>
            <a:pPr marL="342900" indent="-342900">
              <a:spcBef>
                <a:spcPct val="20000"/>
              </a:spcBef>
              <a:buFont typeface="Arial"/>
              <a:buChar char="•"/>
              <a:defRPr/>
            </a:pPr>
            <a:r>
              <a:rPr lang="en-US" sz="3200" dirty="0">
                <a:latin typeface="Calibri"/>
              </a:rPr>
              <a:t>understanding of protective role</a:t>
            </a:r>
          </a:p>
          <a:p>
            <a:pPr marL="342900" indent="-342900">
              <a:spcBef>
                <a:spcPct val="20000"/>
              </a:spcBef>
              <a:buFont typeface="Arial"/>
              <a:buChar char="•"/>
              <a:defRPr/>
            </a:pPr>
            <a:r>
              <a:rPr lang="en-US" sz="3200" dirty="0">
                <a:latin typeface="Calibri"/>
              </a:rPr>
              <a:t>understanding and recognizing threats</a:t>
            </a:r>
          </a:p>
          <a:p>
            <a:pPr marL="342900" indent="-342900">
              <a:spcBef>
                <a:spcPct val="20000"/>
              </a:spcBef>
              <a:buFont typeface="Arial"/>
              <a:buChar char="•"/>
              <a:defRPr/>
            </a:pPr>
            <a:r>
              <a:rPr lang="en-US" sz="3200" dirty="0">
                <a:latin typeface="Calibri"/>
              </a:rPr>
              <a:t>recognition of a child’s needs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effectLst/>
                <a:uLnTx/>
                <a:uFillTx/>
                <a:latin typeface="Calibri"/>
                <a:ea typeface="+mn-ea"/>
                <a:cs typeface="+mn-cs"/>
              </a:rPr>
              <a:t>reality oriented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effectLst/>
                <a:uLnTx/>
                <a:uFillTx/>
                <a:latin typeface="Calibri"/>
                <a:ea typeface="+mn-ea"/>
                <a:cs typeface="+mn-cs"/>
              </a:rPr>
              <a:t>accurate perception of a child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effectLst/>
                <a:uLnTx/>
                <a:uFillTx/>
                <a:latin typeface="Calibri"/>
                <a:ea typeface="+mn-ea"/>
                <a:cs typeface="+mn-cs"/>
              </a:rPr>
              <a:t>ability to accurately process and interpret various stimuli</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effectLst/>
                <a:uLnTx/>
                <a:uFillTx/>
                <a:latin typeface="Calibri"/>
                <a:ea typeface="+mn-ea"/>
                <a:cs typeface="+mn-cs"/>
              </a:rPr>
              <a:t>intellectually able</a:t>
            </a:r>
          </a:p>
        </p:txBody>
      </p:sp>
      <p:pic>
        <p:nvPicPr>
          <p:cNvPr id="30724" name="Picture 4" descr="http://ts3.mm.bing.net/th?id=H.4943357912877214&amp;pid=15.1"/>
          <p:cNvPicPr>
            <a:picLocks noChangeAspect="1" noChangeArrowheads="1"/>
          </p:cNvPicPr>
          <p:nvPr/>
        </p:nvPicPr>
        <p:blipFill>
          <a:blip r:embed="rId3"/>
          <a:stretch>
            <a:fillRect/>
          </a:stretch>
        </p:blipFill>
        <p:spPr bwMode="auto">
          <a:xfrm>
            <a:off x="3047094" y="2107525"/>
            <a:ext cx="2857500" cy="1905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2"/>
          <p:cNvSpPr>
            <a:spLocks noGrp="1"/>
          </p:cNvSpPr>
          <p:nvPr>
            <p:ph idx="1"/>
          </p:nvPr>
        </p:nvSpPr>
        <p:spPr>
          <a:xfrm>
            <a:off x="1921253" y="4493991"/>
            <a:ext cx="5287078" cy="1275689"/>
          </a:xfrm>
        </p:spPr>
        <p:txBody>
          <a:bodyPr>
            <a:noAutofit/>
          </a:bodyPr>
          <a:lstStyle/>
          <a:p>
            <a:pPr marL="0" indent="0" algn="ctr">
              <a:spcBef>
                <a:spcPts val="0"/>
              </a:spcBef>
              <a:spcAft>
                <a:spcPts val="0"/>
              </a:spcAft>
              <a:buNone/>
            </a:pPr>
            <a:r>
              <a:rPr lang="en-US" sz="2600" dirty="0"/>
              <a:t>Specific knowledge, understanding and perceptions that contribute to protective vigilance</a:t>
            </a:r>
          </a:p>
        </p:txBody>
      </p:sp>
    </p:spTree>
    <p:extLst>
      <p:ext uri="{BB962C8B-B14F-4D97-AF65-F5344CB8AC3E}">
        <p14:creationId xmlns:p14="http://schemas.microsoft.com/office/powerpoint/2010/main" val="216711429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1000"/>
                                  </p:stCondLst>
                                  <p:childTnLst>
                                    <p:set>
                                      <p:cBhvr>
                                        <p:cTn id="6" dur="1" fill="hold">
                                          <p:stCondLst>
                                            <p:cond delay="0"/>
                                          </p:stCondLst>
                                        </p:cTn>
                                        <p:tgtEl>
                                          <p:spTgt spid="30724"/>
                                        </p:tgtEl>
                                        <p:attrNameLst>
                                          <p:attrName>style.visibility</p:attrName>
                                        </p:attrNameLst>
                                      </p:cBhvr>
                                      <p:to>
                                        <p:strVal val="hidden"/>
                                      </p:to>
                                    </p:set>
                                  </p:childTnLst>
                                </p:cTn>
                              </p:par>
                              <p:par>
                                <p:cTn id="7" presetID="10" presetClass="entr" presetSubtype="0" fill="hold" grpId="1" nodeType="withEffect">
                                  <p:stCondLst>
                                    <p:cond delay="350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2000"/>
                                        <p:tgtEl>
                                          <p:spTgt spid="6">
                                            <p:txEl>
                                              <p:pRg st="0" end="0"/>
                                            </p:txEl>
                                          </p:spTgt>
                                        </p:tgtEl>
                                      </p:cBhvr>
                                    </p:animEffect>
                                  </p:childTnLst>
                                </p:cTn>
                              </p:par>
                              <p:par>
                                <p:cTn id="10" presetID="1" presetClass="exit" presetSubtype="0" fill="hold" grpId="0" nodeType="withEffect">
                                  <p:stCondLst>
                                    <p:cond delay="11000"/>
                                  </p:stCondLst>
                                  <p:childTnLst>
                                    <p:set>
                                      <p:cBhvr>
                                        <p:cTn id="11" dur="1" fill="hold">
                                          <p:stCondLst>
                                            <p:cond delay="0"/>
                                          </p:stCondLst>
                                        </p:cTn>
                                        <p:tgtEl>
                                          <p:spTgt spid="6">
                                            <p:txEl>
                                              <p:pRg st="0" end="0"/>
                                            </p:txEl>
                                          </p:spTgt>
                                        </p:tgtEl>
                                        <p:attrNameLst>
                                          <p:attrName>style.visibility</p:attrName>
                                        </p:attrNameLst>
                                      </p:cBhvr>
                                      <p:to>
                                        <p:strVal val="hidden"/>
                                      </p:to>
                                    </p:set>
                                  </p:childTnLst>
                                </p:cTn>
                              </p:par>
                              <p:par>
                                <p:cTn id="12" presetID="2" presetClass="entr" presetSubtype="2" fill="hold" grpId="0" nodeType="withEffect">
                                  <p:stCondLst>
                                    <p:cond delay="1100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1400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600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900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100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300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50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950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additive="base">
                                        <p:cTn id="4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P spid="6"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Behavioral Protective Capacity</a:t>
            </a:r>
            <a:endParaRPr lang="en-US" dirty="0"/>
          </a:p>
        </p:txBody>
      </p:sp>
      <p:sp>
        <p:nvSpPr>
          <p:cNvPr id="4" name="Content Placeholder 2"/>
          <p:cNvSpPr txBox="1">
            <a:spLocks/>
          </p:cNvSpPr>
          <p:nvPr/>
        </p:nvSpPr>
        <p:spPr>
          <a:xfrm>
            <a:off x="1589649" y="1636491"/>
            <a:ext cx="7082264" cy="4365702"/>
          </a:xfrm>
          <a:prstGeom prst="rect">
            <a:avLst/>
          </a:prstGeom>
          <a:solidFill>
            <a:schemeClr val="bg1"/>
          </a:solidFill>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3000" b="0" i="0" u="none" strike="noStrike" kern="1200" cap="none" spc="0" normalizeH="0" baseline="0" noProof="0" dirty="0">
                <a:ln>
                  <a:noFill/>
                </a:ln>
                <a:effectLst/>
                <a:uLnTx/>
                <a:uFillTx/>
                <a:latin typeface="Calibri"/>
                <a:ea typeface="+mn-ea"/>
                <a:cs typeface="+mn-cs"/>
              </a:rPr>
              <a:t>Examples: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physical capacity and energy</a:t>
            </a:r>
          </a:p>
          <a:p>
            <a:pPr marL="342900" indent="-342900">
              <a:spcBef>
                <a:spcPct val="20000"/>
              </a:spcBef>
              <a:buFont typeface="Arial"/>
              <a:buChar char="•"/>
              <a:defRPr/>
            </a:pPr>
            <a:r>
              <a:rPr lang="en-US" sz="3000" dirty="0">
                <a:latin typeface="Calibri"/>
              </a:rPr>
              <a:t>impulse control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ability to set aside own needs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adaptive, assertive and responsive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takes action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history of being protective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000" b="0" i="0" u="none" strike="noStrike" kern="1200" cap="none" spc="0" normalizeH="0" baseline="0" noProof="0" dirty="0">
              <a:ln>
                <a:noFill/>
              </a:ln>
              <a:effectLst/>
              <a:uLnTx/>
              <a:uFillTx/>
              <a:latin typeface="Calibri"/>
              <a:ea typeface="+mn-ea"/>
              <a:cs typeface="+mn-cs"/>
            </a:endParaRPr>
          </a:p>
        </p:txBody>
      </p:sp>
      <p:sp>
        <p:nvSpPr>
          <p:cNvPr id="3" name="Content Placeholder 2"/>
          <p:cNvSpPr>
            <a:spLocks noGrp="1"/>
          </p:cNvSpPr>
          <p:nvPr>
            <p:ph idx="1"/>
          </p:nvPr>
        </p:nvSpPr>
        <p:spPr>
          <a:xfrm>
            <a:off x="1770381" y="4838366"/>
            <a:ext cx="5711085" cy="766787"/>
          </a:xfrm>
        </p:spPr>
        <p:txBody>
          <a:bodyPr>
            <a:noAutofit/>
          </a:bodyPr>
          <a:lstStyle/>
          <a:p>
            <a:pPr marL="0" indent="0" algn="ctr">
              <a:spcBef>
                <a:spcPts val="0"/>
              </a:spcBef>
              <a:spcAft>
                <a:spcPts val="0"/>
              </a:spcAft>
              <a:buNone/>
            </a:pPr>
            <a:r>
              <a:rPr lang="en-US" sz="2600" dirty="0"/>
              <a:t>Specific action, activity, performance that results in protective vigilance</a:t>
            </a:r>
          </a:p>
        </p:txBody>
      </p:sp>
      <p:pic>
        <p:nvPicPr>
          <p:cNvPr id="28674" name="Picture 2" descr="http://www.childwisechat.com/wp-content/uploads/2012/09/patience.jpeg"/>
          <p:cNvPicPr>
            <a:picLocks noChangeAspect="1" noChangeArrowheads="1"/>
          </p:cNvPicPr>
          <p:nvPr/>
        </p:nvPicPr>
        <p:blipFill>
          <a:blip r:embed="rId3"/>
          <a:srcRect/>
          <a:stretch>
            <a:fillRect/>
          </a:stretch>
        </p:blipFill>
        <p:spPr bwMode="auto">
          <a:xfrm>
            <a:off x="3245085" y="1714220"/>
            <a:ext cx="2857500" cy="2857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7670182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3000"/>
                                  </p:stCondLst>
                                  <p:childTnLst>
                                    <p:set>
                                      <p:cBhvr>
                                        <p:cTn id="6" dur="1" fill="hold">
                                          <p:stCondLst>
                                            <p:cond delay="0"/>
                                          </p:stCondLst>
                                        </p:cTn>
                                        <p:tgtEl>
                                          <p:spTgt spid="28674"/>
                                        </p:tgtEl>
                                        <p:attrNameLst>
                                          <p:attrName>style.visibility</p:attrName>
                                        </p:attrNameLst>
                                      </p:cBhvr>
                                      <p:to>
                                        <p:strVal val="hidden"/>
                                      </p:to>
                                    </p:set>
                                  </p:childTnLst>
                                </p:cTn>
                              </p:par>
                              <p:par>
                                <p:cTn id="7" presetID="10" presetClass="entr" presetSubtype="0" fill="hold" grpId="1" nodeType="withEffect">
                                  <p:stCondLst>
                                    <p:cond delay="4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2000"/>
                                        <p:tgtEl>
                                          <p:spTgt spid="3">
                                            <p:txEl>
                                              <p:pRg st="0" end="0"/>
                                            </p:txEl>
                                          </p:spTgt>
                                        </p:tgtEl>
                                      </p:cBhvr>
                                    </p:animEffect>
                                  </p:childTnLst>
                                </p:cTn>
                              </p:par>
                              <p:par>
                                <p:cTn id="10" presetID="1" presetClass="exit" presetSubtype="0" fill="hold" grpId="0" nodeType="withEffect">
                                  <p:stCondLst>
                                    <p:cond delay="13000"/>
                                  </p:stCondLst>
                                  <p:childTnLst>
                                    <p:set>
                                      <p:cBhvr>
                                        <p:cTn id="11" dur="1" fill="hold">
                                          <p:stCondLst>
                                            <p:cond delay="0"/>
                                          </p:stCondLst>
                                        </p:cTn>
                                        <p:tgtEl>
                                          <p:spTgt spid="3">
                                            <p:txEl>
                                              <p:pRg st="0" end="0"/>
                                            </p:txEl>
                                          </p:spTgt>
                                        </p:tgtEl>
                                        <p:attrNameLst>
                                          <p:attrName>style.visibility</p:attrName>
                                        </p:attrNameLst>
                                      </p:cBhvr>
                                      <p:to>
                                        <p:strVal val="hidden"/>
                                      </p:to>
                                    </p:set>
                                  </p:childTnLst>
                                </p:cTn>
                              </p:par>
                              <p:par>
                                <p:cTn id="12" presetID="2" presetClass="entr" presetSubtype="2" fill="hold" grpId="0" nodeType="withEffect">
                                  <p:stCondLst>
                                    <p:cond delay="1300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1700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900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100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350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600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750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build="p"/>
      <p:bldP spid="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Emotional Protective Capacity</a:t>
            </a:r>
            <a:endParaRPr lang="en-US" dirty="0"/>
          </a:p>
        </p:txBody>
      </p:sp>
      <p:sp>
        <p:nvSpPr>
          <p:cNvPr id="5" name="Subtitle 3"/>
          <p:cNvSpPr txBox="1">
            <a:spLocks/>
          </p:cNvSpPr>
          <p:nvPr/>
        </p:nvSpPr>
        <p:spPr>
          <a:xfrm>
            <a:off x="1593492" y="1402993"/>
            <a:ext cx="7082264" cy="4128566"/>
          </a:xfrm>
          <a:prstGeom prst="rect">
            <a:avLst/>
          </a:prstGeom>
          <a:solidFill>
            <a:schemeClr val="bg1"/>
          </a:solidFill>
        </p:spPr>
        <p:txBody>
          <a:bodyPr vert="horz" lIns="91440" tIns="45720" rIns="91440" bIns="45720" rtlCol="0">
            <a:noAutofit/>
          </a:bodyPr>
          <a:lstStyle/>
          <a:p>
            <a:pPr marL="342900" marR="0" lvl="0" indent="-342900" algn="l" defTabSz="457200" rtl="0" eaLnBrk="1" fontAlgn="auto" latinLnBrk="0" hangingPunct="1">
              <a:lnSpc>
                <a:spcPct val="100000"/>
              </a:lnSpc>
              <a:spcAft>
                <a:spcPts val="0"/>
              </a:spcAft>
              <a:buClrTx/>
              <a:buSzTx/>
              <a:tabLst/>
              <a:defRPr/>
            </a:pPr>
            <a:r>
              <a:rPr kumimoji="0" lang="en-US" sz="3000" b="0" i="0" u="none" strike="noStrike" kern="1200" cap="none" spc="0" normalizeH="0" baseline="0" noProof="0" dirty="0">
                <a:ln>
                  <a:noFill/>
                </a:ln>
                <a:effectLst/>
                <a:uLnTx/>
                <a:uFillTx/>
                <a:latin typeface="Calibri"/>
                <a:ea typeface="+mn-ea"/>
                <a:cs typeface="+mn-cs"/>
              </a:rPr>
              <a:t>Examples:</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emotional bond with the child</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positive attachment with the child</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love, sensitivity and empathy for the child</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resiliency</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stability</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effectively meets own emotional needs</a:t>
            </a:r>
          </a:p>
          <a:p>
            <a:pPr marL="342900" marR="0" lvl="0" indent="-342900" algn="l" defTabSz="457200" rtl="0" eaLnBrk="1" fontAlgn="auto" latinLnBrk="0" hangingPunct="1">
              <a:lnSpc>
                <a:spcPct val="100000"/>
              </a:lnSpc>
              <a:spcAft>
                <a:spcPts val="0"/>
              </a:spcAft>
              <a:buClrTx/>
              <a:buSzTx/>
              <a:buFont typeface="Arial"/>
              <a:buChar char="•"/>
              <a:tabLst/>
              <a:defRPr/>
            </a:pPr>
            <a:r>
              <a:rPr kumimoji="0" lang="en-US" sz="3000" b="0" i="0" u="none" strike="noStrike" kern="1200" cap="none" spc="0" normalizeH="0" baseline="0" noProof="0" dirty="0">
                <a:ln>
                  <a:noFill/>
                </a:ln>
                <a:effectLst/>
                <a:uLnTx/>
                <a:uFillTx/>
                <a:latin typeface="Calibri"/>
                <a:ea typeface="+mn-ea"/>
                <a:cs typeface="+mn-cs"/>
              </a:rPr>
              <a:t>emotional control</a:t>
            </a:r>
          </a:p>
        </p:txBody>
      </p:sp>
      <p:pic>
        <p:nvPicPr>
          <p:cNvPr id="26630" name="Picture 6" descr="http://ts4.mm.bing.net/th?id=H.4630357888140735&amp;pid=15.1"/>
          <p:cNvPicPr>
            <a:picLocks noChangeAspect="1" noChangeArrowheads="1"/>
          </p:cNvPicPr>
          <p:nvPr/>
        </p:nvPicPr>
        <p:blipFill>
          <a:blip r:embed="rId3"/>
          <a:srcRect/>
          <a:stretch>
            <a:fillRect/>
          </a:stretch>
        </p:blipFill>
        <p:spPr bwMode="auto">
          <a:xfrm>
            <a:off x="3162995" y="1641531"/>
            <a:ext cx="2777743" cy="27777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ontent Placeholder 2"/>
          <p:cNvSpPr>
            <a:spLocks noGrp="1"/>
          </p:cNvSpPr>
          <p:nvPr>
            <p:ph idx="1"/>
          </p:nvPr>
        </p:nvSpPr>
        <p:spPr>
          <a:xfrm>
            <a:off x="1436036" y="4746770"/>
            <a:ext cx="6152292" cy="1569578"/>
          </a:xfrm>
        </p:spPr>
        <p:txBody>
          <a:bodyPr>
            <a:noAutofit/>
          </a:bodyPr>
          <a:lstStyle/>
          <a:p>
            <a:pPr marL="0" indent="0" algn="ctr">
              <a:spcBef>
                <a:spcPts val="0"/>
              </a:spcBef>
              <a:spcAft>
                <a:spcPts val="0"/>
              </a:spcAft>
              <a:buNone/>
            </a:pPr>
            <a:r>
              <a:rPr lang="en-US" sz="2600" dirty="0"/>
              <a:t>Specific feelings, attitudes and identification with the child and motivation that results in protective vigilance</a:t>
            </a:r>
          </a:p>
        </p:txBody>
      </p:sp>
    </p:spTree>
    <p:extLst>
      <p:ext uri="{BB962C8B-B14F-4D97-AF65-F5344CB8AC3E}">
        <p14:creationId xmlns:p14="http://schemas.microsoft.com/office/powerpoint/2010/main" val="192567816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000"/>
                                  </p:stCondLst>
                                  <p:childTnLst>
                                    <p:set>
                                      <p:cBhvr>
                                        <p:cTn id="6" dur="1" fill="hold">
                                          <p:stCondLst>
                                            <p:cond delay="0"/>
                                          </p:stCondLst>
                                        </p:cTn>
                                        <p:tgtEl>
                                          <p:spTgt spid="26630"/>
                                        </p:tgtEl>
                                        <p:attrNameLst>
                                          <p:attrName>style.visibility</p:attrName>
                                        </p:attrNameLst>
                                      </p:cBhvr>
                                      <p:to>
                                        <p:strVal val="hidden"/>
                                      </p:to>
                                    </p:set>
                                  </p:childTnLst>
                                </p:cTn>
                              </p:par>
                              <p:par>
                                <p:cTn id="7" presetID="10" presetClass="entr" presetSubtype="0" fill="hold" grpId="1" nodeType="withEffect">
                                  <p:stCondLst>
                                    <p:cond delay="250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2000"/>
                                        <p:tgtEl>
                                          <p:spTgt spid="6">
                                            <p:txEl>
                                              <p:pRg st="0" end="0"/>
                                            </p:txEl>
                                          </p:spTgt>
                                        </p:tgtEl>
                                      </p:cBhvr>
                                    </p:animEffect>
                                  </p:childTnLst>
                                </p:cTn>
                              </p:par>
                              <p:par>
                                <p:cTn id="10" presetID="1" presetClass="exit" presetSubtype="0" fill="hold" grpId="0" nodeType="withEffect">
                                  <p:stCondLst>
                                    <p:cond delay="12000"/>
                                  </p:stCondLst>
                                  <p:childTnLst>
                                    <p:set>
                                      <p:cBhvr>
                                        <p:cTn id="11" dur="1" fill="hold">
                                          <p:stCondLst>
                                            <p:cond delay="0"/>
                                          </p:stCondLst>
                                        </p:cTn>
                                        <p:tgtEl>
                                          <p:spTgt spid="6">
                                            <p:txEl>
                                              <p:pRg st="0" end="0"/>
                                            </p:txEl>
                                          </p:spTgt>
                                        </p:tgtEl>
                                        <p:attrNameLst>
                                          <p:attrName>style.visibility</p:attrName>
                                        </p:attrNameLst>
                                      </p:cBhvr>
                                      <p:to>
                                        <p:strVal val="hidden"/>
                                      </p:to>
                                    </p:set>
                                  </p:childTnLst>
                                </p:cTn>
                              </p:par>
                              <p:par>
                                <p:cTn id="12" presetID="2" presetClass="entr" presetSubtype="2" fill="hold" grpId="0" nodeType="withEffect">
                                  <p:stCondLst>
                                    <p:cond delay="1200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4" fill="hold" grpId="0" nodeType="withEffect">
                                  <p:stCondLst>
                                    <p:cond delay="1500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750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0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300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400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additive="base">
                                        <p:cTn id="3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5500"/>
                                  </p:stCondLst>
                                  <p:childTnLst>
                                    <p:set>
                                      <p:cBhvr>
                                        <p:cTn id="37" dur="1" fill="hold">
                                          <p:stCondLst>
                                            <p:cond delay="0"/>
                                          </p:stCondLst>
                                        </p:cTn>
                                        <p:tgtEl>
                                          <p:spTgt spid="5">
                                            <p:txEl>
                                              <p:pRg st="6" end="6"/>
                                            </p:txEl>
                                          </p:spTgt>
                                        </p:tgtEl>
                                        <p:attrNameLst>
                                          <p:attrName>style.visibility</p:attrName>
                                        </p:attrNameLst>
                                      </p:cBhvr>
                                      <p:to>
                                        <p:strVal val="visible"/>
                                      </p:to>
                                    </p:set>
                                    <p:anim calcmode="lin" valueType="num">
                                      <p:cBhvr additive="base">
                                        <p:cTn id="3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800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additive="base">
                                        <p:cTn id="42"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P spid="6"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77791831"/>
              </p:ext>
            </p:extLst>
          </p:nvPr>
        </p:nvGraphicFramePr>
        <p:xfrm>
          <a:off x="733647" y="1279120"/>
          <a:ext cx="7825562"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Assessment of Protective Capacity</a:t>
            </a: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Safety Decision-Making</a:t>
            </a:r>
          </a:p>
        </p:txBody>
      </p:sp>
      <p:sp>
        <p:nvSpPr>
          <p:cNvPr id="17" name="Slide Number Placeholder 16"/>
          <p:cNvSpPr>
            <a:spLocks noGrp="1"/>
          </p:cNvSpPr>
          <p:nvPr>
            <p:ph type="sldNum" sz="quarter" idx="4294967295"/>
          </p:nvPr>
        </p:nvSpPr>
        <p:spPr>
          <a:xfrm>
            <a:off x="6600484" y="6230222"/>
            <a:ext cx="2133600" cy="365125"/>
          </a:xfrm>
          <a:prstGeom prst="rect">
            <a:avLst/>
          </a:prstGeom>
        </p:spPr>
        <p:txBody>
          <a:bodyPr/>
          <a:lstStyle/>
          <a:p>
            <a:fld id="{B4C01E4B-9AA8-4FCE-BE5D-0154C8AD6EF7}" type="slidenum">
              <a:rPr lang="en-US" smtClean="0"/>
              <a:pPr/>
              <a:t>36</a:t>
            </a:fld>
            <a:endParaRPr lang="en-US"/>
          </a:p>
        </p:txBody>
      </p:sp>
      <p:pic>
        <p:nvPicPr>
          <p:cNvPr id="7" name="Picture 6" descr="bboard_bg.jpeg"/>
          <p:cNvPicPr>
            <a:picLocks/>
          </p:cNvPicPr>
          <p:nvPr/>
        </p:nvPicPr>
        <p:blipFill>
          <a:blip r:embed="rId3"/>
          <a:stretch>
            <a:fillRect/>
          </a:stretch>
        </p:blipFill>
        <p:spPr>
          <a:xfrm>
            <a:off x="0" y="1033271"/>
            <a:ext cx="9144000" cy="5852160"/>
          </a:xfrm>
          <a:prstGeom prst="rect">
            <a:avLst/>
          </a:prstGeom>
        </p:spPr>
      </p:pic>
      <p:sp>
        <p:nvSpPr>
          <p:cNvPr id="8" name="TextBox 7"/>
          <p:cNvSpPr txBox="1"/>
          <p:nvPr/>
        </p:nvSpPr>
        <p:spPr>
          <a:xfrm>
            <a:off x="644958" y="2765282"/>
            <a:ext cx="1787856" cy="923330"/>
          </a:xfrm>
          <a:prstGeom prst="rect">
            <a:avLst/>
          </a:prstGeom>
          <a:noFill/>
        </p:spPr>
        <p:txBody>
          <a:bodyPr wrap="square" rtlCol="0">
            <a:spAutoFit/>
          </a:bodyPr>
          <a:lstStyle/>
          <a:p>
            <a:r>
              <a:rPr lang="en-US" b="1" dirty="0">
                <a:solidFill>
                  <a:schemeClr val="bg1"/>
                </a:solidFill>
                <a:latin typeface="Calibri" pitchFamily="34" charset="0"/>
                <a:cs typeface="Calibri" pitchFamily="34" charset="0"/>
              </a:rPr>
              <a:t>Present or impending danger threats</a:t>
            </a:r>
          </a:p>
        </p:txBody>
      </p:sp>
      <p:sp>
        <p:nvSpPr>
          <p:cNvPr id="9" name="TextBox 8"/>
          <p:cNvSpPr txBox="1"/>
          <p:nvPr/>
        </p:nvSpPr>
        <p:spPr>
          <a:xfrm>
            <a:off x="2876365" y="3037058"/>
            <a:ext cx="1821993" cy="646331"/>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Child vulnerability</a:t>
            </a:r>
          </a:p>
        </p:txBody>
      </p:sp>
      <p:sp>
        <p:nvSpPr>
          <p:cNvPr id="10" name="TextBox 9"/>
          <p:cNvSpPr txBox="1"/>
          <p:nvPr/>
        </p:nvSpPr>
        <p:spPr>
          <a:xfrm>
            <a:off x="5282260" y="2903781"/>
            <a:ext cx="1599739" cy="923330"/>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Caregiver protective capacity</a:t>
            </a:r>
          </a:p>
        </p:txBody>
      </p:sp>
      <p:sp>
        <p:nvSpPr>
          <p:cNvPr id="11" name="TextBox 10"/>
          <p:cNvSpPr txBox="1"/>
          <p:nvPr/>
        </p:nvSpPr>
        <p:spPr>
          <a:xfrm>
            <a:off x="6657724" y="3088447"/>
            <a:ext cx="688288" cy="553998"/>
          </a:xfrm>
          <a:prstGeom prst="rect">
            <a:avLst/>
          </a:prstGeom>
          <a:noFill/>
        </p:spPr>
        <p:txBody>
          <a:bodyPr wrap="square" rtlCol="0">
            <a:spAutoFit/>
          </a:bodyPr>
          <a:lstStyle/>
          <a:p>
            <a:pPr algn="ctr">
              <a:buNone/>
            </a:pPr>
            <a:r>
              <a:rPr lang="en-US" sz="3000" dirty="0">
                <a:solidFill>
                  <a:schemeClr val="bg1"/>
                </a:solidFill>
                <a:latin typeface="Arial Black" pitchFamily="34" charset="0"/>
              </a:rPr>
              <a:t>=</a:t>
            </a:r>
          </a:p>
        </p:txBody>
      </p:sp>
      <p:sp>
        <p:nvSpPr>
          <p:cNvPr id="12" name="TextBox 11"/>
          <p:cNvSpPr txBox="1"/>
          <p:nvPr/>
        </p:nvSpPr>
        <p:spPr>
          <a:xfrm>
            <a:off x="7178040" y="2971800"/>
            <a:ext cx="1384111" cy="769441"/>
          </a:xfrm>
          <a:prstGeom prst="rect">
            <a:avLst/>
          </a:prstGeom>
          <a:noFill/>
        </p:spPr>
        <p:txBody>
          <a:bodyPr wrap="square" rtlCol="0">
            <a:spAutoFit/>
          </a:bodyPr>
          <a:lstStyle/>
          <a:p>
            <a:pPr algn="ctr">
              <a:buNone/>
            </a:pPr>
            <a:r>
              <a:rPr lang="en-US" sz="2200" b="1" dirty="0">
                <a:solidFill>
                  <a:schemeClr val="bg1"/>
                </a:solidFill>
                <a:latin typeface="Calibri" pitchFamily="34" charset="0"/>
                <a:cs typeface="Calibri" pitchFamily="34" charset="0"/>
              </a:rPr>
              <a:t>Safe </a:t>
            </a:r>
          </a:p>
          <a:p>
            <a:pPr algn="ctr">
              <a:buNone/>
            </a:pPr>
            <a:r>
              <a:rPr lang="en-US" sz="2200" b="1" dirty="0">
                <a:solidFill>
                  <a:schemeClr val="bg1"/>
                </a:solidFill>
                <a:latin typeface="Calibri" pitchFamily="34" charset="0"/>
                <a:cs typeface="Calibri" pitchFamily="34" charset="0"/>
              </a:rPr>
              <a:t>or Unsafe</a:t>
            </a:r>
          </a:p>
        </p:txBody>
      </p:sp>
      <p:sp>
        <p:nvSpPr>
          <p:cNvPr id="13" name="TextBox 12"/>
          <p:cNvSpPr txBox="1"/>
          <p:nvPr/>
        </p:nvSpPr>
        <p:spPr>
          <a:xfrm>
            <a:off x="2297261" y="3076572"/>
            <a:ext cx="927121"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sp>
        <p:nvSpPr>
          <p:cNvPr id="14" name="TextBox 13"/>
          <p:cNvSpPr txBox="1"/>
          <p:nvPr/>
        </p:nvSpPr>
        <p:spPr>
          <a:xfrm>
            <a:off x="4526280" y="3076572"/>
            <a:ext cx="979694"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pic>
        <p:nvPicPr>
          <p:cNvPr id="15" name="Picture 14" descr="chalk.png"/>
          <p:cNvPicPr>
            <a:picLocks noChangeAspect="1"/>
          </p:cNvPicPr>
          <p:nvPr/>
        </p:nvPicPr>
        <p:blipFill>
          <a:blip r:embed="rId4"/>
          <a:stretch>
            <a:fillRect/>
          </a:stretch>
        </p:blipFill>
        <p:spPr>
          <a:xfrm rot="4485318">
            <a:off x="6698698" y="4659109"/>
            <a:ext cx="1326825" cy="1098554"/>
          </a:xfrm>
          <a:prstGeom prst="rect">
            <a:avLst/>
          </a:prstGeom>
        </p:spPr>
      </p:pic>
      <p:sp>
        <p:nvSpPr>
          <p:cNvPr id="23" name="Oval 22"/>
          <p:cNvSpPr/>
          <p:nvPr/>
        </p:nvSpPr>
        <p:spPr>
          <a:xfrm>
            <a:off x="591794" y="1428591"/>
            <a:ext cx="6205141" cy="4061461"/>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815719" y="2463343"/>
            <a:ext cx="1566273" cy="1569660"/>
          </a:xfrm>
          <a:prstGeom prst="rect">
            <a:avLst/>
          </a:prstGeom>
          <a:noFill/>
        </p:spPr>
        <p:txBody>
          <a:bodyPr wrap="square" lIns="91440" tIns="45720" rIns="91440" bIns="45720">
            <a:spAutoFit/>
          </a:bodyPr>
          <a:lstStyle/>
          <a:p>
            <a:pPr algn="ctr"/>
            <a: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Rectangle 24"/>
          <p:cNvSpPr/>
          <p:nvPr/>
        </p:nvSpPr>
        <p:spPr>
          <a:xfrm>
            <a:off x="543795" y="2509413"/>
            <a:ext cx="1566273" cy="1569660"/>
          </a:xfrm>
          <a:prstGeom prst="rect">
            <a:avLst/>
          </a:prstGeom>
          <a:noFill/>
        </p:spPr>
        <p:txBody>
          <a:bodyPr wrap="square" lIns="91440" tIns="45720" rIns="91440" bIns="45720">
            <a:spAutoFit/>
          </a:bodyPr>
          <a:lstStyle/>
          <a:p>
            <a:pPr algn="ctr"/>
            <a: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Rectangle 25"/>
          <p:cNvSpPr/>
          <p:nvPr/>
        </p:nvSpPr>
        <p:spPr>
          <a:xfrm>
            <a:off x="5034459" y="2523584"/>
            <a:ext cx="1566273" cy="1569660"/>
          </a:xfrm>
          <a:prstGeom prst="rect">
            <a:avLst/>
          </a:prstGeom>
          <a:noFill/>
        </p:spPr>
        <p:txBody>
          <a:bodyPr wrap="square" lIns="91440" tIns="45720" rIns="91440" bIns="45720">
            <a:spAutoFit/>
          </a:bodyPr>
          <a:lstStyle/>
          <a:p>
            <a:pPr algn="ctr"/>
            <a:r>
              <a:rPr lang="en-U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86528397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450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0" nodeType="withEffect">
                                  <p:stCondLst>
                                    <p:cond delay="580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xit" presetSubtype="0" fill="hold" grpId="0" nodeType="withEffect">
                                  <p:stCondLst>
                                    <p:cond delay="6800"/>
                                  </p:stCondLst>
                                  <p:childTnLst>
                                    <p:set>
                                      <p:cBhvr>
                                        <p:cTn id="10" dur="1" fill="hold">
                                          <p:stCondLst>
                                            <p:cond delay="0"/>
                                          </p:stCondLst>
                                        </p:cTn>
                                        <p:tgtEl>
                                          <p:spTgt spid="26"/>
                                        </p:tgtEl>
                                        <p:attrNameLst>
                                          <p:attrName>style.visibility</p:attrName>
                                        </p:attrNameLst>
                                      </p:cBhvr>
                                      <p:to>
                                        <p:strVal val="hidden"/>
                                      </p:to>
                                    </p:set>
                                  </p:childTnLst>
                                </p:cTn>
                              </p:par>
                              <p:par>
                                <p:cTn id="11" presetID="21" presetClass="entr" presetSubtype="4" fill="hold" grpId="0" nodeType="withEffect">
                                  <p:stCondLst>
                                    <p:cond delay="9000"/>
                                  </p:stCondLst>
                                  <p:childTnLst>
                                    <p:set>
                                      <p:cBhvr>
                                        <p:cTn id="12" dur="1" fill="hold">
                                          <p:stCondLst>
                                            <p:cond delay="0"/>
                                          </p:stCondLst>
                                        </p:cTn>
                                        <p:tgtEl>
                                          <p:spTgt spid="23"/>
                                        </p:tgtEl>
                                        <p:attrNameLst>
                                          <p:attrName>style.visibility</p:attrName>
                                        </p:attrNameLst>
                                      </p:cBhvr>
                                      <p:to>
                                        <p:strVal val="visible"/>
                                      </p:to>
                                    </p:set>
                                    <p:animEffect transition="in" filter="wheel(4)">
                                      <p:cBhvr>
                                        <p:cTn id="13" dur="2000"/>
                                        <p:tgtEl>
                                          <p:spTgt spid="23"/>
                                        </p:tgtEl>
                                      </p:cBhvr>
                                    </p:animEffect>
                                  </p:childTnLst>
                                </p:cTn>
                              </p:par>
                              <p:par>
                                <p:cTn id="14" presetID="63" presetClass="path" presetSubtype="0" accel="50000" decel="50000" fill="hold" grpId="1" nodeType="withEffect">
                                  <p:stCondLst>
                                    <p:cond delay="11000"/>
                                  </p:stCondLst>
                                  <p:childTnLst>
                                    <p:animMotion origin="layout" path="M -3.05556E-6 -1.54487E-6 L 0.46094 -1.54487E-6 " pathEditMode="relative" rAng="0" ptsTypes="AA">
                                      <p:cBhvr>
                                        <p:cTn id="15" dur="2000" fill="hold"/>
                                        <p:tgtEl>
                                          <p:spTgt spid="23"/>
                                        </p:tgtEl>
                                        <p:attrNameLst>
                                          <p:attrName>ppt_x</p:attrName>
                                          <p:attrName>ppt_y</p:attrName>
                                        </p:attrNameLst>
                                      </p:cBhvr>
                                      <p:rCtr x="230" y="0"/>
                                    </p:animMotion>
                                  </p:childTnLst>
                                </p:cTn>
                              </p:par>
                              <p:par>
                                <p:cTn id="16" presetID="6" presetClass="emph" presetSubtype="0" fill="hold" grpId="2" nodeType="withEffect">
                                  <p:stCondLst>
                                    <p:cond delay="12000"/>
                                  </p:stCondLst>
                                  <p:childTnLst>
                                    <p:animScale>
                                      <p:cBhvr>
                                        <p:cTn id="17" dur="2000" fill="hold"/>
                                        <p:tgtEl>
                                          <p:spTgt spid="23"/>
                                        </p:tgtEl>
                                      </p:cBhvr>
                                      <p:by x="40000" y="40000"/>
                                    </p:animScale>
                                  </p:childTnLst>
                                </p:cTn>
                              </p:par>
                              <p:par>
                                <p:cTn id="18" presetID="8" presetClass="emph" presetSubtype="0" fill="hold" grpId="3" nodeType="withEffect">
                                  <p:stCondLst>
                                    <p:cond delay="12000"/>
                                  </p:stCondLst>
                                  <p:childTnLst>
                                    <p:animRot by="5400000">
                                      <p:cBhvr>
                                        <p:cTn id="19"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Session Review</a:t>
            </a:r>
            <a:endParaRPr lang="en-US" dirty="0"/>
          </a:p>
        </p:txBody>
      </p:sp>
      <p:grpSp>
        <p:nvGrpSpPr>
          <p:cNvPr id="14" name="Group 13"/>
          <p:cNvGrpSpPr/>
          <p:nvPr/>
        </p:nvGrpSpPr>
        <p:grpSpPr>
          <a:xfrm>
            <a:off x="452681" y="1268458"/>
            <a:ext cx="8253349" cy="1009546"/>
            <a:chOff x="452681" y="1268458"/>
            <a:chExt cx="8253349" cy="1009546"/>
          </a:xfrm>
        </p:grpSpPr>
        <p:sp>
          <p:nvSpPr>
            <p:cNvPr id="15" name="Chevron 14"/>
            <p:cNvSpPr/>
            <p:nvPr/>
          </p:nvSpPr>
          <p:spPr>
            <a:xfrm rot="5400000">
              <a:off x="302847" y="1428945"/>
              <a:ext cx="998893" cy="699225"/>
            </a:xfrm>
            <a:prstGeom prst="chevr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US"/>
            </a:p>
          </p:txBody>
        </p:sp>
        <p:sp>
          <p:nvSpPr>
            <p:cNvPr id="16" name="Round Same Side Corner Rectangle 15"/>
            <p:cNvSpPr/>
            <p:nvPr/>
          </p:nvSpPr>
          <p:spPr>
            <a:xfrm rot="5400000">
              <a:off x="4616202" y="-2172088"/>
              <a:ext cx="649281" cy="7530374"/>
            </a:xfrm>
            <a:prstGeom prst="round2Same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17" name="Chevron 4"/>
          <p:cNvSpPr/>
          <p:nvPr/>
        </p:nvSpPr>
        <p:spPr>
          <a:xfrm>
            <a:off x="452682" y="1640599"/>
            <a:ext cx="699225" cy="29966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bg1"/>
                </a:solidFill>
                <a:latin typeface="Calibri" pitchFamily="34" charset="0"/>
                <a:cs typeface="Calibri" pitchFamily="34" charset="0"/>
              </a:rPr>
              <a:t>Step 1</a:t>
            </a:r>
          </a:p>
        </p:txBody>
      </p:sp>
      <p:sp>
        <p:nvSpPr>
          <p:cNvPr id="18" name="TextBox 17"/>
          <p:cNvSpPr txBox="1"/>
          <p:nvPr/>
        </p:nvSpPr>
        <p:spPr>
          <a:xfrm>
            <a:off x="1232861" y="1401563"/>
            <a:ext cx="5136079" cy="400110"/>
          </a:xfrm>
          <a:prstGeom prst="rect">
            <a:avLst/>
          </a:prstGeom>
          <a:noFill/>
        </p:spPr>
        <p:txBody>
          <a:bodyPr wrap="square" rtlCol="0">
            <a:spAutoFit/>
          </a:bodyPr>
          <a:lstStyle/>
          <a:p>
            <a:pPr lvl="0">
              <a:buFont typeface="Arial" pitchFamily="34" charset="0"/>
              <a:buChar char="•"/>
            </a:pPr>
            <a:r>
              <a:rPr lang="en-US" sz="2000" dirty="0"/>
              <a:t> </a:t>
            </a:r>
            <a:r>
              <a:rPr lang="en-US" sz="2000" dirty="0">
                <a:latin typeface="Calibri" pitchFamily="34" charset="0"/>
                <a:cs typeface="Calibri" pitchFamily="34" charset="0"/>
              </a:rPr>
              <a:t>Gather sufficient information</a:t>
            </a:r>
          </a:p>
        </p:txBody>
      </p:sp>
      <p:grpSp>
        <p:nvGrpSpPr>
          <p:cNvPr id="19" name="Group 18"/>
          <p:cNvGrpSpPr/>
          <p:nvPr/>
        </p:nvGrpSpPr>
        <p:grpSpPr>
          <a:xfrm>
            <a:off x="452679" y="2167113"/>
            <a:ext cx="8253349" cy="999940"/>
            <a:chOff x="452679" y="2024613"/>
            <a:chExt cx="8253349" cy="999940"/>
          </a:xfrm>
        </p:grpSpPr>
        <p:sp>
          <p:nvSpPr>
            <p:cNvPr id="20" name="Chevron 19"/>
            <p:cNvSpPr/>
            <p:nvPr/>
          </p:nvSpPr>
          <p:spPr>
            <a:xfrm rot="5400000">
              <a:off x="302845" y="2175494"/>
              <a:ext cx="998893" cy="699225"/>
            </a:xfrm>
            <a:prstGeom prst="chevr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5040797"/>
                <a:satOff val="2192"/>
                <a:lumOff val="637"/>
                <a:alphaOff val="0"/>
              </a:schemeClr>
            </a:lnRef>
            <a:fillRef idx="1">
              <a:schemeClr val="accent2">
                <a:hueOff val="-5040797"/>
                <a:satOff val="2192"/>
                <a:lumOff val="637"/>
                <a:alphaOff val="0"/>
              </a:schemeClr>
            </a:fillRef>
            <a:effectRef idx="2">
              <a:schemeClr val="accent2">
                <a:hueOff val="-5040797"/>
                <a:satOff val="2192"/>
                <a:lumOff val="637"/>
                <a:alphaOff val="0"/>
              </a:schemeClr>
            </a:effectRef>
            <a:fontRef idx="minor">
              <a:schemeClr val="lt1"/>
            </a:fontRef>
          </p:style>
          <p:txBody>
            <a:bodyPr/>
            <a:lstStyle/>
            <a:p>
              <a:endParaRPr lang="en-US"/>
            </a:p>
          </p:txBody>
        </p:sp>
        <p:sp>
          <p:nvSpPr>
            <p:cNvPr id="21" name="Round Same Side Corner Rectangle 20"/>
            <p:cNvSpPr/>
            <p:nvPr/>
          </p:nvSpPr>
          <p:spPr>
            <a:xfrm rot="5400000">
              <a:off x="4616200" y="-1415933"/>
              <a:ext cx="649281" cy="7530374"/>
            </a:xfrm>
            <a:prstGeom prst="round2Same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5040797"/>
                <a:satOff val="2192"/>
                <a:lumOff val="6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2" name="Chevron 4"/>
          <p:cNvSpPr/>
          <p:nvPr/>
        </p:nvSpPr>
        <p:spPr>
          <a:xfrm>
            <a:off x="440805" y="2553398"/>
            <a:ext cx="699225" cy="29966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bg1"/>
                </a:solidFill>
                <a:latin typeface="Calibri" pitchFamily="34" charset="0"/>
                <a:cs typeface="Calibri" pitchFamily="34" charset="0"/>
              </a:rPr>
              <a:t>Step 2</a:t>
            </a:r>
          </a:p>
        </p:txBody>
      </p:sp>
      <p:sp>
        <p:nvSpPr>
          <p:cNvPr id="23" name="TextBox 22"/>
          <p:cNvSpPr txBox="1"/>
          <p:nvPr/>
        </p:nvSpPr>
        <p:spPr>
          <a:xfrm>
            <a:off x="1232861" y="2179067"/>
            <a:ext cx="7448632" cy="646331"/>
          </a:xfrm>
          <a:prstGeom prst="rect">
            <a:avLst/>
          </a:prstGeom>
          <a:noFill/>
        </p:spPr>
        <p:txBody>
          <a:bodyPr wrap="square" rtlCol="0">
            <a:spAutoFit/>
          </a:bodyPr>
          <a:lstStyle/>
          <a:p>
            <a:pPr marL="169863" indent="-169863">
              <a:lnSpc>
                <a:spcPct val="90000"/>
              </a:lnSpc>
              <a:buFont typeface="Arial" pitchFamily="34" charset="0"/>
              <a:buChar char="•"/>
            </a:pPr>
            <a:r>
              <a:rPr lang="en-US" sz="2000" dirty="0">
                <a:latin typeface="Calibri" pitchFamily="34" charset="0"/>
                <a:cs typeface="Calibri" pitchFamily="34" charset="0"/>
              </a:rPr>
              <a:t>Weigh the information against our criteria for present &amp; impending danger to determine if one or more exists</a:t>
            </a:r>
            <a:r>
              <a:rPr lang="en-US" sz="1900" dirty="0">
                <a:latin typeface="Calibri" pitchFamily="34" charset="0"/>
                <a:cs typeface="Calibri" pitchFamily="34" charset="0"/>
              </a:rPr>
              <a:t> </a:t>
            </a:r>
          </a:p>
        </p:txBody>
      </p:sp>
      <p:grpSp>
        <p:nvGrpSpPr>
          <p:cNvPr id="24" name="Group 23"/>
          <p:cNvGrpSpPr/>
          <p:nvPr/>
        </p:nvGrpSpPr>
        <p:grpSpPr>
          <a:xfrm>
            <a:off x="464555" y="3060178"/>
            <a:ext cx="8253350" cy="998893"/>
            <a:chOff x="452680" y="2929553"/>
            <a:chExt cx="8253350" cy="998893"/>
          </a:xfrm>
        </p:grpSpPr>
        <p:sp>
          <p:nvSpPr>
            <p:cNvPr id="25" name="Chevron 24"/>
            <p:cNvSpPr/>
            <p:nvPr/>
          </p:nvSpPr>
          <p:spPr>
            <a:xfrm rot="5400000">
              <a:off x="302846" y="3079387"/>
              <a:ext cx="998893" cy="699225"/>
            </a:xfrm>
            <a:prstGeom prst="chevr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0081594"/>
                <a:satOff val="4384"/>
                <a:lumOff val="1275"/>
                <a:alphaOff val="0"/>
              </a:schemeClr>
            </a:lnRef>
            <a:fillRef idx="1">
              <a:schemeClr val="accent2">
                <a:hueOff val="-10081594"/>
                <a:satOff val="4384"/>
                <a:lumOff val="1275"/>
                <a:alphaOff val="0"/>
              </a:schemeClr>
            </a:fillRef>
            <a:effectRef idx="2">
              <a:schemeClr val="accent2">
                <a:hueOff val="-10081594"/>
                <a:satOff val="4384"/>
                <a:lumOff val="1275"/>
                <a:alphaOff val="0"/>
              </a:schemeClr>
            </a:effectRef>
            <a:fontRef idx="minor">
              <a:schemeClr val="lt1"/>
            </a:fontRef>
          </p:style>
          <p:txBody>
            <a:bodyPr/>
            <a:lstStyle/>
            <a:p>
              <a:endParaRPr lang="en-US"/>
            </a:p>
          </p:txBody>
        </p:sp>
        <p:sp>
          <p:nvSpPr>
            <p:cNvPr id="26" name="Round Same Side Corner Rectangle 25"/>
            <p:cNvSpPr/>
            <p:nvPr/>
          </p:nvSpPr>
          <p:spPr>
            <a:xfrm rot="5400000">
              <a:off x="4616202" y="-510383"/>
              <a:ext cx="649281" cy="7530374"/>
            </a:xfrm>
            <a:prstGeom prst="round2Same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0081594"/>
                <a:satOff val="4384"/>
                <a:lumOff val="1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7" name="Chevron 4"/>
          <p:cNvSpPr/>
          <p:nvPr/>
        </p:nvSpPr>
        <p:spPr>
          <a:xfrm>
            <a:off x="452681" y="3445416"/>
            <a:ext cx="699225" cy="29966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bg1"/>
                </a:solidFill>
                <a:latin typeface="Calibri" pitchFamily="34" charset="0"/>
                <a:cs typeface="Calibri" pitchFamily="34" charset="0"/>
              </a:rPr>
              <a:t>Step 3</a:t>
            </a:r>
          </a:p>
        </p:txBody>
      </p:sp>
      <p:sp>
        <p:nvSpPr>
          <p:cNvPr id="28" name="TextBox 27"/>
          <p:cNvSpPr txBox="1"/>
          <p:nvPr/>
        </p:nvSpPr>
        <p:spPr>
          <a:xfrm>
            <a:off x="1232861" y="3012202"/>
            <a:ext cx="7241288" cy="1000274"/>
          </a:xfrm>
          <a:prstGeom prst="rect">
            <a:avLst/>
          </a:prstGeom>
          <a:noFill/>
        </p:spPr>
        <p:txBody>
          <a:bodyPr wrap="square" rtlCol="0">
            <a:spAutoFit/>
          </a:bodyPr>
          <a:lstStyle/>
          <a:p>
            <a:pPr marL="169863" lvl="0" indent="-169863">
              <a:buFont typeface="Arial" pitchFamily="34" charset="0"/>
              <a:buChar char="•"/>
            </a:pPr>
            <a:r>
              <a:rPr lang="en-US" sz="2000" dirty="0">
                <a:latin typeface="Calibri" pitchFamily="34" charset="0"/>
                <a:cs typeface="Calibri" pitchFamily="34" charset="0"/>
              </a:rPr>
              <a:t>Determine child vulnerability to these identified threats, again using the sufficient information gathered</a:t>
            </a:r>
          </a:p>
          <a:p>
            <a:endParaRPr lang="en-US" sz="1900" dirty="0"/>
          </a:p>
        </p:txBody>
      </p:sp>
      <p:grpSp>
        <p:nvGrpSpPr>
          <p:cNvPr id="29" name="Group 28"/>
          <p:cNvGrpSpPr/>
          <p:nvPr/>
        </p:nvGrpSpPr>
        <p:grpSpPr>
          <a:xfrm>
            <a:off x="474260" y="3952197"/>
            <a:ext cx="8243642" cy="998893"/>
            <a:chOff x="474260" y="3774072"/>
            <a:chExt cx="8243642" cy="998893"/>
          </a:xfrm>
        </p:grpSpPr>
        <p:sp>
          <p:nvSpPr>
            <p:cNvPr id="30" name="Round Same Side Corner Rectangle 29"/>
            <p:cNvSpPr/>
            <p:nvPr/>
          </p:nvSpPr>
          <p:spPr>
            <a:xfrm rot="5400000">
              <a:off x="4628074" y="336845"/>
              <a:ext cx="649281" cy="7530374"/>
            </a:xfrm>
            <a:prstGeom prst="round2Same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0081594"/>
                <a:satOff val="4384"/>
                <a:lumOff val="1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1" name="Chevron 30"/>
            <p:cNvSpPr/>
            <p:nvPr/>
          </p:nvSpPr>
          <p:spPr>
            <a:xfrm rot="5400000">
              <a:off x="324426" y="3923906"/>
              <a:ext cx="998893" cy="699225"/>
            </a:xfrm>
            <a:prstGeom prst="chevr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5122391"/>
                <a:satOff val="6577"/>
                <a:lumOff val="1912"/>
                <a:alphaOff val="0"/>
              </a:schemeClr>
            </a:lnRef>
            <a:fillRef idx="1">
              <a:schemeClr val="accent2">
                <a:hueOff val="-15122391"/>
                <a:satOff val="6577"/>
                <a:lumOff val="1912"/>
                <a:alphaOff val="0"/>
              </a:schemeClr>
            </a:fillRef>
            <a:effectRef idx="2">
              <a:schemeClr val="accent2">
                <a:hueOff val="-15122391"/>
                <a:satOff val="6577"/>
                <a:lumOff val="1912"/>
                <a:alphaOff val="0"/>
              </a:schemeClr>
            </a:effectRef>
            <a:fontRef idx="minor">
              <a:schemeClr val="lt1"/>
            </a:fontRef>
          </p:style>
          <p:txBody>
            <a:bodyPr/>
            <a:lstStyle/>
            <a:p>
              <a:endParaRPr lang="en-US"/>
            </a:p>
          </p:txBody>
        </p:sp>
      </p:grpSp>
      <p:sp>
        <p:nvSpPr>
          <p:cNvPr id="32" name="Chevron 4"/>
          <p:cNvSpPr/>
          <p:nvPr/>
        </p:nvSpPr>
        <p:spPr>
          <a:xfrm>
            <a:off x="474261" y="4337435"/>
            <a:ext cx="699225" cy="29966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bg1"/>
                </a:solidFill>
                <a:latin typeface="Calibri" pitchFamily="34" charset="0"/>
                <a:cs typeface="Calibri" pitchFamily="34" charset="0"/>
              </a:rPr>
              <a:t>Step 4</a:t>
            </a:r>
          </a:p>
        </p:txBody>
      </p:sp>
      <p:sp>
        <p:nvSpPr>
          <p:cNvPr id="33" name="TextBox 32"/>
          <p:cNvSpPr txBox="1"/>
          <p:nvPr/>
        </p:nvSpPr>
        <p:spPr>
          <a:xfrm>
            <a:off x="1232861" y="3908509"/>
            <a:ext cx="7448632" cy="707886"/>
          </a:xfrm>
          <a:prstGeom prst="rect">
            <a:avLst/>
          </a:prstGeom>
          <a:noFill/>
        </p:spPr>
        <p:txBody>
          <a:bodyPr wrap="square" rtlCol="0">
            <a:spAutoFit/>
          </a:bodyPr>
          <a:lstStyle/>
          <a:p>
            <a:pPr marL="169863" indent="-169863">
              <a:buFont typeface="Arial" pitchFamily="34" charset="0"/>
              <a:buChar char="•"/>
            </a:pPr>
            <a:r>
              <a:rPr lang="en-US" sz="2000" dirty="0">
                <a:latin typeface="Calibri" pitchFamily="34" charset="0"/>
                <a:cs typeface="Calibri" pitchFamily="34" charset="0"/>
              </a:rPr>
              <a:t>Determine if protective capacity exists to manage the specific identified threats</a:t>
            </a:r>
          </a:p>
        </p:txBody>
      </p:sp>
      <p:grpSp>
        <p:nvGrpSpPr>
          <p:cNvPr id="34" name="Group 33"/>
          <p:cNvGrpSpPr/>
          <p:nvPr/>
        </p:nvGrpSpPr>
        <p:grpSpPr>
          <a:xfrm>
            <a:off x="486136" y="4855644"/>
            <a:ext cx="8241473" cy="998893"/>
            <a:chOff x="486136" y="4606269"/>
            <a:chExt cx="8241473" cy="998893"/>
          </a:xfrm>
        </p:grpSpPr>
        <p:sp>
          <p:nvSpPr>
            <p:cNvPr id="35" name="Chevron 34"/>
            <p:cNvSpPr/>
            <p:nvPr/>
          </p:nvSpPr>
          <p:spPr>
            <a:xfrm rot="5400000">
              <a:off x="336302" y="4756103"/>
              <a:ext cx="998893" cy="699225"/>
            </a:xfrm>
            <a:prstGeom prst="chevron">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20163188"/>
                <a:satOff val="8769"/>
                <a:lumOff val="2550"/>
                <a:alphaOff val="0"/>
              </a:schemeClr>
            </a:lnRef>
            <a:fillRef idx="1">
              <a:schemeClr val="accent2">
                <a:hueOff val="-20163188"/>
                <a:satOff val="8769"/>
                <a:lumOff val="2550"/>
                <a:alphaOff val="0"/>
              </a:schemeClr>
            </a:fillRef>
            <a:effectRef idx="2">
              <a:schemeClr val="accent2">
                <a:hueOff val="-20163188"/>
                <a:satOff val="8769"/>
                <a:lumOff val="2550"/>
                <a:alphaOff val="0"/>
              </a:schemeClr>
            </a:effectRef>
            <a:fontRef idx="minor">
              <a:schemeClr val="lt1"/>
            </a:fontRef>
          </p:style>
          <p:txBody>
            <a:bodyPr/>
            <a:lstStyle/>
            <a:p>
              <a:endParaRPr lang="en-US"/>
            </a:p>
          </p:txBody>
        </p:sp>
        <p:sp>
          <p:nvSpPr>
            <p:cNvPr id="36" name="Round Same Side Corner Rectangle 35"/>
            <p:cNvSpPr/>
            <p:nvPr/>
          </p:nvSpPr>
          <p:spPr>
            <a:xfrm rot="5400000">
              <a:off x="4637781" y="1165723"/>
              <a:ext cx="649281" cy="7530374"/>
            </a:xfrm>
            <a:prstGeom prst="round2Same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hueOff val="-10081594"/>
                <a:satOff val="4384"/>
                <a:lumOff val="1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37" name="Chevron 4"/>
          <p:cNvSpPr/>
          <p:nvPr/>
        </p:nvSpPr>
        <p:spPr>
          <a:xfrm>
            <a:off x="486137" y="5217132"/>
            <a:ext cx="699225" cy="299668"/>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chemeClr val="bg1"/>
                </a:solidFill>
                <a:latin typeface="Calibri" pitchFamily="34" charset="0"/>
                <a:cs typeface="Calibri" pitchFamily="34" charset="0"/>
              </a:rPr>
              <a:t>Step 5</a:t>
            </a:r>
          </a:p>
        </p:txBody>
      </p:sp>
      <p:sp>
        <p:nvSpPr>
          <p:cNvPr id="38" name="TextBox 37"/>
          <p:cNvSpPr txBox="1"/>
          <p:nvPr/>
        </p:nvSpPr>
        <p:spPr>
          <a:xfrm>
            <a:off x="1234440" y="4952222"/>
            <a:ext cx="6517745" cy="400110"/>
          </a:xfrm>
          <a:prstGeom prst="rect">
            <a:avLst/>
          </a:prstGeom>
          <a:noFill/>
        </p:spPr>
        <p:txBody>
          <a:bodyPr wrap="square" rtlCol="0">
            <a:spAutoFit/>
          </a:bodyPr>
          <a:lstStyle/>
          <a:p>
            <a:pPr marL="169863" lvl="0" indent="-169863">
              <a:buFont typeface="Arial" pitchFamily="34" charset="0"/>
              <a:buChar char="•"/>
            </a:pPr>
            <a:r>
              <a:rPr lang="en-US" sz="2000" dirty="0">
                <a:latin typeface="Calibri" pitchFamily="34" charset="0"/>
                <a:cs typeface="Calibri" pitchFamily="34" charset="0"/>
              </a:rPr>
              <a:t>Reach a decision about whether the child is safe or unsafe</a:t>
            </a:r>
          </a:p>
        </p:txBody>
      </p:sp>
    </p:spTree>
    <p:extLst>
      <p:ext uri="{BB962C8B-B14F-4D97-AF65-F5344CB8AC3E}">
        <p14:creationId xmlns:p14="http://schemas.microsoft.com/office/powerpoint/2010/main" val="9391571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600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0" fill="hold" grpId="0" nodeType="withEffect">
                                  <p:stCondLst>
                                    <p:cond delay="1050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0" fill="hold" grpId="0" nodeType="withEffect">
                                  <p:stCondLst>
                                    <p:cond delay="190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0" fill="hold" grpId="0" nodeType="withEffect">
                                  <p:stCondLst>
                                    <p:cond delay="2650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0" fill="hold" grpId="0" nodeType="withEffect">
                                  <p:stCondLst>
                                    <p:cond delay="340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8" grpId="0"/>
      <p:bldP spid="33" grpId="0"/>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22500" y="612062"/>
          <a:ext cx="8372104" cy="4898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t>Upcoming e-Learning Module</a:t>
            </a:r>
            <a:endParaRPr lang="en-US" dirty="0"/>
          </a:p>
        </p:txBody>
      </p:sp>
    </p:spTree>
    <p:extLst>
      <p:ext uri="{BB962C8B-B14F-4D97-AF65-F5344CB8AC3E}">
        <p14:creationId xmlns:p14="http://schemas.microsoft.com/office/powerpoint/2010/main" val="1010315260"/>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iz-pt-2.jpg"/>
          <p:cNvPicPr>
            <a:picLocks noGrp="1"/>
          </p:cNvPicPr>
          <p:nvPr>
            <p:ph idx="1"/>
          </p:nvPr>
        </p:nvPicPr>
        <p:blipFill>
          <a:blip r:embed="rId3" cstate="print"/>
          <a:stretch>
            <a:fillRect/>
          </a:stretch>
        </p:blipFill>
        <p:spPr>
          <a:xfrm>
            <a:off x="0" y="1039561"/>
            <a:ext cx="9144000" cy="5833872"/>
          </a:xfrm>
        </p:spPr>
      </p:pic>
      <p:sp>
        <p:nvSpPr>
          <p:cNvPr id="2" name="Title 1"/>
          <p:cNvSpPr>
            <a:spLocks noGrp="1"/>
          </p:cNvSpPr>
          <p:nvPr>
            <p:ph type="title"/>
          </p:nvPr>
        </p:nvSpPr>
        <p:spPr/>
        <p:txBody>
          <a:bodyPr/>
          <a:lstStyle/>
          <a:p>
            <a:r>
              <a:rPr lang="en-US"/>
              <a:t>Quiz Directions</a:t>
            </a:r>
            <a:endParaRPr lang="en-US" dirty="0"/>
          </a:p>
        </p:txBody>
      </p:sp>
    </p:spTree>
    <p:extLst>
      <p:ext uri="{BB962C8B-B14F-4D97-AF65-F5344CB8AC3E}">
        <p14:creationId xmlns:p14="http://schemas.microsoft.com/office/powerpoint/2010/main" val="1661442921"/>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4560-00_Embossed_Writing_Paper_G.jpg"/>
          <p:cNvPicPr>
            <a:picLocks noGrp="1" noChangeAspect="1"/>
          </p:cNvPicPr>
          <p:nvPr>
            <p:ph idx="1"/>
          </p:nvPr>
        </p:nvPicPr>
        <p:blipFill>
          <a:blip r:embed="rId3"/>
          <a:stretch>
            <a:fillRect/>
          </a:stretch>
        </p:blipFill>
        <p:spPr>
          <a:xfrm>
            <a:off x="954537" y="1374808"/>
            <a:ext cx="7543270" cy="4525962"/>
          </a:xfrm>
        </p:spPr>
      </p:pic>
      <p:sp>
        <p:nvSpPr>
          <p:cNvPr id="2" name="Title 1"/>
          <p:cNvSpPr>
            <a:spLocks noGrp="1"/>
          </p:cNvSpPr>
          <p:nvPr>
            <p:ph type="title"/>
          </p:nvPr>
        </p:nvSpPr>
        <p:spPr/>
        <p:txBody>
          <a:bodyPr/>
          <a:lstStyle/>
          <a:p>
            <a:r>
              <a:rPr lang="en-US" dirty="0"/>
              <a:t>Foundation of Quality Decision Making?</a:t>
            </a:r>
          </a:p>
        </p:txBody>
      </p:sp>
      <p:sp>
        <p:nvSpPr>
          <p:cNvPr id="5" name="TextBox 4"/>
          <p:cNvSpPr txBox="1"/>
          <p:nvPr/>
        </p:nvSpPr>
        <p:spPr>
          <a:xfrm>
            <a:off x="2623071" y="3064432"/>
            <a:ext cx="4375172" cy="646331"/>
          </a:xfrm>
          <a:prstGeom prst="rect">
            <a:avLst/>
          </a:prstGeom>
          <a:noFill/>
        </p:spPr>
        <p:txBody>
          <a:bodyPr wrap="none" rtlCol="0">
            <a:spAutoFit/>
          </a:bodyPr>
          <a:lstStyle/>
          <a:p>
            <a:r>
              <a:rPr lang="en-US" sz="3600" dirty="0">
                <a:latin typeface="Calibri" pitchFamily="34" charset="0"/>
                <a:cs typeface="Calibri" pitchFamily="34" charset="0"/>
              </a:rPr>
              <a:t>Information Standards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
            <a:ext cx="8808720" cy="792162"/>
          </a:xfrm>
        </p:spPr>
        <p:txBody>
          <a:bodyPr>
            <a:noAutofit/>
          </a:bodyPr>
          <a:lstStyle/>
          <a:p>
            <a:r>
              <a:rPr lang="en-US" sz="3000" dirty="0"/>
              <a:t>Q1: Which of the following best defines impending danger?</a:t>
            </a:r>
          </a:p>
        </p:txBody>
      </p:sp>
      <p:sp>
        <p:nvSpPr>
          <p:cNvPr id="3" name="Content Placeholder 2"/>
          <p:cNvSpPr>
            <a:spLocks noGrp="1"/>
          </p:cNvSpPr>
          <p:nvPr>
            <p:ph idx="4294967295"/>
          </p:nvPr>
        </p:nvSpPr>
        <p:spPr>
          <a:xfrm>
            <a:off x="0" y="1371600"/>
            <a:ext cx="9037320" cy="3556660"/>
          </a:xfrm>
        </p:spPr>
        <p:txBody>
          <a:bodyPr>
            <a:noAutofit/>
          </a:bodyPr>
          <a:lstStyle/>
          <a:p>
            <a:pPr marL="822960" lvl="1" indent="-457200">
              <a:spcBef>
                <a:spcPts val="200"/>
              </a:spcBef>
              <a:spcAft>
                <a:spcPts val="400"/>
              </a:spcAft>
              <a:buFont typeface="+mj-lt"/>
              <a:buAutoNum type="alphaLcPeriod"/>
            </a:pPr>
            <a:r>
              <a:rPr lang="en-US" sz="2000" dirty="0"/>
              <a:t>A child being in a state of danger due to parent/caregiver behaviors, attitudes, motives, emotions and/or situations posing a specific threat of severe harm to a child.</a:t>
            </a:r>
          </a:p>
          <a:p>
            <a:pPr marL="822960" lvl="1" indent="-457200">
              <a:spcBef>
                <a:spcPts val="200"/>
              </a:spcBef>
              <a:spcAft>
                <a:spcPts val="400"/>
              </a:spcAft>
              <a:buFont typeface="+mj-lt"/>
              <a:buAutoNum type="alphaLcPeriod"/>
            </a:pPr>
            <a:r>
              <a:rPr lang="en-US" sz="2000" dirty="0"/>
              <a:t>An immediate, significant, and clearly observable family condition that is actively occurring or in process of occurring at the point of contact with a family and will likely result in serious harm to a child, therefore requiring a prompt CPS “system” response.  </a:t>
            </a:r>
          </a:p>
          <a:p>
            <a:pPr marL="822960" lvl="1" indent="-457200">
              <a:spcBef>
                <a:spcPts val="200"/>
              </a:spcBef>
              <a:spcAft>
                <a:spcPts val="400"/>
              </a:spcAft>
              <a:buFont typeface="+mj-lt"/>
              <a:buAutoNum type="alphaLcPeriod"/>
            </a:pPr>
            <a:r>
              <a:rPr lang="en-US" sz="2000" dirty="0"/>
              <a:t>The point at which a negative family condition gets worse. </a:t>
            </a:r>
          </a:p>
          <a:p>
            <a:pPr marL="822960" lvl="1" indent="-457200">
              <a:spcBef>
                <a:spcPts val="200"/>
              </a:spcBef>
              <a:spcAft>
                <a:spcPts val="400"/>
              </a:spcAft>
              <a:buFont typeface="+mj-lt"/>
              <a:buAutoNum type="alphaLcPeriod"/>
            </a:pPr>
            <a:r>
              <a:rPr lang="en-US" sz="2000" dirty="0"/>
              <a:t>It is the same as present danger.</a:t>
            </a:r>
          </a:p>
        </p:txBody>
      </p:sp>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
            <a:ext cx="8534400" cy="792162"/>
          </a:xfrm>
        </p:spPr>
        <p:txBody>
          <a:bodyPr>
            <a:noAutofit/>
          </a:bodyPr>
          <a:lstStyle/>
          <a:p>
            <a:r>
              <a:rPr lang="en-US" sz="3000" dirty="0"/>
              <a:t>Q1: Which of the following best defines impending danger?</a:t>
            </a:r>
          </a:p>
        </p:txBody>
      </p:sp>
      <p:sp>
        <p:nvSpPr>
          <p:cNvPr id="3" name="Content Placeholder 2"/>
          <p:cNvSpPr>
            <a:spLocks noGrp="1"/>
          </p:cNvSpPr>
          <p:nvPr>
            <p:ph idx="4294967295"/>
          </p:nvPr>
        </p:nvSpPr>
        <p:spPr>
          <a:xfrm>
            <a:off x="2974" y="1371600"/>
            <a:ext cx="8761021" cy="4525962"/>
          </a:xfrm>
        </p:spPr>
        <p:txBody>
          <a:bodyPr>
            <a:normAutofit/>
          </a:bodyPr>
          <a:lstStyle/>
          <a:p>
            <a:pPr marL="822960" lvl="1" indent="-457200">
              <a:spcBef>
                <a:spcPts val="200"/>
              </a:spcBef>
              <a:spcAft>
                <a:spcPts val="400"/>
              </a:spcAft>
              <a:buFont typeface="+mj-lt"/>
              <a:buAutoNum type="alphaLcPeriod"/>
            </a:pPr>
            <a:r>
              <a:rPr lang="en-US" sz="2000" b="1" dirty="0"/>
              <a:t>A CHILD BEING IN A STATE OF PERVASIVE DANGER DUE TO A PARENT’S BEHAVIORS, ATTITUDES, MOTIVES, EMOTIONS OR OUT OF CONTROL FAMILY CONDITIONS.</a:t>
            </a:r>
          </a:p>
          <a:p>
            <a:pPr marL="822960" lvl="1" indent="-457200">
              <a:spcBef>
                <a:spcPts val="200"/>
              </a:spcBef>
              <a:spcAft>
                <a:spcPts val="400"/>
              </a:spcAft>
              <a:buFont typeface="+mj-lt"/>
              <a:buAutoNum type="alphaLcPeriod"/>
            </a:pPr>
            <a:r>
              <a:rPr lang="en-US" sz="2000" dirty="0"/>
              <a:t>An immediate, significant, and clearly observable family condition that is actively occurring or in process of occurring at the point of contact with a family and will likely result in serious harm to a child, therefore requiring a prompt CPS “system” response.  </a:t>
            </a:r>
          </a:p>
          <a:p>
            <a:pPr marL="822960" lvl="1" indent="-457200">
              <a:spcBef>
                <a:spcPts val="200"/>
              </a:spcBef>
              <a:spcAft>
                <a:spcPts val="400"/>
              </a:spcAft>
              <a:buFont typeface="+mj-lt"/>
              <a:buAutoNum type="alphaLcPeriod"/>
            </a:pPr>
            <a:r>
              <a:rPr lang="en-US" sz="2000" dirty="0"/>
              <a:t>The point at which a negative family condition is identified. </a:t>
            </a:r>
          </a:p>
          <a:p>
            <a:pPr marL="822960" lvl="1" indent="-457200">
              <a:spcBef>
                <a:spcPts val="200"/>
              </a:spcBef>
              <a:spcAft>
                <a:spcPts val="400"/>
              </a:spcAft>
              <a:buFont typeface="+mj-lt"/>
              <a:buAutoNum type="alphaLcPeriod"/>
            </a:pPr>
            <a:r>
              <a:rPr lang="en-US" sz="2000" dirty="0"/>
              <a:t>It is the same as present danger.</a:t>
            </a:r>
          </a:p>
        </p:txBody>
      </p:sp>
      <p:sp>
        <p:nvSpPr>
          <p:cNvPr id="8" name="Rounded Rectangle 7"/>
          <p:cNvSpPr/>
          <p:nvPr/>
        </p:nvSpPr>
        <p:spPr>
          <a:xfrm rot="10800000">
            <a:off x="558143" y="4524492"/>
            <a:ext cx="8265224" cy="1278069"/>
          </a:xfrm>
          <a:prstGeom prst="roundRect">
            <a:avLst/>
          </a:prstGeom>
          <a:solidFill>
            <a:schemeClr val="accent6">
              <a:lumMod val="20000"/>
              <a:lumOff val="80000"/>
            </a:schemeClr>
          </a:solidFill>
          <a:ln w="31750">
            <a:solidFill>
              <a:srgbClr val="1E768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TextBox 4"/>
          <p:cNvSpPr txBox="1"/>
          <p:nvPr/>
        </p:nvSpPr>
        <p:spPr>
          <a:xfrm>
            <a:off x="629393" y="4583868"/>
            <a:ext cx="8336477" cy="1408078"/>
          </a:xfrm>
          <a:prstGeom prst="rect">
            <a:avLst/>
          </a:prstGeom>
          <a:noFill/>
        </p:spPr>
        <p:txBody>
          <a:bodyPr wrap="square" rtlCol="0">
            <a:spAutoFit/>
          </a:bodyPr>
          <a:lstStyle/>
          <a:p>
            <a:r>
              <a:rPr lang="en-US" sz="1200" dirty="0">
                <a:latin typeface="Calibri" pitchFamily="34" charset="0"/>
                <a:cs typeface="Calibri" pitchFamily="34" charset="0"/>
              </a:rPr>
              <a:t>Answer (a) best describes impending danger.  Answer (b) is incorrect because it is the definition for present danger.  Impending danger is not clearly observable and actively occurring upon first contact with the family, that is why sufficient information collection helps us recognize the more subtle, disguised out of control family conditions that produce impending danger threats.  Answer (c) is incorrect because negative family conditions and circumstances related to impending danger are representative of clearly identifiable danger threats, not simply the risk of maltreatment.  Answer (d) is incorrect because present and impending danger are separate and distinct types of danger threats.</a:t>
            </a:r>
          </a:p>
          <a:p>
            <a:endParaRPr lang="en-US" sz="1350" dirty="0">
              <a:latin typeface="Calibri" pitchFamily="34" charset="0"/>
              <a:cs typeface="Calibri" pitchFamily="34" charset="0"/>
            </a:endParaRPr>
          </a:p>
        </p:txBody>
      </p:sp>
    </p:spTree>
    <p:extLst>
      <p:ext uri="{BB962C8B-B14F-4D97-AF65-F5344CB8AC3E}">
        <p14:creationId xmlns:p14="http://schemas.microsoft.com/office/powerpoint/2010/main" val="192545635"/>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8695"/>
            <a:ext cx="8808720" cy="792162"/>
          </a:xfrm>
        </p:spPr>
        <p:txBody>
          <a:bodyPr>
            <a:normAutofit/>
          </a:bodyPr>
          <a:lstStyle/>
          <a:p>
            <a:r>
              <a:rPr lang="en-US" sz="3000" dirty="0"/>
              <a:t>Q2: Caregiver protective capacities are:</a:t>
            </a:r>
          </a:p>
        </p:txBody>
      </p:sp>
      <p:sp>
        <p:nvSpPr>
          <p:cNvPr id="3" name="Content Placeholder 2"/>
          <p:cNvSpPr>
            <a:spLocks noGrp="1"/>
          </p:cNvSpPr>
          <p:nvPr>
            <p:ph idx="4294967295"/>
          </p:nvPr>
        </p:nvSpPr>
        <p:spPr>
          <a:xfrm>
            <a:off x="0" y="1371600"/>
            <a:ext cx="9037320" cy="4525962"/>
          </a:xfrm>
        </p:spPr>
        <p:txBody>
          <a:bodyPr>
            <a:normAutofit/>
          </a:bodyPr>
          <a:lstStyle/>
          <a:p>
            <a:pPr marL="880110" lvl="1" indent="-514350">
              <a:buFont typeface="+mj-lt"/>
              <a:buAutoNum type="alphaLcPeriod"/>
            </a:pPr>
            <a:r>
              <a:rPr lang="en-US" sz="2000" dirty="0"/>
              <a:t>Family resources</a:t>
            </a:r>
          </a:p>
          <a:p>
            <a:pPr marL="880110" lvl="1" indent="-514350">
              <a:buFont typeface="+mj-lt"/>
              <a:buAutoNum type="alphaLcPeriod"/>
            </a:pPr>
            <a:r>
              <a:rPr lang="en-US" sz="2000" dirty="0"/>
              <a:t>General parenting practices including discipline and knowledge of child development</a:t>
            </a:r>
          </a:p>
          <a:p>
            <a:pPr marL="880110" lvl="1" indent="-514350">
              <a:buFont typeface="+mj-lt"/>
              <a:buAutoNum type="alphaLcPeriod"/>
            </a:pPr>
            <a:r>
              <a:rPr lang="en-US" sz="2000" dirty="0"/>
              <a:t>Parenting strengths</a:t>
            </a:r>
          </a:p>
          <a:p>
            <a:pPr marL="880110" lvl="1" indent="-514350">
              <a:buFont typeface="+mj-lt"/>
              <a:buAutoNum type="alphaLcPeriod"/>
            </a:pPr>
            <a:r>
              <a:rPr lang="en-US" sz="2000" dirty="0"/>
              <a:t>How a parent determines if their children are developing appropriately</a:t>
            </a:r>
          </a:p>
          <a:p>
            <a:pPr marL="880110" lvl="1" indent="-514350">
              <a:buFont typeface="+mj-lt"/>
              <a:buAutoNum type="alphaLcPeriod"/>
            </a:pPr>
            <a:r>
              <a:rPr lang="en-US" sz="2000" dirty="0"/>
              <a:t>Personal and parenting behaviors, cognitive, and emotional characteristics that specifically and directly associate with protecting one’s child(</a:t>
            </a:r>
            <a:r>
              <a:rPr lang="en-US" sz="2000" dirty="0" err="1"/>
              <a:t>ren</a:t>
            </a:r>
            <a:r>
              <a:rPr lang="en-US" sz="2000" dirty="0"/>
              <a:t>)</a:t>
            </a:r>
          </a:p>
        </p:txBody>
      </p:sp>
    </p:spTree>
    <p:extLst>
      <p:ext uri="{BB962C8B-B14F-4D97-AF65-F5344CB8AC3E}">
        <p14:creationId xmlns:p14="http://schemas.microsoft.com/office/powerpoint/2010/main" val="563572652"/>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
            <a:ext cx="8808720" cy="792162"/>
          </a:xfrm>
        </p:spPr>
        <p:txBody>
          <a:bodyPr>
            <a:normAutofit/>
          </a:bodyPr>
          <a:lstStyle/>
          <a:p>
            <a:r>
              <a:rPr lang="en-US" sz="3000" dirty="0"/>
              <a:t>Q2: Caregiver protective capacities are:</a:t>
            </a:r>
          </a:p>
        </p:txBody>
      </p:sp>
      <p:sp>
        <p:nvSpPr>
          <p:cNvPr id="7" name="Content Placeholder 2"/>
          <p:cNvSpPr txBox="1">
            <a:spLocks/>
          </p:cNvSpPr>
          <p:nvPr/>
        </p:nvSpPr>
        <p:spPr>
          <a:xfrm>
            <a:off x="0" y="1371600"/>
            <a:ext cx="9037320" cy="4525962"/>
          </a:xfrm>
          <a:prstGeom prst="rect">
            <a:avLst/>
          </a:prstGeom>
        </p:spPr>
        <p:txBody>
          <a:bodyPr vert="horz">
            <a:normAutofit/>
          </a:bodyPr>
          <a:lstStyle/>
          <a:p>
            <a:pPr marL="880110" marR="0" lvl="1" indent="-514350" algn="l" defTabSz="914400" rtl="0" eaLnBrk="1" fontAlgn="auto" latinLnBrk="0" hangingPunct="1">
              <a:lnSpc>
                <a:spcPct val="100000"/>
              </a:lnSpc>
              <a:spcBef>
                <a:spcPts val="400"/>
              </a:spcBef>
              <a:spcAft>
                <a:spcPts val="600"/>
              </a:spcAft>
              <a:buClr>
                <a:schemeClr val="accent1"/>
              </a:buClr>
              <a:buSzTx/>
              <a:buFont typeface="+mj-lt"/>
              <a:buAutoNum type="alphaLcPeriod"/>
              <a:tabLst/>
              <a:defRPr/>
            </a:pPr>
            <a:r>
              <a:rPr kumimoji="0" lang="en-US" sz="20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Family resources</a:t>
            </a:r>
          </a:p>
          <a:p>
            <a:pPr marL="880110" marR="0" lvl="1" indent="-514350" algn="l" defTabSz="914400" rtl="0" eaLnBrk="1" fontAlgn="auto" latinLnBrk="0" hangingPunct="1">
              <a:lnSpc>
                <a:spcPct val="100000"/>
              </a:lnSpc>
              <a:spcBef>
                <a:spcPts val="400"/>
              </a:spcBef>
              <a:spcAft>
                <a:spcPts val="600"/>
              </a:spcAft>
              <a:buClr>
                <a:schemeClr val="accent1"/>
              </a:buClr>
              <a:buSzTx/>
              <a:buFont typeface="+mj-lt"/>
              <a:buAutoNum type="alphaLcPeriod"/>
              <a:tabLst/>
              <a:defRPr/>
            </a:pPr>
            <a:r>
              <a:rPr kumimoji="0" lang="en-US" sz="20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General parenting practices including discipline and knowledge of child development</a:t>
            </a:r>
          </a:p>
          <a:p>
            <a:pPr marL="880110" marR="0" lvl="1" indent="-514350" algn="l" defTabSz="914400" rtl="0" eaLnBrk="1" fontAlgn="auto" latinLnBrk="0" hangingPunct="1">
              <a:lnSpc>
                <a:spcPct val="100000"/>
              </a:lnSpc>
              <a:spcBef>
                <a:spcPts val="400"/>
              </a:spcBef>
              <a:spcAft>
                <a:spcPts val="600"/>
              </a:spcAft>
              <a:buClr>
                <a:schemeClr val="accent1"/>
              </a:buClr>
              <a:buSzTx/>
              <a:buFont typeface="+mj-lt"/>
              <a:buAutoNum type="alphaLcPeriod"/>
              <a:tabLst/>
              <a:defRPr/>
            </a:pPr>
            <a:r>
              <a:rPr kumimoji="0" lang="en-US" sz="20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Parenting strengths</a:t>
            </a:r>
          </a:p>
          <a:p>
            <a:pPr marL="880110" marR="0" lvl="1" indent="-514350" algn="l" defTabSz="914400" rtl="0" eaLnBrk="1" fontAlgn="auto" latinLnBrk="0" hangingPunct="1">
              <a:lnSpc>
                <a:spcPct val="100000"/>
              </a:lnSpc>
              <a:spcBef>
                <a:spcPts val="400"/>
              </a:spcBef>
              <a:spcAft>
                <a:spcPts val="600"/>
              </a:spcAft>
              <a:buClr>
                <a:schemeClr val="accent1"/>
              </a:buClr>
              <a:buSzTx/>
              <a:buFont typeface="+mj-lt"/>
              <a:buAutoNum type="alphaLcPeriod"/>
              <a:tabLst/>
              <a:defRPr/>
            </a:pPr>
            <a:r>
              <a:rPr kumimoji="0" lang="en-US" sz="20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How a parent determines if their children are developing appropriately</a:t>
            </a:r>
          </a:p>
          <a:p>
            <a:pPr marL="880110" marR="0" lvl="1" indent="-514350" algn="l" defTabSz="914400" rtl="0" eaLnBrk="1" fontAlgn="auto" latinLnBrk="0" hangingPunct="1">
              <a:lnSpc>
                <a:spcPct val="100000"/>
              </a:lnSpc>
              <a:spcBef>
                <a:spcPts val="400"/>
              </a:spcBef>
              <a:spcAft>
                <a:spcPts val="600"/>
              </a:spcAft>
              <a:buClr>
                <a:schemeClr val="accent1"/>
              </a:buClr>
              <a:buSzTx/>
              <a:buFont typeface="+mj-lt"/>
              <a:buAutoNum type="alphaLcPeriod"/>
              <a:tabLst/>
              <a:defRPr/>
            </a:pPr>
            <a:r>
              <a:rPr kumimoji="0" lang="en-US" sz="20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rPr>
              <a:t>PERSONAL AND PARENTING BEHAVIORS, COGNITIVE, AND EMOTIONAL CHARACTERISTICS THAT SPECIFICALLY AND DIRECTLY ASSOCIATE WITH PROTECTING ONE’S CHILD(REN)</a:t>
            </a:r>
          </a:p>
        </p:txBody>
      </p:sp>
      <p:sp>
        <p:nvSpPr>
          <p:cNvPr id="8" name="Rounded Rectangle 7"/>
          <p:cNvSpPr/>
          <p:nvPr/>
        </p:nvSpPr>
        <p:spPr>
          <a:xfrm rot="10800000">
            <a:off x="486893" y="4512614"/>
            <a:ext cx="8336476" cy="1049791"/>
          </a:xfrm>
          <a:prstGeom prst="roundRect">
            <a:avLst/>
          </a:prstGeom>
          <a:solidFill>
            <a:schemeClr val="accent6">
              <a:lumMod val="20000"/>
              <a:lumOff val="80000"/>
            </a:schemeClr>
          </a:solidFill>
          <a:ln w="31750" cmpd="thickThin">
            <a:solidFill>
              <a:srgbClr val="1E768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TextBox 4"/>
          <p:cNvSpPr txBox="1"/>
          <p:nvPr/>
        </p:nvSpPr>
        <p:spPr>
          <a:xfrm>
            <a:off x="531742" y="4560114"/>
            <a:ext cx="8339328" cy="1015663"/>
          </a:xfrm>
          <a:prstGeom prst="rect">
            <a:avLst/>
          </a:prstGeom>
          <a:noFill/>
        </p:spPr>
        <p:txBody>
          <a:bodyPr wrap="square" rtlCol="0">
            <a:spAutoFit/>
          </a:bodyPr>
          <a:lstStyle/>
          <a:p>
            <a:r>
              <a:rPr lang="en-US" sz="1200" dirty="0">
                <a:latin typeface="Calibri" pitchFamily="34" charset="0"/>
              </a:rPr>
              <a:t>The correct answer is (e).  Answers (a), (c) and (d) while potentially useful information to have, are not specific enough, that is, are not directly associated with the caregiver’s ability to protect their child in the form of cognitive, behavioral or emotional assets to qualify as protective capacities.   Answer (b) is incorrect because it is a combination of the general parenting practice and disciplinary practice and behavior management information domains.  </a:t>
            </a:r>
          </a:p>
          <a:p>
            <a:endParaRPr lang="en-US" sz="1200" dirty="0">
              <a:latin typeface="Calibri" pitchFamily="34" charset="0"/>
            </a:endParaRPr>
          </a:p>
        </p:txBody>
      </p:sp>
    </p:spTree>
    <p:extLst>
      <p:ext uri="{BB962C8B-B14F-4D97-AF65-F5344CB8AC3E}">
        <p14:creationId xmlns:p14="http://schemas.microsoft.com/office/powerpoint/2010/main" val="863147201"/>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444"/>
            <a:ext cx="8808720" cy="1471353"/>
          </a:xfrm>
        </p:spPr>
        <p:txBody>
          <a:bodyPr>
            <a:noAutofit/>
          </a:bodyPr>
          <a:lstStyle/>
          <a:p>
            <a:r>
              <a:rPr lang="en-US" sz="3000" dirty="0"/>
              <a:t>Q3: The concept of “impending danger” recognizes that a child may be in a state of danger even though the threat is not immediate.</a:t>
            </a:r>
          </a:p>
        </p:txBody>
      </p:sp>
      <p:sp>
        <p:nvSpPr>
          <p:cNvPr id="3" name="Content Placeholder 2"/>
          <p:cNvSpPr>
            <a:spLocks noGrp="1"/>
          </p:cNvSpPr>
          <p:nvPr>
            <p:ph idx="4294967295"/>
          </p:nvPr>
        </p:nvSpPr>
        <p:spPr>
          <a:xfrm>
            <a:off x="228600" y="1828800"/>
            <a:ext cx="7754587" cy="3917043"/>
          </a:xfrm>
        </p:spPr>
        <p:txBody>
          <a:bodyPr/>
          <a:lstStyle/>
          <a:p>
            <a:pPr marL="822960" lvl="1" indent="-457200">
              <a:buFont typeface="+mj-lt"/>
              <a:buAutoNum type="alphaLcPeriod"/>
            </a:pPr>
            <a:r>
              <a:rPr lang="en-US" dirty="0"/>
              <a:t>True</a:t>
            </a:r>
          </a:p>
          <a:p>
            <a:pPr marL="822960" lvl="1" indent="-457200">
              <a:buFont typeface="+mj-lt"/>
              <a:buAutoNum type="alphaLcPeriod"/>
            </a:pPr>
            <a:r>
              <a:rPr lang="en-US" dirty="0"/>
              <a:t>False</a:t>
            </a:r>
          </a:p>
        </p:txBody>
      </p:sp>
    </p:spTree>
    <p:extLst>
      <p:ext uri="{BB962C8B-B14F-4D97-AF65-F5344CB8AC3E}">
        <p14:creationId xmlns:p14="http://schemas.microsoft.com/office/powerpoint/2010/main" val="2213369977"/>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4592"/>
            <a:ext cx="8808720" cy="1472184"/>
          </a:xfrm>
        </p:spPr>
        <p:txBody>
          <a:bodyPr>
            <a:noAutofit/>
          </a:bodyPr>
          <a:lstStyle/>
          <a:p>
            <a:r>
              <a:rPr lang="en-US" sz="3000" dirty="0"/>
              <a:t>Q3: The concept of “impending danger” recognizes that a child may be in a state of danger even though the threat is not immediate.</a:t>
            </a:r>
          </a:p>
        </p:txBody>
      </p:sp>
      <p:sp>
        <p:nvSpPr>
          <p:cNvPr id="3" name="Content Placeholder 2"/>
          <p:cNvSpPr>
            <a:spLocks noGrp="1"/>
          </p:cNvSpPr>
          <p:nvPr>
            <p:ph idx="4294967295"/>
          </p:nvPr>
        </p:nvSpPr>
        <p:spPr>
          <a:xfrm>
            <a:off x="228600" y="1828800"/>
            <a:ext cx="8229600" cy="4525962"/>
          </a:xfrm>
        </p:spPr>
        <p:txBody>
          <a:bodyPr/>
          <a:lstStyle/>
          <a:p>
            <a:pPr marL="822960" lvl="1" indent="-457200">
              <a:buFont typeface="+mj-lt"/>
              <a:buAutoNum type="alphaLcPeriod"/>
            </a:pPr>
            <a:r>
              <a:rPr lang="en-US" b="1" dirty="0"/>
              <a:t>TRUE</a:t>
            </a:r>
          </a:p>
          <a:p>
            <a:pPr marL="822960" lvl="1" indent="-457200">
              <a:buFont typeface="+mj-lt"/>
              <a:buAutoNum type="alphaLcPeriod"/>
            </a:pPr>
            <a:r>
              <a:rPr lang="en-US" dirty="0"/>
              <a:t>False</a:t>
            </a:r>
          </a:p>
        </p:txBody>
      </p:sp>
      <p:sp>
        <p:nvSpPr>
          <p:cNvPr id="8" name="Rounded Rectangle 7"/>
          <p:cNvSpPr/>
          <p:nvPr/>
        </p:nvSpPr>
        <p:spPr>
          <a:xfrm rot="10800000">
            <a:off x="486893" y="4393865"/>
            <a:ext cx="8336476" cy="831278"/>
          </a:xfrm>
          <a:prstGeom prst="roundRect">
            <a:avLst/>
          </a:prstGeom>
          <a:solidFill>
            <a:schemeClr val="accent6">
              <a:lumMod val="20000"/>
              <a:lumOff val="80000"/>
            </a:schemeClr>
          </a:solidFill>
          <a:ln w="31750">
            <a:solidFill>
              <a:srgbClr val="1E768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TextBox 4"/>
          <p:cNvSpPr txBox="1"/>
          <p:nvPr/>
        </p:nvSpPr>
        <p:spPr>
          <a:xfrm>
            <a:off x="498767" y="4441365"/>
            <a:ext cx="8276108" cy="1061829"/>
          </a:xfrm>
          <a:prstGeom prst="rect">
            <a:avLst/>
          </a:prstGeom>
          <a:noFill/>
        </p:spPr>
        <p:txBody>
          <a:bodyPr wrap="square" rtlCol="0">
            <a:spAutoFit/>
          </a:bodyPr>
          <a:lstStyle/>
          <a:p>
            <a:r>
              <a:rPr lang="en-US" sz="1200" dirty="0">
                <a:latin typeface="Calibri" pitchFamily="34" charset="0"/>
              </a:rPr>
              <a:t>Answer (a) is correct.  While the threat is not immediate and actively occurring in your very presence the impending danger threat is generated from a pervasive state of out of control family conditions and is highly likely to occur in the imminent  or very near future.  </a:t>
            </a:r>
          </a:p>
          <a:p>
            <a:endParaRPr lang="en-US" sz="1350" dirty="0">
              <a:latin typeface="Calibri" pitchFamily="34" charset="0"/>
            </a:endParaRPr>
          </a:p>
          <a:p>
            <a:endParaRPr lang="en-US" sz="1350" dirty="0">
              <a:latin typeface="Calibri" pitchFamily="34" charset="0"/>
            </a:endParaRPr>
          </a:p>
        </p:txBody>
      </p:sp>
    </p:spTree>
    <p:extLst>
      <p:ext uri="{BB962C8B-B14F-4D97-AF65-F5344CB8AC3E}">
        <p14:creationId xmlns:p14="http://schemas.microsoft.com/office/powerpoint/2010/main" val="3609174460"/>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717"/>
            <a:ext cx="8808720" cy="1688275"/>
          </a:xfrm>
        </p:spPr>
        <p:txBody>
          <a:bodyPr>
            <a:noAutofit/>
          </a:bodyPr>
          <a:lstStyle/>
          <a:p>
            <a:r>
              <a:rPr lang="en-US" sz="3000" dirty="0"/>
              <a:t>Q4: When a danger threat has been identified in the home, only the alleged child victim’s vulnerability to the threat is assessed. </a:t>
            </a:r>
          </a:p>
        </p:txBody>
      </p:sp>
      <p:sp>
        <p:nvSpPr>
          <p:cNvPr id="6" name="Content Placeholder 2"/>
          <p:cNvSpPr>
            <a:spLocks noGrp="1"/>
          </p:cNvSpPr>
          <p:nvPr>
            <p:ph idx="4294967295"/>
          </p:nvPr>
        </p:nvSpPr>
        <p:spPr>
          <a:xfrm>
            <a:off x="228600" y="1828800"/>
            <a:ext cx="8229600" cy="4525962"/>
          </a:xfrm>
        </p:spPr>
        <p:txBody>
          <a:bodyPr/>
          <a:lstStyle/>
          <a:p>
            <a:pPr marL="822960" lvl="1" indent="-457200">
              <a:buFont typeface="+mj-lt"/>
              <a:buAutoNum type="alphaLcPeriod"/>
            </a:pPr>
            <a:r>
              <a:rPr lang="en-US" dirty="0"/>
              <a:t>True</a:t>
            </a:r>
          </a:p>
          <a:p>
            <a:pPr marL="822960" lvl="1" indent="-457200">
              <a:buFont typeface="+mj-lt"/>
              <a:buAutoNum type="alphaLcPeriod"/>
            </a:pPr>
            <a:r>
              <a:rPr lang="en-US" dirty="0"/>
              <a:t>False</a:t>
            </a:r>
          </a:p>
        </p:txBody>
      </p:sp>
    </p:spTree>
    <p:extLst>
      <p:ext uri="{BB962C8B-B14F-4D97-AF65-F5344CB8AC3E}">
        <p14:creationId xmlns:p14="http://schemas.microsoft.com/office/powerpoint/2010/main" val="1984799177"/>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3"/>
            <a:ext cx="8808720" cy="1691640"/>
          </a:xfrm>
        </p:spPr>
        <p:txBody>
          <a:bodyPr>
            <a:noAutofit/>
          </a:bodyPr>
          <a:lstStyle/>
          <a:p>
            <a:r>
              <a:rPr lang="en-US" sz="3000" dirty="0"/>
              <a:t>Q4: When a danger threat has been identified in the home, only the alleged child victim’s vulnerability to the threat is assessed. </a:t>
            </a:r>
          </a:p>
        </p:txBody>
      </p:sp>
      <p:sp>
        <p:nvSpPr>
          <p:cNvPr id="6" name="Content Placeholder 2"/>
          <p:cNvSpPr>
            <a:spLocks noGrp="1"/>
          </p:cNvSpPr>
          <p:nvPr>
            <p:ph idx="4294967295"/>
          </p:nvPr>
        </p:nvSpPr>
        <p:spPr>
          <a:xfrm>
            <a:off x="228600" y="1828800"/>
            <a:ext cx="8229600" cy="4525962"/>
          </a:xfrm>
        </p:spPr>
        <p:txBody>
          <a:bodyPr/>
          <a:lstStyle/>
          <a:p>
            <a:pPr marL="822960" lvl="1" indent="-457200">
              <a:buFont typeface="+mj-lt"/>
              <a:buAutoNum type="alphaLcPeriod"/>
            </a:pPr>
            <a:r>
              <a:rPr lang="en-US" dirty="0"/>
              <a:t>True</a:t>
            </a:r>
          </a:p>
          <a:p>
            <a:pPr marL="822960" lvl="1" indent="-457200">
              <a:buFont typeface="+mj-lt"/>
              <a:buAutoNum type="alphaLcPeriod"/>
            </a:pPr>
            <a:r>
              <a:rPr lang="en-US" b="1" dirty="0"/>
              <a:t>FALSE</a:t>
            </a:r>
          </a:p>
        </p:txBody>
      </p:sp>
      <p:sp>
        <p:nvSpPr>
          <p:cNvPr id="8" name="Rounded Rectangle 7"/>
          <p:cNvSpPr/>
          <p:nvPr/>
        </p:nvSpPr>
        <p:spPr>
          <a:xfrm rot="10800000">
            <a:off x="486893" y="4393865"/>
            <a:ext cx="8336476" cy="831278"/>
          </a:xfrm>
          <a:prstGeom prst="roundRect">
            <a:avLst/>
          </a:prstGeom>
          <a:solidFill>
            <a:schemeClr val="accent6">
              <a:lumMod val="20000"/>
              <a:lumOff val="80000"/>
            </a:schemeClr>
          </a:solidFill>
          <a:ln w="31750">
            <a:solidFill>
              <a:srgbClr val="1E768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extBox 2"/>
          <p:cNvSpPr txBox="1"/>
          <p:nvPr/>
        </p:nvSpPr>
        <p:spPr>
          <a:xfrm>
            <a:off x="522718" y="4448855"/>
            <a:ext cx="8240282" cy="669414"/>
          </a:xfrm>
          <a:prstGeom prst="rect">
            <a:avLst/>
          </a:prstGeom>
          <a:noFill/>
        </p:spPr>
        <p:txBody>
          <a:bodyPr wrap="square" rtlCol="0">
            <a:spAutoFit/>
          </a:bodyPr>
          <a:lstStyle/>
          <a:p>
            <a:r>
              <a:rPr lang="en-US" sz="1200" dirty="0">
                <a:latin typeface="Calibri" pitchFamily="34" charset="0"/>
              </a:rPr>
              <a:t>Once a danger threat has been identified in the home, the vulnerability of all children is assessed, not just the alleged child victim making answer (b) the correct response.  </a:t>
            </a:r>
          </a:p>
          <a:p>
            <a:endParaRPr lang="en-US" sz="1350" dirty="0">
              <a:latin typeface="Calibri" pitchFamily="34" charset="0"/>
            </a:endParaRPr>
          </a:p>
        </p:txBody>
      </p:sp>
    </p:spTree>
    <p:extLst>
      <p:ext uri="{BB962C8B-B14F-4D97-AF65-F5344CB8AC3E}">
        <p14:creationId xmlns:p14="http://schemas.microsoft.com/office/powerpoint/2010/main" val="4216051049"/>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8650"/>
            <a:ext cx="8808720" cy="1533896"/>
          </a:xfrm>
        </p:spPr>
        <p:txBody>
          <a:bodyPr>
            <a:noAutofit/>
          </a:bodyPr>
          <a:lstStyle/>
          <a:p>
            <a:r>
              <a:rPr lang="en-US" sz="3000" dirty="0"/>
              <a:t>Q5: In terms of the identification and prevalence of danger threats . . . Present Danger is more prevalent but Impending Danger is typically more obvious.</a:t>
            </a:r>
          </a:p>
        </p:txBody>
      </p:sp>
      <p:sp>
        <p:nvSpPr>
          <p:cNvPr id="6" name="Content Placeholder 2"/>
          <p:cNvSpPr>
            <a:spLocks noGrp="1"/>
          </p:cNvSpPr>
          <p:nvPr>
            <p:ph idx="4294967295"/>
          </p:nvPr>
        </p:nvSpPr>
        <p:spPr>
          <a:xfrm>
            <a:off x="228600" y="1828800"/>
            <a:ext cx="8229600" cy="4525962"/>
          </a:xfrm>
        </p:spPr>
        <p:txBody>
          <a:bodyPr/>
          <a:lstStyle/>
          <a:p>
            <a:pPr marL="822960" lvl="1" indent="-457200">
              <a:buFont typeface="+mj-lt"/>
              <a:buAutoNum type="alphaLcPeriod"/>
            </a:pPr>
            <a:r>
              <a:rPr lang="en-US" dirty="0"/>
              <a:t>True</a:t>
            </a:r>
          </a:p>
          <a:p>
            <a:pPr marL="822960" lvl="1" indent="-457200">
              <a:buFont typeface="+mj-lt"/>
              <a:buAutoNum type="alphaLcPeriod"/>
            </a:pPr>
            <a:r>
              <a:rPr lang="en-US" dirty="0"/>
              <a:t>False</a:t>
            </a:r>
          </a:p>
        </p:txBody>
      </p:sp>
    </p:spTree>
    <p:extLst>
      <p:ext uri="{BB962C8B-B14F-4D97-AF65-F5344CB8AC3E}">
        <p14:creationId xmlns:p14="http://schemas.microsoft.com/office/powerpoint/2010/main" val="2984511231"/>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8016"/>
            <a:ext cx="8808720" cy="1536192"/>
          </a:xfrm>
        </p:spPr>
        <p:txBody>
          <a:bodyPr>
            <a:noAutofit/>
          </a:bodyPr>
          <a:lstStyle/>
          <a:p>
            <a:r>
              <a:rPr lang="en-US" sz="3000" dirty="0"/>
              <a:t>Q5: In terms of the identification and prevalence of danger threats . . . Present Danger is more prevalent but Impending Danger is typically more obvious.</a:t>
            </a:r>
          </a:p>
        </p:txBody>
      </p:sp>
      <p:sp>
        <p:nvSpPr>
          <p:cNvPr id="6" name="Content Placeholder 2"/>
          <p:cNvSpPr>
            <a:spLocks noGrp="1"/>
          </p:cNvSpPr>
          <p:nvPr>
            <p:ph idx="4294967295"/>
          </p:nvPr>
        </p:nvSpPr>
        <p:spPr>
          <a:xfrm>
            <a:off x="228600" y="1828800"/>
            <a:ext cx="8229600" cy="4525962"/>
          </a:xfrm>
        </p:spPr>
        <p:txBody>
          <a:bodyPr/>
          <a:lstStyle/>
          <a:p>
            <a:pPr marL="822960" lvl="1" indent="-457200">
              <a:buFont typeface="+mj-lt"/>
              <a:buAutoNum type="alphaLcPeriod"/>
            </a:pPr>
            <a:r>
              <a:rPr lang="en-US" dirty="0"/>
              <a:t>True</a:t>
            </a:r>
          </a:p>
          <a:p>
            <a:pPr marL="822960" lvl="1" indent="-457200">
              <a:buFont typeface="+mj-lt"/>
              <a:buAutoNum type="alphaLcPeriod"/>
            </a:pPr>
            <a:r>
              <a:rPr lang="en-US" b="1" dirty="0"/>
              <a:t>FALSE</a:t>
            </a:r>
          </a:p>
        </p:txBody>
      </p:sp>
      <p:sp>
        <p:nvSpPr>
          <p:cNvPr id="8" name="Rounded Rectangle 7"/>
          <p:cNvSpPr/>
          <p:nvPr/>
        </p:nvSpPr>
        <p:spPr>
          <a:xfrm rot="10800000">
            <a:off x="486893" y="4393865"/>
            <a:ext cx="8336476" cy="831278"/>
          </a:xfrm>
          <a:prstGeom prst="roundRect">
            <a:avLst/>
          </a:prstGeom>
          <a:solidFill>
            <a:schemeClr val="accent6">
              <a:lumMod val="20000"/>
              <a:lumOff val="80000"/>
            </a:schemeClr>
          </a:solidFill>
          <a:ln w="31750">
            <a:solidFill>
              <a:srgbClr val="1E768C"/>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extBox 2"/>
          <p:cNvSpPr txBox="1"/>
          <p:nvPr/>
        </p:nvSpPr>
        <p:spPr>
          <a:xfrm>
            <a:off x="522517" y="4453240"/>
            <a:ext cx="8240484" cy="854080"/>
          </a:xfrm>
          <a:prstGeom prst="rect">
            <a:avLst/>
          </a:prstGeom>
          <a:noFill/>
        </p:spPr>
        <p:txBody>
          <a:bodyPr wrap="square" rtlCol="0">
            <a:spAutoFit/>
          </a:bodyPr>
          <a:lstStyle/>
          <a:p>
            <a:r>
              <a:rPr lang="en-US" sz="1200" dirty="0">
                <a:latin typeface="Calibri" pitchFamily="34" charset="0"/>
              </a:rPr>
              <a:t>The correct answer is (b) false.   It is just the opposite, by definition present danger is the more obvious “in your face” danger threat while the more subtle, but pervasive impending danger is much more prevalent in the family’s that typically you will come into contact in your line of work.</a:t>
            </a:r>
          </a:p>
          <a:p>
            <a:endParaRPr lang="en-US" sz="1350" dirty="0">
              <a:latin typeface="Calibri" pitchFamily="34" charset="0"/>
            </a:endParaRPr>
          </a:p>
        </p:txBody>
      </p:sp>
    </p:spTree>
    <p:extLst>
      <p:ext uri="{BB962C8B-B14F-4D97-AF65-F5344CB8AC3E}">
        <p14:creationId xmlns:p14="http://schemas.microsoft.com/office/powerpoint/2010/main" val="2722495448"/>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Domains</a:t>
            </a:r>
          </a:p>
        </p:txBody>
      </p:sp>
      <p:sp>
        <p:nvSpPr>
          <p:cNvPr id="27" name="Oval 26"/>
          <p:cNvSpPr/>
          <p:nvPr/>
        </p:nvSpPr>
        <p:spPr>
          <a:xfrm>
            <a:off x="3316752" y="2386412"/>
            <a:ext cx="2510494" cy="251049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grpSp>
        <p:nvGrpSpPr>
          <p:cNvPr id="9" name="Group 8"/>
          <p:cNvGrpSpPr/>
          <p:nvPr/>
        </p:nvGrpSpPr>
        <p:grpSpPr>
          <a:xfrm>
            <a:off x="3944376" y="1379127"/>
            <a:ext cx="1255247" cy="1255247"/>
            <a:chOff x="3487176" y="448"/>
            <a:chExt cx="1255247" cy="1255247"/>
          </a:xfrm>
        </p:grpSpPr>
        <p:sp>
          <p:nvSpPr>
            <p:cNvPr id="25" name="Oval 24"/>
            <p:cNvSpPr/>
            <p:nvPr/>
          </p:nvSpPr>
          <p:spPr>
            <a:xfrm>
              <a:off x="3487176" y="448"/>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26" name="Oval 6"/>
            <p:cNvSpPr/>
            <p:nvPr/>
          </p:nvSpPr>
          <p:spPr>
            <a:xfrm>
              <a:off x="3671003" y="184275"/>
              <a:ext cx="975425"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D1:</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Extent of Maltreatment</a:t>
              </a:r>
            </a:p>
          </p:txBody>
        </p:sp>
      </p:grpSp>
      <p:grpSp>
        <p:nvGrpSpPr>
          <p:cNvPr id="10" name="Group 9"/>
          <p:cNvGrpSpPr/>
          <p:nvPr/>
        </p:nvGrpSpPr>
        <p:grpSpPr>
          <a:xfrm>
            <a:off x="5360249" y="2196581"/>
            <a:ext cx="1255247" cy="1255247"/>
            <a:chOff x="4903049" y="817902"/>
            <a:chExt cx="1255247" cy="1255247"/>
          </a:xfrm>
        </p:grpSpPr>
        <p:sp>
          <p:nvSpPr>
            <p:cNvPr id="23" name="Oval 22"/>
            <p:cNvSpPr/>
            <p:nvPr/>
          </p:nvSpPr>
          <p:spPr>
            <a:xfrm>
              <a:off x="4903049" y="817902"/>
              <a:ext cx="1255247" cy="1255247"/>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a:p>
          </p:txBody>
        </p:sp>
        <p:sp>
          <p:nvSpPr>
            <p:cNvPr id="24" name="Oval 8"/>
            <p:cNvSpPr/>
            <p:nvPr/>
          </p:nvSpPr>
          <p:spPr>
            <a:xfrm>
              <a:off x="5086876" y="1001729"/>
              <a:ext cx="973682"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D2: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Surrounding Circumstances</a:t>
              </a:r>
            </a:p>
          </p:txBody>
        </p:sp>
      </p:grpSp>
      <p:grpSp>
        <p:nvGrpSpPr>
          <p:cNvPr id="11" name="Group 10"/>
          <p:cNvGrpSpPr/>
          <p:nvPr/>
        </p:nvGrpSpPr>
        <p:grpSpPr>
          <a:xfrm>
            <a:off x="5360249" y="3831490"/>
            <a:ext cx="1255247" cy="1255247"/>
            <a:chOff x="4903049" y="2452811"/>
            <a:chExt cx="1255247" cy="1255247"/>
          </a:xfrm>
        </p:grpSpPr>
        <p:sp>
          <p:nvSpPr>
            <p:cNvPr id="21" name="Oval 20"/>
            <p:cNvSpPr/>
            <p:nvPr/>
          </p:nvSpPr>
          <p:spPr>
            <a:xfrm>
              <a:off x="4903049" y="2452811"/>
              <a:ext cx="1255247" cy="125524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a:lstStyle/>
            <a:p>
              <a:endParaRPr lang="en-US"/>
            </a:p>
          </p:txBody>
        </p:sp>
        <p:sp>
          <p:nvSpPr>
            <p:cNvPr id="22" name="Oval 10"/>
            <p:cNvSpPr/>
            <p:nvPr/>
          </p:nvSpPr>
          <p:spPr>
            <a:xfrm>
              <a:off x="5086876"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D3: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Child Functioning</a:t>
              </a:r>
            </a:p>
          </p:txBody>
        </p:sp>
      </p:grpSp>
      <p:grpSp>
        <p:nvGrpSpPr>
          <p:cNvPr id="12" name="Group 11"/>
          <p:cNvGrpSpPr/>
          <p:nvPr/>
        </p:nvGrpSpPr>
        <p:grpSpPr>
          <a:xfrm>
            <a:off x="3944376" y="4648945"/>
            <a:ext cx="1255247" cy="1255247"/>
            <a:chOff x="3487176" y="3270266"/>
            <a:chExt cx="1255247" cy="1255247"/>
          </a:xfrm>
        </p:grpSpPr>
        <p:sp>
          <p:nvSpPr>
            <p:cNvPr id="19" name="Oval 18"/>
            <p:cNvSpPr/>
            <p:nvPr/>
          </p:nvSpPr>
          <p:spPr>
            <a:xfrm>
              <a:off x="3487176" y="3270266"/>
              <a:ext cx="1255247" cy="1255247"/>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a:lstStyle/>
            <a:p>
              <a:endParaRPr lang="en-US"/>
            </a:p>
          </p:txBody>
        </p:sp>
        <p:sp>
          <p:nvSpPr>
            <p:cNvPr id="20" name="Oval 12"/>
            <p:cNvSpPr/>
            <p:nvPr/>
          </p:nvSpPr>
          <p:spPr>
            <a:xfrm>
              <a:off x="3671003" y="3454093"/>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D4: </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Adult Functioning</a:t>
              </a:r>
            </a:p>
          </p:txBody>
        </p:sp>
      </p:grpSp>
      <p:grpSp>
        <p:nvGrpSpPr>
          <p:cNvPr id="13" name="Group 12"/>
          <p:cNvGrpSpPr/>
          <p:nvPr/>
        </p:nvGrpSpPr>
        <p:grpSpPr>
          <a:xfrm>
            <a:off x="2528503" y="3831490"/>
            <a:ext cx="1255247" cy="1255247"/>
            <a:chOff x="2071303" y="2452811"/>
            <a:chExt cx="1255247" cy="1255247"/>
          </a:xfrm>
        </p:grpSpPr>
        <p:sp>
          <p:nvSpPr>
            <p:cNvPr id="17" name="Oval 16"/>
            <p:cNvSpPr/>
            <p:nvPr/>
          </p:nvSpPr>
          <p:spPr>
            <a:xfrm>
              <a:off x="2071303" y="2452811"/>
              <a:ext cx="1255247" cy="125524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a:lstStyle/>
            <a:p>
              <a:endParaRPr lang="en-US"/>
            </a:p>
          </p:txBody>
        </p:sp>
        <p:sp>
          <p:nvSpPr>
            <p:cNvPr id="18" name="Oval 14"/>
            <p:cNvSpPr/>
            <p:nvPr/>
          </p:nvSpPr>
          <p:spPr>
            <a:xfrm>
              <a:off x="2255130"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D5:</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General Parenting Practices</a:t>
              </a:r>
            </a:p>
          </p:txBody>
        </p:sp>
      </p:grpSp>
      <p:grpSp>
        <p:nvGrpSpPr>
          <p:cNvPr id="14" name="Group 13"/>
          <p:cNvGrpSpPr/>
          <p:nvPr/>
        </p:nvGrpSpPr>
        <p:grpSpPr>
          <a:xfrm>
            <a:off x="2528503" y="2196581"/>
            <a:ext cx="1255247" cy="1255247"/>
            <a:chOff x="2071303" y="817902"/>
            <a:chExt cx="1255247" cy="1255247"/>
          </a:xfrm>
        </p:grpSpPr>
        <p:sp>
          <p:nvSpPr>
            <p:cNvPr id="15" name="Oval 14"/>
            <p:cNvSpPr/>
            <p:nvPr/>
          </p:nvSpPr>
          <p:spPr>
            <a:xfrm>
              <a:off x="2071303" y="817902"/>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a:lstStyle/>
            <a:p>
              <a:endParaRPr lang="en-US"/>
            </a:p>
          </p:txBody>
        </p:sp>
        <p:sp>
          <p:nvSpPr>
            <p:cNvPr id="16" name="Oval 16"/>
            <p:cNvSpPr/>
            <p:nvPr/>
          </p:nvSpPr>
          <p:spPr>
            <a:xfrm>
              <a:off x="2255130" y="1001729"/>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a:latin typeface="Calibri" pitchFamily="34" charset="0"/>
                  <a:cs typeface="Calibri" pitchFamily="34" charset="0"/>
                </a:rPr>
                <a:t>D6:</a:t>
              </a:r>
            </a:p>
            <a:p>
              <a:pPr lvl="0" algn="ctr" defTabSz="400050">
                <a:lnSpc>
                  <a:spcPct val="90000"/>
                </a:lnSpc>
                <a:spcBef>
                  <a:spcPct val="0"/>
                </a:spcBef>
                <a:spcAft>
                  <a:spcPct val="35000"/>
                </a:spcAft>
              </a:pPr>
              <a:r>
                <a:rPr lang="en-US" sz="1200" b="0" kern="1200" dirty="0">
                  <a:latin typeface="Calibri" pitchFamily="34" charset="0"/>
                  <a:cs typeface="Calibri" pitchFamily="34" charset="0"/>
                </a:rPr>
                <a:t>Discipline or Behavior Management</a:t>
              </a:r>
            </a:p>
          </p:txBody>
        </p:sp>
      </p:grpSp>
      <p:sp>
        <p:nvSpPr>
          <p:cNvPr id="29" name="TextBox 28"/>
          <p:cNvSpPr txBox="1"/>
          <p:nvPr/>
        </p:nvSpPr>
        <p:spPr>
          <a:xfrm>
            <a:off x="3306119" y="2764458"/>
            <a:ext cx="2573079" cy="1754326"/>
          </a:xfrm>
          <a:prstGeom prst="rect">
            <a:avLst/>
          </a:prstGeom>
          <a:noFill/>
        </p:spPr>
        <p:txBody>
          <a:bodyPr wrap="square" rtlCol="0">
            <a:spAutoFit/>
          </a:bodyPr>
          <a:lstStyle/>
          <a:p>
            <a:pPr algn="ctr"/>
            <a:r>
              <a:rPr lang="en-US" sz="3600" dirty="0">
                <a:latin typeface="Calibri" pitchFamily="34" charset="0"/>
                <a:cs typeface="Calibri" pitchFamily="34" charset="0"/>
              </a:rPr>
              <a:t>KNOW </a:t>
            </a:r>
            <a:br>
              <a:rPr lang="en-US" sz="3600" dirty="0">
                <a:latin typeface="Calibri" pitchFamily="34" charset="0"/>
                <a:cs typeface="Calibri" pitchFamily="34" charset="0"/>
              </a:rPr>
            </a:br>
            <a:r>
              <a:rPr lang="en-US" sz="3600" dirty="0">
                <a:latin typeface="Calibri" pitchFamily="34" charset="0"/>
                <a:cs typeface="Calibri" pitchFamily="34" charset="0"/>
              </a:rPr>
              <a:t>THE </a:t>
            </a:r>
            <a:br>
              <a:rPr lang="en-US" sz="3600" dirty="0">
                <a:latin typeface="Calibri" pitchFamily="34" charset="0"/>
                <a:cs typeface="Calibri" pitchFamily="34" charset="0"/>
              </a:rPr>
            </a:br>
            <a:r>
              <a:rPr lang="en-US" sz="3600" dirty="0">
                <a:latin typeface="Calibri" pitchFamily="34" charset="0"/>
                <a:cs typeface="Calibri" pitchFamily="34" charset="0"/>
              </a:rPr>
              <a:t>FAMILY</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Cj043482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48744"/>
            <a:ext cx="10591800" cy="81469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6181" y="1911927"/>
            <a:ext cx="8318205" cy="1631216"/>
          </a:xfrm>
          <a:prstGeom prst="rect">
            <a:avLst/>
          </a:prstGeom>
          <a:noFill/>
        </p:spPr>
        <p:txBody>
          <a:bodyPr wrap="square" rtlCol="0">
            <a:spAutoFit/>
          </a:bodyPr>
          <a:lstStyle/>
          <a:p>
            <a:pPr algn="ctr"/>
            <a:r>
              <a:rPr lang="en-US" sz="3200" b="1" dirty="0">
                <a:latin typeface="Calibri" pitchFamily="34" charset="0"/>
                <a:cs typeface="Calibri" pitchFamily="34" charset="0"/>
              </a:rPr>
              <a:t>Module Two: Present and Impending Danger, Child Vulnerability and Protective Capacity</a:t>
            </a:r>
          </a:p>
          <a:p>
            <a:pPr algn="ctr"/>
            <a:endParaRPr lang="en-US" sz="3600" b="1" dirty="0"/>
          </a:p>
        </p:txBody>
      </p:sp>
      <p:sp>
        <p:nvSpPr>
          <p:cNvPr id="8" name="Subtitle 2"/>
          <p:cNvSpPr txBox="1">
            <a:spLocks/>
          </p:cNvSpPr>
          <p:nvPr/>
        </p:nvSpPr>
        <p:spPr>
          <a:xfrm>
            <a:off x="1798670" y="1052627"/>
            <a:ext cx="5334000" cy="99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5">
                    <a:lumMod val="75000"/>
                  </a:schemeClr>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b="1" dirty="0">
                <a:solidFill>
                  <a:srgbClr val="FF0000"/>
                </a:solidFill>
              </a:rPr>
              <a:t>Congratulations!</a:t>
            </a:r>
          </a:p>
        </p:txBody>
      </p:sp>
      <p:pic>
        <p:nvPicPr>
          <p:cNvPr id="9" name="Picture 8" descr="logo.png"/>
          <p:cNvPicPr>
            <a:picLocks noChangeAspect="1"/>
          </p:cNvPicPr>
          <p:nvPr/>
        </p:nvPicPr>
        <p:blipFill>
          <a:blip r:embed="rId4" cstate="print"/>
          <a:stretch>
            <a:fillRect/>
          </a:stretch>
        </p:blipFill>
        <p:spPr>
          <a:xfrm>
            <a:off x="669851" y="4331351"/>
            <a:ext cx="4215685" cy="899868"/>
          </a:xfrm>
          <a:prstGeom prst="rect">
            <a:avLst/>
          </a:prstGeom>
        </p:spPr>
      </p:pic>
    </p:spTree>
    <p:extLst>
      <p:ext uri="{BB962C8B-B14F-4D97-AF65-F5344CB8AC3E}">
        <p14:creationId xmlns:p14="http://schemas.microsoft.com/office/powerpoint/2010/main" val="1357375377"/>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2982" y="1643727"/>
            <a:ext cx="8761017" cy="3684200"/>
          </a:xfrm>
        </p:spPr>
        <p:txBody>
          <a:bodyPr>
            <a:noAutofit/>
          </a:bodyPr>
          <a:lstStyle/>
          <a:p>
            <a:pPr marL="566928" indent="-457200">
              <a:spcBef>
                <a:spcPts val="200"/>
              </a:spcBef>
              <a:spcAft>
                <a:spcPts val="400"/>
              </a:spcAft>
              <a:buFont typeface="+mj-lt"/>
              <a:buAutoNum type="arabicPeriod"/>
            </a:pPr>
            <a:r>
              <a:rPr lang="en-US" sz="2000" dirty="0"/>
              <a:t>Log into FSFN.</a:t>
            </a:r>
          </a:p>
          <a:p>
            <a:pPr marL="566928" indent="-457200">
              <a:spcBef>
                <a:spcPts val="200"/>
              </a:spcBef>
              <a:spcAft>
                <a:spcPts val="400"/>
              </a:spcAft>
              <a:buFont typeface="+mj-lt"/>
              <a:buAutoNum type="arabicPeriod"/>
            </a:pPr>
            <a:r>
              <a:rPr lang="en-US" sz="2000" dirty="0"/>
              <a:t>Click </a:t>
            </a:r>
            <a:r>
              <a:rPr lang="en-US" sz="2000" b="1" dirty="0"/>
              <a:t>Create</a:t>
            </a:r>
            <a:r>
              <a:rPr lang="en-US" sz="2000" dirty="0"/>
              <a:t> &gt; </a:t>
            </a:r>
            <a:r>
              <a:rPr lang="en-US" sz="2000" b="1" dirty="0"/>
              <a:t>Worker Training</a:t>
            </a:r>
            <a:r>
              <a:rPr lang="en-US" sz="2000" dirty="0"/>
              <a:t> &gt; </a:t>
            </a:r>
            <a:r>
              <a:rPr lang="en-US" sz="2000" b="1" dirty="0"/>
              <a:t>Individual Training Plan</a:t>
            </a:r>
            <a:r>
              <a:rPr lang="en-US" sz="2000" dirty="0"/>
              <a:t>.</a:t>
            </a:r>
          </a:p>
          <a:p>
            <a:pPr marL="566928" indent="-457200">
              <a:spcBef>
                <a:spcPts val="200"/>
              </a:spcBef>
              <a:spcAft>
                <a:spcPts val="400"/>
              </a:spcAft>
              <a:buFont typeface="+mj-lt"/>
              <a:buAutoNum type="arabicPeriod"/>
            </a:pPr>
            <a:r>
              <a:rPr lang="en-US" sz="2000" dirty="0"/>
              <a:t>Click </a:t>
            </a:r>
            <a:r>
              <a:rPr lang="en-US" sz="2000" b="1" dirty="0"/>
              <a:t>Search</a:t>
            </a:r>
            <a:r>
              <a:rPr lang="en-US" sz="2000" dirty="0"/>
              <a:t> within the </a:t>
            </a:r>
            <a:r>
              <a:rPr lang="en-US" sz="2000" b="1" dirty="0"/>
              <a:t>Assigned Training in Progress</a:t>
            </a:r>
            <a:r>
              <a:rPr lang="en-US" sz="2000" dirty="0"/>
              <a:t> group box.</a:t>
            </a:r>
            <a:endParaRPr lang="en-US" sz="2000" b="1" dirty="0"/>
          </a:p>
          <a:p>
            <a:pPr marL="566928" indent="-457200">
              <a:spcBef>
                <a:spcPts val="200"/>
              </a:spcBef>
              <a:spcAft>
                <a:spcPts val="400"/>
              </a:spcAft>
              <a:buFont typeface="+mj-lt"/>
              <a:buAutoNum type="arabicPeriod"/>
            </a:pPr>
            <a:r>
              <a:rPr lang="en-US" sz="2000" dirty="0"/>
              <a:t>Enter </a:t>
            </a:r>
            <a:r>
              <a:rPr lang="en-US" sz="2000" b="1" dirty="0"/>
              <a:t>E-Learning 2: Present Danger </a:t>
            </a:r>
            <a:r>
              <a:rPr lang="en-US" sz="2000" dirty="0"/>
              <a:t>(or simply enter “</a:t>
            </a:r>
            <a:r>
              <a:rPr lang="en-US" sz="2000" b="1" dirty="0"/>
              <a:t>E</a:t>
            </a:r>
            <a:r>
              <a:rPr lang="en-US" sz="2000" dirty="0"/>
              <a:t>“ followed </a:t>
            </a:r>
            <a:br>
              <a:rPr lang="en-US" sz="2000" dirty="0"/>
            </a:br>
            <a:r>
              <a:rPr lang="en-US" sz="2000" dirty="0"/>
              <a:t>by *) and then click search.</a:t>
            </a:r>
            <a:endParaRPr lang="en-US" sz="2000" b="1" dirty="0"/>
          </a:p>
          <a:p>
            <a:pPr marL="566928" indent="-457200">
              <a:spcBef>
                <a:spcPts val="200"/>
              </a:spcBef>
              <a:spcAft>
                <a:spcPts val="400"/>
              </a:spcAft>
              <a:buFont typeface="+mj-lt"/>
              <a:buAutoNum type="arabicPeriod"/>
            </a:pPr>
            <a:r>
              <a:rPr lang="en-US" sz="2000" dirty="0"/>
              <a:t>Click </a:t>
            </a:r>
            <a:r>
              <a:rPr lang="en-US" sz="2000" b="1" dirty="0"/>
              <a:t>Select</a:t>
            </a:r>
            <a:r>
              <a:rPr lang="en-US" sz="2000" dirty="0"/>
              <a:t> next to the course when it appears.</a:t>
            </a:r>
          </a:p>
          <a:p>
            <a:pPr marL="566928" indent="-457200">
              <a:spcBef>
                <a:spcPts val="200"/>
              </a:spcBef>
              <a:spcAft>
                <a:spcPts val="400"/>
              </a:spcAft>
              <a:buFont typeface="+mj-lt"/>
              <a:buAutoNum type="arabicPeriod"/>
            </a:pPr>
            <a:r>
              <a:rPr lang="en-US" sz="2000" dirty="0"/>
              <a:t>Click </a:t>
            </a:r>
            <a:r>
              <a:rPr lang="en-US" sz="2000" b="1" dirty="0"/>
              <a:t>Continue</a:t>
            </a:r>
            <a:r>
              <a:rPr lang="en-US" sz="2000" dirty="0"/>
              <a:t> at the bottom of the page.</a:t>
            </a:r>
          </a:p>
          <a:p>
            <a:pPr marL="566928" indent="-457200">
              <a:spcBef>
                <a:spcPts val="200"/>
              </a:spcBef>
              <a:spcAft>
                <a:spcPts val="400"/>
              </a:spcAft>
              <a:buFont typeface="+mj-lt"/>
              <a:buAutoNum type="arabicPeriod"/>
            </a:pPr>
            <a:r>
              <a:rPr lang="en-US" sz="2000" dirty="0"/>
              <a:t>When the selected course title is displayed on your Individual Worker screen, indicate that the status is “Completed” and record the completion date.</a:t>
            </a:r>
          </a:p>
          <a:p>
            <a:pPr marL="566928" indent="-457200">
              <a:spcBef>
                <a:spcPts val="200"/>
              </a:spcBef>
              <a:spcAft>
                <a:spcPts val="400"/>
              </a:spcAft>
              <a:buFont typeface="+mj-lt"/>
              <a:buAutoNum type="arabicPeriod"/>
            </a:pPr>
            <a:r>
              <a:rPr lang="en-US" sz="2000" dirty="0"/>
              <a:t>Click </a:t>
            </a:r>
            <a:r>
              <a:rPr lang="en-US" sz="2000" b="1" dirty="0"/>
              <a:t>Save</a:t>
            </a:r>
            <a:r>
              <a:rPr lang="en-US" sz="2000" dirty="0"/>
              <a:t>.</a:t>
            </a:r>
            <a:endParaRPr lang="en-US" sz="2000" b="1" dirty="0"/>
          </a:p>
        </p:txBody>
      </p:sp>
      <p:sp>
        <p:nvSpPr>
          <p:cNvPr id="3" name="Title 2"/>
          <p:cNvSpPr>
            <a:spLocks noGrp="1"/>
          </p:cNvSpPr>
          <p:nvPr>
            <p:ph type="title"/>
          </p:nvPr>
        </p:nvSpPr>
        <p:spPr/>
        <p:txBody>
          <a:bodyPr/>
          <a:lstStyle/>
          <a:p>
            <a:r>
              <a:rPr lang="en-US" dirty="0"/>
              <a:t>Present Danger Course Registration  </a:t>
            </a:r>
          </a:p>
        </p:txBody>
      </p:sp>
      <p:sp>
        <p:nvSpPr>
          <p:cNvPr id="5" name="TextBox 4"/>
          <p:cNvSpPr txBox="1"/>
          <p:nvPr/>
        </p:nvSpPr>
        <p:spPr>
          <a:xfrm>
            <a:off x="258885" y="1217687"/>
            <a:ext cx="7611094" cy="429768"/>
          </a:xfrm>
          <a:prstGeom prst="rect">
            <a:avLst/>
          </a:prstGeom>
          <a:noFill/>
        </p:spPr>
        <p:txBody>
          <a:bodyPr wrap="square" rtlCol="0">
            <a:spAutoFit/>
          </a:bodyPr>
          <a:lstStyle/>
          <a:p>
            <a:r>
              <a:rPr lang="en-US" sz="2200" dirty="0">
                <a:latin typeface="Calibri" pitchFamily="34" charset="0"/>
                <a:cs typeface="Calibri" pitchFamily="34" charset="0"/>
              </a:rPr>
              <a:t>To receive credit for this course, you will need to:</a:t>
            </a:r>
          </a:p>
        </p:txBody>
      </p:sp>
      <p:sp>
        <p:nvSpPr>
          <p:cNvPr id="6" name="TextBox 5"/>
          <p:cNvSpPr txBox="1"/>
          <p:nvPr/>
        </p:nvSpPr>
        <p:spPr>
          <a:xfrm>
            <a:off x="258885" y="5327927"/>
            <a:ext cx="8717280" cy="430887"/>
          </a:xfrm>
          <a:prstGeom prst="rect">
            <a:avLst/>
          </a:prstGeom>
          <a:noFill/>
        </p:spPr>
        <p:txBody>
          <a:bodyPr wrap="square" rtlCol="0">
            <a:spAutoFit/>
          </a:bodyPr>
          <a:lstStyle/>
          <a:p>
            <a:pPr marL="0" lvl="1">
              <a:spcBef>
                <a:spcPts val="400"/>
              </a:spcBef>
              <a:spcAft>
                <a:spcPts val="600"/>
              </a:spcAft>
            </a:pPr>
            <a:r>
              <a:rPr lang="en-US" sz="2200" dirty="0">
                <a:latin typeface="Calibri" pitchFamily="34" charset="0"/>
                <a:cs typeface="Calibri" pitchFamily="34" charset="0"/>
              </a:rPr>
              <a:t>This should then be displayed in your “Individual Training History”.</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board_bg.jpeg"/>
          <p:cNvPicPr>
            <a:picLocks/>
          </p:cNvPicPr>
          <p:nvPr/>
        </p:nvPicPr>
        <p:blipFill>
          <a:blip r:embed="rId3"/>
          <a:stretch>
            <a:fillRect/>
          </a:stretch>
        </p:blipFill>
        <p:spPr>
          <a:xfrm>
            <a:off x="0" y="1033272"/>
            <a:ext cx="9144000" cy="5852160"/>
          </a:xfrm>
          <a:prstGeom prst="rect">
            <a:avLst/>
          </a:prstGeom>
        </p:spPr>
      </p:pic>
      <p:sp>
        <p:nvSpPr>
          <p:cNvPr id="2" name="Title 1"/>
          <p:cNvSpPr>
            <a:spLocks noGrp="1"/>
          </p:cNvSpPr>
          <p:nvPr>
            <p:ph type="title"/>
          </p:nvPr>
        </p:nvSpPr>
        <p:spPr/>
        <p:txBody>
          <a:bodyPr/>
          <a:lstStyle/>
          <a:p>
            <a:r>
              <a:rPr lang="en-US" dirty="0"/>
              <a:t>Safety Decision-Making Formula</a:t>
            </a:r>
          </a:p>
        </p:txBody>
      </p:sp>
      <p:sp>
        <p:nvSpPr>
          <p:cNvPr id="7" name="TextBox 6"/>
          <p:cNvSpPr txBox="1"/>
          <p:nvPr/>
        </p:nvSpPr>
        <p:spPr>
          <a:xfrm>
            <a:off x="646486" y="2760100"/>
            <a:ext cx="1787856" cy="923330"/>
          </a:xfrm>
          <a:prstGeom prst="rect">
            <a:avLst/>
          </a:prstGeom>
          <a:noFill/>
        </p:spPr>
        <p:txBody>
          <a:bodyPr wrap="square" rtlCol="0">
            <a:spAutoFit/>
          </a:bodyPr>
          <a:lstStyle/>
          <a:p>
            <a:r>
              <a:rPr lang="en-US" b="1" dirty="0">
                <a:solidFill>
                  <a:schemeClr val="bg1"/>
                </a:solidFill>
                <a:latin typeface="Calibri" pitchFamily="34" charset="0"/>
                <a:cs typeface="Calibri" pitchFamily="34" charset="0"/>
              </a:rPr>
              <a:t>Present or impending danger threats</a:t>
            </a:r>
          </a:p>
        </p:txBody>
      </p:sp>
      <p:sp>
        <p:nvSpPr>
          <p:cNvPr id="8" name="TextBox 7"/>
          <p:cNvSpPr txBox="1"/>
          <p:nvPr/>
        </p:nvSpPr>
        <p:spPr>
          <a:xfrm>
            <a:off x="2888527" y="3031876"/>
            <a:ext cx="1811360" cy="646331"/>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Child vulnerability </a:t>
            </a:r>
          </a:p>
        </p:txBody>
      </p:sp>
      <p:sp>
        <p:nvSpPr>
          <p:cNvPr id="9" name="TextBox 8"/>
          <p:cNvSpPr txBox="1"/>
          <p:nvPr/>
        </p:nvSpPr>
        <p:spPr>
          <a:xfrm>
            <a:off x="5343163" y="2898599"/>
            <a:ext cx="1599739" cy="923330"/>
          </a:xfrm>
          <a:prstGeom prst="rect">
            <a:avLst/>
          </a:prstGeom>
          <a:noFill/>
        </p:spPr>
        <p:txBody>
          <a:bodyPr wrap="square" rtlCol="0">
            <a:spAutoFit/>
          </a:bodyPr>
          <a:lstStyle/>
          <a:p>
            <a:pPr>
              <a:buNone/>
            </a:pPr>
            <a:r>
              <a:rPr lang="en-US" b="1" dirty="0">
                <a:solidFill>
                  <a:schemeClr val="bg1"/>
                </a:solidFill>
                <a:latin typeface="Calibri" pitchFamily="34" charset="0"/>
                <a:cs typeface="Calibri" pitchFamily="34" charset="0"/>
              </a:rPr>
              <a:t>Caregiver</a:t>
            </a:r>
          </a:p>
          <a:p>
            <a:pPr>
              <a:buNone/>
            </a:pPr>
            <a:r>
              <a:rPr lang="en-US" b="1" dirty="0">
                <a:solidFill>
                  <a:schemeClr val="bg1"/>
                </a:solidFill>
                <a:latin typeface="Calibri" pitchFamily="34" charset="0"/>
                <a:cs typeface="Calibri" pitchFamily="34" charset="0"/>
              </a:rPr>
              <a:t>protective capacity</a:t>
            </a:r>
          </a:p>
        </p:txBody>
      </p:sp>
      <p:sp>
        <p:nvSpPr>
          <p:cNvPr id="10" name="TextBox 9"/>
          <p:cNvSpPr txBox="1"/>
          <p:nvPr/>
        </p:nvSpPr>
        <p:spPr>
          <a:xfrm>
            <a:off x="6564252" y="3083265"/>
            <a:ext cx="688288" cy="553998"/>
          </a:xfrm>
          <a:prstGeom prst="rect">
            <a:avLst/>
          </a:prstGeom>
          <a:noFill/>
        </p:spPr>
        <p:txBody>
          <a:bodyPr wrap="square" rtlCol="0">
            <a:spAutoFit/>
          </a:bodyPr>
          <a:lstStyle/>
          <a:p>
            <a:pPr algn="ctr">
              <a:buNone/>
            </a:pPr>
            <a:r>
              <a:rPr lang="en-US" sz="3000" dirty="0">
                <a:solidFill>
                  <a:schemeClr val="bg1"/>
                </a:solidFill>
                <a:latin typeface="Arial Black" pitchFamily="34" charset="0"/>
              </a:rPr>
              <a:t>=</a:t>
            </a:r>
          </a:p>
        </p:txBody>
      </p:sp>
      <p:sp>
        <p:nvSpPr>
          <p:cNvPr id="11" name="TextBox 10"/>
          <p:cNvSpPr txBox="1"/>
          <p:nvPr/>
        </p:nvSpPr>
        <p:spPr>
          <a:xfrm>
            <a:off x="7173125" y="2972516"/>
            <a:ext cx="1384111" cy="769441"/>
          </a:xfrm>
          <a:prstGeom prst="rect">
            <a:avLst/>
          </a:prstGeom>
          <a:noFill/>
        </p:spPr>
        <p:txBody>
          <a:bodyPr wrap="square" rtlCol="0">
            <a:spAutoFit/>
          </a:bodyPr>
          <a:lstStyle/>
          <a:p>
            <a:pPr algn="ctr">
              <a:buNone/>
            </a:pPr>
            <a:r>
              <a:rPr lang="en-US" sz="2200" b="1" dirty="0">
                <a:solidFill>
                  <a:schemeClr val="bg1"/>
                </a:solidFill>
                <a:latin typeface="Calibri" pitchFamily="34" charset="0"/>
                <a:cs typeface="Calibri" pitchFamily="34" charset="0"/>
              </a:rPr>
              <a:t>Safe </a:t>
            </a:r>
          </a:p>
          <a:p>
            <a:pPr algn="ctr">
              <a:buNone/>
            </a:pPr>
            <a:r>
              <a:rPr lang="en-US" sz="2200" b="1" dirty="0">
                <a:solidFill>
                  <a:schemeClr val="bg1"/>
                </a:solidFill>
                <a:latin typeface="Calibri" pitchFamily="34" charset="0"/>
                <a:cs typeface="Calibri" pitchFamily="34" charset="0"/>
              </a:rPr>
              <a:t>or Unsafe</a:t>
            </a:r>
          </a:p>
        </p:txBody>
      </p:sp>
      <p:sp>
        <p:nvSpPr>
          <p:cNvPr id="14" name="TextBox 13"/>
          <p:cNvSpPr txBox="1"/>
          <p:nvPr/>
        </p:nvSpPr>
        <p:spPr>
          <a:xfrm>
            <a:off x="2239414" y="3083265"/>
            <a:ext cx="927121"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sp>
        <p:nvSpPr>
          <p:cNvPr id="15" name="TextBox 14"/>
          <p:cNvSpPr txBox="1"/>
          <p:nvPr/>
        </p:nvSpPr>
        <p:spPr>
          <a:xfrm>
            <a:off x="4521761" y="3083265"/>
            <a:ext cx="979694" cy="553998"/>
          </a:xfrm>
          <a:prstGeom prst="rect">
            <a:avLst/>
          </a:prstGeom>
          <a:noFill/>
        </p:spPr>
        <p:txBody>
          <a:bodyPr wrap="square" rtlCol="0">
            <a:spAutoFit/>
          </a:bodyPr>
          <a:lstStyle/>
          <a:p>
            <a:pPr>
              <a:buNone/>
            </a:pPr>
            <a:r>
              <a:rPr lang="en-US" sz="3000" dirty="0">
                <a:solidFill>
                  <a:schemeClr val="bg1"/>
                </a:solidFill>
                <a:latin typeface="Arial Black" pitchFamily="34" charset="0"/>
              </a:rPr>
              <a:t>+/-</a:t>
            </a:r>
          </a:p>
        </p:txBody>
      </p:sp>
      <p:pic>
        <p:nvPicPr>
          <p:cNvPr id="17" name="Picture 16" descr="chalk.png"/>
          <p:cNvPicPr>
            <a:picLocks noChangeAspect="1"/>
          </p:cNvPicPr>
          <p:nvPr/>
        </p:nvPicPr>
        <p:blipFill>
          <a:blip r:embed="rId4"/>
          <a:stretch>
            <a:fillRect/>
          </a:stretch>
        </p:blipFill>
        <p:spPr>
          <a:xfrm rot="4485318">
            <a:off x="6700226" y="4653927"/>
            <a:ext cx="1326825" cy="1098554"/>
          </a:xfrm>
          <a:prstGeom prst="rect">
            <a:avLst/>
          </a:prstGeom>
        </p:spPr>
      </p:pic>
    </p:spTree>
    <p:extLst>
      <p:ext uri="{BB962C8B-B14F-4D97-AF65-F5344CB8AC3E}">
        <p14:creationId xmlns:p14="http://schemas.microsoft.com/office/powerpoint/2010/main" val="116955850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900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228600" y="1481328"/>
            <a:ext cx="4864395" cy="4525963"/>
          </a:xfrm>
        </p:spPr>
        <p:txBody>
          <a:bodyPr/>
          <a:lstStyle/>
          <a:p>
            <a:pPr marL="0" indent="0">
              <a:buNone/>
            </a:pPr>
            <a:r>
              <a:rPr lang="en-US" dirty="0"/>
              <a:t>Children are considered </a:t>
            </a:r>
            <a:r>
              <a:rPr lang="en-US" b="1" dirty="0"/>
              <a:t>safe</a:t>
            </a:r>
            <a:r>
              <a:rPr lang="en-US" dirty="0"/>
              <a:t> when there are </a:t>
            </a:r>
            <a:r>
              <a:rPr lang="en-US" b="1" dirty="0"/>
              <a:t>no present or impending danger threats</a:t>
            </a:r>
            <a:r>
              <a:rPr lang="en-US" dirty="0"/>
              <a:t>, or the caregivers’ </a:t>
            </a:r>
            <a:r>
              <a:rPr lang="en-US" b="1" dirty="0"/>
              <a:t>protective capacities</a:t>
            </a:r>
            <a:r>
              <a:rPr lang="en-US" dirty="0"/>
              <a:t> control existing threats.</a:t>
            </a:r>
          </a:p>
        </p:txBody>
      </p:sp>
      <p:sp>
        <p:nvSpPr>
          <p:cNvPr id="4" name="Title 3"/>
          <p:cNvSpPr>
            <a:spLocks noGrp="1"/>
          </p:cNvSpPr>
          <p:nvPr>
            <p:ph type="title"/>
          </p:nvPr>
        </p:nvSpPr>
        <p:spPr/>
        <p:txBody>
          <a:bodyPr/>
          <a:lstStyle/>
          <a:p>
            <a:r>
              <a:rPr lang="en-US" dirty="0"/>
              <a:t>Definition of Safe</a:t>
            </a:r>
          </a:p>
        </p:txBody>
      </p:sp>
      <p:pic>
        <p:nvPicPr>
          <p:cNvPr id="7" name="Picture 6" descr="child-protection1.jpg"/>
          <p:cNvPicPr>
            <a:picLocks noChangeAspect="1"/>
          </p:cNvPicPr>
          <p:nvPr/>
        </p:nvPicPr>
        <p:blipFill>
          <a:blip r:embed="rId3"/>
          <a:srcRect l="18836" r="22776"/>
          <a:stretch>
            <a:fillRect/>
          </a:stretch>
        </p:blipFill>
        <p:spPr>
          <a:xfrm>
            <a:off x="5890435" y="1640270"/>
            <a:ext cx="2507378" cy="3810000"/>
          </a:xfrm>
          <a:prstGeom prst="rect">
            <a:avLst/>
          </a:prstGeom>
        </p:spPr>
      </p:pic>
    </p:spTree>
    <p:extLst>
      <p:ext uri="{BB962C8B-B14F-4D97-AF65-F5344CB8AC3E}">
        <p14:creationId xmlns:p14="http://schemas.microsoft.com/office/powerpoint/2010/main" val="212065403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1328"/>
            <a:ext cx="4875028" cy="4525963"/>
          </a:xfrm>
        </p:spPr>
        <p:txBody>
          <a:bodyPr/>
          <a:lstStyle/>
          <a:p>
            <a:pPr marL="0" indent="0">
              <a:buNone/>
            </a:pPr>
            <a:r>
              <a:rPr lang="en-US" dirty="0"/>
              <a:t>Children are </a:t>
            </a:r>
            <a:r>
              <a:rPr lang="en-US" b="1" dirty="0"/>
              <a:t>Unsafe</a:t>
            </a:r>
            <a:r>
              <a:rPr lang="en-US" dirty="0"/>
              <a:t> when </a:t>
            </a:r>
            <a:r>
              <a:rPr lang="en-US" b="1" dirty="0"/>
              <a:t>vulnerable</a:t>
            </a:r>
            <a:r>
              <a:rPr lang="en-US" dirty="0"/>
              <a:t> to </a:t>
            </a:r>
            <a:r>
              <a:rPr lang="en-US" b="1" dirty="0"/>
              <a:t>present or impending danger threats</a:t>
            </a:r>
            <a:r>
              <a:rPr lang="en-US" dirty="0"/>
              <a:t>, and caregivers have </a:t>
            </a:r>
            <a:r>
              <a:rPr lang="en-US" b="1" dirty="0"/>
              <a:t>insufficient protective capacity</a:t>
            </a:r>
            <a:r>
              <a:rPr lang="en-US" dirty="0"/>
              <a:t> to control existing threats.</a:t>
            </a:r>
          </a:p>
        </p:txBody>
      </p:sp>
      <p:sp>
        <p:nvSpPr>
          <p:cNvPr id="2" name="Title 1"/>
          <p:cNvSpPr>
            <a:spLocks noGrp="1"/>
          </p:cNvSpPr>
          <p:nvPr>
            <p:ph type="title"/>
          </p:nvPr>
        </p:nvSpPr>
        <p:spPr/>
        <p:txBody>
          <a:bodyPr/>
          <a:lstStyle/>
          <a:p>
            <a:r>
              <a:rPr lang="en-US" dirty="0"/>
              <a:t>Definition of Unsafe</a:t>
            </a:r>
          </a:p>
        </p:txBody>
      </p:sp>
      <p:pic>
        <p:nvPicPr>
          <p:cNvPr id="4" name="Picture 3" descr="baby-flash-games-25.jpg"/>
          <p:cNvPicPr>
            <a:picLocks noChangeAspect="1"/>
          </p:cNvPicPr>
          <p:nvPr/>
        </p:nvPicPr>
        <p:blipFill>
          <a:blip r:embed="rId3"/>
          <a:stretch>
            <a:fillRect/>
          </a:stretch>
        </p:blipFill>
        <p:spPr>
          <a:xfrm>
            <a:off x="5444183" y="1739474"/>
            <a:ext cx="3132434" cy="23356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46433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key concepts</a:t>
            </a:r>
          </a:p>
        </p:txBody>
      </p:sp>
    </p:spTree>
    <p:extLst>
      <p:ext uri="{BB962C8B-B14F-4D97-AF65-F5344CB8AC3E}">
        <p14:creationId xmlns:p14="http://schemas.microsoft.com/office/powerpoint/2010/main" val="496196314"/>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14993</TotalTime>
  <Words>4262</Words>
  <Application>Microsoft Office PowerPoint</Application>
  <PresentationFormat>On-screen Show (4:3)</PresentationFormat>
  <Paragraphs>421</Paragraphs>
  <Slides>51</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Arial Black</vt:lpstr>
      <vt:lpstr>Bradley Hand ITC</vt:lpstr>
      <vt:lpstr>Calibri</vt:lpstr>
      <vt:lpstr>Lucida Sans Unicode</vt:lpstr>
      <vt:lpstr>Tekton Pro</vt:lpstr>
      <vt:lpstr>Verdana</vt:lpstr>
      <vt:lpstr>Wingdings 2</vt:lpstr>
      <vt:lpstr>Wingdings 3</vt:lpstr>
      <vt:lpstr>Concourse</vt:lpstr>
      <vt:lpstr>Florida Safety Decision Making Methodology</vt:lpstr>
      <vt:lpstr>Module Objective</vt:lpstr>
      <vt:lpstr>Safety Decision-Making Formula</vt:lpstr>
      <vt:lpstr>Foundation of Quality Decision Making?</vt:lpstr>
      <vt:lpstr>Information Domains</vt:lpstr>
      <vt:lpstr>Safety Decision-Making Formula</vt:lpstr>
      <vt:lpstr>Definition of Safe</vt:lpstr>
      <vt:lpstr>Definition of Unsafe</vt:lpstr>
      <vt:lpstr>Three key concepts</vt:lpstr>
      <vt:lpstr>Present Danger</vt:lpstr>
      <vt:lpstr>Examples of present danger </vt:lpstr>
      <vt:lpstr>Examples of present danger </vt:lpstr>
      <vt:lpstr>Present danger assessment</vt:lpstr>
      <vt:lpstr>Present danger can happen at any time</vt:lpstr>
      <vt:lpstr>Present Danger</vt:lpstr>
      <vt:lpstr>Impending Danger</vt:lpstr>
      <vt:lpstr>Impending Danger</vt:lpstr>
      <vt:lpstr>Examples of Impending Danger</vt:lpstr>
      <vt:lpstr>Impending Danger</vt:lpstr>
      <vt:lpstr>Impending Danger</vt:lpstr>
      <vt:lpstr>Information reveals impending danger</vt:lpstr>
      <vt:lpstr>Summary</vt:lpstr>
      <vt:lpstr>Child Vulnerability</vt:lpstr>
      <vt:lpstr>Child Vulnerability</vt:lpstr>
      <vt:lpstr>Child Vulnerability</vt:lpstr>
      <vt:lpstr>Child Vulnerability</vt:lpstr>
      <vt:lpstr>Vulnerability of every child</vt:lpstr>
      <vt:lpstr>Summary</vt:lpstr>
      <vt:lpstr>Definition of Protective Capacity</vt:lpstr>
      <vt:lpstr>Protective Capacities</vt:lpstr>
      <vt:lpstr>Protective Capacities</vt:lpstr>
      <vt:lpstr>Cognitive Protective Capacity</vt:lpstr>
      <vt:lpstr>Behavioral Protective Capacity</vt:lpstr>
      <vt:lpstr>Emotional Protective Capacity</vt:lpstr>
      <vt:lpstr>Assessment of Protective Capacity</vt:lpstr>
      <vt:lpstr>Safety Decision-Making</vt:lpstr>
      <vt:lpstr>Session Review</vt:lpstr>
      <vt:lpstr>Upcoming e-Learning Module</vt:lpstr>
      <vt:lpstr>Quiz Directions</vt:lpstr>
      <vt:lpstr>Q1: Which of the following best defines impending danger?</vt:lpstr>
      <vt:lpstr>Q1: Which of the following best defines impending danger?</vt:lpstr>
      <vt:lpstr>Q2: Caregiver protective capacities are:</vt:lpstr>
      <vt:lpstr>Q2: Caregiver protective capacities are:</vt:lpstr>
      <vt:lpstr>Q3: The concept of “impending danger” recognizes that a child may be in a state of danger even though the threat is not immediate.</vt:lpstr>
      <vt:lpstr>Q3: The concept of “impending danger” recognizes that a child may be in a state of danger even though the threat is not immediate.</vt:lpstr>
      <vt:lpstr>Q4: When a danger threat has been identified in the home, only the alleged child victim’s vulnerability to the threat is assessed. </vt:lpstr>
      <vt:lpstr>Q4: When a danger threat has been identified in the home, only the alleged child victim’s vulnerability to the threat is assessed. </vt:lpstr>
      <vt:lpstr>Q5: In terms of the identification and prevalence of danger threats . . . Present Danger is more prevalent but Impending Danger is typically more obvious.</vt:lpstr>
      <vt:lpstr>Q5: In terms of the identification and prevalence of danger threats . . . Present Danger is more prevalent but Impending Danger is typically more obvious.</vt:lpstr>
      <vt:lpstr>PowerPoint Presentation</vt:lpstr>
      <vt:lpstr>Present Danger Course Registration  </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Protection Module 2 - Present Impending Danger</dc:title>
  <dc:creator>Cindy</dc:creator>
  <cp:lastModifiedBy>VanDyke, Misty N</cp:lastModifiedBy>
  <cp:revision>544</cp:revision>
  <cp:lastPrinted>2013-02-13T19:52:47Z</cp:lastPrinted>
  <dcterms:created xsi:type="dcterms:W3CDTF">2013-01-31T01:40:39Z</dcterms:created>
  <dcterms:modified xsi:type="dcterms:W3CDTF">2025-04-21T18:50:16Z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F96A54F2-DA06-4659-803F-461D3F763F3F</vt:lpwstr>
  </property>
  <property fmtid="{D5CDD505-2E9C-101B-9397-08002B2CF9AE}" pid="5" name="ArticulateProjectFull">
    <vt:lpwstr>C:\Users\YYY\Desktop\Qingfu\DCF\Module 2\e-learning module 2_02122013.ppta</vt:lpwstr>
  </property>
</Properties>
</file>