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00" r:id="rId4"/>
  </p:sldMasterIdLst>
  <p:notesMasterIdLst>
    <p:notesMasterId r:id="rId24"/>
  </p:notesMasterIdLst>
  <p:handoutMasterIdLst>
    <p:handoutMasterId r:id="rId25"/>
  </p:handoutMasterIdLst>
  <p:sldIdLst>
    <p:sldId id="313" r:id="rId5"/>
    <p:sldId id="278" r:id="rId6"/>
    <p:sldId id="283" r:id="rId7"/>
    <p:sldId id="284" r:id="rId8"/>
    <p:sldId id="315" r:id="rId9"/>
    <p:sldId id="263" r:id="rId10"/>
    <p:sldId id="314" r:id="rId11"/>
    <p:sldId id="257" r:id="rId12"/>
    <p:sldId id="302" r:id="rId13"/>
    <p:sldId id="268" r:id="rId14"/>
    <p:sldId id="298" r:id="rId15"/>
    <p:sldId id="304" r:id="rId16"/>
    <p:sldId id="311" r:id="rId17"/>
    <p:sldId id="289" r:id="rId18"/>
    <p:sldId id="320" r:id="rId19"/>
    <p:sldId id="316" r:id="rId20"/>
    <p:sldId id="317" r:id="rId21"/>
    <p:sldId id="318" r:id="rId22"/>
    <p:sldId id="319" r:id="rId23"/>
  </p:sldIdLst>
  <p:sldSz cx="12188825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ouston, Teanna J" initials="HTJ" lastIdx="3" clrIdx="0">
    <p:extLst>
      <p:ext uri="{19B8F6BF-5375-455C-9EA6-DF929625EA0E}">
        <p15:presenceInfo xmlns:p15="http://schemas.microsoft.com/office/powerpoint/2012/main" userId="Houston, Teanna J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456" autoAdjust="0"/>
    <p:restoredTop sz="87593" autoAdjust="0"/>
  </p:normalViewPr>
  <p:slideViewPr>
    <p:cSldViewPr>
      <p:cViewPr varScale="1">
        <p:scale>
          <a:sx n="119" d="100"/>
          <a:sy n="119" d="100"/>
        </p:scale>
        <p:origin x="101" y="144"/>
      </p:cViewPr>
      <p:guideLst>
        <p:guide pos="3839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-3084"/>
    </p:cViewPr>
  </p:sorterViewPr>
  <p:notesViewPr>
    <p:cSldViewPr showGuides="1">
      <p:cViewPr varScale="1">
        <p:scale>
          <a:sx n="63" d="100"/>
          <a:sy n="63" d="100"/>
        </p:scale>
        <p:origin x="2838" y="10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E9F1F41-64E6-4D2C-909A-845164B57F28}" type="doc">
      <dgm:prSet loTypeId="urn:microsoft.com/office/officeart/2009/3/layout/StepUpProcess" loCatId="process" qsTypeId="urn:microsoft.com/office/officeart/2005/8/quickstyle/simple1" qsCatId="simple" csTypeId="urn:microsoft.com/office/officeart/2005/8/colors/accent1_3" csCatId="accent1" phldr="1"/>
      <dgm:spPr/>
    </dgm:pt>
    <dgm:pt modelId="{C29AF9A3-3186-484F-A11E-16E7A3702ED8}">
      <dgm:prSet phldrT="[Text]" custT="1"/>
      <dgm:spPr/>
      <dgm:t>
        <a:bodyPr/>
        <a:lstStyle/>
        <a:p>
          <a:r>
            <a:rPr lang="en-US" sz="1600" dirty="0">
              <a:latin typeface="Georgia" panose="02040502050405020303" pitchFamily="18" charset="0"/>
            </a:rPr>
            <a:t>Relatives or Non-Relatives will receive a foster care board payment.</a:t>
          </a:r>
        </a:p>
      </dgm:t>
    </dgm:pt>
    <dgm:pt modelId="{7E505B93-A9C8-47A4-AA07-C3BB66C22F34}" type="parTrans" cxnId="{A96E8E98-D4B3-4FC3-B468-74EB4CD906D6}">
      <dgm:prSet/>
      <dgm:spPr/>
      <dgm:t>
        <a:bodyPr/>
        <a:lstStyle/>
        <a:p>
          <a:endParaRPr lang="en-US"/>
        </a:p>
      </dgm:t>
    </dgm:pt>
    <dgm:pt modelId="{26CA1BD5-828C-4840-B1AB-884F184B23D9}" type="sibTrans" cxnId="{A96E8E98-D4B3-4FC3-B468-74EB4CD906D6}">
      <dgm:prSet/>
      <dgm:spPr/>
      <dgm:t>
        <a:bodyPr/>
        <a:lstStyle/>
        <a:p>
          <a:endParaRPr lang="en-US"/>
        </a:p>
      </dgm:t>
    </dgm:pt>
    <dgm:pt modelId="{5E02EA7C-0923-41ED-AC59-9E6748C76FD0}">
      <dgm:prSet phldrT="[Text]" custT="1"/>
      <dgm:spPr/>
      <dgm:t>
        <a:bodyPr/>
        <a:lstStyle/>
        <a:p>
          <a:r>
            <a:rPr lang="en-US" sz="1600" dirty="0">
              <a:latin typeface="Georgia" panose="02040502050405020303" pitchFamily="18" charset="0"/>
            </a:rPr>
            <a:t>Requires a minimum of 6 months of foster care board payments, proceed to G.A.P.</a:t>
          </a:r>
        </a:p>
      </dgm:t>
    </dgm:pt>
    <dgm:pt modelId="{7F6E838A-EF42-4977-A3E8-56E24F9CEE6E}" type="parTrans" cxnId="{20C1DC54-1233-45F8-AB46-0EE1F572C036}">
      <dgm:prSet/>
      <dgm:spPr/>
      <dgm:t>
        <a:bodyPr/>
        <a:lstStyle/>
        <a:p>
          <a:endParaRPr lang="en-US"/>
        </a:p>
      </dgm:t>
    </dgm:pt>
    <dgm:pt modelId="{66E0A198-E042-475F-80B3-F6DAF180359D}" type="sibTrans" cxnId="{20C1DC54-1233-45F8-AB46-0EE1F572C036}">
      <dgm:prSet/>
      <dgm:spPr/>
      <dgm:t>
        <a:bodyPr/>
        <a:lstStyle/>
        <a:p>
          <a:endParaRPr lang="en-US"/>
        </a:p>
      </dgm:t>
    </dgm:pt>
    <dgm:pt modelId="{3FED8A0B-27F6-4C62-AAB8-9088A6D3B537}">
      <dgm:prSet phldrT="[Text]" custT="1"/>
      <dgm:spPr/>
      <dgm:t>
        <a:bodyPr/>
        <a:lstStyle/>
        <a:p>
          <a:endParaRPr lang="en-US" sz="1600" dirty="0">
            <a:latin typeface="Georgia" panose="02040502050405020303" pitchFamily="18" charset="0"/>
          </a:endParaRPr>
        </a:p>
        <a:p>
          <a:r>
            <a:rPr lang="en-US" sz="1600" dirty="0">
              <a:latin typeface="Georgia" panose="02040502050405020303" pitchFamily="18" charset="0"/>
            </a:rPr>
            <a:t>Receive G.A.P. payments and complete the  re-determination process annually to continue receiving benefits.</a:t>
          </a:r>
        </a:p>
        <a:p>
          <a:endParaRPr lang="en-US" sz="1400" dirty="0">
            <a:latin typeface="Georgia" panose="02040502050405020303" pitchFamily="18" charset="0"/>
          </a:endParaRPr>
        </a:p>
      </dgm:t>
    </dgm:pt>
    <dgm:pt modelId="{2F075158-1AD3-45F7-89D5-9CF98DB250F3}" type="parTrans" cxnId="{EFA49401-3497-49EF-9932-CEEC5572E889}">
      <dgm:prSet/>
      <dgm:spPr/>
      <dgm:t>
        <a:bodyPr/>
        <a:lstStyle/>
        <a:p>
          <a:endParaRPr lang="en-US"/>
        </a:p>
      </dgm:t>
    </dgm:pt>
    <dgm:pt modelId="{28568FFD-BCF1-4E9E-ABB8-4047D783F960}" type="sibTrans" cxnId="{EFA49401-3497-49EF-9932-CEEC5572E889}">
      <dgm:prSet/>
      <dgm:spPr/>
      <dgm:t>
        <a:bodyPr/>
        <a:lstStyle/>
        <a:p>
          <a:endParaRPr lang="en-US"/>
        </a:p>
      </dgm:t>
    </dgm:pt>
    <dgm:pt modelId="{B546CB13-4EBA-40E9-B083-C355E052950A}">
      <dgm:prSet custT="1"/>
      <dgm:spPr/>
      <dgm:t>
        <a:bodyPr/>
        <a:lstStyle/>
        <a:p>
          <a:r>
            <a:rPr lang="en-US" sz="1600" dirty="0">
              <a:latin typeface="Georgia" panose="02040502050405020303" pitchFamily="18" charset="0"/>
            </a:rPr>
            <a:t>For Emergency or planned placements, relatives may receive TANF Cash Only benefits.</a:t>
          </a:r>
        </a:p>
      </dgm:t>
    </dgm:pt>
    <dgm:pt modelId="{F8D66150-2888-460C-9431-16E7B4397537}" type="parTrans" cxnId="{C0F3C33B-88D8-4324-9DC0-1E77676F0A55}">
      <dgm:prSet/>
      <dgm:spPr/>
      <dgm:t>
        <a:bodyPr/>
        <a:lstStyle/>
        <a:p>
          <a:endParaRPr lang="en-US"/>
        </a:p>
      </dgm:t>
    </dgm:pt>
    <dgm:pt modelId="{E88144EC-515E-42B0-AE04-5BFDA0C343D2}" type="sibTrans" cxnId="{C0F3C33B-88D8-4324-9DC0-1E77676F0A55}">
      <dgm:prSet/>
      <dgm:spPr/>
      <dgm:t>
        <a:bodyPr/>
        <a:lstStyle/>
        <a:p>
          <a:endParaRPr lang="en-US"/>
        </a:p>
      </dgm:t>
    </dgm:pt>
    <dgm:pt modelId="{E0C315DB-0B02-4457-9A0E-72542EF07F3F}">
      <dgm:prSet/>
      <dgm:spPr/>
      <dgm:t>
        <a:bodyPr/>
        <a:lstStyle/>
        <a:p>
          <a:endParaRPr lang="en-US" sz="3600" dirty="0"/>
        </a:p>
      </dgm:t>
    </dgm:pt>
    <dgm:pt modelId="{4BB4936C-8587-478B-B68A-55BB42DF62B9}" type="parTrans" cxnId="{85509738-E768-4D4A-A9F4-996D41078F1F}">
      <dgm:prSet/>
      <dgm:spPr/>
      <dgm:t>
        <a:bodyPr/>
        <a:lstStyle/>
        <a:p>
          <a:endParaRPr lang="en-US"/>
        </a:p>
      </dgm:t>
    </dgm:pt>
    <dgm:pt modelId="{5D538303-0A5F-4197-BAC5-39560412DDA0}" type="sibTrans" cxnId="{85509738-E768-4D4A-A9F4-996D41078F1F}">
      <dgm:prSet/>
      <dgm:spPr/>
      <dgm:t>
        <a:bodyPr/>
        <a:lstStyle/>
        <a:p>
          <a:endParaRPr lang="en-US"/>
        </a:p>
      </dgm:t>
    </dgm:pt>
    <dgm:pt modelId="{B9CF16F1-8F90-4C3B-AD4D-53D6970C342A}" type="pres">
      <dgm:prSet presAssocID="{1E9F1F41-64E6-4D2C-909A-845164B57F28}" presName="rootnode" presStyleCnt="0">
        <dgm:presLayoutVars>
          <dgm:chMax/>
          <dgm:chPref/>
          <dgm:dir/>
          <dgm:animLvl val="lvl"/>
        </dgm:presLayoutVars>
      </dgm:prSet>
      <dgm:spPr/>
    </dgm:pt>
    <dgm:pt modelId="{9B43D607-1667-4C71-B2E0-C56E70D7DB7B}" type="pres">
      <dgm:prSet presAssocID="{B546CB13-4EBA-40E9-B083-C355E052950A}" presName="composite" presStyleCnt="0"/>
      <dgm:spPr/>
    </dgm:pt>
    <dgm:pt modelId="{AA4F45F9-DA76-4D10-9BDA-4A90909B727D}" type="pres">
      <dgm:prSet presAssocID="{B546CB13-4EBA-40E9-B083-C355E052950A}" presName="LShape" presStyleLbl="alignNode1" presStyleIdx="0" presStyleCnt="7" custLinFactNeighborX="-7265" custLinFactNeighborY="0"/>
      <dgm:spPr/>
    </dgm:pt>
    <dgm:pt modelId="{331A05CE-0559-4633-9EC8-73D9AEAB37D7}" type="pres">
      <dgm:prSet presAssocID="{B546CB13-4EBA-40E9-B083-C355E052950A}" presName="ParentText" presStyleLbl="revTx" presStyleIdx="0" presStyleCnt="4" custLinFactNeighborX="-5082" custLinFactNeighborY="1656">
        <dgm:presLayoutVars>
          <dgm:chMax val="0"/>
          <dgm:chPref val="0"/>
          <dgm:bulletEnabled val="1"/>
        </dgm:presLayoutVars>
      </dgm:prSet>
      <dgm:spPr/>
    </dgm:pt>
    <dgm:pt modelId="{79231A51-26B6-4874-8EE0-433295901CDB}" type="pres">
      <dgm:prSet presAssocID="{B546CB13-4EBA-40E9-B083-C355E052950A}" presName="Triangle" presStyleLbl="alignNode1" presStyleIdx="1" presStyleCnt="7" custLinFactNeighborX="-7695" custLinFactNeighborY="36846"/>
      <dgm:spPr/>
    </dgm:pt>
    <dgm:pt modelId="{25749E7D-3847-4424-BD97-EAA04275D7FC}" type="pres">
      <dgm:prSet presAssocID="{E88144EC-515E-42B0-AE04-5BFDA0C343D2}" presName="sibTrans" presStyleCnt="0"/>
      <dgm:spPr/>
    </dgm:pt>
    <dgm:pt modelId="{29C156CC-514B-44CC-9DCB-284909FDED9F}" type="pres">
      <dgm:prSet presAssocID="{E88144EC-515E-42B0-AE04-5BFDA0C343D2}" presName="space" presStyleCnt="0"/>
      <dgm:spPr/>
    </dgm:pt>
    <dgm:pt modelId="{573AB254-E63A-4B97-A124-C2CC35272BF6}" type="pres">
      <dgm:prSet presAssocID="{C29AF9A3-3186-484F-A11E-16E7A3702ED8}" presName="composite" presStyleCnt="0"/>
      <dgm:spPr/>
    </dgm:pt>
    <dgm:pt modelId="{7898B1CA-0585-4A4B-A55F-1DAC39DB262B}" type="pres">
      <dgm:prSet presAssocID="{C29AF9A3-3186-484F-A11E-16E7A3702ED8}" presName="LShape" presStyleLbl="alignNode1" presStyleIdx="2" presStyleCnt="7" custLinFactNeighborX="-6278" custLinFactNeighborY="11670"/>
      <dgm:spPr/>
    </dgm:pt>
    <dgm:pt modelId="{538AEDE4-9C20-44E4-8BAE-DC106289B3E3}" type="pres">
      <dgm:prSet presAssocID="{C29AF9A3-3186-484F-A11E-16E7A3702ED8}" presName="ParentText" presStyleLbl="revTx" presStyleIdx="1" presStyleCnt="4" custLinFactNeighborX="-7114" custLinFactNeighborY="8546">
        <dgm:presLayoutVars>
          <dgm:chMax val="0"/>
          <dgm:chPref val="0"/>
          <dgm:bulletEnabled val="1"/>
        </dgm:presLayoutVars>
      </dgm:prSet>
      <dgm:spPr/>
    </dgm:pt>
    <dgm:pt modelId="{531582B4-D0E9-47AC-8DCD-C57540FB49A1}" type="pres">
      <dgm:prSet presAssocID="{C29AF9A3-3186-484F-A11E-16E7A3702ED8}" presName="Triangle" presStyleLbl="alignNode1" presStyleIdx="3" presStyleCnt="7" custLinFactNeighborX="-9933" custLinFactNeighborY="63537"/>
      <dgm:spPr/>
    </dgm:pt>
    <dgm:pt modelId="{90D4085D-3BA3-497C-823C-388F95AA49B5}" type="pres">
      <dgm:prSet presAssocID="{26CA1BD5-828C-4840-B1AB-884F184B23D9}" presName="sibTrans" presStyleCnt="0"/>
      <dgm:spPr/>
    </dgm:pt>
    <dgm:pt modelId="{8F338AF8-E9BA-4006-9C4D-915552531602}" type="pres">
      <dgm:prSet presAssocID="{26CA1BD5-828C-4840-B1AB-884F184B23D9}" presName="space" presStyleCnt="0"/>
      <dgm:spPr/>
    </dgm:pt>
    <dgm:pt modelId="{A3DA6DE4-0969-487D-A5D7-2554AA6CEB4C}" type="pres">
      <dgm:prSet presAssocID="{5E02EA7C-0923-41ED-AC59-9E6748C76FD0}" presName="composite" presStyleCnt="0"/>
      <dgm:spPr/>
    </dgm:pt>
    <dgm:pt modelId="{43C1A5B9-67BF-4AA3-A947-46D7363A3AC5}" type="pres">
      <dgm:prSet presAssocID="{5E02EA7C-0923-41ED-AC59-9E6748C76FD0}" presName="LShape" presStyleLbl="alignNode1" presStyleIdx="4" presStyleCnt="7" custLinFactNeighborX="-5889" custLinFactNeighborY="10577"/>
      <dgm:spPr/>
    </dgm:pt>
    <dgm:pt modelId="{C4F98639-8D65-4896-9A8A-5659B5B68A34}" type="pres">
      <dgm:prSet presAssocID="{5E02EA7C-0923-41ED-AC59-9E6748C76FD0}" presName="ParentText" presStyleLbl="revTx" presStyleIdx="2" presStyleCnt="4" custLinFactNeighborX="-2178" custLinFactNeighborY="11939">
        <dgm:presLayoutVars>
          <dgm:chMax val="0"/>
          <dgm:chPref val="0"/>
          <dgm:bulletEnabled val="1"/>
        </dgm:presLayoutVars>
      </dgm:prSet>
      <dgm:spPr/>
    </dgm:pt>
    <dgm:pt modelId="{8BDAA1AA-C3D1-47D0-B546-9C1C8079F262}" type="pres">
      <dgm:prSet presAssocID="{5E02EA7C-0923-41ED-AC59-9E6748C76FD0}" presName="Triangle" presStyleLbl="alignNode1" presStyleIdx="5" presStyleCnt="7" custLinFactNeighborX="-14742" custLinFactNeighborY="70258"/>
      <dgm:spPr/>
    </dgm:pt>
    <dgm:pt modelId="{3FBE68EC-00E1-4FC9-ABA0-1D268D9F34E4}" type="pres">
      <dgm:prSet presAssocID="{66E0A198-E042-475F-80B3-F6DAF180359D}" presName="sibTrans" presStyleCnt="0"/>
      <dgm:spPr/>
    </dgm:pt>
    <dgm:pt modelId="{5C8748E4-676D-456F-9616-87BDBD52D30F}" type="pres">
      <dgm:prSet presAssocID="{66E0A198-E042-475F-80B3-F6DAF180359D}" presName="space" presStyleCnt="0"/>
      <dgm:spPr/>
    </dgm:pt>
    <dgm:pt modelId="{5284FA0D-B319-4DF9-92E0-F4E824245ACD}" type="pres">
      <dgm:prSet presAssocID="{3FED8A0B-27F6-4C62-AAB8-9088A6D3B537}" presName="composite" presStyleCnt="0"/>
      <dgm:spPr/>
    </dgm:pt>
    <dgm:pt modelId="{9DCFCAC9-F309-4EED-9AC7-2A0A668C06B6}" type="pres">
      <dgm:prSet presAssocID="{3FED8A0B-27F6-4C62-AAB8-9088A6D3B537}" presName="LShape" presStyleLbl="alignNode1" presStyleIdx="6" presStyleCnt="7" custLinFactNeighborX="-7209" custLinFactNeighborY="12790"/>
      <dgm:spPr/>
    </dgm:pt>
    <dgm:pt modelId="{7782F5C8-8D6B-4206-ACBB-56AD8C9F721C}" type="pres">
      <dgm:prSet presAssocID="{3FED8A0B-27F6-4C62-AAB8-9088A6D3B537}" presName="ParentText" presStyleLbl="revTx" presStyleIdx="3" presStyleCnt="4" custLinFactNeighborX="-3501" custLinFactNeighborY="-5651">
        <dgm:presLayoutVars>
          <dgm:chMax val="0"/>
          <dgm:chPref val="0"/>
          <dgm:bulletEnabled val="1"/>
        </dgm:presLayoutVars>
      </dgm:prSet>
      <dgm:spPr/>
    </dgm:pt>
  </dgm:ptLst>
  <dgm:cxnLst>
    <dgm:cxn modelId="{EFA49401-3497-49EF-9932-CEEC5572E889}" srcId="{1E9F1F41-64E6-4D2C-909A-845164B57F28}" destId="{3FED8A0B-27F6-4C62-AAB8-9088A6D3B537}" srcOrd="3" destOrd="0" parTransId="{2F075158-1AD3-45F7-89D5-9CF98DB250F3}" sibTransId="{28568FFD-BCF1-4E9E-ABB8-4047D783F960}"/>
    <dgm:cxn modelId="{1CDDA70C-C867-492B-A8D3-418557BC8A98}" type="presOf" srcId="{5E02EA7C-0923-41ED-AC59-9E6748C76FD0}" destId="{C4F98639-8D65-4896-9A8A-5659B5B68A34}" srcOrd="0" destOrd="0" presId="urn:microsoft.com/office/officeart/2009/3/layout/StepUpProcess"/>
    <dgm:cxn modelId="{85509738-E768-4D4A-A9F4-996D41078F1F}" srcId="{3FED8A0B-27F6-4C62-AAB8-9088A6D3B537}" destId="{E0C315DB-0B02-4457-9A0E-72542EF07F3F}" srcOrd="0" destOrd="0" parTransId="{4BB4936C-8587-478B-B68A-55BB42DF62B9}" sibTransId="{5D538303-0A5F-4197-BAC5-39560412DDA0}"/>
    <dgm:cxn modelId="{C0F3C33B-88D8-4324-9DC0-1E77676F0A55}" srcId="{1E9F1F41-64E6-4D2C-909A-845164B57F28}" destId="{B546CB13-4EBA-40E9-B083-C355E052950A}" srcOrd="0" destOrd="0" parTransId="{F8D66150-2888-460C-9431-16E7B4397537}" sibTransId="{E88144EC-515E-42B0-AE04-5BFDA0C343D2}"/>
    <dgm:cxn modelId="{20C1DC54-1233-45F8-AB46-0EE1F572C036}" srcId="{1E9F1F41-64E6-4D2C-909A-845164B57F28}" destId="{5E02EA7C-0923-41ED-AC59-9E6748C76FD0}" srcOrd="2" destOrd="0" parTransId="{7F6E838A-EF42-4977-A3E8-56E24F9CEE6E}" sibTransId="{66E0A198-E042-475F-80B3-F6DAF180359D}"/>
    <dgm:cxn modelId="{46BD2B59-F468-447B-9882-64203B85C224}" type="presOf" srcId="{1E9F1F41-64E6-4D2C-909A-845164B57F28}" destId="{B9CF16F1-8F90-4C3B-AD4D-53D6970C342A}" srcOrd="0" destOrd="0" presId="urn:microsoft.com/office/officeart/2009/3/layout/StepUpProcess"/>
    <dgm:cxn modelId="{A96E8E98-D4B3-4FC3-B468-74EB4CD906D6}" srcId="{1E9F1F41-64E6-4D2C-909A-845164B57F28}" destId="{C29AF9A3-3186-484F-A11E-16E7A3702ED8}" srcOrd="1" destOrd="0" parTransId="{7E505B93-A9C8-47A4-AA07-C3BB66C22F34}" sibTransId="{26CA1BD5-828C-4840-B1AB-884F184B23D9}"/>
    <dgm:cxn modelId="{867555A3-9AE1-480C-A723-E22E1AC81D52}" type="presOf" srcId="{C29AF9A3-3186-484F-A11E-16E7A3702ED8}" destId="{538AEDE4-9C20-44E4-8BAE-DC106289B3E3}" srcOrd="0" destOrd="0" presId="urn:microsoft.com/office/officeart/2009/3/layout/StepUpProcess"/>
    <dgm:cxn modelId="{0430DBAA-0377-47EF-A474-B0488C3D9C40}" type="presOf" srcId="{3FED8A0B-27F6-4C62-AAB8-9088A6D3B537}" destId="{7782F5C8-8D6B-4206-ACBB-56AD8C9F721C}" srcOrd="0" destOrd="0" presId="urn:microsoft.com/office/officeart/2009/3/layout/StepUpProcess"/>
    <dgm:cxn modelId="{8067FDAC-F293-400C-A651-619C3F1A8A7C}" type="presOf" srcId="{B546CB13-4EBA-40E9-B083-C355E052950A}" destId="{331A05CE-0559-4633-9EC8-73D9AEAB37D7}" srcOrd="0" destOrd="0" presId="urn:microsoft.com/office/officeart/2009/3/layout/StepUpProcess"/>
    <dgm:cxn modelId="{E005C1C8-702D-4624-8FC8-2ECB54C6EA70}" type="presOf" srcId="{E0C315DB-0B02-4457-9A0E-72542EF07F3F}" destId="{7782F5C8-8D6B-4206-ACBB-56AD8C9F721C}" srcOrd="0" destOrd="1" presId="urn:microsoft.com/office/officeart/2009/3/layout/StepUpProcess"/>
    <dgm:cxn modelId="{52182E9F-7513-4F85-815E-0B589DC90F28}" type="presParOf" srcId="{B9CF16F1-8F90-4C3B-AD4D-53D6970C342A}" destId="{9B43D607-1667-4C71-B2E0-C56E70D7DB7B}" srcOrd="0" destOrd="0" presId="urn:microsoft.com/office/officeart/2009/3/layout/StepUpProcess"/>
    <dgm:cxn modelId="{A99AF0DD-7F53-4A3E-BC03-1F90D4EEED1D}" type="presParOf" srcId="{9B43D607-1667-4C71-B2E0-C56E70D7DB7B}" destId="{AA4F45F9-DA76-4D10-9BDA-4A90909B727D}" srcOrd="0" destOrd="0" presId="urn:microsoft.com/office/officeart/2009/3/layout/StepUpProcess"/>
    <dgm:cxn modelId="{80BA44D5-42C2-45E4-AA8A-4BE584E1A702}" type="presParOf" srcId="{9B43D607-1667-4C71-B2E0-C56E70D7DB7B}" destId="{331A05CE-0559-4633-9EC8-73D9AEAB37D7}" srcOrd="1" destOrd="0" presId="urn:microsoft.com/office/officeart/2009/3/layout/StepUpProcess"/>
    <dgm:cxn modelId="{3C76FCCD-FF16-491C-9A2A-0671A6D754CE}" type="presParOf" srcId="{9B43D607-1667-4C71-B2E0-C56E70D7DB7B}" destId="{79231A51-26B6-4874-8EE0-433295901CDB}" srcOrd="2" destOrd="0" presId="urn:microsoft.com/office/officeart/2009/3/layout/StepUpProcess"/>
    <dgm:cxn modelId="{0ACE8355-40F2-44DB-81C9-A611720B98A9}" type="presParOf" srcId="{B9CF16F1-8F90-4C3B-AD4D-53D6970C342A}" destId="{25749E7D-3847-4424-BD97-EAA04275D7FC}" srcOrd="1" destOrd="0" presId="urn:microsoft.com/office/officeart/2009/3/layout/StepUpProcess"/>
    <dgm:cxn modelId="{657108A4-2A7D-419B-B15E-EADEF12CB412}" type="presParOf" srcId="{25749E7D-3847-4424-BD97-EAA04275D7FC}" destId="{29C156CC-514B-44CC-9DCB-284909FDED9F}" srcOrd="0" destOrd="0" presId="urn:microsoft.com/office/officeart/2009/3/layout/StepUpProcess"/>
    <dgm:cxn modelId="{A8675254-7E1A-4089-8A72-A84665DEBD6D}" type="presParOf" srcId="{B9CF16F1-8F90-4C3B-AD4D-53D6970C342A}" destId="{573AB254-E63A-4B97-A124-C2CC35272BF6}" srcOrd="2" destOrd="0" presId="urn:microsoft.com/office/officeart/2009/3/layout/StepUpProcess"/>
    <dgm:cxn modelId="{3D081704-6252-4EF8-B5AD-CC911A9201F8}" type="presParOf" srcId="{573AB254-E63A-4B97-A124-C2CC35272BF6}" destId="{7898B1CA-0585-4A4B-A55F-1DAC39DB262B}" srcOrd="0" destOrd="0" presId="urn:microsoft.com/office/officeart/2009/3/layout/StepUpProcess"/>
    <dgm:cxn modelId="{95620A2A-0848-42F7-B1A0-6F3D5E11335A}" type="presParOf" srcId="{573AB254-E63A-4B97-A124-C2CC35272BF6}" destId="{538AEDE4-9C20-44E4-8BAE-DC106289B3E3}" srcOrd="1" destOrd="0" presId="urn:microsoft.com/office/officeart/2009/3/layout/StepUpProcess"/>
    <dgm:cxn modelId="{514E6A6C-92E3-4C95-8077-876ED7F09AAF}" type="presParOf" srcId="{573AB254-E63A-4B97-A124-C2CC35272BF6}" destId="{531582B4-D0E9-47AC-8DCD-C57540FB49A1}" srcOrd="2" destOrd="0" presId="urn:microsoft.com/office/officeart/2009/3/layout/StepUpProcess"/>
    <dgm:cxn modelId="{CA3E1C96-F624-4FEB-9026-1EA0ABE09FA4}" type="presParOf" srcId="{B9CF16F1-8F90-4C3B-AD4D-53D6970C342A}" destId="{90D4085D-3BA3-497C-823C-388F95AA49B5}" srcOrd="3" destOrd="0" presId="urn:microsoft.com/office/officeart/2009/3/layout/StepUpProcess"/>
    <dgm:cxn modelId="{FB8A9666-6079-4854-B9BA-901B4C08C0C5}" type="presParOf" srcId="{90D4085D-3BA3-497C-823C-388F95AA49B5}" destId="{8F338AF8-E9BA-4006-9C4D-915552531602}" srcOrd="0" destOrd="0" presId="urn:microsoft.com/office/officeart/2009/3/layout/StepUpProcess"/>
    <dgm:cxn modelId="{506EA885-C57D-45F7-B2EB-783751BC933E}" type="presParOf" srcId="{B9CF16F1-8F90-4C3B-AD4D-53D6970C342A}" destId="{A3DA6DE4-0969-487D-A5D7-2554AA6CEB4C}" srcOrd="4" destOrd="0" presId="urn:microsoft.com/office/officeart/2009/3/layout/StepUpProcess"/>
    <dgm:cxn modelId="{FA1586D7-3CDE-4CB6-B08D-C12FB049003C}" type="presParOf" srcId="{A3DA6DE4-0969-487D-A5D7-2554AA6CEB4C}" destId="{43C1A5B9-67BF-4AA3-A947-46D7363A3AC5}" srcOrd="0" destOrd="0" presId="urn:microsoft.com/office/officeart/2009/3/layout/StepUpProcess"/>
    <dgm:cxn modelId="{B85A8FAF-6033-45E5-BC53-5F6B93A7907B}" type="presParOf" srcId="{A3DA6DE4-0969-487D-A5D7-2554AA6CEB4C}" destId="{C4F98639-8D65-4896-9A8A-5659B5B68A34}" srcOrd="1" destOrd="0" presId="urn:microsoft.com/office/officeart/2009/3/layout/StepUpProcess"/>
    <dgm:cxn modelId="{1CA0D205-8324-432C-A356-8588EA6BB504}" type="presParOf" srcId="{A3DA6DE4-0969-487D-A5D7-2554AA6CEB4C}" destId="{8BDAA1AA-C3D1-47D0-B546-9C1C8079F262}" srcOrd="2" destOrd="0" presId="urn:microsoft.com/office/officeart/2009/3/layout/StepUpProcess"/>
    <dgm:cxn modelId="{5E2C4E92-1289-4567-AD23-17AF1A160E20}" type="presParOf" srcId="{B9CF16F1-8F90-4C3B-AD4D-53D6970C342A}" destId="{3FBE68EC-00E1-4FC9-ABA0-1D268D9F34E4}" srcOrd="5" destOrd="0" presId="urn:microsoft.com/office/officeart/2009/3/layout/StepUpProcess"/>
    <dgm:cxn modelId="{3BA63A1A-0ACB-4EB3-B122-C79A544C2BF8}" type="presParOf" srcId="{3FBE68EC-00E1-4FC9-ABA0-1D268D9F34E4}" destId="{5C8748E4-676D-456F-9616-87BDBD52D30F}" srcOrd="0" destOrd="0" presId="urn:microsoft.com/office/officeart/2009/3/layout/StepUpProcess"/>
    <dgm:cxn modelId="{65EE778B-5ABB-464F-A71E-B3D2B3CD01E2}" type="presParOf" srcId="{B9CF16F1-8F90-4C3B-AD4D-53D6970C342A}" destId="{5284FA0D-B319-4DF9-92E0-F4E824245ACD}" srcOrd="6" destOrd="0" presId="urn:microsoft.com/office/officeart/2009/3/layout/StepUpProcess"/>
    <dgm:cxn modelId="{3D7CB425-FC2E-42C3-884C-E12CD1BD0CA1}" type="presParOf" srcId="{5284FA0D-B319-4DF9-92E0-F4E824245ACD}" destId="{9DCFCAC9-F309-4EED-9AC7-2A0A668C06B6}" srcOrd="0" destOrd="0" presId="urn:microsoft.com/office/officeart/2009/3/layout/StepUpProcess"/>
    <dgm:cxn modelId="{74583559-3738-46F9-9AAE-8EBB7A5B497B}" type="presParOf" srcId="{5284FA0D-B319-4DF9-92E0-F4E824245ACD}" destId="{7782F5C8-8D6B-4206-ACBB-56AD8C9F721C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4F45F9-DA76-4D10-9BDA-4A90909B727D}">
      <dsp:nvSpPr>
        <dsp:cNvPr id="0" name=""/>
        <dsp:cNvSpPr/>
      </dsp:nvSpPr>
      <dsp:spPr>
        <a:xfrm rot="5400000">
          <a:off x="797160" y="1590595"/>
          <a:ext cx="1538046" cy="2559275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31A05CE-0559-4633-9EC8-73D9AEAB37D7}">
      <dsp:nvSpPr>
        <dsp:cNvPr id="0" name=""/>
        <dsp:cNvSpPr/>
      </dsp:nvSpPr>
      <dsp:spPr>
        <a:xfrm>
          <a:off x="608932" y="2356703"/>
          <a:ext cx="2310528" cy="20253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Georgia" panose="02040502050405020303" pitchFamily="18" charset="0"/>
            </a:rPr>
            <a:t>For Emergency or planned placements, relatives may receive TANF Cash Only benefits.</a:t>
          </a:r>
        </a:p>
      </dsp:txBody>
      <dsp:txXfrm>
        <a:off x="608932" y="2356703"/>
        <a:ext cx="2310528" cy="2025313"/>
      </dsp:txXfrm>
    </dsp:sp>
    <dsp:sp modelId="{79231A51-26B6-4874-8EE0-433295901CDB}">
      <dsp:nvSpPr>
        <dsp:cNvPr id="0" name=""/>
        <dsp:cNvSpPr/>
      </dsp:nvSpPr>
      <dsp:spPr>
        <a:xfrm>
          <a:off x="2567387" y="1562808"/>
          <a:ext cx="435948" cy="435948"/>
        </a:xfrm>
        <a:prstGeom prst="triangle">
          <a:avLst>
            <a:gd name="adj" fmla="val 100000"/>
          </a:avLst>
        </a:prstGeom>
        <a:solidFill>
          <a:schemeClr val="accent1">
            <a:shade val="80000"/>
            <a:hueOff val="-5932"/>
            <a:satOff val="-7832"/>
            <a:lumOff val="5841"/>
            <a:alphaOff val="0"/>
          </a:schemeClr>
        </a:solidFill>
        <a:ln w="19050" cap="rnd" cmpd="sng" algn="ctr">
          <a:solidFill>
            <a:schemeClr val="accent1">
              <a:shade val="80000"/>
              <a:hueOff val="-5932"/>
              <a:satOff val="-7832"/>
              <a:lumOff val="584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898B1CA-0585-4A4B-A55F-1DAC39DB262B}">
      <dsp:nvSpPr>
        <dsp:cNvPr id="0" name=""/>
        <dsp:cNvSpPr/>
      </dsp:nvSpPr>
      <dsp:spPr>
        <a:xfrm rot="5400000">
          <a:off x="3650958" y="1070160"/>
          <a:ext cx="1538046" cy="2559275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shade val="80000"/>
            <a:hueOff val="-11865"/>
            <a:satOff val="-15663"/>
            <a:lumOff val="11681"/>
            <a:alphaOff val="0"/>
          </a:schemeClr>
        </a:solidFill>
        <a:ln w="19050" cap="rnd" cmpd="sng" algn="ctr">
          <a:solidFill>
            <a:schemeClr val="accent1">
              <a:shade val="80000"/>
              <a:hueOff val="-11865"/>
              <a:satOff val="-15663"/>
              <a:lumOff val="1168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8AEDE4-9C20-44E4-8BAE-DC106289B3E3}">
      <dsp:nvSpPr>
        <dsp:cNvPr id="0" name=""/>
        <dsp:cNvSpPr/>
      </dsp:nvSpPr>
      <dsp:spPr>
        <a:xfrm>
          <a:off x="3390520" y="1828426"/>
          <a:ext cx="2310528" cy="20253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Georgia" panose="02040502050405020303" pitchFamily="18" charset="0"/>
            </a:rPr>
            <a:t>Relatives or Non-Relatives will receive a foster care board payment.</a:t>
          </a:r>
        </a:p>
      </dsp:txBody>
      <dsp:txXfrm>
        <a:off x="3390520" y="1828426"/>
        <a:ext cx="2310528" cy="2025313"/>
      </dsp:txXfrm>
    </dsp:sp>
    <dsp:sp modelId="{531582B4-D0E9-47AC-8DCD-C57540FB49A1}">
      <dsp:nvSpPr>
        <dsp:cNvPr id="0" name=""/>
        <dsp:cNvSpPr/>
      </dsp:nvSpPr>
      <dsp:spPr>
        <a:xfrm>
          <a:off x="5386168" y="979242"/>
          <a:ext cx="435948" cy="435948"/>
        </a:xfrm>
        <a:prstGeom prst="triangle">
          <a:avLst>
            <a:gd name="adj" fmla="val 100000"/>
          </a:avLst>
        </a:prstGeom>
        <a:solidFill>
          <a:schemeClr val="accent1">
            <a:shade val="80000"/>
            <a:hueOff val="-17797"/>
            <a:satOff val="-23495"/>
            <a:lumOff val="17522"/>
            <a:alphaOff val="0"/>
          </a:schemeClr>
        </a:solidFill>
        <a:ln w="19050" cap="rnd" cmpd="sng" algn="ctr">
          <a:solidFill>
            <a:schemeClr val="accent1">
              <a:shade val="80000"/>
              <a:hueOff val="-17797"/>
              <a:satOff val="-23495"/>
              <a:lumOff val="1752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3C1A5B9-67BF-4AA3-A947-46D7363A3AC5}">
      <dsp:nvSpPr>
        <dsp:cNvPr id="0" name=""/>
        <dsp:cNvSpPr/>
      </dsp:nvSpPr>
      <dsp:spPr>
        <a:xfrm rot="5400000">
          <a:off x="6489452" y="353425"/>
          <a:ext cx="1538046" cy="2559275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shade val="80000"/>
            <a:hueOff val="-23729"/>
            <a:satOff val="-31327"/>
            <a:lumOff val="23362"/>
            <a:alphaOff val="0"/>
          </a:schemeClr>
        </a:solidFill>
        <a:ln w="19050" cap="rnd" cmpd="sng" algn="ctr">
          <a:solidFill>
            <a:schemeClr val="accent1">
              <a:shade val="80000"/>
              <a:hueOff val="-23729"/>
              <a:satOff val="-31327"/>
              <a:lumOff val="2336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4F98639-8D65-4896-9A8A-5659B5B68A34}">
      <dsp:nvSpPr>
        <dsp:cNvPr id="0" name=""/>
        <dsp:cNvSpPr/>
      </dsp:nvSpPr>
      <dsp:spPr>
        <a:xfrm>
          <a:off x="6333106" y="1197220"/>
          <a:ext cx="2310528" cy="20253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Georgia" panose="02040502050405020303" pitchFamily="18" charset="0"/>
            </a:rPr>
            <a:t>Requires a minimum of 6 months of foster care board payments, proceed to G.A.P.</a:t>
          </a:r>
        </a:p>
      </dsp:txBody>
      <dsp:txXfrm>
        <a:off x="6333106" y="1197220"/>
        <a:ext cx="2310528" cy="2025313"/>
      </dsp:txXfrm>
    </dsp:sp>
    <dsp:sp modelId="{8BDAA1AA-C3D1-47D0-B546-9C1C8079F262}">
      <dsp:nvSpPr>
        <dsp:cNvPr id="0" name=""/>
        <dsp:cNvSpPr/>
      </dsp:nvSpPr>
      <dsp:spPr>
        <a:xfrm>
          <a:off x="8193741" y="308618"/>
          <a:ext cx="435948" cy="435948"/>
        </a:xfrm>
        <a:prstGeom prst="triangle">
          <a:avLst>
            <a:gd name="adj" fmla="val 100000"/>
          </a:avLst>
        </a:prstGeom>
        <a:solidFill>
          <a:schemeClr val="accent1">
            <a:shade val="80000"/>
            <a:hueOff val="-29662"/>
            <a:satOff val="-39158"/>
            <a:lumOff val="29202"/>
            <a:alphaOff val="0"/>
          </a:schemeClr>
        </a:solidFill>
        <a:ln w="19050" cap="rnd" cmpd="sng" algn="ctr">
          <a:solidFill>
            <a:schemeClr val="accent1">
              <a:shade val="80000"/>
              <a:hueOff val="-29662"/>
              <a:satOff val="-39158"/>
              <a:lumOff val="2920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CFCAC9-F309-4EED-9AC7-2A0A668C06B6}">
      <dsp:nvSpPr>
        <dsp:cNvPr id="0" name=""/>
        <dsp:cNvSpPr/>
      </dsp:nvSpPr>
      <dsp:spPr>
        <a:xfrm rot="5400000">
          <a:off x="9284207" y="-312461"/>
          <a:ext cx="1538046" cy="2559275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shade val="80000"/>
            <a:hueOff val="-35594"/>
            <a:satOff val="-46990"/>
            <a:lumOff val="35043"/>
            <a:alphaOff val="0"/>
          </a:schemeClr>
        </a:solidFill>
        <a:ln w="19050" cap="rnd" cmpd="sng" algn="ctr">
          <a:solidFill>
            <a:schemeClr val="accent1">
              <a:shade val="80000"/>
              <a:hueOff val="-35594"/>
              <a:satOff val="-46990"/>
              <a:lumOff val="3504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782F5C8-8D6B-4206-ACBB-56AD8C9F721C}">
      <dsp:nvSpPr>
        <dsp:cNvPr id="0" name=""/>
        <dsp:cNvSpPr/>
      </dsp:nvSpPr>
      <dsp:spPr>
        <a:xfrm>
          <a:off x="9131076" y="141043"/>
          <a:ext cx="2310528" cy="20253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kern="1200" dirty="0">
            <a:latin typeface="Georgia" panose="02040502050405020303" pitchFamily="18" charset="0"/>
          </a:endParaRP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Georgia" panose="02040502050405020303" pitchFamily="18" charset="0"/>
            </a:rPr>
            <a:t>Receive G.A.P. payments and complete the  re-determination process annually to continue receiving benefits.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 dirty="0">
            <a:latin typeface="Georgia" panose="02040502050405020303" pitchFamily="18" charset="0"/>
          </a:endParaRPr>
        </a:p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3600" kern="1200" dirty="0"/>
        </a:p>
      </dsp:txBody>
      <dsp:txXfrm>
        <a:off x="9131076" y="141043"/>
        <a:ext cx="2310528" cy="202531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30E6E22E-288A-414B-A8DE-E4DBD03D5FC0}" type="datetimeFigureOut">
              <a:rPr lang="en-US"/>
              <a:t>4/14/2025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1114579-D02A-4B51-B5DF-8EC449F77AC7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68126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39A9AE7E-E0F9-4C51-AD9A-F4C3A6E23BBF}" type="datetimeFigureOut">
              <a:rPr lang="en-US"/>
              <a:t>4/14/2025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696913"/>
            <a:ext cx="6194425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C6074690-7256-4BB9-AC0F-97AEAE8CDEC2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74261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654" y="1447801"/>
            <a:ext cx="8823360" cy="3329581"/>
          </a:xfrm>
        </p:spPr>
        <p:txBody>
          <a:bodyPr anchor="b"/>
          <a:lstStyle>
            <a:lvl1pPr>
              <a:defRPr sz="719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654" y="4777380"/>
            <a:ext cx="8823360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0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1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2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3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5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4/14/2025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879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656" y="4800587"/>
            <a:ext cx="8823359" cy="566738"/>
          </a:xfrm>
        </p:spPr>
        <p:txBody>
          <a:bodyPr anchor="b">
            <a:normAutofit/>
          </a:bodyPr>
          <a:lstStyle>
            <a:lvl1pPr algn="l">
              <a:defRPr sz="2399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654" y="685800"/>
            <a:ext cx="8823360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063" indent="0">
              <a:buNone/>
              <a:defRPr sz="1600"/>
            </a:lvl2pPr>
            <a:lvl3pPr marL="914126" indent="0">
              <a:buNone/>
              <a:defRPr sz="1600"/>
            </a:lvl3pPr>
            <a:lvl4pPr marL="1371189" indent="0">
              <a:buNone/>
              <a:defRPr sz="1600"/>
            </a:lvl4pPr>
            <a:lvl5pPr marL="1828251" indent="0">
              <a:buNone/>
              <a:defRPr sz="1600"/>
            </a:lvl5pPr>
            <a:lvl6pPr marL="2285314" indent="0">
              <a:buNone/>
              <a:defRPr sz="1600"/>
            </a:lvl6pPr>
            <a:lvl7pPr marL="2742377" indent="0">
              <a:buNone/>
              <a:defRPr sz="1600"/>
            </a:lvl7pPr>
            <a:lvl8pPr marL="3199440" indent="0">
              <a:buNone/>
              <a:defRPr sz="1600"/>
            </a:lvl8pPr>
            <a:lvl9pPr marL="3656503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655" y="5367325"/>
            <a:ext cx="882335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063" indent="0">
              <a:buNone/>
              <a:defRPr sz="1200"/>
            </a:lvl2pPr>
            <a:lvl3pPr marL="914126" indent="0">
              <a:buNone/>
              <a:defRPr sz="1000"/>
            </a:lvl3pPr>
            <a:lvl4pPr marL="1371189" indent="0">
              <a:buNone/>
              <a:defRPr sz="900"/>
            </a:lvl4pPr>
            <a:lvl5pPr marL="1828251" indent="0">
              <a:buNone/>
              <a:defRPr sz="900"/>
            </a:lvl5pPr>
            <a:lvl6pPr marL="2285314" indent="0">
              <a:buNone/>
              <a:defRPr sz="900"/>
            </a:lvl6pPr>
            <a:lvl7pPr marL="2742377" indent="0">
              <a:buNone/>
              <a:defRPr sz="900"/>
            </a:lvl7pPr>
            <a:lvl8pPr marL="3199440" indent="0">
              <a:buNone/>
              <a:defRPr sz="900"/>
            </a:lvl8pPr>
            <a:lvl9pPr marL="3656503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4/14/2025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666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654" y="1447800"/>
            <a:ext cx="8823361" cy="1981200"/>
          </a:xfrm>
        </p:spPr>
        <p:txBody>
          <a:bodyPr/>
          <a:lstStyle>
            <a:lvl1pPr>
              <a:defRPr sz="479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654" y="3657600"/>
            <a:ext cx="8823361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799"/>
            </a:lvl1pPr>
            <a:lvl2pPr marL="457063" indent="0">
              <a:buNone/>
              <a:defRPr sz="1200"/>
            </a:lvl2pPr>
            <a:lvl3pPr marL="914126" indent="0">
              <a:buNone/>
              <a:defRPr sz="1000"/>
            </a:lvl3pPr>
            <a:lvl4pPr marL="1371189" indent="0">
              <a:buNone/>
              <a:defRPr sz="900"/>
            </a:lvl4pPr>
            <a:lvl5pPr marL="1828251" indent="0">
              <a:buNone/>
              <a:defRPr sz="900"/>
            </a:lvl5pPr>
            <a:lvl6pPr marL="2285314" indent="0">
              <a:buNone/>
              <a:defRPr sz="900"/>
            </a:lvl6pPr>
            <a:lvl7pPr marL="2742377" indent="0">
              <a:buNone/>
              <a:defRPr sz="900"/>
            </a:lvl7pPr>
            <a:lvl8pPr marL="3199440" indent="0">
              <a:buNone/>
              <a:defRPr sz="900"/>
            </a:lvl8pPr>
            <a:lvl9pPr marL="3656503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4/14/2025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2629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391" y="1447800"/>
            <a:ext cx="7997232" cy="2323374"/>
          </a:xfrm>
        </p:spPr>
        <p:txBody>
          <a:bodyPr/>
          <a:lstStyle>
            <a:lvl1pPr>
              <a:defRPr sz="479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29898" y="3771174"/>
            <a:ext cx="7277753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063" indent="0">
              <a:buNone/>
              <a:defRPr sz="1200"/>
            </a:lvl2pPr>
            <a:lvl3pPr marL="914126" indent="0">
              <a:buNone/>
              <a:defRPr sz="1000"/>
            </a:lvl3pPr>
            <a:lvl4pPr marL="1371189" indent="0">
              <a:buNone/>
              <a:defRPr sz="900"/>
            </a:lvl4pPr>
            <a:lvl5pPr marL="1828251" indent="0">
              <a:buNone/>
              <a:defRPr sz="900"/>
            </a:lvl5pPr>
            <a:lvl6pPr marL="2285314" indent="0">
              <a:buNone/>
              <a:defRPr sz="900"/>
            </a:lvl6pPr>
            <a:lvl7pPr marL="2742377" indent="0">
              <a:buNone/>
              <a:defRPr sz="900"/>
            </a:lvl7pPr>
            <a:lvl8pPr marL="3199440" indent="0">
              <a:buNone/>
              <a:defRPr sz="900"/>
            </a:lvl8pPr>
            <a:lvl9pPr marL="3656503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654" y="4350657"/>
            <a:ext cx="8823361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799"/>
            </a:lvl1pPr>
            <a:lvl2pPr marL="457063" indent="0">
              <a:buNone/>
              <a:defRPr sz="1200"/>
            </a:lvl2pPr>
            <a:lvl3pPr marL="914126" indent="0">
              <a:buNone/>
              <a:defRPr sz="1000"/>
            </a:lvl3pPr>
            <a:lvl4pPr marL="1371189" indent="0">
              <a:buNone/>
              <a:defRPr sz="900"/>
            </a:lvl4pPr>
            <a:lvl5pPr marL="1828251" indent="0">
              <a:buNone/>
              <a:defRPr sz="900"/>
            </a:lvl5pPr>
            <a:lvl6pPr marL="2285314" indent="0">
              <a:buNone/>
              <a:defRPr sz="900"/>
            </a:lvl6pPr>
            <a:lvl7pPr marL="2742377" indent="0">
              <a:buNone/>
              <a:defRPr sz="900"/>
            </a:lvl7pPr>
            <a:lvl8pPr marL="3199440" indent="0">
              <a:buNone/>
              <a:defRPr sz="900"/>
            </a:lvl8pPr>
            <a:lvl9pPr marL="3656503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4/14/2025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061" y="971253"/>
            <a:ext cx="801703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196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28060" y="2613787"/>
            <a:ext cx="801703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196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63724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653" y="3124201"/>
            <a:ext cx="8823362" cy="1653180"/>
          </a:xfrm>
        </p:spPr>
        <p:txBody>
          <a:bodyPr anchor="b"/>
          <a:lstStyle>
            <a:lvl1pPr algn="l">
              <a:defRPr sz="3999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654" y="4777381"/>
            <a:ext cx="8823361" cy="860400"/>
          </a:xfrm>
        </p:spPr>
        <p:txBody>
          <a:bodyPr anchor="t"/>
          <a:lstStyle>
            <a:lvl1pPr marL="0" indent="0" algn="l">
              <a:buNone/>
              <a:defRPr sz="1999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063" indent="0">
              <a:buNone/>
              <a:defRPr sz="1799">
                <a:solidFill>
                  <a:schemeClr val="tx1">
                    <a:tint val="75000"/>
                  </a:schemeClr>
                </a:solidFill>
              </a:defRPr>
            </a:lvl2pPr>
            <a:lvl3pPr marL="9141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18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25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31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3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4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50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4/14/2025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12061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19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782" y="1981200"/>
            <a:ext cx="2946099" cy="576262"/>
          </a:xfrm>
        </p:spPr>
        <p:txBody>
          <a:bodyPr anchor="b">
            <a:noAutofit/>
          </a:bodyPr>
          <a:lstStyle>
            <a:lvl1pPr marL="0" indent="0">
              <a:buNone/>
              <a:defRPr sz="2399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293" y="2667000"/>
            <a:ext cx="292658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200"/>
            </a:lvl2pPr>
            <a:lvl3pPr marL="914126" indent="0">
              <a:buNone/>
              <a:defRPr sz="1000"/>
            </a:lvl3pPr>
            <a:lvl4pPr marL="1371189" indent="0">
              <a:buNone/>
              <a:defRPr sz="900"/>
            </a:lvl4pPr>
            <a:lvl5pPr marL="1828251" indent="0">
              <a:buNone/>
              <a:defRPr sz="900"/>
            </a:lvl5pPr>
            <a:lvl6pPr marL="2285314" indent="0">
              <a:buNone/>
              <a:defRPr sz="900"/>
            </a:lvl6pPr>
            <a:lvl7pPr marL="2742377" indent="0">
              <a:buNone/>
              <a:defRPr sz="900"/>
            </a:lvl7pPr>
            <a:lvl8pPr marL="3199440" indent="0">
              <a:buNone/>
              <a:defRPr sz="900"/>
            </a:lvl8pPr>
            <a:lvl9pPr marL="3656503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2648" y="1981200"/>
            <a:ext cx="2935476" cy="576262"/>
          </a:xfrm>
        </p:spPr>
        <p:txBody>
          <a:bodyPr anchor="b">
            <a:noAutofit/>
          </a:bodyPr>
          <a:lstStyle>
            <a:lvl1pPr marL="0" indent="0">
              <a:buNone/>
              <a:defRPr sz="2399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2097" y="2667000"/>
            <a:ext cx="2946027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200"/>
            </a:lvl2pPr>
            <a:lvl3pPr marL="914126" indent="0">
              <a:buNone/>
              <a:defRPr sz="1000"/>
            </a:lvl3pPr>
            <a:lvl4pPr marL="1371189" indent="0">
              <a:buNone/>
              <a:defRPr sz="900"/>
            </a:lvl4pPr>
            <a:lvl5pPr marL="1828251" indent="0">
              <a:buNone/>
              <a:defRPr sz="900"/>
            </a:lvl5pPr>
            <a:lvl6pPr marL="2285314" indent="0">
              <a:buNone/>
              <a:defRPr sz="900"/>
            </a:lvl6pPr>
            <a:lvl7pPr marL="2742377" indent="0">
              <a:buNone/>
              <a:defRPr sz="900"/>
            </a:lvl7pPr>
            <a:lvl8pPr marL="3199440" indent="0">
              <a:buNone/>
              <a:defRPr sz="900"/>
            </a:lvl8pPr>
            <a:lvl9pPr marL="3656503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2845" y="1981200"/>
            <a:ext cx="2931349" cy="576262"/>
          </a:xfrm>
        </p:spPr>
        <p:txBody>
          <a:bodyPr anchor="b">
            <a:noAutofit/>
          </a:bodyPr>
          <a:lstStyle>
            <a:lvl1pPr marL="0" indent="0">
              <a:buNone/>
              <a:defRPr sz="2399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2845" y="2667000"/>
            <a:ext cx="2931349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200"/>
            </a:lvl2pPr>
            <a:lvl3pPr marL="914126" indent="0">
              <a:buNone/>
              <a:defRPr sz="1000"/>
            </a:lvl3pPr>
            <a:lvl4pPr marL="1371189" indent="0">
              <a:buNone/>
              <a:defRPr sz="900"/>
            </a:lvl4pPr>
            <a:lvl5pPr marL="1828251" indent="0">
              <a:buNone/>
              <a:defRPr sz="900"/>
            </a:lvl5pPr>
            <a:lvl6pPr marL="2285314" indent="0">
              <a:buNone/>
              <a:defRPr sz="900"/>
            </a:lvl6pPr>
            <a:lvl7pPr marL="2742377" indent="0">
              <a:buNone/>
              <a:defRPr sz="900"/>
            </a:lvl7pPr>
            <a:lvl8pPr marL="3199440" indent="0">
              <a:buNone/>
              <a:defRPr sz="900"/>
            </a:lvl8pPr>
            <a:lvl9pPr marL="3656503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517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0414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4/14/2025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7835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19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293" y="4250949"/>
            <a:ext cx="2939284" cy="576262"/>
          </a:xfrm>
        </p:spPr>
        <p:txBody>
          <a:bodyPr anchor="b">
            <a:noAutofit/>
          </a:bodyPr>
          <a:lstStyle>
            <a:lvl1pPr marL="0" indent="0">
              <a:buNone/>
              <a:defRPr sz="2399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293" y="2209800"/>
            <a:ext cx="2939284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063" indent="0">
              <a:buNone/>
              <a:defRPr sz="1600"/>
            </a:lvl2pPr>
            <a:lvl3pPr marL="914126" indent="0">
              <a:buNone/>
              <a:defRPr sz="1600"/>
            </a:lvl3pPr>
            <a:lvl4pPr marL="1371189" indent="0">
              <a:buNone/>
              <a:defRPr sz="1600"/>
            </a:lvl4pPr>
            <a:lvl5pPr marL="1828251" indent="0">
              <a:buNone/>
              <a:defRPr sz="1600"/>
            </a:lvl5pPr>
            <a:lvl6pPr marL="2285314" indent="0">
              <a:buNone/>
              <a:defRPr sz="1600"/>
            </a:lvl6pPr>
            <a:lvl7pPr marL="2742377" indent="0">
              <a:buNone/>
              <a:defRPr sz="1600"/>
            </a:lvl7pPr>
            <a:lvl8pPr marL="3199440" indent="0">
              <a:buNone/>
              <a:defRPr sz="1600"/>
            </a:lvl8pPr>
            <a:lvl9pPr marL="3656503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293" y="4827212"/>
            <a:ext cx="2939284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200"/>
            </a:lvl2pPr>
            <a:lvl3pPr marL="914126" indent="0">
              <a:buNone/>
              <a:defRPr sz="1000"/>
            </a:lvl3pPr>
            <a:lvl4pPr marL="1371189" indent="0">
              <a:buNone/>
              <a:defRPr sz="900"/>
            </a:lvl4pPr>
            <a:lvl5pPr marL="1828251" indent="0">
              <a:buNone/>
              <a:defRPr sz="900"/>
            </a:lvl5pPr>
            <a:lvl6pPr marL="2285314" indent="0">
              <a:buNone/>
              <a:defRPr sz="900"/>
            </a:lvl6pPr>
            <a:lvl7pPr marL="2742377" indent="0">
              <a:buNone/>
              <a:defRPr sz="900"/>
            </a:lvl7pPr>
            <a:lvl8pPr marL="3199440" indent="0">
              <a:buNone/>
              <a:defRPr sz="900"/>
            </a:lvl8pPr>
            <a:lvl9pPr marL="3656503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8363" y="4250949"/>
            <a:ext cx="2929762" cy="576262"/>
          </a:xfrm>
        </p:spPr>
        <p:txBody>
          <a:bodyPr anchor="b">
            <a:noAutofit/>
          </a:bodyPr>
          <a:lstStyle>
            <a:lvl1pPr marL="0" indent="0">
              <a:buNone/>
              <a:defRPr sz="2399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8362" y="2209800"/>
            <a:ext cx="292976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063" indent="0">
              <a:buNone/>
              <a:defRPr sz="1600"/>
            </a:lvl2pPr>
            <a:lvl3pPr marL="914126" indent="0">
              <a:buNone/>
              <a:defRPr sz="1600"/>
            </a:lvl3pPr>
            <a:lvl4pPr marL="1371189" indent="0">
              <a:buNone/>
              <a:defRPr sz="1600"/>
            </a:lvl4pPr>
            <a:lvl5pPr marL="1828251" indent="0">
              <a:buNone/>
              <a:defRPr sz="1600"/>
            </a:lvl5pPr>
            <a:lvl6pPr marL="2285314" indent="0">
              <a:buNone/>
              <a:defRPr sz="1600"/>
            </a:lvl6pPr>
            <a:lvl7pPr marL="2742377" indent="0">
              <a:buNone/>
              <a:defRPr sz="1600"/>
            </a:lvl7pPr>
            <a:lvl8pPr marL="3199440" indent="0">
              <a:buNone/>
              <a:defRPr sz="1600"/>
            </a:lvl8pPr>
            <a:lvl9pPr marL="3656503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7009" y="4827211"/>
            <a:ext cx="293364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200"/>
            </a:lvl2pPr>
            <a:lvl3pPr marL="914126" indent="0">
              <a:buNone/>
              <a:defRPr sz="1000"/>
            </a:lvl3pPr>
            <a:lvl4pPr marL="1371189" indent="0">
              <a:buNone/>
              <a:defRPr sz="900"/>
            </a:lvl4pPr>
            <a:lvl5pPr marL="1828251" indent="0">
              <a:buNone/>
              <a:defRPr sz="900"/>
            </a:lvl5pPr>
            <a:lvl6pPr marL="2285314" indent="0">
              <a:buNone/>
              <a:defRPr sz="900"/>
            </a:lvl6pPr>
            <a:lvl7pPr marL="2742377" indent="0">
              <a:buNone/>
              <a:defRPr sz="900"/>
            </a:lvl7pPr>
            <a:lvl8pPr marL="3199440" indent="0">
              <a:buNone/>
              <a:defRPr sz="900"/>
            </a:lvl8pPr>
            <a:lvl9pPr marL="3656503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2845" y="4250949"/>
            <a:ext cx="2931349" cy="576262"/>
          </a:xfrm>
        </p:spPr>
        <p:txBody>
          <a:bodyPr anchor="b">
            <a:noAutofit/>
          </a:bodyPr>
          <a:lstStyle>
            <a:lvl1pPr marL="0" indent="0">
              <a:buNone/>
              <a:defRPr sz="2399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2844" y="2209800"/>
            <a:ext cx="2931349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063" indent="0">
              <a:buNone/>
              <a:defRPr sz="1600"/>
            </a:lvl2pPr>
            <a:lvl3pPr marL="914126" indent="0">
              <a:buNone/>
              <a:defRPr sz="1600"/>
            </a:lvl3pPr>
            <a:lvl4pPr marL="1371189" indent="0">
              <a:buNone/>
              <a:defRPr sz="1600"/>
            </a:lvl4pPr>
            <a:lvl5pPr marL="1828251" indent="0">
              <a:buNone/>
              <a:defRPr sz="1600"/>
            </a:lvl5pPr>
            <a:lvl6pPr marL="2285314" indent="0">
              <a:buNone/>
              <a:defRPr sz="1600"/>
            </a:lvl6pPr>
            <a:lvl7pPr marL="2742377" indent="0">
              <a:buNone/>
              <a:defRPr sz="1600"/>
            </a:lvl7pPr>
            <a:lvl8pPr marL="3199440" indent="0">
              <a:buNone/>
              <a:defRPr sz="1600"/>
            </a:lvl8pPr>
            <a:lvl9pPr marL="3656503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2720" y="4827209"/>
            <a:ext cx="293523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200"/>
            </a:lvl2pPr>
            <a:lvl3pPr marL="914126" indent="0">
              <a:buNone/>
              <a:defRPr sz="1000"/>
            </a:lvl3pPr>
            <a:lvl4pPr marL="1371189" indent="0">
              <a:buNone/>
              <a:defRPr sz="900"/>
            </a:lvl4pPr>
            <a:lvl5pPr marL="1828251" indent="0">
              <a:buNone/>
              <a:defRPr sz="900"/>
            </a:lvl5pPr>
            <a:lvl6pPr marL="2285314" indent="0">
              <a:buNone/>
              <a:defRPr sz="900"/>
            </a:lvl6pPr>
            <a:lvl7pPr marL="2742377" indent="0">
              <a:buNone/>
              <a:defRPr sz="900"/>
            </a:lvl7pPr>
            <a:lvl8pPr marL="3199440" indent="0">
              <a:buNone/>
              <a:defRPr sz="900"/>
            </a:lvl8pPr>
            <a:lvl9pPr marL="3656503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517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0414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4/14/2025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982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4/14/2025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999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2050" y="430214"/>
            <a:ext cx="1752145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294" y="887414"/>
            <a:ext cx="7421216" cy="536892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4/14/2025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491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4/14/2025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969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656" y="2861734"/>
            <a:ext cx="8823359" cy="1915647"/>
          </a:xfrm>
        </p:spPr>
        <p:txBody>
          <a:bodyPr anchor="b"/>
          <a:lstStyle>
            <a:lvl1pPr algn="l">
              <a:defRPr sz="3999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654" y="4777381"/>
            <a:ext cx="8823360" cy="860400"/>
          </a:xfrm>
        </p:spPr>
        <p:txBody>
          <a:bodyPr anchor="t"/>
          <a:lstStyle>
            <a:lvl1pPr marL="0" indent="0" algn="l">
              <a:buNone/>
              <a:defRPr sz="1999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063" indent="0">
              <a:buNone/>
              <a:defRPr sz="1799">
                <a:solidFill>
                  <a:schemeClr val="tx1">
                    <a:tint val="75000"/>
                  </a:schemeClr>
                </a:solidFill>
              </a:defRPr>
            </a:lvl2pPr>
            <a:lvl3pPr marL="9141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18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25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31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3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4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50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4/14/2025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74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025" y="2060576"/>
            <a:ext cx="4395194" cy="4195763"/>
          </a:xfrm>
        </p:spPr>
        <p:txBody>
          <a:bodyPr>
            <a:normAutofit/>
          </a:bodyPr>
          <a:lstStyle>
            <a:lvl1pPr>
              <a:defRPr sz="1799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3021" y="2056093"/>
            <a:ext cx="4395196" cy="4200245"/>
          </a:xfrm>
        </p:spPr>
        <p:txBody>
          <a:bodyPr>
            <a:normAutofit/>
          </a:bodyPr>
          <a:lstStyle>
            <a:lvl1pPr>
              <a:defRPr sz="1799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4/14/2025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1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026" y="1905000"/>
            <a:ext cx="4395193" cy="576262"/>
          </a:xfrm>
        </p:spPr>
        <p:txBody>
          <a:bodyPr anchor="b">
            <a:noAutofit/>
          </a:bodyPr>
          <a:lstStyle>
            <a:lvl1pPr marL="0" indent="0">
              <a:buNone/>
              <a:defRPr sz="2399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025" y="2514600"/>
            <a:ext cx="4395194" cy="3741738"/>
          </a:xfrm>
        </p:spPr>
        <p:txBody>
          <a:bodyPr>
            <a:normAutofit/>
          </a:bodyPr>
          <a:lstStyle>
            <a:lvl1pPr>
              <a:defRPr sz="1799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3023" y="1905000"/>
            <a:ext cx="4395194" cy="576262"/>
          </a:xfrm>
        </p:spPr>
        <p:txBody>
          <a:bodyPr anchor="b">
            <a:noAutofit/>
          </a:bodyPr>
          <a:lstStyle>
            <a:lvl1pPr marL="0" indent="0">
              <a:buNone/>
              <a:defRPr sz="2399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3023" y="2514600"/>
            <a:ext cx="4395194" cy="3741738"/>
          </a:xfrm>
        </p:spPr>
        <p:txBody>
          <a:bodyPr>
            <a:normAutofit/>
          </a:bodyPr>
          <a:lstStyle>
            <a:lvl1pPr>
              <a:defRPr sz="1799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4/14/2025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018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4/14/2025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016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4/14/2025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399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652" y="1447800"/>
            <a:ext cx="3400178" cy="1447800"/>
          </a:xfrm>
        </p:spPr>
        <p:txBody>
          <a:bodyPr anchor="b"/>
          <a:lstStyle>
            <a:lvl1pPr algn="l">
              <a:defRPr sz="2399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3370" y="1447800"/>
            <a:ext cx="5194644" cy="4572000"/>
          </a:xfrm>
        </p:spPr>
        <p:txBody>
          <a:bodyPr anchor="ctr">
            <a:normAutofit/>
          </a:bodyPr>
          <a:lstStyle>
            <a:lvl1pPr>
              <a:defRPr sz="1999"/>
            </a:lvl1pPr>
            <a:lvl2pPr>
              <a:defRPr sz="1799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653" y="3129281"/>
            <a:ext cx="3400177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063" indent="0">
              <a:buNone/>
              <a:defRPr sz="1200"/>
            </a:lvl2pPr>
            <a:lvl3pPr marL="914126" indent="0">
              <a:buNone/>
              <a:defRPr sz="1000"/>
            </a:lvl3pPr>
            <a:lvl4pPr marL="1371189" indent="0">
              <a:buNone/>
              <a:defRPr sz="900"/>
            </a:lvl4pPr>
            <a:lvl5pPr marL="1828251" indent="0">
              <a:buNone/>
              <a:defRPr sz="900"/>
            </a:lvl5pPr>
            <a:lvl6pPr marL="2285314" indent="0">
              <a:buNone/>
              <a:defRPr sz="900"/>
            </a:lvl6pPr>
            <a:lvl7pPr marL="2742377" indent="0">
              <a:buNone/>
              <a:defRPr sz="900"/>
            </a:lvl7pPr>
            <a:lvl8pPr marL="3199440" indent="0">
              <a:buNone/>
              <a:defRPr sz="900"/>
            </a:lvl8pPr>
            <a:lvl9pPr marL="3656503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4/14/2025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606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606" y="1854192"/>
            <a:ext cx="5091580" cy="1574808"/>
          </a:xfrm>
        </p:spPr>
        <p:txBody>
          <a:bodyPr anchor="b">
            <a:normAutofit/>
          </a:bodyPr>
          <a:lstStyle>
            <a:lvl1pPr algn="l">
              <a:defRPr sz="3599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7736" y="1143000"/>
            <a:ext cx="3199567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063" indent="0">
              <a:buNone/>
              <a:defRPr sz="1600"/>
            </a:lvl2pPr>
            <a:lvl3pPr marL="914126" indent="0">
              <a:buNone/>
              <a:defRPr sz="1600"/>
            </a:lvl3pPr>
            <a:lvl4pPr marL="1371189" indent="0">
              <a:buNone/>
              <a:defRPr sz="1600"/>
            </a:lvl4pPr>
            <a:lvl5pPr marL="1828251" indent="0">
              <a:buNone/>
              <a:defRPr sz="1600"/>
            </a:lvl5pPr>
            <a:lvl6pPr marL="2285314" indent="0">
              <a:buNone/>
              <a:defRPr sz="1600"/>
            </a:lvl6pPr>
            <a:lvl7pPr marL="2742377" indent="0">
              <a:buNone/>
              <a:defRPr sz="1600"/>
            </a:lvl7pPr>
            <a:lvl8pPr marL="3199440" indent="0">
              <a:buNone/>
              <a:defRPr sz="1600"/>
            </a:lvl8pPr>
            <a:lvl9pPr marL="3656503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654" y="3657600"/>
            <a:ext cx="5083655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200"/>
            </a:lvl2pPr>
            <a:lvl3pPr marL="914126" indent="0">
              <a:buNone/>
              <a:defRPr sz="1000"/>
            </a:lvl3pPr>
            <a:lvl4pPr marL="1371189" indent="0">
              <a:buNone/>
              <a:defRPr sz="900"/>
            </a:lvl4pPr>
            <a:lvl5pPr marL="1828251" indent="0">
              <a:buNone/>
              <a:defRPr sz="900"/>
            </a:lvl5pPr>
            <a:lvl6pPr marL="2285314" indent="0">
              <a:buNone/>
              <a:defRPr sz="900"/>
            </a:lvl6pPr>
            <a:lvl7pPr marL="2742377" indent="0">
              <a:buNone/>
              <a:defRPr sz="900"/>
            </a:lvl7pPr>
            <a:lvl8pPr marL="3199440" indent="0">
              <a:buNone/>
              <a:defRPr sz="900"/>
            </a:lvl8pPr>
            <a:lvl9pPr marL="3656503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4/14/2025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05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6"/>
            <a:ext cx="4035961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8"/>
            <a:ext cx="1522016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6770" y="1676400"/>
            <a:ext cx="2818666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7330" y="1"/>
            <a:ext cx="1602969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3637" y="6096000"/>
            <a:ext cx="993475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5094" y="0"/>
            <a:ext cx="685621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5943" y="452718"/>
            <a:ext cx="9402274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025" y="2052919"/>
            <a:ext cx="894421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2866" y="1790741"/>
            <a:ext cx="990599" cy="304720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8E36636D-D922-432D-A958-524484B5923D}" type="datetimeFigureOut">
              <a:rPr lang="en-US" smtClean="0"/>
              <a:pPr/>
              <a:t>4/14/2025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48740" y="3225337"/>
            <a:ext cx="3859795" cy="30472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49844" y="295730"/>
            <a:ext cx="837981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799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12556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001" r:id="rId1"/>
    <p:sldLayoutId id="2147484002" r:id="rId2"/>
    <p:sldLayoutId id="2147484003" r:id="rId3"/>
    <p:sldLayoutId id="2147484004" r:id="rId4"/>
    <p:sldLayoutId id="2147484005" r:id="rId5"/>
    <p:sldLayoutId id="2147484006" r:id="rId6"/>
    <p:sldLayoutId id="2147484007" r:id="rId7"/>
    <p:sldLayoutId id="2147484008" r:id="rId8"/>
    <p:sldLayoutId id="2147484009" r:id="rId9"/>
    <p:sldLayoutId id="2147484010" r:id="rId10"/>
    <p:sldLayoutId id="2147484011" r:id="rId11"/>
    <p:sldLayoutId id="2147484012" r:id="rId12"/>
    <p:sldLayoutId id="2147484013" r:id="rId13"/>
    <p:sldLayoutId id="2147484014" r:id="rId14"/>
    <p:sldLayoutId id="2147484015" r:id="rId15"/>
    <p:sldLayoutId id="2147484016" r:id="rId16"/>
    <p:sldLayoutId id="2147484017" r:id="rId1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457063" rtl="0" eaLnBrk="1" latinLnBrk="0" hangingPunct="1">
        <a:spcBef>
          <a:spcPct val="0"/>
        </a:spcBef>
        <a:buNone/>
        <a:defRPr sz="4199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797" indent="-342797" algn="l" defTabSz="457063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999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727" indent="-285664" algn="l" defTabSz="457063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799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2657" indent="-228531" algn="l" defTabSz="457063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599720" indent="-228531" algn="l" defTabSz="457063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6783" indent="-228531" algn="l" defTabSz="457063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5248" indent="-228531" algn="l" defTabSz="457063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0908" indent="-228531" algn="l" defTabSz="457063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7971" indent="-228531" algn="l" defTabSz="457063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5034" indent="-228531" algn="l" defTabSz="457063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06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1pPr>
      <a:lvl2pPr marL="457063" algn="l" defTabSz="45706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914126" algn="l" defTabSz="45706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1371189" algn="l" defTabSz="45706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1828251" algn="l" defTabSz="45706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285314" algn="l" defTabSz="45706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742377" algn="l" defTabSz="45706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199440" algn="l" defTabSz="45706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656503" algn="l" defTabSz="45706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eg.state.fl.us/statutes/index.cfm?App_mode=Display_Statute&amp;Search_String=&amp;URL=0400-0499/0409/Sections/0409.1678.html" TargetMode="External"/><Relationship Id="rId2" Type="http://schemas.openxmlformats.org/officeDocument/2006/relationships/hyperlink" Target="http://www.leg.state.fl.us/statutes/index.cfm?App_mode=Display_Statute&amp;URL=0400-0499/0409/Sections/0409.175.html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16">
            <a:extLst>
              <a:ext uri="{FF2B5EF4-FFF2-40B4-BE49-F238E27FC236}">
                <a16:creationId xmlns:a16="http://schemas.microsoft.com/office/drawing/2014/main" id="{C28D0172-F2E0-4763-9C35-F022664959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5"/>
            <a:ext cx="12188520" cy="473074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reeform 16">
            <a:extLst>
              <a:ext uri="{FF2B5EF4-FFF2-40B4-BE49-F238E27FC236}">
                <a16:creationId xmlns:a16="http://schemas.microsoft.com/office/drawing/2014/main" id="{9F2851FB-E841-4509-8A6D-A416376EA3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17668" y="3753695"/>
            <a:ext cx="3471156" cy="825932"/>
          </a:xfrm>
          <a:custGeom>
            <a:avLst/>
            <a:gdLst>
              <a:gd name="connsiteX0" fmla="*/ 3470310 w 3472060"/>
              <a:gd name="connsiteY0" fmla="*/ 0 h 825932"/>
              <a:gd name="connsiteX1" fmla="*/ 3472060 w 3472060"/>
              <a:gd name="connsiteY1" fmla="*/ 12850 h 825932"/>
              <a:gd name="connsiteX2" fmla="*/ 3472060 w 3472060"/>
              <a:gd name="connsiteY2" fmla="*/ 480529 h 825932"/>
              <a:gd name="connsiteX3" fmla="*/ 3363699 w 3472060"/>
              <a:gd name="connsiteY3" fmla="*/ 498471 h 825932"/>
              <a:gd name="connsiteX4" fmla="*/ 42060 w 3472060"/>
              <a:gd name="connsiteY4" fmla="*/ 824486 h 825932"/>
              <a:gd name="connsiteX5" fmla="*/ 0 w 3472060"/>
              <a:gd name="connsiteY5" fmla="*/ 758452 h 825932"/>
              <a:gd name="connsiteX6" fmla="*/ 188014 w 3472060"/>
              <a:gd name="connsiteY6" fmla="*/ 735602 h 825932"/>
              <a:gd name="connsiteX7" fmla="*/ 284087 w 3472060"/>
              <a:gd name="connsiteY7" fmla="*/ 722590 h 825932"/>
              <a:gd name="connsiteX8" fmla="*/ 382288 w 3472060"/>
              <a:gd name="connsiteY8" fmla="*/ 709392 h 825932"/>
              <a:gd name="connsiteX9" fmla="*/ 481858 w 3472060"/>
              <a:gd name="connsiteY9" fmla="*/ 695774 h 825932"/>
              <a:gd name="connsiteX10" fmla="*/ 581897 w 3472060"/>
              <a:gd name="connsiteY10" fmla="*/ 680711 h 825932"/>
              <a:gd name="connsiteX11" fmla="*/ 683670 w 3472060"/>
              <a:gd name="connsiteY11" fmla="*/ 665256 h 825932"/>
              <a:gd name="connsiteX12" fmla="*/ 787206 w 3472060"/>
              <a:gd name="connsiteY12" fmla="*/ 649587 h 825932"/>
              <a:gd name="connsiteX13" fmla="*/ 892019 w 3472060"/>
              <a:gd name="connsiteY13" fmla="*/ 632968 h 825932"/>
              <a:gd name="connsiteX14" fmla="*/ 997620 w 3472060"/>
              <a:gd name="connsiteY14" fmla="*/ 614667 h 825932"/>
              <a:gd name="connsiteX15" fmla="*/ 1104727 w 3472060"/>
              <a:gd name="connsiteY15" fmla="*/ 596741 h 825932"/>
              <a:gd name="connsiteX16" fmla="*/ 1212669 w 3472060"/>
              <a:gd name="connsiteY16" fmla="*/ 577397 h 825932"/>
              <a:gd name="connsiteX17" fmla="*/ 1321506 w 3472060"/>
              <a:gd name="connsiteY17" fmla="*/ 556988 h 825932"/>
              <a:gd name="connsiteX18" fmla="*/ 1430709 w 3472060"/>
              <a:gd name="connsiteY18" fmla="*/ 536607 h 825932"/>
              <a:gd name="connsiteX19" fmla="*/ 1541050 w 3472060"/>
              <a:gd name="connsiteY19" fmla="*/ 514481 h 825932"/>
              <a:gd name="connsiteX20" fmla="*/ 1652805 w 3472060"/>
              <a:gd name="connsiteY20" fmla="*/ 492202 h 825932"/>
              <a:gd name="connsiteX21" fmla="*/ 1763708 w 3472060"/>
              <a:gd name="connsiteY21" fmla="*/ 469161 h 825932"/>
              <a:gd name="connsiteX22" fmla="*/ 1875795 w 3472060"/>
              <a:gd name="connsiteY22" fmla="*/ 444641 h 825932"/>
              <a:gd name="connsiteX23" fmla="*/ 1989128 w 3472060"/>
              <a:gd name="connsiteY23" fmla="*/ 418995 h 825932"/>
              <a:gd name="connsiteX24" fmla="*/ 2102476 w 3472060"/>
              <a:gd name="connsiteY24" fmla="*/ 393438 h 825932"/>
              <a:gd name="connsiteX25" fmla="*/ 2215549 w 3472060"/>
              <a:gd name="connsiteY25" fmla="*/ 366291 h 825932"/>
              <a:gd name="connsiteX26" fmla="*/ 2330490 w 3472060"/>
              <a:gd name="connsiteY26" fmla="*/ 337455 h 825932"/>
              <a:gd name="connsiteX27" fmla="*/ 2443333 w 3472060"/>
              <a:gd name="connsiteY27" fmla="*/ 308983 h 825932"/>
              <a:gd name="connsiteX28" fmla="*/ 2558014 w 3472060"/>
              <a:gd name="connsiteY28" fmla="*/ 278646 h 825932"/>
              <a:gd name="connsiteX29" fmla="*/ 2673621 w 3472060"/>
              <a:gd name="connsiteY29" fmla="*/ 247421 h 825932"/>
              <a:gd name="connsiteX30" fmla="*/ 2787008 w 3472060"/>
              <a:gd name="connsiteY30" fmla="*/ 215853 h 825932"/>
              <a:gd name="connsiteX31" fmla="*/ 2901442 w 3472060"/>
              <a:gd name="connsiteY31" fmla="*/ 182011 h 825932"/>
              <a:gd name="connsiteX32" fmla="*/ 3015722 w 3472060"/>
              <a:gd name="connsiteY32" fmla="*/ 147286 h 825932"/>
              <a:gd name="connsiteX33" fmla="*/ 3130018 w 3472060"/>
              <a:gd name="connsiteY33" fmla="*/ 112649 h 825932"/>
              <a:gd name="connsiteX34" fmla="*/ 3243551 w 3472060"/>
              <a:gd name="connsiteY34" fmla="*/ 75688 h 825932"/>
              <a:gd name="connsiteX35" fmla="*/ 3356992 w 3472060"/>
              <a:gd name="connsiteY35" fmla="*/ 38197 h 825932"/>
              <a:gd name="connsiteX36" fmla="*/ 3470310 w 3472060"/>
              <a:gd name="connsiteY36" fmla="*/ 0 h 825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3472060" h="825932">
                <a:moveTo>
                  <a:pt x="3470310" y="0"/>
                </a:moveTo>
                <a:lnTo>
                  <a:pt x="3472060" y="12850"/>
                </a:lnTo>
                <a:lnTo>
                  <a:pt x="3472060" y="480529"/>
                </a:lnTo>
                <a:lnTo>
                  <a:pt x="3363699" y="498471"/>
                </a:lnTo>
                <a:cubicBezTo>
                  <a:pt x="2435623" y="645518"/>
                  <a:pt x="603076" y="844866"/>
                  <a:pt x="42060" y="824486"/>
                </a:cubicBezTo>
                <a:cubicBezTo>
                  <a:pt x="28151" y="802425"/>
                  <a:pt x="13909" y="780513"/>
                  <a:pt x="0" y="758452"/>
                </a:cubicBezTo>
                <a:lnTo>
                  <a:pt x="188014" y="735602"/>
                </a:lnTo>
                <a:lnTo>
                  <a:pt x="284087" y="722590"/>
                </a:lnTo>
                <a:lnTo>
                  <a:pt x="382288" y="709392"/>
                </a:lnTo>
                <a:lnTo>
                  <a:pt x="481858" y="695774"/>
                </a:lnTo>
                <a:lnTo>
                  <a:pt x="581897" y="680711"/>
                </a:lnTo>
                <a:lnTo>
                  <a:pt x="683670" y="665256"/>
                </a:lnTo>
                <a:lnTo>
                  <a:pt x="787206" y="649587"/>
                </a:lnTo>
                <a:lnTo>
                  <a:pt x="892019" y="632968"/>
                </a:lnTo>
                <a:lnTo>
                  <a:pt x="997620" y="614667"/>
                </a:lnTo>
                <a:lnTo>
                  <a:pt x="1104727" y="596741"/>
                </a:lnTo>
                <a:lnTo>
                  <a:pt x="1212669" y="577397"/>
                </a:lnTo>
                <a:lnTo>
                  <a:pt x="1321506" y="556988"/>
                </a:lnTo>
                <a:lnTo>
                  <a:pt x="1430709" y="536607"/>
                </a:lnTo>
                <a:lnTo>
                  <a:pt x="1541050" y="514481"/>
                </a:lnTo>
                <a:lnTo>
                  <a:pt x="1652805" y="492202"/>
                </a:lnTo>
                <a:lnTo>
                  <a:pt x="1763708" y="469161"/>
                </a:lnTo>
                <a:lnTo>
                  <a:pt x="1875795" y="444641"/>
                </a:lnTo>
                <a:lnTo>
                  <a:pt x="1989128" y="418995"/>
                </a:lnTo>
                <a:lnTo>
                  <a:pt x="2102476" y="393438"/>
                </a:lnTo>
                <a:lnTo>
                  <a:pt x="2215549" y="366291"/>
                </a:lnTo>
                <a:lnTo>
                  <a:pt x="2330490" y="337455"/>
                </a:lnTo>
                <a:lnTo>
                  <a:pt x="2443333" y="308983"/>
                </a:lnTo>
                <a:lnTo>
                  <a:pt x="2558014" y="278646"/>
                </a:lnTo>
                <a:lnTo>
                  <a:pt x="2673621" y="247421"/>
                </a:lnTo>
                <a:lnTo>
                  <a:pt x="2787008" y="215853"/>
                </a:lnTo>
                <a:lnTo>
                  <a:pt x="2901442" y="182011"/>
                </a:lnTo>
                <a:lnTo>
                  <a:pt x="3015722" y="147286"/>
                </a:lnTo>
                <a:lnTo>
                  <a:pt x="3130018" y="112649"/>
                </a:lnTo>
                <a:lnTo>
                  <a:pt x="3243551" y="75688"/>
                </a:lnTo>
                <a:lnTo>
                  <a:pt x="3356992" y="38197"/>
                </a:lnTo>
                <a:lnTo>
                  <a:pt x="3470310" y="0"/>
                </a:lnTo>
                <a:close/>
              </a:path>
            </a:pathLst>
          </a:custGeom>
          <a:solidFill>
            <a:schemeClr val="tx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7" name="Freeform: Shape 20">
            <a:extLst>
              <a:ext uri="{FF2B5EF4-FFF2-40B4-BE49-F238E27FC236}">
                <a16:creationId xmlns:a16="http://schemas.microsoft.com/office/drawing/2014/main" id="{DF6FB2B2-CE21-407F-B22E-302DADC2C3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055533"/>
            <a:ext cx="12188825" cy="2802467"/>
          </a:xfrm>
          <a:custGeom>
            <a:avLst/>
            <a:gdLst>
              <a:gd name="connsiteX0" fmla="*/ 1 w 12192000"/>
              <a:gd name="connsiteY0" fmla="*/ 0 h 2802467"/>
              <a:gd name="connsiteX1" fmla="*/ 71932 w 12192000"/>
              <a:gd name="connsiteY1" fmla="*/ 12261 h 2802467"/>
              <a:gd name="connsiteX2" fmla="*/ 282848 w 12192000"/>
              <a:gd name="connsiteY2" fmla="*/ 48342 h 2802467"/>
              <a:gd name="connsiteX3" fmla="*/ 436464 w 12192000"/>
              <a:gd name="connsiteY3" fmla="*/ 73565 h 2802467"/>
              <a:gd name="connsiteX4" fmla="*/ 619339 w 12192000"/>
              <a:gd name="connsiteY4" fmla="*/ 100188 h 2802467"/>
              <a:gd name="connsiteX5" fmla="*/ 836351 w 12192000"/>
              <a:gd name="connsiteY5" fmla="*/ 132066 h 2802467"/>
              <a:gd name="connsiteX6" fmla="*/ 1076528 w 12192000"/>
              <a:gd name="connsiteY6" fmla="*/ 165696 h 2802467"/>
              <a:gd name="connsiteX7" fmla="*/ 1347183 w 12192000"/>
              <a:gd name="connsiteY7" fmla="*/ 201077 h 2802467"/>
              <a:gd name="connsiteX8" fmla="*/ 1642223 w 12192000"/>
              <a:gd name="connsiteY8" fmla="*/ 238560 h 2802467"/>
              <a:gd name="connsiteX9" fmla="*/ 1962864 w 12192000"/>
              <a:gd name="connsiteY9" fmla="*/ 276043 h 2802467"/>
              <a:gd name="connsiteX10" fmla="*/ 2304232 w 12192000"/>
              <a:gd name="connsiteY10" fmla="*/ 314226 h 2802467"/>
              <a:gd name="connsiteX11" fmla="*/ 2672421 w 12192000"/>
              <a:gd name="connsiteY11" fmla="*/ 349608 h 2802467"/>
              <a:gd name="connsiteX12" fmla="*/ 3057678 w 12192000"/>
              <a:gd name="connsiteY12" fmla="*/ 383587 h 2802467"/>
              <a:gd name="connsiteX13" fmla="*/ 3464881 w 12192000"/>
              <a:gd name="connsiteY13" fmla="*/ 414415 h 2802467"/>
              <a:gd name="connsiteX14" fmla="*/ 3889152 w 12192000"/>
              <a:gd name="connsiteY14" fmla="*/ 443840 h 2802467"/>
              <a:gd name="connsiteX15" fmla="*/ 4331710 w 12192000"/>
              <a:gd name="connsiteY15" fmla="*/ 471515 h 2802467"/>
              <a:gd name="connsiteX16" fmla="*/ 4558476 w 12192000"/>
              <a:gd name="connsiteY16" fmla="*/ 481323 h 2802467"/>
              <a:gd name="connsiteX17" fmla="*/ 4790118 w 12192000"/>
              <a:gd name="connsiteY17" fmla="*/ 492183 h 2802467"/>
              <a:gd name="connsiteX18" fmla="*/ 5025418 w 12192000"/>
              <a:gd name="connsiteY18" fmla="*/ 502342 h 2802467"/>
              <a:gd name="connsiteX19" fmla="*/ 5261937 w 12192000"/>
              <a:gd name="connsiteY19" fmla="*/ 508998 h 2802467"/>
              <a:gd name="connsiteX20" fmla="*/ 5503332 w 12192000"/>
              <a:gd name="connsiteY20" fmla="*/ 514953 h 2802467"/>
              <a:gd name="connsiteX21" fmla="*/ 5747166 w 12192000"/>
              <a:gd name="connsiteY21" fmla="*/ 521259 h 2802467"/>
              <a:gd name="connsiteX22" fmla="*/ 5995877 w 12192000"/>
              <a:gd name="connsiteY22" fmla="*/ 525462 h 2802467"/>
              <a:gd name="connsiteX23" fmla="*/ 6247026 w 12192000"/>
              <a:gd name="connsiteY23" fmla="*/ 525462 h 2802467"/>
              <a:gd name="connsiteX24" fmla="*/ 6500613 w 12192000"/>
              <a:gd name="connsiteY24" fmla="*/ 527564 h 2802467"/>
              <a:gd name="connsiteX25" fmla="*/ 6756639 w 12192000"/>
              <a:gd name="connsiteY25" fmla="*/ 525462 h 2802467"/>
              <a:gd name="connsiteX26" fmla="*/ 7016322 w 12192000"/>
              <a:gd name="connsiteY26" fmla="*/ 521259 h 2802467"/>
              <a:gd name="connsiteX27" fmla="*/ 7276005 w 12192000"/>
              <a:gd name="connsiteY27" fmla="*/ 517405 h 2802467"/>
              <a:gd name="connsiteX28" fmla="*/ 7539345 w 12192000"/>
              <a:gd name="connsiteY28" fmla="*/ 508998 h 2802467"/>
              <a:gd name="connsiteX29" fmla="*/ 7805124 w 12192000"/>
              <a:gd name="connsiteY29" fmla="*/ 500240 h 2802467"/>
              <a:gd name="connsiteX30" fmla="*/ 8070903 w 12192000"/>
              <a:gd name="connsiteY30" fmla="*/ 490081 h 2802467"/>
              <a:gd name="connsiteX31" fmla="*/ 8339121 w 12192000"/>
              <a:gd name="connsiteY31" fmla="*/ 475719 h 2802467"/>
              <a:gd name="connsiteX32" fmla="*/ 8609776 w 12192000"/>
              <a:gd name="connsiteY32" fmla="*/ 458553 h 2802467"/>
              <a:gd name="connsiteX33" fmla="*/ 8881651 w 12192000"/>
              <a:gd name="connsiteY33" fmla="*/ 442089 h 2802467"/>
              <a:gd name="connsiteX34" fmla="*/ 9153526 w 12192000"/>
              <a:gd name="connsiteY34" fmla="*/ 421070 h 2802467"/>
              <a:gd name="connsiteX35" fmla="*/ 9429058 w 12192000"/>
              <a:gd name="connsiteY35" fmla="*/ 395848 h 2802467"/>
              <a:gd name="connsiteX36" fmla="*/ 9700933 w 12192000"/>
              <a:gd name="connsiteY36" fmla="*/ 370626 h 2802467"/>
              <a:gd name="connsiteX37" fmla="*/ 9977684 w 12192000"/>
              <a:gd name="connsiteY37" fmla="*/ 341550 h 2802467"/>
              <a:gd name="connsiteX38" fmla="*/ 10255655 w 12192000"/>
              <a:gd name="connsiteY38" fmla="*/ 309672 h 2802467"/>
              <a:gd name="connsiteX39" fmla="*/ 10529968 w 12192000"/>
              <a:gd name="connsiteY39" fmla="*/ 276043 h 2802467"/>
              <a:gd name="connsiteX40" fmla="*/ 10807939 w 12192000"/>
              <a:gd name="connsiteY40" fmla="*/ 236808 h 2802467"/>
              <a:gd name="connsiteX41" fmla="*/ 11084690 w 12192000"/>
              <a:gd name="connsiteY41" fmla="*/ 194771 h 2802467"/>
              <a:gd name="connsiteX42" fmla="*/ 11362661 w 12192000"/>
              <a:gd name="connsiteY42" fmla="*/ 153085 h 2802467"/>
              <a:gd name="connsiteX43" fmla="*/ 11639412 w 12192000"/>
              <a:gd name="connsiteY43" fmla="*/ 104392 h 2802467"/>
              <a:gd name="connsiteX44" fmla="*/ 11914945 w 12192000"/>
              <a:gd name="connsiteY44" fmla="*/ 54648 h 2802467"/>
              <a:gd name="connsiteX45" fmla="*/ 12191696 w 12192000"/>
              <a:gd name="connsiteY45" fmla="*/ 2452 h 2802467"/>
              <a:gd name="connsiteX46" fmla="*/ 12191696 w 12192000"/>
              <a:gd name="connsiteY46" fmla="*/ 2236410 h 2802467"/>
              <a:gd name="connsiteX47" fmla="*/ 12192000 w 12192000"/>
              <a:gd name="connsiteY47" fmla="*/ 2236410 h 2802467"/>
              <a:gd name="connsiteX48" fmla="*/ 12192000 w 12192000"/>
              <a:gd name="connsiteY48" fmla="*/ 2802467 h 2802467"/>
              <a:gd name="connsiteX49" fmla="*/ 12191696 w 12192000"/>
              <a:gd name="connsiteY49" fmla="*/ 2802467 h 2802467"/>
              <a:gd name="connsiteX50" fmla="*/ 0 w 12192000"/>
              <a:gd name="connsiteY50" fmla="*/ 2802467 h 2802467"/>
              <a:gd name="connsiteX51" fmla="*/ 0 w 12192000"/>
              <a:gd name="connsiteY51" fmla="*/ 2236410 h 2802467"/>
              <a:gd name="connsiteX52" fmla="*/ 1 w 12192000"/>
              <a:gd name="connsiteY52" fmla="*/ 2236410 h 2802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</a:cxnLst>
            <a:rect l="l" t="t" r="r" b="b"/>
            <a:pathLst>
              <a:path w="12192000" h="2802467">
                <a:moveTo>
                  <a:pt x="1" y="0"/>
                </a:moveTo>
                <a:lnTo>
                  <a:pt x="71932" y="12261"/>
                </a:lnTo>
                <a:lnTo>
                  <a:pt x="282848" y="48342"/>
                </a:lnTo>
                <a:lnTo>
                  <a:pt x="436464" y="73565"/>
                </a:lnTo>
                <a:lnTo>
                  <a:pt x="619339" y="100188"/>
                </a:lnTo>
                <a:lnTo>
                  <a:pt x="836351" y="132066"/>
                </a:lnTo>
                <a:lnTo>
                  <a:pt x="1076528" y="165696"/>
                </a:lnTo>
                <a:lnTo>
                  <a:pt x="1347183" y="201077"/>
                </a:lnTo>
                <a:lnTo>
                  <a:pt x="1642223" y="238560"/>
                </a:lnTo>
                <a:lnTo>
                  <a:pt x="1962864" y="276043"/>
                </a:lnTo>
                <a:lnTo>
                  <a:pt x="2304232" y="314226"/>
                </a:lnTo>
                <a:lnTo>
                  <a:pt x="2672421" y="349608"/>
                </a:lnTo>
                <a:lnTo>
                  <a:pt x="3057678" y="383587"/>
                </a:lnTo>
                <a:lnTo>
                  <a:pt x="3464881" y="414415"/>
                </a:lnTo>
                <a:lnTo>
                  <a:pt x="3889152" y="443840"/>
                </a:lnTo>
                <a:lnTo>
                  <a:pt x="4331710" y="471515"/>
                </a:lnTo>
                <a:lnTo>
                  <a:pt x="4558476" y="481323"/>
                </a:lnTo>
                <a:lnTo>
                  <a:pt x="4790118" y="492183"/>
                </a:lnTo>
                <a:lnTo>
                  <a:pt x="5025418" y="502342"/>
                </a:lnTo>
                <a:lnTo>
                  <a:pt x="5261937" y="508998"/>
                </a:lnTo>
                <a:lnTo>
                  <a:pt x="5503332" y="514953"/>
                </a:lnTo>
                <a:lnTo>
                  <a:pt x="5747166" y="521259"/>
                </a:lnTo>
                <a:lnTo>
                  <a:pt x="5995877" y="525462"/>
                </a:lnTo>
                <a:lnTo>
                  <a:pt x="6247026" y="525462"/>
                </a:lnTo>
                <a:lnTo>
                  <a:pt x="6500613" y="527564"/>
                </a:lnTo>
                <a:lnTo>
                  <a:pt x="6756639" y="525462"/>
                </a:lnTo>
                <a:lnTo>
                  <a:pt x="7016322" y="521259"/>
                </a:lnTo>
                <a:lnTo>
                  <a:pt x="7276005" y="517405"/>
                </a:lnTo>
                <a:lnTo>
                  <a:pt x="7539345" y="508998"/>
                </a:lnTo>
                <a:lnTo>
                  <a:pt x="7805124" y="500240"/>
                </a:lnTo>
                <a:lnTo>
                  <a:pt x="8070903" y="490081"/>
                </a:lnTo>
                <a:lnTo>
                  <a:pt x="8339121" y="475719"/>
                </a:lnTo>
                <a:lnTo>
                  <a:pt x="8609776" y="458553"/>
                </a:lnTo>
                <a:lnTo>
                  <a:pt x="8881651" y="442089"/>
                </a:lnTo>
                <a:lnTo>
                  <a:pt x="9153526" y="421070"/>
                </a:lnTo>
                <a:lnTo>
                  <a:pt x="9429058" y="395848"/>
                </a:lnTo>
                <a:lnTo>
                  <a:pt x="9700933" y="370626"/>
                </a:lnTo>
                <a:lnTo>
                  <a:pt x="9977684" y="341550"/>
                </a:lnTo>
                <a:lnTo>
                  <a:pt x="10255655" y="309672"/>
                </a:lnTo>
                <a:lnTo>
                  <a:pt x="10529968" y="276043"/>
                </a:lnTo>
                <a:lnTo>
                  <a:pt x="10807939" y="236808"/>
                </a:lnTo>
                <a:lnTo>
                  <a:pt x="11084690" y="194771"/>
                </a:lnTo>
                <a:lnTo>
                  <a:pt x="11362661" y="153085"/>
                </a:lnTo>
                <a:lnTo>
                  <a:pt x="11639412" y="104392"/>
                </a:lnTo>
                <a:lnTo>
                  <a:pt x="11914945" y="54648"/>
                </a:lnTo>
                <a:lnTo>
                  <a:pt x="12191696" y="2452"/>
                </a:lnTo>
                <a:lnTo>
                  <a:pt x="12191696" y="2236410"/>
                </a:lnTo>
                <a:lnTo>
                  <a:pt x="12192000" y="2236410"/>
                </a:lnTo>
                <a:lnTo>
                  <a:pt x="12192000" y="2802467"/>
                </a:lnTo>
                <a:lnTo>
                  <a:pt x="12191696" y="2802467"/>
                </a:lnTo>
                <a:lnTo>
                  <a:pt x="0" y="2802467"/>
                </a:lnTo>
                <a:lnTo>
                  <a:pt x="0" y="2236410"/>
                </a:lnTo>
                <a:lnTo>
                  <a:pt x="1" y="223641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8779B92-659A-4988-BF83-9BDF410F35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5253" y="623571"/>
            <a:ext cx="10258318" cy="3523885"/>
          </a:xfrm>
        </p:spPr>
        <p:txBody>
          <a:bodyPr>
            <a:normAutofit/>
          </a:bodyPr>
          <a:lstStyle/>
          <a:p>
            <a:pPr algn="ctr">
              <a:lnSpc>
                <a:spcPct val="90000"/>
              </a:lnSpc>
            </a:pPr>
            <a:r>
              <a:rPr lang="en-US" sz="7900" dirty="0"/>
              <a:t>Florida’s New Guardianship Assistance Program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D0A8A6B-877D-44A7-BF2B-5C72628C63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5253" y="4881465"/>
            <a:ext cx="10258318" cy="1352964"/>
          </a:xfrm>
        </p:spPr>
        <p:txBody>
          <a:bodyPr>
            <a:normAutofit/>
          </a:bodyPr>
          <a:lstStyle/>
          <a:p>
            <a:pPr algn="ctr">
              <a:lnSpc>
                <a:spcPct val="90000"/>
              </a:lnSpc>
            </a:pPr>
            <a:r>
              <a:rPr lang="en-US" sz="1400" b="1" dirty="0">
                <a:solidFill>
                  <a:schemeClr val="bg2"/>
                </a:solidFill>
              </a:rPr>
              <a:t>Courtney smith, MSW</a:t>
            </a:r>
          </a:p>
          <a:p>
            <a:pPr algn="ctr">
              <a:lnSpc>
                <a:spcPct val="90000"/>
              </a:lnSpc>
            </a:pPr>
            <a:r>
              <a:rPr lang="en-US" sz="1400" b="1" dirty="0">
                <a:solidFill>
                  <a:schemeClr val="bg2"/>
                </a:solidFill>
              </a:rPr>
              <a:t>Adoption and permanency manager</a:t>
            </a:r>
          </a:p>
          <a:p>
            <a:pPr algn="ctr">
              <a:lnSpc>
                <a:spcPct val="90000"/>
              </a:lnSpc>
            </a:pPr>
            <a:r>
              <a:rPr lang="en-US" sz="1400" b="1" dirty="0">
                <a:solidFill>
                  <a:schemeClr val="bg2"/>
                </a:solidFill>
              </a:rPr>
              <a:t>Office of child welfare</a:t>
            </a:r>
          </a:p>
          <a:p>
            <a:pPr algn="ctr">
              <a:lnSpc>
                <a:spcPct val="90000"/>
              </a:lnSpc>
            </a:pPr>
            <a:r>
              <a:rPr lang="en-US" sz="1400" b="1" dirty="0">
                <a:solidFill>
                  <a:schemeClr val="bg2"/>
                </a:solidFill>
              </a:rPr>
              <a:t>Florida Department of Children and families </a:t>
            </a:r>
          </a:p>
          <a:p>
            <a:pPr algn="ctr">
              <a:lnSpc>
                <a:spcPct val="90000"/>
              </a:lnSpc>
            </a:pPr>
            <a:endParaRPr lang="en-US" sz="1400" dirty="0">
              <a:solidFill>
                <a:schemeClr val="bg2"/>
              </a:solidFill>
            </a:endParaRPr>
          </a:p>
          <a:p>
            <a:pPr algn="ctr">
              <a:lnSpc>
                <a:spcPct val="90000"/>
              </a:lnSpc>
            </a:pPr>
            <a:endParaRPr lang="en-US" sz="1300" dirty="0">
              <a:solidFill>
                <a:schemeClr val="bg2"/>
              </a:solidFill>
            </a:endParaRPr>
          </a:p>
          <a:p>
            <a:pPr algn="ctr">
              <a:lnSpc>
                <a:spcPct val="90000"/>
              </a:lnSpc>
            </a:pPr>
            <a:endParaRPr lang="en-US" sz="13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0058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53925"/>
            <a:ext cx="10508668" cy="1080657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999" dirty="0">
                <a:latin typeface="Century Gothic" panose="020B0502020202020204" pitchFamily="34" charset="0"/>
              </a:rPr>
              <a:t>Guardianship Assistance Program Eligibility Criteria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167" y="2188843"/>
            <a:ext cx="11892491" cy="4429241"/>
          </a:xfrm>
        </p:spPr>
        <p:txBody>
          <a:bodyPr>
            <a:normAutofit fontScale="92500" lnSpcReduction="10000"/>
          </a:bodyPr>
          <a:lstStyle/>
          <a:p>
            <a:r>
              <a:rPr lang="en-US" sz="2199" dirty="0">
                <a:latin typeface="Century Gothic" panose="020B0502020202020204" pitchFamily="34" charset="0"/>
              </a:rPr>
              <a:t>The child has been placed with the guardian by the court;</a:t>
            </a:r>
          </a:p>
          <a:p>
            <a:endParaRPr lang="en-US" sz="2199" dirty="0">
              <a:latin typeface="Century Gothic" panose="020B0502020202020204" pitchFamily="34" charset="0"/>
            </a:endParaRPr>
          </a:p>
          <a:p>
            <a:r>
              <a:rPr lang="en-US" sz="2199" dirty="0">
                <a:latin typeface="Century Gothic" panose="020B0502020202020204" pitchFamily="34" charset="0"/>
              </a:rPr>
              <a:t>The court has granted legal custody to the guardian pursuant to s. 39.521 or s. 39.522,F.S.;</a:t>
            </a:r>
          </a:p>
          <a:p>
            <a:endParaRPr lang="en-US" sz="2199" dirty="0">
              <a:latin typeface="Century Gothic" panose="020B0502020202020204" pitchFamily="34" charset="0"/>
            </a:endParaRPr>
          </a:p>
          <a:p>
            <a:r>
              <a:rPr lang="en-US" sz="2199" dirty="0">
                <a:latin typeface="Century Gothic" panose="020B0502020202020204" pitchFamily="34" charset="0"/>
              </a:rPr>
              <a:t>The guardian has been licensed to care for the child as provided in s. 409.175, F.S.;</a:t>
            </a:r>
          </a:p>
          <a:p>
            <a:endParaRPr lang="en-US" sz="2199" dirty="0">
              <a:latin typeface="Century Gothic" panose="020B0502020202020204" pitchFamily="34" charset="0"/>
            </a:endParaRPr>
          </a:p>
          <a:p>
            <a:r>
              <a:rPr lang="en-US" sz="2199" dirty="0">
                <a:latin typeface="Century Gothic" panose="020B0502020202020204" pitchFamily="34" charset="0"/>
              </a:rPr>
              <a:t>The child was eligible for foster care room and board payments for at least 6 consecutive months with the current guardian;</a:t>
            </a:r>
          </a:p>
          <a:p>
            <a:endParaRPr lang="en-US" sz="2199" dirty="0">
              <a:latin typeface="Century Gothic" panose="020B0502020202020204" pitchFamily="34" charset="0"/>
            </a:endParaRPr>
          </a:p>
          <a:p>
            <a:r>
              <a:rPr lang="en-US" sz="2199" dirty="0">
                <a:latin typeface="Century Gothic" panose="020B0502020202020204" pitchFamily="34" charset="0"/>
              </a:rPr>
              <a:t>The guardian enters a guardianship assistance agreement for the child prior to the closing of the case in permanent guardianship.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01019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92B56B-CAD1-42AD-A559-22F886CBC8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Guardianship Assistance Program</a:t>
            </a:r>
            <a:br>
              <a:rPr lang="en-US" dirty="0"/>
            </a:br>
            <a:r>
              <a:rPr lang="en-US" dirty="0"/>
              <a:t>Benefits </a:t>
            </a:r>
            <a:endParaRPr lang="en-US" sz="3200" i="1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33301FF-D171-47A2-8D7C-8EC8D1EBC7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5944" y="1981199"/>
            <a:ext cx="10096668" cy="4800601"/>
          </a:xfrm>
        </p:spPr>
        <p:txBody>
          <a:bodyPr>
            <a:normAutofit/>
          </a:bodyPr>
          <a:lstStyle/>
          <a:p>
            <a:pPr lvl="1"/>
            <a:r>
              <a:rPr lang="en-US" sz="2400" dirty="0"/>
              <a:t>Monthly payments amount to $333 per month;</a:t>
            </a:r>
          </a:p>
          <a:p>
            <a:pPr lvl="1"/>
            <a:r>
              <a:rPr lang="en-US" sz="2400" dirty="0"/>
              <a:t>Medicaid benefits until the child is 18 years of age (or 21 if the child is eligible for Extension of Guardianship Assistance Program);</a:t>
            </a:r>
          </a:p>
          <a:p>
            <a:pPr lvl="1"/>
            <a:r>
              <a:rPr lang="en-US" sz="2400" dirty="0"/>
              <a:t> Tuition and Fee Exemption for Students in Foster Care (inclusive of all children that are receiving G.A.P. benefits);</a:t>
            </a:r>
          </a:p>
          <a:p>
            <a:pPr lvl="1"/>
            <a:r>
              <a:rPr lang="en-US" sz="2400" dirty="0"/>
              <a:t>A family is still eligible for benefits if the child and caregiver live or move out of state;</a:t>
            </a:r>
          </a:p>
          <a:p>
            <a:pPr lvl="1"/>
            <a:r>
              <a:rPr lang="en-US" sz="2400" dirty="0"/>
              <a:t>A one-time payment to assist with the costs of establishing permanent guardianship (up to $2,000; non-recurring expenses). </a:t>
            </a:r>
          </a:p>
          <a:p>
            <a:pPr lvl="1"/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3849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92B56B-CAD1-42AD-A559-22F886CBC8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942" y="452718"/>
            <a:ext cx="9859357" cy="1400530"/>
          </a:xfrm>
        </p:spPr>
        <p:txBody>
          <a:bodyPr/>
          <a:lstStyle/>
          <a:p>
            <a:pPr algn="ctr"/>
            <a:r>
              <a:rPr lang="en-US" sz="3300" dirty="0"/>
              <a:t>Extension of Guardianship Assistance Payments (EGAP) </a:t>
            </a:r>
            <a:r>
              <a:rPr lang="en-US" sz="3200" i="1" dirty="0"/>
              <a:t>Overview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33301FF-D171-47A2-8D7C-8EC8D1EBC7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025" y="2052919"/>
            <a:ext cx="9402274" cy="4195481"/>
          </a:xfrm>
        </p:spPr>
        <p:txBody>
          <a:bodyPr>
            <a:normAutofit fontScale="92500" lnSpcReduction="10000"/>
          </a:bodyPr>
          <a:lstStyle/>
          <a:p>
            <a:r>
              <a:rPr lang="en-US" sz="2600" dirty="0"/>
              <a:t>Continues payment and Medicaid until age 21 if program requirements are met:</a:t>
            </a:r>
          </a:p>
          <a:p>
            <a:pPr lvl="1"/>
            <a:r>
              <a:rPr lang="en-US" sz="2400" dirty="0"/>
              <a:t>Guardian(s) and department must enter into the Guardianship Assistance Agreement when the child is age 16 or 17. </a:t>
            </a:r>
          </a:p>
          <a:p>
            <a:pPr lvl="1"/>
            <a:r>
              <a:rPr lang="en-US" sz="2400" dirty="0"/>
              <a:t>Young adult must be in a qualifying activity( same activities as EFC).</a:t>
            </a:r>
          </a:p>
          <a:p>
            <a:pPr lvl="1"/>
            <a:r>
              <a:rPr lang="en-US" sz="2400" dirty="0"/>
              <a:t>To qualify, guardian must opt in during the initial GAA.</a:t>
            </a:r>
          </a:p>
          <a:p>
            <a:pPr lvl="1"/>
            <a:r>
              <a:rPr lang="en-US" sz="2400" dirty="0"/>
              <a:t>If the EGAP is not included as part of the GAA prior to case closing in Permanent Guardianship, the family cannot participate in the program.</a:t>
            </a:r>
          </a:p>
          <a:p>
            <a:r>
              <a:rPr lang="en-US" sz="2600" dirty="0"/>
              <a:t>Requires ongoing redetermination of qualifying activity</a:t>
            </a:r>
          </a:p>
          <a:p>
            <a:endParaRPr lang="en-US" sz="2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2652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C81280-C888-4D0F-963A-5DB4B619CF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500" dirty="0">
                <a:solidFill>
                  <a:srgbClr val="EBEBEB"/>
                </a:solidFill>
              </a:rPr>
              <a:t>Extension of Guardianship Assistance Payments  </a:t>
            </a:r>
            <a:r>
              <a:rPr lang="en-US" sz="3200" i="1" dirty="0">
                <a:solidFill>
                  <a:srgbClr val="EBEBEB"/>
                </a:solidFill>
              </a:rPr>
              <a:t>Overview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38A8F2-C769-4C31-AE99-4D431B1872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025" y="1752601"/>
            <a:ext cx="8944211" cy="44958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r>
              <a:rPr lang="en-US" dirty="0"/>
              <a:t>EGAP payments begin once:</a:t>
            </a:r>
          </a:p>
          <a:p>
            <a:pPr lvl="1"/>
            <a:r>
              <a:rPr lang="en-US" dirty="0"/>
              <a:t>The child turns 18.</a:t>
            </a:r>
            <a:br>
              <a:rPr lang="en-US" dirty="0"/>
            </a:br>
            <a:endParaRPr lang="en-US" dirty="0"/>
          </a:p>
          <a:p>
            <a:pPr lvl="1"/>
            <a:r>
              <a:rPr lang="en-US" dirty="0"/>
              <a:t>All parties have signed the EGAA.</a:t>
            </a:r>
            <a:br>
              <a:rPr lang="en-US" dirty="0"/>
            </a:br>
            <a:endParaRPr lang="en-US" dirty="0"/>
          </a:p>
          <a:p>
            <a:pPr lvl="1"/>
            <a:r>
              <a:rPr lang="en-US" dirty="0"/>
              <a:t>Supporting documentation of the qualifying activity is received.</a:t>
            </a:r>
          </a:p>
          <a:p>
            <a:pPr marL="457063" lvl="1" indent="0">
              <a:buNone/>
            </a:pPr>
            <a:endParaRPr lang="en-US" dirty="0"/>
          </a:p>
          <a:p>
            <a:pPr lvl="1"/>
            <a:r>
              <a:rPr lang="en-US" dirty="0"/>
              <a:t>Cost of living increases do not apply to EGAP payments.</a:t>
            </a:r>
          </a:p>
          <a:p>
            <a:endParaRPr lang="en-US" dirty="0"/>
          </a:p>
          <a:p>
            <a:r>
              <a:rPr lang="en-US" dirty="0"/>
              <a:t>Requires ongoing redetermination of qualifying activity.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79958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13012" y="2133600"/>
            <a:ext cx="6819496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8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357481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3694E-6 4.81481E-6 C 0.03803 4.81481E-6 0.06903 0.03101 0.06903 0.06898 C 0.06903 0.09398 0.05601 0.11597 0.03699 0.12893 C 0.03699 0.12916 0.03595 0.12893 0.03595 0.12916 C 0.02905 0.13402 0.02501 0.14189 0.02501 0.15092 C 0.02501 0.15902 0.02905 0.16597 0.034 0.17106 C 0.04194 0.17893 0.04702 0.19097 0.04702 0.203 C 0.04702 0.22893 0.02605 0.25 -3.83694E-6 0.25 C -0.02604 0.25 -0.04701 0.22893 -0.04701 0.203 C -0.04701 0.19097 -0.04193 0.17893 -0.03399 0.17106 C -0.02904 0.16597 -0.02604 0.15902 -0.02604 0.15092 C -0.02604 0.14189 -0.02995 0.13402 -0.03594 0.12893 C -0.03594 0.12916 -0.03698 0.12893 -0.03698 0.12916 C -0.05704 0.11597 -0.06994 0.09398 -0.06994 0.06898 C -0.06994 0.03101 -0.03894 4.81481E-6 -3.83694E-6 4.81481E-6 C -3.83694E-6 0.00023 -3.83694E-6 4.81481E-6 -3.83694E-6 0.00023 L -3.83694E-6 4.81481E-6 Z " pathEditMode="relative" rAng="0" ptsTypes="AAAAAAAAAAAAAAA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C6A81905-F480-46A4-BC10-215D24EA1A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82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8779B92-659A-4988-BF83-9BDF410F35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70743" y="1447800"/>
            <a:ext cx="5220965" cy="3329581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5600">
                <a:solidFill>
                  <a:srgbClr val="EBEBEB"/>
                </a:solidFill>
              </a:rPr>
              <a:t>Guardianship Readiness Assessment Tool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D0A8A6B-877D-44A7-BF2B-5C72628C63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70743" y="4777380"/>
            <a:ext cx="5220966" cy="861420"/>
          </a:xfrm>
        </p:spPr>
        <p:txBody>
          <a:bodyPr>
            <a:normAutofit/>
          </a:bodyPr>
          <a:lstStyle/>
          <a:p>
            <a:endParaRPr lang="en-US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endParaRPr lang="en-US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endParaRPr lang="en-US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6" name="Freeform 8">
            <a:extLst>
              <a:ext uri="{FF2B5EF4-FFF2-40B4-BE49-F238E27FC236}">
                <a16:creationId xmlns:a16="http://schemas.microsoft.com/office/drawing/2014/main" id="{36FD4D9D-3784-41E8-8405-A42B72F513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134614" y="-1"/>
            <a:ext cx="559327" cy="3709642"/>
          </a:xfrm>
          <a:custGeom>
            <a:avLst/>
            <a:gdLst>
              <a:gd name="connsiteX0" fmla="*/ 0 w 559472"/>
              <a:gd name="connsiteY0" fmla="*/ 0 h 3709642"/>
              <a:gd name="connsiteX1" fmla="*/ 473952 w 559472"/>
              <a:gd name="connsiteY1" fmla="*/ 0 h 3709642"/>
              <a:gd name="connsiteX2" fmla="*/ 485840 w 559472"/>
              <a:gd name="connsiteY2" fmla="*/ 161194 h 3709642"/>
              <a:gd name="connsiteX3" fmla="*/ 523949 w 559472"/>
              <a:gd name="connsiteY3" fmla="*/ 3672197 h 3709642"/>
              <a:gd name="connsiteX4" fmla="*/ 454748 w 559472"/>
              <a:gd name="connsiteY4" fmla="*/ 3709642 h 3709642"/>
              <a:gd name="connsiteX5" fmla="*/ 448224 w 559472"/>
              <a:gd name="connsiteY5" fmla="*/ 3510471 h 3709642"/>
              <a:gd name="connsiteX6" fmla="*/ 443564 w 559472"/>
              <a:gd name="connsiteY6" fmla="*/ 3408563 h 3709642"/>
              <a:gd name="connsiteX7" fmla="*/ 438902 w 559472"/>
              <a:gd name="connsiteY7" fmla="*/ 3304407 h 3709642"/>
              <a:gd name="connsiteX8" fmla="*/ 433941 w 559472"/>
              <a:gd name="connsiteY8" fmla="*/ 3198777 h 3709642"/>
              <a:gd name="connsiteX9" fmla="*/ 427584 w 559472"/>
              <a:gd name="connsiteY9" fmla="*/ 3092510 h 3709642"/>
              <a:gd name="connsiteX10" fmla="*/ 420988 w 559472"/>
              <a:gd name="connsiteY10" fmla="*/ 2984390 h 3709642"/>
              <a:gd name="connsiteX11" fmla="*/ 414330 w 559472"/>
              <a:gd name="connsiteY11" fmla="*/ 2874401 h 3709642"/>
              <a:gd name="connsiteX12" fmla="*/ 406840 w 559472"/>
              <a:gd name="connsiteY12" fmla="*/ 2762980 h 3709642"/>
              <a:gd name="connsiteX13" fmla="*/ 397745 w 559472"/>
              <a:gd name="connsiteY13" fmla="*/ 2650566 h 3709642"/>
              <a:gd name="connsiteX14" fmla="*/ 389154 w 559472"/>
              <a:gd name="connsiteY14" fmla="*/ 2536612 h 3709642"/>
              <a:gd name="connsiteX15" fmla="*/ 379225 w 559472"/>
              <a:gd name="connsiteY15" fmla="*/ 2421642 h 3709642"/>
              <a:gd name="connsiteX16" fmla="*/ 368316 w 559472"/>
              <a:gd name="connsiteY16" fmla="*/ 2305627 h 3709642"/>
              <a:gd name="connsiteX17" fmla="*/ 357466 w 559472"/>
              <a:gd name="connsiteY17" fmla="*/ 2189233 h 3709642"/>
              <a:gd name="connsiteX18" fmla="*/ 344982 w 559472"/>
              <a:gd name="connsiteY18" fmla="*/ 2071473 h 3709642"/>
              <a:gd name="connsiteX19" fmla="*/ 332466 w 559472"/>
              <a:gd name="connsiteY19" fmla="*/ 1952216 h 3709642"/>
              <a:gd name="connsiteX20" fmla="*/ 319121 w 559472"/>
              <a:gd name="connsiteY20" fmla="*/ 1833776 h 3709642"/>
              <a:gd name="connsiteX21" fmla="*/ 304408 w 559472"/>
              <a:gd name="connsiteY21" fmla="*/ 1713948 h 3709642"/>
              <a:gd name="connsiteX22" fmla="*/ 288685 w 559472"/>
              <a:gd name="connsiteY22" fmla="*/ 1592703 h 3709642"/>
              <a:gd name="connsiteX23" fmla="*/ 273050 w 559472"/>
              <a:gd name="connsiteY23" fmla="*/ 1471451 h 3709642"/>
              <a:gd name="connsiteX24" fmla="*/ 255813 w 559472"/>
              <a:gd name="connsiteY24" fmla="*/ 1350328 h 3709642"/>
              <a:gd name="connsiteX25" fmla="*/ 237060 w 559472"/>
              <a:gd name="connsiteY25" fmla="*/ 1227080 h 3709642"/>
              <a:gd name="connsiteX26" fmla="*/ 218488 w 559472"/>
              <a:gd name="connsiteY26" fmla="*/ 1106065 h 3709642"/>
              <a:gd name="connsiteX27" fmla="*/ 198221 w 559472"/>
              <a:gd name="connsiteY27" fmla="*/ 982940 h 3709642"/>
              <a:gd name="connsiteX28" fmla="*/ 177152 w 559472"/>
              <a:gd name="connsiteY28" fmla="*/ 858755 h 3709642"/>
              <a:gd name="connsiteX29" fmla="*/ 155551 w 559472"/>
              <a:gd name="connsiteY29" fmla="*/ 736861 h 3709642"/>
              <a:gd name="connsiteX30" fmla="*/ 131782 w 559472"/>
              <a:gd name="connsiteY30" fmla="*/ 613645 h 3709642"/>
              <a:gd name="connsiteX31" fmla="*/ 107123 w 559472"/>
              <a:gd name="connsiteY31" fmla="*/ 490500 h 3709642"/>
              <a:gd name="connsiteX32" fmla="*/ 82552 w 559472"/>
              <a:gd name="connsiteY32" fmla="*/ 367348 h 3709642"/>
              <a:gd name="connsiteX33" fmla="*/ 55608 w 559472"/>
              <a:gd name="connsiteY33" fmla="*/ 244762 h 3709642"/>
              <a:gd name="connsiteX34" fmla="*/ 28130 w 559472"/>
              <a:gd name="connsiteY34" fmla="*/ 122220 h 3709642"/>
              <a:gd name="connsiteX35" fmla="*/ 0 w 559472"/>
              <a:gd name="connsiteY35" fmla="*/ 0 h 370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9472" h="3709642">
                <a:moveTo>
                  <a:pt x="0" y="0"/>
                </a:moveTo>
                <a:lnTo>
                  <a:pt x="473952" y="0"/>
                </a:lnTo>
                <a:lnTo>
                  <a:pt x="485840" y="161194"/>
                </a:lnTo>
                <a:cubicBezTo>
                  <a:pt x="552063" y="1147770"/>
                  <a:pt x="592441" y="3086737"/>
                  <a:pt x="523949" y="3672197"/>
                </a:cubicBezTo>
                <a:cubicBezTo>
                  <a:pt x="500842" y="3684557"/>
                  <a:pt x="477855" y="3697282"/>
                  <a:pt x="454748" y="3709642"/>
                </a:cubicBezTo>
                <a:lnTo>
                  <a:pt x="448224" y="3510471"/>
                </a:lnTo>
                <a:lnTo>
                  <a:pt x="443564" y="3408563"/>
                </a:lnTo>
                <a:lnTo>
                  <a:pt x="438902" y="3304407"/>
                </a:lnTo>
                <a:lnTo>
                  <a:pt x="433941" y="3198777"/>
                </a:lnTo>
                <a:lnTo>
                  <a:pt x="427584" y="3092510"/>
                </a:lnTo>
                <a:lnTo>
                  <a:pt x="420988" y="2984390"/>
                </a:lnTo>
                <a:lnTo>
                  <a:pt x="414330" y="2874401"/>
                </a:lnTo>
                <a:lnTo>
                  <a:pt x="406840" y="2762980"/>
                </a:lnTo>
                <a:lnTo>
                  <a:pt x="397745" y="2650566"/>
                </a:lnTo>
                <a:lnTo>
                  <a:pt x="389154" y="2536612"/>
                </a:lnTo>
                <a:lnTo>
                  <a:pt x="379225" y="2421642"/>
                </a:lnTo>
                <a:lnTo>
                  <a:pt x="368316" y="2305627"/>
                </a:lnTo>
                <a:lnTo>
                  <a:pt x="357466" y="2189233"/>
                </a:lnTo>
                <a:lnTo>
                  <a:pt x="344982" y="2071473"/>
                </a:lnTo>
                <a:lnTo>
                  <a:pt x="332466" y="1952216"/>
                </a:lnTo>
                <a:lnTo>
                  <a:pt x="319121" y="1833776"/>
                </a:lnTo>
                <a:lnTo>
                  <a:pt x="304408" y="1713948"/>
                </a:lnTo>
                <a:lnTo>
                  <a:pt x="288685" y="1592703"/>
                </a:lnTo>
                <a:lnTo>
                  <a:pt x="273050" y="1471451"/>
                </a:lnTo>
                <a:lnTo>
                  <a:pt x="255813" y="1350328"/>
                </a:lnTo>
                <a:lnTo>
                  <a:pt x="237060" y="1227080"/>
                </a:lnTo>
                <a:lnTo>
                  <a:pt x="218488" y="1106065"/>
                </a:lnTo>
                <a:lnTo>
                  <a:pt x="198221" y="982940"/>
                </a:lnTo>
                <a:lnTo>
                  <a:pt x="177152" y="858755"/>
                </a:lnTo>
                <a:lnTo>
                  <a:pt x="155551" y="736861"/>
                </a:lnTo>
                <a:lnTo>
                  <a:pt x="131782" y="613645"/>
                </a:lnTo>
                <a:lnTo>
                  <a:pt x="107123" y="490500"/>
                </a:lnTo>
                <a:lnTo>
                  <a:pt x="82552" y="367348"/>
                </a:lnTo>
                <a:lnTo>
                  <a:pt x="55608" y="244762"/>
                </a:lnTo>
                <a:lnTo>
                  <a:pt x="28130" y="12222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38" name="Freeform: Shape 37">
            <a:extLst>
              <a:ext uri="{FF2B5EF4-FFF2-40B4-BE49-F238E27FC236}">
                <a16:creationId xmlns:a16="http://schemas.microsoft.com/office/drawing/2014/main" id="{09811DF6-66E4-43D5-B564-3151796531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480796" cy="6858000"/>
          </a:xfrm>
          <a:custGeom>
            <a:avLst/>
            <a:gdLst>
              <a:gd name="connsiteX0" fmla="*/ 3137249 w 4481964"/>
              <a:gd name="connsiteY0" fmla="*/ 0 h 6858000"/>
              <a:gd name="connsiteX1" fmla="*/ 4480787 w 4481964"/>
              <a:gd name="connsiteY1" fmla="*/ 0 h 6858000"/>
              <a:gd name="connsiteX2" fmla="*/ 4455742 w 4481964"/>
              <a:gd name="connsiteY2" fmla="*/ 155676 h 6858000"/>
              <a:gd name="connsiteX3" fmla="*/ 4431873 w 4481964"/>
              <a:gd name="connsiteY3" fmla="*/ 310667 h 6858000"/>
              <a:gd name="connsiteX4" fmla="*/ 4408509 w 4481964"/>
              <a:gd name="connsiteY4" fmla="*/ 466344 h 6858000"/>
              <a:gd name="connsiteX5" fmla="*/ 4388506 w 4481964"/>
              <a:gd name="connsiteY5" fmla="*/ 622706 h 6858000"/>
              <a:gd name="connsiteX6" fmla="*/ 4368335 w 4481964"/>
              <a:gd name="connsiteY6" fmla="*/ 778383 h 6858000"/>
              <a:gd name="connsiteX7" fmla="*/ 4349509 w 4481964"/>
              <a:gd name="connsiteY7" fmla="*/ 934745 h 6858000"/>
              <a:gd name="connsiteX8" fmla="*/ 4333373 w 4481964"/>
              <a:gd name="connsiteY8" fmla="*/ 1089050 h 6858000"/>
              <a:gd name="connsiteX9" fmla="*/ 4318077 w 4481964"/>
              <a:gd name="connsiteY9" fmla="*/ 1245413 h 6858000"/>
              <a:gd name="connsiteX10" fmla="*/ 4304125 w 4481964"/>
              <a:gd name="connsiteY10" fmla="*/ 1401089 h 6858000"/>
              <a:gd name="connsiteX11" fmla="*/ 4292023 w 4481964"/>
              <a:gd name="connsiteY11" fmla="*/ 1554023 h 6858000"/>
              <a:gd name="connsiteX12" fmla="*/ 4279920 w 4481964"/>
              <a:gd name="connsiteY12" fmla="*/ 1709013 h 6858000"/>
              <a:gd name="connsiteX13" fmla="*/ 4269835 w 4481964"/>
              <a:gd name="connsiteY13" fmla="*/ 1861947 h 6858000"/>
              <a:gd name="connsiteX14" fmla="*/ 4261935 w 4481964"/>
              <a:gd name="connsiteY14" fmla="*/ 2014880 h 6858000"/>
              <a:gd name="connsiteX15" fmla="*/ 4253698 w 4481964"/>
              <a:gd name="connsiteY15" fmla="*/ 2167128 h 6858000"/>
              <a:gd name="connsiteX16" fmla="*/ 4246807 w 4481964"/>
              <a:gd name="connsiteY16" fmla="*/ 2318004 h 6858000"/>
              <a:gd name="connsiteX17" fmla="*/ 4241932 w 4481964"/>
              <a:gd name="connsiteY17" fmla="*/ 2467508 h 6858000"/>
              <a:gd name="connsiteX18" fmla="*/ 4237730 w 4481964"/>
              <a:gd name="connsiteY18" fmla="*/ 2617013 h 6858000"/>
              <a:gd name="connsiteX19" fmla="*/ 4233696 w 4481964"/>
              <a:gd name="connsiteY19" fmla="*/ 2765145 h 6858000"/>
              <a:gd name="connsiteX20" fmla="*/ 4231847 w 4481964"/>
              <a:gd name="connsiteY20" fmla="*/ 2911221 h 6858000"/>
              <a:gd name="connsiteX21" fmla="*/ 4229830 w 4481964"/>
              <a:gd name="connsiteY21" fmla="*/ 3057296 h 6858000"/>
              <a:gd name="connsiteX22" fmla="*/ 4228821 w 4481964"/>
              <a:gd name="connsiteY22" fmla="*/ 3201314 h 6858000"/>
              <a:gd name="connsiteX23" fmla="*/ 4229830 w 4481964"/>
              <a:gd name="connsiteY23" fmla="*/ 3343960 h 6858000"/>
              <a:gd name="connsiteX24" fmla="*/ 4229830 w 4481964"/>
              <a:gd name="connsiteY24" fmla="*/ 3485235 h 6858000"/>
              <a:gd name="connsiteX25" fmla="*/ 4231847 w 4481964"/>
              <a:gd name="connsiteY25" fmla="*/ 3625138 h 6858000"/>
              <a:gd name="connsiteX26" fmla="*/ 4234872 w 4481964"/>
              <a:gd name="connsiteY26" fmla="*/ 3762298 h 6858000"/>
              <a:gd name="connsiteX27" fmla="*/ 4237730 w 4481964"/>
              <a:gd name="connsiteY27" fmla="*/ 3898087 h 6858000"/>
              <a:gd name="connsiteX28" fmla="*/ 4240924 w 4481964"/>
              <a:gd name="connsiteY28" fmla="*/ 4031132 h 6858000"/>
              <a:gd name="connsiteX29" fmla="*/ 4245798 w 4481964"/>
              <a:gd name="connsiteY29" fmla="*/ 4163491 h 6858000"/>
              <a:gd name="connsiteX30" fmla="*/ 4251009 w 4481964"/>
              <a:gd name="connsiteY30" fmla="*/ 4293793 h 6858000"/>
              <a:gd name="connsiteX31" fmla="*/ 4255715 w 4481964"/>
              <a:gd name="connsiteY31" fmla="*/ 4421352 h 6858000"/>
              <a:gd name="connsiteX32" fmla="*/ 4268995 w 4481964"/>
              <a:gd name="connsiteY32" fmla="*/ 4670298 h 6858000"/>
              <a:gd name="connsiteX33" fmla="*/ 4283114 w 4481964"/>
              <a:gd name="connsiteY33" fmla="*/ 4908956 h 6858000"/>
              <a:gd name="connsiteX34" fmla="*/ 4297906 w 4481964"/>
              <a:gd name="connsiteY34" fmla="*/ 5138013 h 6858000"/>
              <a:gd name="connsiteX35" fmla="*/ 4314211 w 4481964"/>
              <a:gd name="connsiteY35" fmla="*/ 5354726 h 6858000"/>
              <a:gd name="connsiteX36" fmla="*/ 4331188 w 4481964"/>
              <a:gd name="connsiteY36" fmla="*/ 5561838 h 6858000"/>
              <a:gd name="connsiteX37" fmla="*/ 4349509 w 4481964"/>
              <a:gd name="connsiteY37" fmla="*/ 5753862 h 6858000"/>
              <a:gd name="connsiteX38" fmla="*/ 4367495 w 4481964"/>
              <a:gd name="connsiteY38" fmla="*/ 5934227 h 6858000"/>
              <a:gd name="connsiteX39" fmla="*/ 4385480 w 4481964"/>
              <a:gd name="connsiteY39" fmla="*/ 6100191 h 6858000"/>
              <a:gd name="connsiteX40" fmla="*/ 4402457 w 4481964"/>
              <a:gd name="connsiteY40" fmla="*/ 6252438 h 6858000"/>
              <a:gd name="connsiteX41" fmla="*/ 4418594 w 4481964"/>
              <a:gd name="connsiteY41" fmla="*/ 6387541 h 6858000"/>
              <a:gd name="connsiteX42" fmla="*/ 4433890 w 4481964"/>
              <a:gd name="connsiteY42" fmla="*/ 6509613 h 6858000"/>
              <a:gd name="connsiteX43" fmla="*/ 4446665 w 4481964"/>
              <a:gd name="connsiteY43" fmla="*/ 6612483 h 6858000"/>
              <a:gd name="connsiteX44" fmla="*/ 4458767 w 4481964"/>
              <a:gd name="connsiteY44" fmla="*/ 6698894 h 6858000"/>
              <a:gd name="connsiteX45" fmla="*/ 4476081 w 4481964"/>
              <a:gd name="connsiteY45" fmla="*/ 6817538 h 6858000"/>
              <a:gd name="connsiteX46" fmla="*/ 4481964 w 4481964"/>
              <a:gd name="connsiteY46" fmla="*/ 6858000 h 6858000"/>
              <a:gd name="connsiteX47" fmla="*/ 3577807 w 4481964"/>
              <a:gd name="connsiteY47" fmla="*/ 6858000 h 6858000"/>
              <a:gd name="connsiteX48" fmla="*/ 3577807 w 4481964"/>
              <a:gd name="connsiteY48" fmla="*/ 6858000 h 6858000"/>
              <a:gd name="connsiteX49" fmla="*/ 0 w 4481964"/>
              <a:gd name="connsiteY49" fmla="*/ 6858000 h 6858000"/>
              <a:gd name="connsiteX50" fmla="*/ 0 w 4481964"/>
              <a:gd name="connsiteY50" fmla="*/ 0 h 6858000"/>
              <a:gd name="connsiteX51" fmla="*/ 3137249 w 4481964"/>
              <a:gd name="connsiteY5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4481964" h="6858000">
                <a:moveTo>
                  <a:pt x="3137249" y="0"/>
                </a:moveTo>
                <a:lnTo>
                  <a:pt x="4480787" y="0"/>
                </a:lnTo>
                <a:lnTo>
                  <a:pt x="4455742" y="155676"/>
                </a:lnTo>
                <a:lnTo>
                  <a:pt x="4431873" y="310667"/>
                </a:lnTo>
                <a:lnTo>
                  <a:pt x="4408509" y="466344"/>
                </a:lnTo>
                <a:lnTo>
                  <a:pt x="4388506" y="622706"/>
                </a:lnTo>
                <a:lnTo>
                  <a:pt x="4368335" y="778383"/>
                </a:lnTo>
                <a:lnTo>
                  <a:pt x="4349509" y="934745"/>
                </a:lnTo>
                <a:lnTo>
                  <a:pt x="4333373" y="1089050"/>
                </a:lnTo>
                <a:lnTo>
                  <a:pt x="4318077" y="1245413"/>
                </a:lnTo>
                <a:lnTo>
                  <a:pt x="4304125" y="1401089"/>
                </a:lnTo>
                <a:lnTo>
                  <a:pt x="4292023" y="1554023"/>
                </a:lnTo>
                <a:lnTo>
                  <a:pt x="4279920" y="1709013"/>
                </a:lnTo>
                <a:lnTo>
                  <a:pt x="4269835" y="1861947"/>
                </a:lnTo>
                <a:lnTo>
                  <a:pt x="4261935" y="2014880"/>
                </a:lnTo>
                <a:lnTo>
                  <a:pt x="4253698" y="2167128"/>
                </a:lnTo>
                <a:lnTo>
                  <a:pt x="4246807" y="2318004"/>
                </a:lnTo>
                <a:lnTo>
                  <a:pt x="4241932" y="2467508"/>
                </a:lnTo>
                <a:lnTo>
                  <a:pt x="4237730" y="2617013"/>
                </a:lnTo>
                <a:lnTo>
                  <a:pt x="4233696" y="2765145"/>
                </a:lnTo>
                <a:lnTo>
                  <a:pt x="4231847" y="2911221"/>
                </a:lnTo>
                <a:lnTo>
                  <a:pt x="4229830" y="3057296"/>
                </a:lnTo>
                <a:lnTo>
                  <a:pt x="4228821" y="3201314"/>
                </a:lnTo>
                <a:lnTo>
                  <a:pt x="4229830" y="3343960"/>
                </a:lnTo>
                <a:lnTo>
                  <a:pt x="4229830" y="3485235"/>
                </a:lnTo>
                <a:lnTo>
                  <a:pt x="4231847" y="3625138"/>
                </a:lnTo>
                <a:lnTo>
                  <a:pt x="4234872" y="3762298"/>
                </a:lnTo>
                <a:lnTo>
                  <a:pt x="4237730" y="3898087"/>
                </a:lnTo>
                <a:lnTo>
                  <a:pt x="4240924" y="4031132"/>
                </a:lnTo>
                <a:lnTo>
                  <a:pt x="4245798" y="4163491"/>
                </a:lnTo>
                <a:lnTo>
                  <a:pt x="4251009" y="4293793"/>
                </a:lnTo>
                <a:lnTo>
                  <a:pt x="4255715" y="4421352"/>
                </a:lnTo>
                <a:lnTo>
                  <a:pt x="4268995" y="4670298"/>
                </a:lnTo>
                <a:lnTo>
                  <a:pt x="4283114" y="4908956"/>
                </a:lnTo>
                <a:lnTo>
                  <a:pt x="4297906" y="5138013"/>
                </a:lnTo>
                <a:lnTo>
                  <a:pt x="4314211" y="5354726"/>
                </a:lnTo>
                <a:lnTo>
                  <a:pt x="4331188" y="5561838"/>
                </a:lnTo>
                <a:lnTo>
                  <a:pt x="4349509" y="5753862"/>
                </a:lnTo>
                <a:lnTo>
                  <a:pt x="4367495" y="5934227"/>
                </a:lnTo>
                <a:lnTo>
                  <a:pt x="4385480" y="6100191"/>
                </a:lnTo>
                <a:lnTo>
                  <a:pt x="4402457" y="6252438"/>
                </a:lnTo>
                <a:lnTo>
                  <a:pt x="4418594" y="6387541"/>
                </a:lnTo>
                <a:lnTo>
                  <a:pt x="4433890" y="6509613"/>
                </a:lnTo>
                <a:lnTo>
                  <a:pt x="4446665" y="6612483"/>
                </a:lnTo>
                <a:lnTo>
                  <a:pt x="4458767" y="6698894"/>
                </a:lnTo>
                <a:lnTo>
                  <a:pt x="4476081" y="6817538"/>
                </a:lnTo>
                <a:lnTo>
                  <a:pt x="4481964" y="6858000"/>
                </a:lnTo>
                <a:lnTo>
                  <a:pt x="3577807" y="6858000"/>
                </a:lnTo>
                <a:lnTo>
                  <a:pt x="3577807" y="6858000"/>
                </a:lnTo>
                <a:lnTo>
                  <a:pt x="0" y="6858000"/>
                </a:lnTo>
                <a:lnTo>
                  <a:pt x="0" y="0"/>
                </a:lnTo>
                <a:lnTo>
                  <a:pt x="3137249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60817A52-B891-4228-A61E-0C0A57632D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5093" y="0"/>
            <a:ext cx="685622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pic>
        <p:nvPicPr>
          <p:cNvPr id="31" name="Graphic 30" descr="Checklist">
            <a:extLst>
              <a:ext uri="{FF2B5EF4-FFF2-40B4-BE49-F238E27FC236}">
                <a16:creationId xmlns:a16="http://schemas.microsoft.com/office/drawing/2014/main" id="{A3B893FD-AA70-43A2-A512-DCB0924DA5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47071" y="2075264"/>
            <a:ext cx="2936071" cy="2936071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399141410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9">
            <a:extLst>
              <a:ext uri="{FF2B5EF4-FFF2-40B4-BE49-F238E27FC236}">
                <a16:creationId xmlns:a16="http://schemas.microsoft.com/office/drawing/2014/main" id="{C8A3C342-1D03-412F-8DD3-BF519E8E0A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82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BC1A4D-34E5-4607-A186-7F43E11381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761" y="629266"/>
            <a:ext cx="6186578" cy="1622321"/>
          </a:xfrm>
        </p:spPr>
        <p:txBody>
          <a:bodyPr>
            <a:normAutofit/>
          </a:bodyPr>
          <a:lstStyle/>
          <a:p>
            <a:r>
              <a:rPr lang="en-US" sz="3900">
                <a:solidFill>
                  <a:srgbClr val="EBEBEB"/>
                </a:solidFill>
              </a:rPr>
              <a:t>Guardianship Readiness Assessment Tool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E15015-2C2F-48F8-8ACF-6CB109EF2A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8761" y="2251588"/>
            <a:ext cx="6364966" cy="4149212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sz="1400" dirty="0">
                <a:solidFill>
                  <a:srgbClr val="FFFFFF"/>
                </a:solidFill>
              </a:rPr>
              <a:t>Item #3 Initiate all revisions to Florida Safe Families Network (FSFN)</a:t>
            </a:r>
          </a:p>
          <a:p>
            <a:pPr lvl="1">
              <a:lnSpc>
                <a:spcPct val="90000"/>
              </a:lnSpc>
            </a:pPr>
            <a:r>
              <a:rPr lang="en-US" sz="1400" dirty="0">
                <a:solidFill>
                  <a:srgbClr val="FFFFFF"/>
                </a:solidFill>
              </a:rPr>
              <a:t>OCW | 3/1/2019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solidFill>
                  <a:srgbClr val="FFFFFF"/>
                </a:solidFill>
              </a:rPr>
              <a:t>Item #14 Initiate GAP Readiness Assessment</a:t>
            </a:r>
          </a:p>
          <a:p>
            <a:pPr lvl="1">
              <a:lnSpc>
                <a:spcPct val="90000"/>
              </a:lnSpc>
            </a:pPr>
            <a:r>
              <a:rPr lang="en-US" sz="1400" dirty="0">
                <a:solidFill>
                  <a:srgbClr val="FFFFFF"/>
                </a:solidFill>
              </a:rPr>
              <a:t>OCW, Region, and CBCs | 3/1/2019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solidFill>
                  <a:srgbClr val="FFFFFF"/>
                </a:solidFill>
              </a:rPr>
              <a:t>Item #16 Assess existing staff/work units and their capacity to incorporate new Level 1 Licensure + GAP processes into their workload</a:t>
            </a:r>
          </a:p>
          <a:p>
            <a:pPr lvl="1">
              <a:lnSpc>
                <a:spcPct val="90000"/>
              </a:lnSpc>
            </a:pPr>
            <a:r>
              <a:rPr lang="en-US" sz="1400" dirty="0">
                <a:solidFill>
                  <a:srgbClr val="FFFFFF"/>
                </a:solidFill>
              </a:rPr>
              <a:t>Region and CBC | 3/1/2019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solidFill>
                  <a:srgbClr val="FFFFFF"/>
                </a:solidFill>
              </a:rPr>
              <a:t>Item #17Assess the increased workload related to Level 1 Licensure + GAP implementation</a:t>
            </a:r>
          </a:p>
          <a:p>
            <a:pPr lvl="1">
              <a:lnSpc>
                <a:spcPct val="90000"/>
              </a:lnSpc>
            </a:pPr>
            <a:r>
              <a:rPr lang="en-US" sz="1400" dirty="0">
                <a:solidFill>
                  <a:srgbClr val="FFFFFF"/>
                </a:solidFill>
              </a:rPr>
              <a:t>Region and CBC | 3/1/2019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solidFill>
                  <a:srgbClr val="FFFFFF"/>
                </a:solidFill>
              </a:rPr>
              <a:t>Item #34 Establish a protocol for Sheriff's Office and Department CPIs to notify CBC staff of a caregiver's request for licensure prior to case transfer staffing</a:t>
            </a:r>
          </a:p>
          <a:p>
            <a:pPr lvl="1">
              <a:lnSpc>
                <a:spcPct val="90000"/>
              </a:lnSpc>
            </a:pPr>
            <a:r>
              <a:rPr lang="en-US" sz="1400" dirty="0">
                <a:solidFill>
                  <a:srgbClr val="FFFFFF"/>
                </a:solidFill>
              </a:rPr>
              <a:t>Region, SO, and CBC | 3/1/2019</a:t>
            </a:r>
          </a:p>
        </p:txBody>
      </p:sp>
      <p:sp>
        <p:nvSpPr>
          <p:cNvPr id="8" name="Freeform 31">
            <a:extLst>
              <a:ext uri="{FF2B5EF4-FFF2-40B4-BE49-F238E27FC236}">
                <a16:creationId xmlns:a16="http://schemas.microsoft.com/office/drawing/2014/main" id="{81CC9B02-E087-4350-AEBD-2C3CF001AF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014146" y="-1"/>
            <a:ext cx="559327" cy="3709642"/>
          </a:xfrm>
          <a:custGeom>
            <a:avLst/>
            <a:gdLst>
              <a:gd name="connsiteX0" fmla="*/ 0 w 559472"/>
              <a:gd name="connsiteY0" fmla="*/ 0 h 3709642"/>
              <a:gd name="connsiteX1" fmla="*/ 473952 w 559472"/>
              <a:gd name="connsiteY1" fmla="*/ 0 h 3709642"/>
              <a:gd name="connsiteX2" fmla="*/ 485840 w 559472"/>
              <a:gd name="connsiteY2" fmla="*/ 161194 h 3709642"/>
              <a:gd name="connsiteX3" fmla="*/ 523949 w 559472"/>
              <a:gd name="connsiteY3" fmla="*/ 3672197 h 3709642"/>
              <a:gd name="connsiteX4" fmla="*/ 454748 w 559472"/>
              <a:gd name="connsiteY4" fmla="*/ 3709642 h 3709642"/>
              <a:gd name="connsiteX5" fmla="*/ 448224 w 559472"/>
              <a:gd name="connsiteY5" fmla="*/ 3510471 h 3709642"/>
              <a:gd name="connsiteX6" fmla="*/ 443564 w 559472"/>
              <a:gd name="connsiteY6" fmla="*/ 3408563 h 3709642"/>
              <a:gd name="connsiteX7" fmla="*/ 438902 w 559472"/>
              <a:gd name="connsiteY7" fmla="*/ 3304407 h 3709642"/>
              <a:gd name="connsiteX8" fmla="*/ 433941 w 559472"/>
              <a:gd name="connsiteY8" fmla="*/ 3198777 h 3709642"/>
              <a:gd name="connsiteX9" fmla="*/ 427584 w 559472"/>
              <a:gd name="connsiteY9" fmla="*/ 3092510 h 3709642"/>
              <a:gd name="connsiteX10" fmla="*/ 420988 w 559472"/>
              <a:gd name="connsiteY10" fmla="*/ 2984390 h 3709642"/>
              <a:gd name="connsiteX11" fmla="*/ 414330 w 559472"/>
              <a:gd name="connsiteY11" fmla="*/ 2874401 h 3709642"/>
              <a:gd name="connsiteX12" fmla="*/ 406840 w 559472"/>
              <a:gd name="connsiteY12" fmla="*/ 2762980 h 3709642"/>
              <a:gd name="connsiteX13" fmla="*/ 397745 w 559472"/>
              <a:gd name="connsiteY13" fmla="*/ 2650566 h 3709642"/>
              <a:gd name="connsiteX14" fmla="*/ 389154 w 559472"/>
              <a:gd name="connsiteY14" fmla="*/ 2536612 h 3709642"/>
              <a:gd name="connsiteX15" fmla="*/ 379225 w 559472"/>
              <a:gd name="connsiteY15" fmla="*/ 2421642 h 3709642"/>
              <a:gd name="connsiteX16" fmla="*/ 368316 w 559472"/>
              <a:gd name="connsiteY16" fmla="*/ 2305627 h 3709642"/>
              <a:gd name="connsiteX17" fmla="*/ 357466 w 559472"/>
              <a:gd name="connsiteY17" fmla="*/ 2189233 h 3709642"/>
              <a:gd name="connsiteX18" fmla="*/ 344982 w 559472"/>
              <a:gd name="connsiteY18" fmla="*/ 2071473 h 3709642"/>
              <a:gd name="connsiteX19" fmla="*/ 332466 w 559472"/>
              <a:gd name="connsiteY19" fmla="*/ 1952216 h 3709642"/>
              <a:gd name="connsiteX20" fmla="*/ 319121 w 559472"/>
              <a:gd name="connsiteY20" fmla="*/ 1833776 h 3709642"/>
              <a:gd name="connsiteX21" fmla="*/ 304408 w 559472"/>
              <a:gd name="connsiteY21" fmla="*/ 1713948 h 3709642"/>
              <a:gd name="connsiteX22" fmla="*/ 288685 w 559472"/>
              <a:gd name="connsiteY22" fmla="*/ 1592703 h 3709642"/>
              <a:gd name="connsiteX23" fmla="*/ 273050 w 559472"/>
              <a:gd name="connsiteY23" fmla="*/ 1471451 h 3709642"/>
              <a:gd name="connsiteX24" fmla="*/ 255813 w 559472"/>
              <a:gd name="connsiteY24" fmla="*/ 1350328 h 3709642"/>
              <a:gd name="connsiteX25" fmla="*/ 237060 w 559472"/>
              <a:gd name="connsiteY25" fmla="*/ 1227080 h 3709642"/>
              <a:gd name="connsiteX26" fmla="*/ 218488 w 559472"/>
              <a:gd name="connsiteY26" fmla="*/ 1106065 h 3709642"/>
              <a:gd name="connsiteX27" fmla="*/ 198221 w 559472"/>
              <a:gd name="connsiteY27" fmla="*/ 982940 h 3709642"/>
              <a:gd name="connsiteX28" fmla="*/ 177152 w 559472"/>
              <a:gd name="connsiteY28" fmla="*/ 858755 h 3709642"/>
              <a:gd name="connsiteX29" fmla="*/ 155551 w 559472"/>
              <a:gd name="connsiteY29" fmla="*/ 736861 h 3709642"/>
              <a:gd name="connsiteX30" fmla="*/ 131782 w 559472"/>
              <a:gd name="connsiteY30" fmla="*/ 613645 h 3709642"/>
              <a:gd name="connsiteX31" fmla="*/ 107123 w 559472"/>
              <a:gd name="connsiteY31" fmla="*/ 490500 h 3709642"/>
              <a:gd name="connsiteX32" fmla="*/ 82552 w 559472"/>
              <a:gd name="connsiteY32" fmla="*/ 367348 h 3709642"/>
              <a:gd name="connsiteX33" fmla="*/ 55608 w 559472"/>
              <a:gd name="connsiteY33" fmla="*/ 244762 h 3709642"/>
              <a:gd name="connsiteX34" fmla="*/ 28130 w 559472"/>
              <a:gd name="connsiteY34" fmla="*/ 122220 h 3709642"/>
              <a:gd name="connsiteX35" fmla="*/ 0 w 559472"/>
              <a:gd name="connsiteY35" fmla="*/ 0 h 370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9472" h="3709642">
                <a:moveTo>
                  <a:pt x="0" y="0"/>
                </a:moveTo>
                <a:lnTo>
                  <a:pt x="473952" y="0"/>
                </a:lnTo>
                <a:lnTo>
                  <a:pt x="485840" y="161194"/>
                </a:lnTo>
                <a:cubicBezTo>
                  <a:pt x="552063" y="1147770"/>
                  <a:pt x="592441" y="3086737"/>
                  <a:pt x="523949" y="3672197"/>
                </a:cubicBezTo>
                <a:cubicBezTo>
                  <a:pt x="500842" y="3684557"/>
                  <a:pt x="477855" y="3697282"/>
                  <a:pt x="454748" y="3709642"/>
                </a:cubicBezTo>
                <a:lnTo>
                  <a:pt x="448224" y="3510471"/>
                </a:lnTo>
                <a:lnTo>
                  <a:pt x="443564" y="3408563"/>
                </a:lnTo>
                <a:lnTo>
                  <a:pt x="438902" y="3304407"/>
                </a:lnTo>
                <a:lnTo>
                  <a:pt x="433941" y="3198777"/>
                </a:lnTo>
                <a:lnTo>
                  <a:pt x="427584" y="3092510"/>
                </a:lnTo>
                <a:lnTo>
                  <a:pt x="420988" y="2984390"/>
                </a:lnTo>
                <a:lnTo>
                  <a:pt x="414330" y="2874401"/>
                </a:lnTo>
                <a:lnTo>
                  <a:pt x="406840" y="2762980"/>
                </a:lnTo>
                <a:lnTo>
                  <a:pt x="397745" y="2650566"/>
                </a:lnTo>
                <a:lnTo>
                  <a:pt x="389154" y="2536612"/>
                </a:lnTo>
                <a:lnTo>
                  <a:pt x="379225" y="2421642"/>
                </a:lnTo>
                <a:lnTo>
                  <a:pt x="368316" y="2305627"/>
                </a:lnTo>
                <a:lnTo>
                  <a:pt x="357466" y="2189233"/>
                </a:lnTo>
                <a:lnTo>
                  <a:pt x="344982" y="2071473"/>
                </a:lnTo>
                <a:lnTo>
                  <a:pt x="332466" y="1952216"/>
                </a:lnTo>
                <a:lnTo>
                  <a:pt x="319121" y="1833776"/>
                </a:lnTo>
                <a:lnTo>
                  <a:pt x="304408" y="1713948"/>
                </a:lnTo>
                <a:lnTo>
                  <a:pt x="288685" y="1592703"/>
                </a:lnTo>
                <a:lnTo>
                  <a:pt x="273050" y="1471451"/>
                </a:lnTo>
                <a:lnTo>
                  <a:pt x="255813" y="1350328"/>
                </a:lnTo>
                <a:lnTo>
                  <a:pt x="237060" y="1227080"/>
                </a:lnTo>
                <a:lnTo>
                  <a:pt x="218488" y="1106065"/>
                </a:lnTo>
                <a:lnTo>
                  <a:pt x="198221" y="982940"/>
                </a:lnTo>
                <a:lnTo>
                  <a:pt x="177152" y="858755"/>
                </a:lnTo>
                <a:lnTo>
                  <a:pt x="155551" y="736861"/>
                </a:lnTo>
                <a:lnTo>
                  <a:pt x="131782" y="613645"/>
                </a:lnTo>
                <a:lnTo>
                  <a:pt x="107123" y="490500"/>
                </a:lnTo>
                <a:lnTo>
                  <a:pt x="82552" y="367348"/>
                </a:lnTo>
                <a:lnTo>
                  <a:pt x="55608" y="244762"/>
                </a:lnTo>
                <a:lnTo>
                  <a:pt x="28130" y="12222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Freeform: Shape 13">
            <a:extLst>
              <a:ext uri="{FF2B5EF4-FFF2-40B4-BE49-F238E27FC236}">
                <a16:creationId xmlns:a16="http://schemas.microsoft.com/office/drawing/2014/main" id="{AC3BF0FA-36FA-4CE9-840E-F7C3A8F16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16200000">
            <a:off x="6279267" y="948024"/>
            <a:ext cx="6858001" cy="4961952"/>
          </a:xfrm>
          <a:custGeom>
            <a:avLst/>
            <a:gdLst>
              <a:gd name="connsiteX0" fmla="*/ 6858001 w 6858001"/>
              <a:gd name="connsiteY0" fmla="*/ 1177 h 4963245"/>
              <a:gd name="connsiteX1" fmla="*/ 6858001 w 6858001"/>
              <a:gd name="connsiteY1" fmla="*/ 1344715 h 4963245"/>
              <a:gd name="connsiteX2" fmla="*/ 6858000 w 6858001"/>
              <a:gd name="connsiteY2" fmla="*/ 1344715 h 4963245"/>
              <a:gd name="connsiteX3" fmla="*/ 6858000 w 6858001"/>
              <a:gd name="connsiteY3" fmla="*/ 4963245 h 4963245"/>
              <a:gd name="connsiteX4" fmla="*/ 0 w 6858001"/>
              <a:gd name="connsiteY4" fmla="*/ 4963244 h 4963245"/>
              <a:gd name="connsiteX5" fmla="*/ 0 w 6858001"/>
              <a:gd name="connsiteY5" fmla="*/ 900697 h 4963245"/>
              <a:gd name="connsiteX6" fmla="*/ 1 w 6858001"/>
              <a:gd name="connsiteY6" fmla="*/ 900697 h 4963245"/>
              <a:gd name="connsiteX7" fmla="*/ 1 w 6858001"/>
              <a:gd name="connsiteY7" fmla="*/ 0 h 4963245"/>
              <a:gd name="connsiteX8" fmla="*/ 40463 w 6858001"/>
              <a:gd name="connsiteY8" fmla="*/ 5883 h 4963245"/>
              <a:gd name="connsiteX9" fmla="*/ 159107 w 6858001"/>
              <a:gd name="connsiteY9" fmla="*/ 23196 h 4963245"/>
              <a:gd name="connsiteX10" fmla="*/ 245518 w 6858001"/>
              <a:gd name="connsiteY10" fmla="*/ 35299 h 4963245"/>
              <a:gd name="connsiteX11" fmla="*/ 348388 w 6858001"/>
              <a:gd name="connsiteY11" fmla="*/ 48073 h 4963245"/>
              <a:gd name="connsiteX12" fmla="*/ 470460 w 6858001"/>
              <a:gd name="connsiteY12" fmla="*/ 63369 h 4963245"/>
              <a:gd name="connsiteX13" fmla="*/ 605563 w 6858001"/>
              <a:gd name="connsiteY13" fmla="*/ 79506 h 4963245"/>
              <a:gd name="connsiteX14" fmla="*/ 757810 w 6858001"/>
              <a:gd name="connsiteY14" fmla="*/ 96483 h 4963245"/>
              <a:gd name="connsiteX15" fmla="*/ 923774 w 6858001"/>
              <a:gd name="connsiteY15" fmla="*/ 114469 h 4963245"/>
              <a:gd name="connsiteX16" fmla="*/ 1104139 w 6858001"/>
              <a:gd name="connsiteY16" fmla="*/ 132454 h 4963245"/>
              <a:gd name="connsiteX17" fmla="*/ 1296163 w 6858001"/>
              <a:gd name="connsiteY17" fmla="*/ 150776 h 4963245"/>
              <a:gd name="connsiteX18" fmla="*/ 1503275 w 6858001"/>
              <a:gd name="connsiteY18" fmla="*/ 167753 h 4963245"/>
              <a:gd name="connsiteX19" fmla="*/ 1719988 w 6858001"/>
              <a:gd name="connsiteY19" fmla="*/ 184058 h 4963245"/>
              <a:gd name="connsiteX20" fmla="*/ 1949045 w 6858001"/>
              <a:gd name="connsiteY20" fmla="*/ 198849 h 4963245"/>
              <a:gd name="connsiteX21" fmla="*/ 2187703 w 6858001"/>
              <a:gd name="connsiteY21" fmla="*/ 212969 h 4963245"/>
              <a:gd name="connsiteX22" fmla="*/ 2436649 w 6858001"/>
              <a:gd name="connsiteY22" fmla="*/ 226248 h 4963245"/>
              <a:gd name="connsiteX23" fmla="*/ 2564208 w 6858001"/>
              <a:gd name="connsiteY23" fmla="*/ 230955 h 4963245"/>
              <a:gd name="connsiteX24" fmla="*/ 2694509 w 6858001"/>
              <a:gd name="connsiteY24" fmla="*/ 236165 h 4963245"/>
              <a:gd name="connsiteX25" fmla="*/ 2826868 w 6858001"/>
              <a:gd name="connsiteY25" fmla="*/ 241040 h 4963245"/>
              <a:gd name="connsiteX26" fmla="*/ 2959914 w 6858001"/>
              <a:gd name="connsiteY26" fmla="*/ 244234 h 4963245"/>
              <a:gd name="connsiteX27" fmla="*/ 3095702 w 6858001"/>
              <a:gd name="connsiteY27" fmla="*/ 247091 h 4963245"/>
              <a:gd name="connsiteX28" fmla="*/ 3232862 w 6858001"/>
              <a:gd name="connsiteY28" fmla="*/ 250117 h 4963245"/>
              <a:gd name="connsiteX29" fmla="*/ 3372765 w 6858001"/>
              <a:gd name="connsiteY29" fmla="*/ 252134 h 4963245"/>
              <a:gd name="connsiteX30" fmla="*/ 3514040 w 6858001"/>
              <a:gd name="connsiteY30" fmla="*/ 252134 h 4963245"/>
              <a:gd name="connsiteX31" fmla="*/ 3656686 w 6858001"/>
              <a:gd name="connsiteY31" fmla="*/ 253142 h 4963245"/>
              <a:gd name="connsiteX32" fmla="*/ 3800704 w 6858001"/>
              <a:gd name="connsiteY32" fmla="*/ 252134 h 4963245"/>
              <a:gd name="connsiteX33" fmla="*/ 3946780 w 6858001"/>
              <a:gd name="connsiteY33" fmla="*/ 250117 h 4963245"/>
              <a:gd name="connsiteX34" fmla="*/ 4092855 w 6858001"/>
              <a:gd name="connsiteY34" fmla="*/ 248268 h 4963245"/>
              <a:gd name="connsiteX35" fmla="*/ 4240988 w 6858001"/>
              <a:gd name="connsiteY35" fmla="*/ 244234 h 4963245"/>
              <a:gd name="connsiteX36" fmla="*/ 4390492 w 6858001"/>
              <a:gd name="connsiteY36" fmla="*/ 240032 h 4963245"/>
              <a:gd name="connsiteX37" fmla="*/ 4539997 w 6858001"/>
              <a:gd name="connsiteY37" fmla="*/ 235157 h 4963245"/>
              <a:gd name="connsiteX38" fmla="*/ 4690873 w 6858001"/>
              <a:gd name="connsiteY38" fmla="*/ 228266 h 4963245"/>
              <a:gd name="connsiteX39" fmla="*/ 4843120 w 6858001"/>
              <a:gd name="connsiteY39" fmla="*/ 220029 h 4963245"/>
              <a:gd name="connsiteX40" fmla="*/ 4996054 w 6858001"/>
              <a:gd name="connsiteY40" fmla="*/ 212129 h 4963245"/>
              <a:gd name="connsiteX41" fmla="*/ 5148987 w 6858001"/>
              <a:gd name="connsiteY41" fmla="*/ 202044 h 4963245"/>
              <a:gd name="connsiteX42" fmla="*/ 5303978 w 6858001"/>
              <a:gd name="connsiteY42" fmla="*/ 189941 h 4963245"/>
              <a:gd name="connsiteX43" fmla="*/ 5456911 w 6858001"/>
              <a:gd name="connsiteY43" fmla="*/ 177839 h 4963245"/>
              <a:gd name="connsiteX44" fmla="*/ 5612588 w 6858001"/>
              <a:gd name="connsiteY44" fmla="*/ 163887 h 4963245"/>
              <a:gd name="connsiteX45" fmla="*/ 5768950 w 6858001"/>
              <a:gd name="connsiteY45" fmla="*/ 148591 h 4963245"/>
              <a:gd name="connsiteX46" fmla="*/ 5923255 w 6858001"/>
              <a:gd name="connsiteY46" fmla="*/ 132455 h 4963245"/>
              <a:gd name="connsiteX47" fmla="*/ 6079618 w 6858001"/>
              <a:gd name="connsiteY47" fmla="*/ 113629 h 4963245"/>
              <a:gd name="connsiteX48" fmla="*/ 6235294 w 6858001"/>
              <a:gd name="connsiteY48" fmla="*/ 93458 h 4963245"/>
              <a:gd name="connsiteX49" fmla="*/ 6391657 w 6858001"/>
              <a:gd name="connsiteY49" fmla="*/ 73455 h 4963245"/>
              <a:gd name="connsiteX50" fmla="*/ 6547333 w 6858001"/>
              <a:gd name="connsiteY50" fmla="*/ 50091 h 4963245"/>
              <a:gd name="connsiteX51" fmla="*/ 6702324 w 6858001"/>
              <a:gd name="connsiteY51" fmla="*/ 26222 h 496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6858001" h="4963245">
                <a:moveTo>
                  <a:pt x="6858001" y="1177"/>
                </a:moveTo>
                <a:lnTo>
                  <a:pt x="6858001" y="1344715"/>
                </a:lnTo>
                <a:lnTo>
                  <a:pt x="6858000" y="1344715"/>
                </a:lnTo>
                <a:lnTo>
                  <a:pt x="6858000" y="4963245"/>
                </a:lnTo>
                <a:lnTo>
                  <a:pt x="0" y="4963244"/>
                </a:lnTo>
                <a:lnTo>
                  <a:pt x="0" y="900697"/>
                </a:lnTo>
                <a:lnTo>
                  <a:pt x="1" y="900697"/>
                </a:lnTo>
                <a:lnTo>
                  <a:pt x="1" y="0"/>
                </a:lnTo>
                <a:lnTo>
                  <a:pt x="40463" y="5883"/>
                </a:lnTo>
                <a:lnTo>
                  <a:pt x="159107" y="23196"/>
                </a:lnTo>
                <a:lnTo>
                  <a:pt x="245518" y="35299"/>
                </a:lnTo>
                <a:lnTo>
                  <a:pt x="348388" y="48073"/>
                </a:lnTo>
                <a:lnTo>
                  <a:pt x="470460" y="63369"/>
                </a:lnTo>
                <a:lnTo>
                  <a:pt x="605563" y="79506"/>
                </a:lnTo>
                <a:lnTo>
                  <a:pt x="757810" y="96483"/>
                </a:lnTo>
                <a:lnTo>
                  <a:pt x="923774" y="114469"/>
                </a:lnTo>
                <a:lnTo>
                  <a:pt x="1104139" y="132454"/>
                </a:lnTo>
                <a:lnTo>
                  <a:pt x="1296163" y="150776"/>
                </a:lnTo>
                <a:lnTo>
                  <a:pt x="1503275" y="167753"/>
                </a:lnTo>
                <a:lnTo>
                  <a:pt x="1719988" y="184058"/>
                </a:lnTo>
                <a:lnTo>
                  <a:pt x="1949045" y="198849"/>
                </a:lnTo>
                <a:lnTo>
                  <a:pt x="2187703" y="212969"/>
                </a:lnTo>
                <a:lnTo>
                  <a:pt x="2436649" y="226248"/>
                </a:lnTo>
                <a:lnTo>
                  <a:pt x="2564208" y="230955"/>
                </a:lnTo>
                <a:lnTo>
                  <a:pt x="2694509" y="236165"/>
                </a:lnTo>
                <a:lnTo>
                  <a:pt x="2826868" y="241040"/>
                </a:lnTo>
                <a:lnTo>
                  <a:pt x="2959914" y="244234"/>
                </a:lnTo>
                <a:lnTo>
                  <a:pt x="3095702" y="247091"/>
                </a:lnTo>
                <a:lnTo>
                  <a:pt x="3232862" y="250117"/>
                </a:lnTo>
                <a:lnTo>
                  <a:pt x="3372765" y="252134"/>
                </a:lnTo>
                <a:lnTo>
                  <a:pt x="3514040" y="252134"/>
                </a:lnTo>
                <a:lnTo>
                  <a:pt x="3656686" y="253142"/>
                </a:lnTo>
                <a:lnTo>
                  <a:pt x="3800704" y="252134"/>
                </a:lnTo>
                <a:lnTo>
                  <a:pt x="3946780" y="250117"/>
                </a:lnTo>
                <a:lnTo>
                  <a:pt x="4092855" y="248268"/>
                </a:lnTo>
                <a:lnTo>
                  <a:pt x="4240988" y="244234"/>
                </a:lnTo>
                <a:lnTo>
                  <a:pt x="4390492" y="240032"/>
                </a:lnTo>
                <a:lnTo>
                  <a:pt x="4539997" y="235157"/>
                </a:lnTo>
                <a:lnTo>
                  <a:pt x="4690873" y="228266"/>
                </a:lnTo>
                <a:lnTo>
                  <a:pt x="4843120" y="220029"/>
                </a:lnTo>
                <a:lnTo>
                  <a:pt x="4996054" y="212129"/>
                </a:lnTo>
                <a:lnTo>
                  <a:pt x="5148987" y="202044"/>
                </a:lnTo>
                <a:lnTo>
                  <a:pt x="5303978" y="189941"/>
                </a:lnTo>
                <a:lnTo>
                  <a:pt x="5456911" y="177839"/>
                </a:lnTo>
                <a:lnTo>
                  <a:pt x="5612588" y="163887"/>
                </a:lnTo>
                <a:lnTo>
                  <a:pt x="5768950" y="148591"/>
                </a:lnTo>
                <a:lnTo>
                  <a:pt x="5923255" y="132455"/>
                </a:lnTo>
                <a:lnTo>
                  <a:pt x="6079618" y="113629"/>
                </a:lnTo>
                <a:lnTo>
                  <a:pt x="6235294" y="93458"/>
                </a:lnTo>
                <a:lnTo>
                  <a:pt x="6391657" y="73455"/>
                </a:lnTo>
                <a:lnTo>
                  <a:pt x="6547333" y="50091"/>
                </a:lnTo>
                <a:lnTo>
                  <a:pt x="6702324" y="26222"/>
                </a:lnTo>
                <a:close/>
              </a:path>
            </a:pathLst>
          </a:custGeom>
          <a:ln>
            <a:noFill/>
          </a:ln>
        </p:spPr>
        <p:txBody>
          <a:bodyPr/>
          <a:lstStyle/>
          <a:p>
            <a:endParaRPr lang="en-US"/>
          </a:p>
        </p:txBody>
      </p:sp>
      <p:pic>
        <p:nvPicPr>
          <p:cNvPr id="7" name="Graphic 6" descr="Checkmark">
            <a:extLst>
              <a:ext uri="{FF2B5EF4-FFF2-40B4-BE49-F238E27FC236}">
                <a16:creationId xmlns:a16="http://schemas.microsoft.com/office/drawing/2014/main" id="{E73B365F-0C3A-4250-A380-B5F1CD2028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127753" y="1722438"/>
            <a:ext cx="3413121" cy="3413121"/>
          </a:xfrm>
          <a:prstGeom prst="rect">
            <a:avLst/>
          </a:prstGeom>
          <a:effectLst/>
        </p:spPr>
      </p:pic>
      <p:sp>
        <p:nvSpPr>
          <p:cNvPr id="11" name="Rectangle 15">
            <a:extLst>
              <a:ext uri="{FF2B5EF4-FFF2-40B4-BE49-F238E27FC236}">
                <a16:creationId xmlns:a16="http://schemas.microsoft.com/office/drawing/2014/main" id="{D6F18ACE-6E82-4ADC-8A2F-A1771B309B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9728" y="0"/>
            <a:ext cx="685622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5708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C8A3C342-1D03-412F-8DD3-BF519E8E0A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82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1C9D379-0610-46AF-BBDD-9DDFE628B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761" y="629266"/>
            <a:ext cx="6186578" cy="1622321"/>
          </a:xfrm>
        </p:spPr>
        <p:txBody>
          <a:bodyPr>
            <a:normAutofit/>
          </a:bodyPr>
          <a:lstStyle/>
          <a:p>
            <a:r>
              <a:rPr lang="en-US" sz="3900">
                <a:solidFill>
                  <a:srgbClr val="EBEBEB"/>
                </a:solidFill>
              </a:rPr>
              <a:t>Guardianship Readiness Assessment Tool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D1A06D-26E6-437A-9BC0-DEF26668EF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8761" y="2286000"/>
            <a:ext cx="6364966" cy="419100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sz="1400" dirty="0">
                <a:solidFill>
                  <a:srgbClr val="FFFFFF"/>
                </a:solidFill>
              </a:rPr>
              <a:t>Item #5 Create training on the use of new levels of licensure and documentation requirements within FSFN</a:t>
            </a:r>
          </a:p>
          <a:p>
            <a:pPr lvl="1">
              <a:lnSpc>
                <a:spcPct val="90000"/>
              </a:lnSpc>
            </a:pPr>
            <a:r>
              <a:rPr lang="en-US" sz="1400" dirty="0">
                <a:solidFill>
                  <a:srgbClr val="FFFFFF"/>
                </a:solidFill>
              </a:rPr>
              <a:t>OCW | 3/8/2019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solidFill>
                  <a:srgbClr val="FFFFFF"/>
                </a:solidFill>
              </a:rPr>
              <a:t>Item #6 Develop statewide train-the-training sessions for the level of licensure</a:t>
            </a:r>
          </a:p>
          <a:p>
            <a:pPr lvl="1">
              <a:lnSpc>
                <a:spcPct val="90000"/>
              </a:lnSpc>
            </a:pPr>
            <a:r>
              <a:rPr lang="en-US" sz="1400" dirty="0">
                <a:solidFill>
                  <a:srgbClr val="FFFFFF"/>
                </a:solidFill>
              </a:rPr>
              <a:t>OCW | 3/8/2019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solidFill>
                  <a:srgbClr val="FFFFFF"/>
                </a:solidFill>
              </a:rPr>
              <a:t>Item #2 Update and submit Title IV-E State Plan for approval by the Children’s Bureau</a:t>
            </a:r>
          </a:p>
          <a:p>
            <a:pPr lvl="1">
              <a:lnSpc>
                <a:spcPct val="90000"/>
              </a:lnSpc>
            </a:pPr>
            <a:r>
              <a:rPr lang="en-US" sz="1400" dirty="0">
                <a:solidFill>
                  <a:srgbClr val="FFFFFF"/>
                </a:solidFill>
              </a:rPr>
              <a:t>OCW | 3/29/2019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solidFill>
                  <a:srgbClr val="FFFFFF"/>
                </a:solidFill>
              </a:rPr>
              <a:t>Item #13 Schedule a series of monthly status calls</a:t>
            </a:r>
          </a:p>
          <a:p>
            <a:pPr lvl="1">
              <a:lnSpc>
                <a:spcPct val="90000"/>
              </a:lnSpc>
            </a:pPr>
            <a:r>
              <a:rPr lang="en-US" sz="1400" dirty="0">
                <a:solidFill>
                  <a:srgbClr val="FFFFFF"/>
                </a:solidFill>
              </a:rPr>
              <a:t>OCW | 3/29/2019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solidFill>
                  <a:srgbClr val="FFFFFF"/>
                </a:solidFill>
              </a:rPr>
              <a:t>Item #18 Provide training to staff involved with all areas of the process:</a:t>
            </a:r>
          </a:p>
          <a:p>
            <a:pPr lvl="1">
              <a:lnSpc>
                <a:spcPct val="90000"/>
              </a:lnSpc>
            </a:pPr>
            <a:r>
              <a:rPr lang="en-US" sz="1400" dirty="0">
                <a:solidFill>
                  <a:srgbClr val="FFFFFF"/>
                </a:solidFill>
              </a:rPr>
              <a:t>OCW, Region, SO, and CBC | 4/12/2019</a:t>
            </a:r>
          </a:p>
          <a:p>
            <a:pPr>
              <a:lnSpc>
                <a:spcPct val="90000"/>
              </a:lnSpc>
            </a:pPr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12" name="Freeform 31">
            <a:extLst>
              <a:ext uri="{FF2B5EF4-FFF2-40B4-BE49-F238E27FC236}">
                <a16:creationId xmlns:a16="http://schemas.microsoft.com/office/drawing/2014/main" id="{81CC9B02-E087-4350-AEBD-2C3CF001AF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014146" y="-1"/>
            <a:ext cx="559327" cy="3709642"/>
          </a:xfrm>
          <a:custGeom>
            <a:avLst/>
            <a:gdLst>
              <a:gd name="connsiteX0" fmla="*/ 0 w 559472"/>
              <a:gd name="connsiteY0" fmla="*/ 0 h 3709642"/>
              <a:gd name="connsiteX1" fmla="*/ 473952 w 559472"/>
              <a:gd name="connsiteY1" fmla="*/ 0 h 3709642"/>
              <a:gd name="connsiteX2" fmla="*/ 485840 w 559472"/>
              <a:gd name="connsiteY2" fmla="*/ 161194 h 3709642"/>
              <a:gd name="connsiteX3" fmla="*/ 523949 w 559472"/>
              <a:gd name="connsiteY3" fmla="*/ 3672197 h 3709642"/>
              <a:gd name="connsiteX4" fmla="*/ 454748 w 559472"/>
              <a:gd name="connsiteY4" fmla="*/ 3709642 h 3709642"/>
              <a:gd name="connsiteX5" fmla="*/ 448224 w 559472"/>
              <a:gd name="connsiteY5" fmla="*/ 3510471 h 3709642"/>
              <a:gd name="connsiteX6" fmla="*/ 443564 w 559472"/>
              <a:gd name="connsiteY6" fmla="*/ 3408563 h 3709642"/>
              <a:gd name="connsiteX7" fmla="*/ 438902 w 559472"/>
              <a:gd name="connsiteY7" fmla="*/ 3304407 h 3709642"/>
              <a:gd name="connsiteX8" fmla="*/ 433941 w 559472"/>
              <a:gd name="connsiteY8" fmla="*/ 3198777 h 3709642"/>
              <a:gd name="connsiteX9" fmla="*/ 427584 w 559472"/>
              <a:gd name="connsiteY9" fmla="*/ 3092510 h 3709642"/>
              <a:gd name="connsiteX10" fmla="*/ 420988 w 559472"/>
              <a:gd name="connsiteY10" fmla="*/ 2984390 h 3709642"/>
              <a:gd name="connsiteX11" fmla="*/ 414330 w 559472"/>
              <a:gd name="connsiteY11" fmla="*/ 2874401 h 3709642"/>
              <a:gd name="connsiteX12" fmla="*/ 406840 w 559472"/>
              <a:gd name="connsiteY12" fmla="*/ 2762980 h 3709642"/>
              <a:gd name="connsiteX13" fmla="*/ 397745 w 559472"/>
              <a:gd name="connsiteY13" fmla="*/ 2650566 h 3709642"/>
              <a:gd name="connsiteX14" fmla="*/ 389154 w 559472"/>
              <a:gd name="connsiteY14" fmla="*/ 2536612 h 3709642"/>
              <a:gd name="connsiteX15" fmla="*/ 379225 w 559472"/>
              <a:gd name="connsiteY15" fmla="*/ 2421642 h 3709642"/>
              <a:gd name="connsiteX16" fmla="*/ 368316 w 559472"/>
              <a:gd name="connsiteY16" fmla="*/ 2305627 h 3709642"/>
              <a:gd name="connsiteX17" fmla="*/ 357466 w 559472"/>
              <a:gd name="connsiteY17" fmla="*/ 2189233 h 3709642"/>
              <a:gd name="connsiteX18" fmla="*/ 344982 w 559472"/>
              <a:gd name="connsiteY18" fmla="*/ 2071473 h 3709642"/>
              <a:gd name="connsiteX19" fmla="*/ 332466 w 559472"/>
              <a:gd name="connsiteY19" fmla="*/ 1952216 h 3709642"/>
              <a:gd name="connsiteX20" fmla="*/ 319121 w 559472"/>
              <a:gd name="connsiteY20" fmla="*/ 1833776 h 3709642"/>
              <a:gd name="connsiteX21" fmla="*/ 304408 w 559472"/>
              <a:gd name="connsiteY21" fmla="*/ 1713948 h 3709642"/>
              <a:gd name="connsiteX22" fmla="*/ 288685 w 559472"/>
              <a:gd name="connsiteY22" fmla="*/ 1592703 h 3709642"/>
              <a:gd name="connsiteX23" fmla="*/ 273050 w 559472"/>
              <a:gd name="connsiteY23" fmla="*/ 1471451 h 3709642"/>
              <a:gd name="connsiteX24" fmla="*/ 255813 w 559472"/>
              <a:gd name="connsiteY24" fmla="*/ 1350328 h 3709642"/>
              <a:gd name="connsiteX25" fmla="*/ 237060 w 559472"/>
              <a:gd name="connsiteY25" fmla="*/ 1227080 h 3709642"/>
              <a:gd name="connsiteX26" fmla="*/ 218488 w 559472"/>
              <a:gd name="connsiteY26" fmla="*/ 1106065 h 3709642"/>
              <a:gd name="connsiteX27" fmla="*/ 198221 w 559472"/>
              <a:gd name="connsiteY27" fmla="*/ 982940 h 3709642"/>
              <a:gd name="connsiteX28" fmla="*/ 177152 w 559472"/>
              <a:gd name="connsiteY28" fmla="*/ 858755 h 3709642"/>
              <a:gd name="connsiteX29" fmla="*/ 155551 w 559472"/>
              <a:gd name="connsiteY29" fmla="*/ 736861 h 3709642"/>
              <a:gd name="connsiteX30" fmla="*/ 131782 w 559472"/>
              <a:gd name="connsiteY30" fmla="*/ 613645 h 3709642"/>
              <a:gd name="connsiteX31" fmla="*/ 107123 w 559472"/>
              <a:gd name="connsiteY31" fmla="*/ 490500 h 3709642"/>
              <a:gd name="connsiteX32" fmla="*/ 82552 w 559472"/>
              <a:gd name="connsiteY32" fmla="*/ 367348 h 3709642"/>
              <a:gd name="connsiteX33" fmla="*/ 55608 w 559472"/>
              <a:gd name="connsiteY33" fmla="*/ 244762 h 3709642"/>
              <a:gd name="connsiteX34" fmla="*/ 28130 w 559472"/>
              <a:gd name="connsiteY34" fmla="*/ 122220 h 3709642"/>
              <a:gd name="connsiteX35" fmla="*/ 0 w 559472"/>
              <a:gd name="connsiteY35" fmla="*/ 0 h 370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9472" h="3709642">
                <a:moveTo>
                  <a:pt x="0" y="0"/>
                </a:moveTo>
                <a:lnTo>
                  <a:pt x="473952" y="0"/>
                </a:lnTo>
                <a:lnTo>
                  <a:pt x="485840" y="161194"/>
                </a:lnTo>
                <a:cubicBezTo>
                  <a:pt x="552063" y="1147770"/>
                  <a:pt x="592441" y="3086737"/>
                  <a:pt x="523949" y="3672197"/>
                </a:cubicBezTo>
                <a:cubicBezTo>
                  <a:pt x="500842" y="3684557"/>
                  <a:pt x="477855" y="3697282"/>
                  <a:pt x="454748" y="3709642"/>
                </a:cubicBezTo>
                <a:lnTo>
                  <a:pt x="448224" y="3510471"/>
                </a:lnTo>
                <a:lnTo>
                  <a:pt x="443564" y="3408563"/>
                </a:lnTo>
                <a:lnTo>
                  <a:pt x="438902" y="3304407"/>
                </a:lnTo>
                <a:lnTo>
                  <a:pt x="433941" y="3198777"/>
                </a:lnTo>
                <a:lnTo>
                  <a:pt x="427584" y="3092510"/>
                </a:lnTo>
                <a:lnTo>
                  <a:pt x="420988" y="2984390"/>
                </a:lnTo>
                <a:lnTo>
                  <a:pt x="414330" y="2874401"/>
                </a:lnTo>
                <a:lnTo>
                  <a:pt x="406840" y="2762980"/>
                </a:lnTo>
                <a:lnTo>
                  <a:pt x="397745" y="2650566"/>
                </a:lnTo>
                <a:lnTo>
                  <a:pt x="389154" y="2536612"/>
                </a:lnTo>
                <a:lnTo>
                  <a:pt x="379225" y="2421642"/>
                </a:lnTo>
                <a:lnTo>
                  <a:pt x="368316" y="2305627"/>
                </a:lnTo>
                <a:lnTo>
                  <a:pt x="357466" y="2189233"/>
                </a:lnTo>
                <a:lnTo>
                  <a:pt x="344982" y="2071473"/>
                </a:lnTo>
                <a:lnTo>
                  <a:pt x="332466" y="1952216"/>
                </a:lnTo>
                <a:lnTo>
                  <a:pt x="319121" y="1833776"/>
                </a:lnTo>
                <a:lnTo>
                  <a:pt x="304408" y="1713948"/>
                </a:lnTo>
                <a:lnTo>
                  <a:pt x="288685" y="1592703"/>
                </a:lnTo>
                <a:lnTo>
                  <a:pt x="273050" y="1471451"/>
                </a:lnTo>
                <a:lnTo>
                  <a:pt x="255813" y="1350328"/>
                </a:lnTo>
                <a:lnTo>
                  <a:pt x="237060" y="1227080"/>
                </a:lnTo>
                <a:lnTo>
                  <a:pt x="218488" y="1106065"/>
                </a:lnTo>
                <a:lnTo>
                  <a:pt x="198221" y="982940"/>
                </a:lnTo>
                <a:lnTo>
                  <a:pt x="177152" y="858755"/>
                </a:lnTo>
                <a:lnTo>
                  <a:pt x="155551" y="736861"/>
                </a:lnTo>
                <a:lnTo>
                  <a:pt x="131782" y="613645"/>
                </a:lnTo>
                <a:lnTo>
                  <a:pt x="107123" y="490500"/>
                </a:lnTo>
                <a:lnTo>
                  <a:pt x="82552" y="367348"/>
                </a:lnTo>
                <a:lnTo>
                  <a:pt x="55608" y="244762"/>
                </a:lnTo>
                <a:lnTo>
                  <a:pt x="28130" y="12222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4" name="Freeform: Shape 13">
            <a:extLst>
              <a:ext uri="{FF2B5EF4-FFF2-40B4-BE49-F238E27FC236}">
                <a16:creationId xmlns:a16="http://schemas.microsoft.com/office/drawing/2014/main" id="{AC3BF0FA-36FA-4CE9-840E-F7C3A8F16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16200000">
            <a:off x="6279267" y="948024"/>
            <a:ext cx="6858001" cy="4961952"/>
          </a:xfrm>
          <a:custGeom>
            <a:avLst/>
            <a:gdLst>
              <a:gd name="connsiteX0" fmla="*/ 6858001 w 6858001"/>
              <a:gd name="connsiteY0" fmla="*/ 1177 h 4963245"/>
              <a:gd name="connsiteX1" fmla="*/ 6858001 w 6858001"/>
              <a:gd name="connsiteY1" fmla="*/ 1344715 h 4963245"/>
              <a:gd name="connsiteX2" fmla="*/ 6858000 w 6858001"/>
              <a:gd name="connsiteY2" fmla="*/ 1344715 h 4963245"/>
              <a:gd name="connsiteX3" fmla="*/ 6858000 w 6858001"/>
              <a:gd name="connsiteY3" fmla="*/ 4963245 h 4963245"/>
              <a:gd name="connsiteX4" fmla="*/ 0 w 6858001"/>
              <a:gd name="connsiteY4" fmla="*/ 4963244 h 4963245"/>
              <a:gd name="connsiteX5" fmla="*/ 0 w 6858001"/>
              <a:gd name="connsiteY5" fmla="*/ 900697 h 4963245"/>
              <a:gd name="connsiteX6" fmla="*/ 1 w 6858001"/>
              <a:gd name="connsiteY6" fmla="*/ 900697 h 4963245"/>
              <a:gd name="connsiteX7" fmla="*/ 1 w 6858001"/>
              <a:gd name="connsiteY7" fmla="*/ 0 h 4963245"/>
              <a:gd name="connsiteX8" fmla="*/ 40463 w 6858001"/>
              <a:gd name="connsiteY8" fmla="*/ 5883 h 4963245"/>
              <a:gd name="connsiteX9" fmla="*/ 159107 w 6858001"/>
              <a:gd name="connsiteY9" fmla="*/ 23196 h 4963245"/>
              <a:gd name="connsiteX10" fmla="*/ 245518 w 6858001"/>
              <a:gd name="connsiteY10" fmla="*/ 35299 h 4963245"/>
              <a:gd name="connsiteX11" fmla="*/ 348388 w 6858001"/>
              <a:gd name="connsiteY11" fmla="*/ 48073 h 4963245"/>
              <a:gd name="connsiteX12" fmla="*/ 470460 w 6858001"/>
              <a:gd name="connsiteY12" fmla="*/ 63369 h 4963245"/>
              <a:gd name="connsiteX13" fmla="*/ 605563 w 6858001"/>
              <a:gd name="connsiteY13" fmla="*/ 79506 h 4963245"/>
              <a:gd name="connsiteX14" fmla="*/ 757810 w 6858001"/>
              <a:gd name="connsiteY14" fmla="*/ 96483 h 4963245"/>
              <a:gd name="connsiteX15" fmla="*/ 923774 w 6858001"/>
              <a:gd name="connsiteY15" fmla="*/ 114469 h 4963245"/>
              <a:gd name="connsiteX16" fmla="*/ 1104139 w 6858001"/>
              <a:gd name="connsiteY16" fmla="*/ 132454 h 4963245"/>
              <a:gd name="connsiteX17" fmla="*/ 1296163 w 6858001"/>
              <a:gd name="connsiteY17" fmla="*/ 150776 h 4963245"/>
              <a:gd name="connsiteX18" fmla="*/ 1503275 w 6858001"/>
              <a:gd name="connsiteY18" fmla="*/ 167753 h 4963245"/>
              <a:gd name="connsiteX19" fmla="*/ 1719988 w 6858001"/>
              <a:gd name="connsiteY19" fmla="*/ 184058 h 4963245"/>
              <a:gd name="connsiteX20" fmla="*/ 1949045 w 6858001"/>
              <a:gd name="connsiteY20" fmla="*/ 198849 h 4963245"/>
              <a:gd name="connsiteX21" fmla="*/ 2187703 w 6858001"/>
              <a:gd name="connsiteY21" fmla="*/ 212969 h 4963245"/>
              <a:gd name="connsiteX22" fmla="*/ 2436649 w 6858001"/>
              <a:gd name="connsiteY22" fmla="*/ 226248 h 4963245"/>
              <a:gd name="connsiteX23" fmla="*/ 2564208 w 6858001"/>
              <a:gd name="connsiteY23" fmla="*/ 230955 h 4963245"/>
              <a:gd name="connsiteX24" fmla="*/ 2694509 w 6858001"/>
              <a:gd name="connsiteY24" fmla="*/ 236165 h 4963245"/>
              <a:gd name="connsiteX25" fmla="*/ 2826868 w 6858001"/>
              <a:gd name="connsiteY25" fmla="*/ 241040 h 4963245"/>
              <a:gd name="connsiteX26" fmla="*/ 2959914 w 6858001"/>
              <a:gd name="connsiteY26" fmla="*/ 244234 h 4963245"/>
              <a:gd name="connsiteX27" fmla="*/ 3095702 w 6858001"/>
              <a:gd name="connsiteY27" fmla="*/ 247091 h 4963245"/>
              <a:gd name="connsiteX28" fmla="*/ 3232862 w 6858001"/>
              <a:gd name="connsiteY28" fmla="*/ 250117 h 4963245"/>
              <a:gd name="connsiteX29" fmla="*/ 3372765 w 6858001"/>
              <a:gd name="connsiteY29" fmla="*/ 252134 h 4963245"/>
              <a:gd name="connsiteX30" fmla="*/ 3514040 w 6858001"/>
              <a:gd name="connsiteY30" fmla="*/ 252134 h 4963245"/>
              <a:gd name="connsiteX31" fmla="*/ 3656686 w 6858001"/>
              <a:gd name="connsiteY31" fmla="*/ 253142 h 4963245"/>
              <a:gd name="connsiteX32" fmla="*/ 3800704 w 6858001"/>
              <a:gd name="connsiteY32" fmla="*/ 252134 h 4963245"/>
              <a:gd name="connsiteX33" fmla="*/ 3946780 w 6858001"/>
              <a:gd name="connsiteY33" fmla="*/ 250117 h 4963245"/>
              <a:gd name="connsiteX34" fmla="*/ 4092855 w 6858001"/>
              <a:gd name="connsiteY34" fmla="*/ 248268 h 4963245"/>
              <a:gd name="connsiteX35" fmla="*/ 4240988 w 6858001"/>
              <a:gd name="connsiteY35" fmla="*/ 244234 h 4963245"/>
              <a:gd name="connsiteX36" fmla="*/ 4390492 w 6858001"/>
              <a:gd name="connsiteY36" fmla="*/ 240032 h 4963245"/>
              <a:gd name="connsiteX37" fmla="*/ 4539997 w 6858001"/>
              <a:gd name="connsiteY37" fmla="*/ 235157 h 4963245"/>
              <a:gd name="connsiteX38" fmla="*/ 4690873 w 6858001"/>
              <a:gd name="connsiteY38" fmla="*/ 228266 h 4963245"/>
              <a:gd name="connsiteX39" fmla="*/ 4843120 w 6858001"/>
              <a:gd name="connsiteY39" fmla="*/ 220029 h 4963245"/>
              <a:gd name="connsiteX40" fmla="*/ 4996054 w 6858001"/>
              <a:gd name="connsiteY40" fmla="*/ 212129 h 4963245"/>
              <a:gd name="connsiteX41" fmla="*/ 5148987 w 6858001"/>
              <a:gd name="connsiteY41" fmla="*/ 202044 h 4963245"/>
              <a:gd name="connsiteX42" fmla="*/ 5303978 w 6858001"/>
              <a:gd name="connsiteY42" fmla="*/ 189941 h 4963245"/>
              <a:gd name="connsiteX43" fmla="*/ 5456911 w 6858001"/>
              <a:gd name="connsiteY43" fmla="*/ 177839 h 4963245"/>
              <a:gd name="connsiteX44" fmla="*/ 5612588 w 6858001"/>
              <a:gd name="connsiteY44" fmla="*/ 163887 h 4963245"/>
              <a:gd name="connsiteX45" fmla="*/ 5768950 w 6858001"/>
              <a:gd name="connsiteY45" fmla="*/ 148591 h 4963245"/>
              <a:gd name="connsiteX46" fmla="*/ 5923255 w 6858001"/>
              <a:gd name="connsiteY46" fmla="*/ 132455 h 4963245"/>
              <a:gd name="connsiteX47" fmla="*/ 6079618 w 6858001"/>
              <a:gd name="connsiteY47" fmla="*/ 113629 h 4963245"/>
              <a:gd name="connsiteX48" fmla="*/ 6235294 w 6858001"/>
              <a:gd name="connsiteY48" fmla="*/ 93458 h 4963245"/>
              <a:gd name="connsiteX49" fmla="*/ 6391657 w 6858001"/>
              <a:gd name="connsiteY49" fmla="*/ 73455 h 4963245"/>
              <a:gd name="connsiteX50" fmla="*/ 6547333 w 6858001"/>
              <a:gd name="connsiteY50" fmla="*/ 50091 h 4963245"/>
              <a:gd name="connsiteX51" fmla="*/ 6702324 w 6858001"/>
              <a:gd name="connsiteY51" fmla="*/ 26222 h 496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6858001" h="4963245">
                <a:moveTo>
                  <a:pt x="6858001" y="1177"/>
                </a:moveTo>
                <a:lnTo>
                  <a:pt x="6858001" y="1344715"/>
                </a:lnTo>
                <a:lnTo>
                  <a:pt x="6858000" y="1344715"/>
                </a:lnTo>
                <a:lnTo>
                  <a:pt x="6858000" y="4963245"/>
                </a:lnTo>
                <a:lnTo>
                  <a:pt x="0" y="4963244"/>
                </a:lnTo>
                <a:lnTo>
                  <a:pt x="0" y="900697"/>
                </a:lnTo>
                <a:lnTo>
                  <a:pt x="1" y="900697"/>
                </a:lnTo>
                <a:lnTo>
                  <a:pt x="1" y="0"/>
                </a:lnTo>
                <a:lnTo>
                  <a:pt x="40463" y="5883"/>
                </a:lnTo>
                <a:lnTo>
                  <a:pt x="159107" y="23196"/>
                </a:lnTo>
                <a:lnTo>
                  <a:pt x="245518" y="35299"/>
                </a:lnTo>
                <a:lnTo>
                  <a:pt x="348388" y="48073"/>
                </a:lnTo>
                <a:lnTo>
                  <a:pt x="470460" y="63369"/>
                </a:lnTo>
                <a:lnTo>
                  <a:pt x="605563" y="79506"/>
                </a:lnTo>
                <a:lnTo>
                  <a:pt x="757810" y="96483"/>
                </a:lnTo>
                <a:lnTo>
                  <a:pt x="923774" y="114469"/>
                </a:lnTo>
                <a:lnTo>
                  <a:pt x="1104139" y="132454"/>
                </a:lnTo>
                <a:lnTo>
                  <a:pt x="1296163" y="150776"/>
                </a:lnTo>
                <a:lnTo>
                  <a:pt x="1503275" y="167753"/>
                </a:lnTo>
                <a:lnTo>
                  <a:pt x="1719988" y="184058"/>
                </a:lnTo>
                <a:lnTo>
                  <a:pt x="1949045" y="198849"/>
                </a:lnTo>
                <a:lnTo>
                  <a:pt x="2187703" y="212969"/>
                </a:lnTo>
                <a:lnTo>
                  <a:pt x="2436649" y="226248"/>
                </a:lnTo>
                <a:lnTo>
                  <a:pt x="2564208" y="230955"/>
                </a:lnTo>
                <a:lnTo>
                  <a:pt x="2694509" y="236165"/>
                </a:lnTo>
                <a:lnTo>
                  <a:pt x="2826868" y="241040"/>
                </a:lnTo>
                <a:lnTo>
                  <a:pt x="2959914" y="244234"/>
                </a:lnTo>
                <a:lnTo>
                  <a:pt x="3095702" y="247091"/>
                </a:lnTo>
                <a:lnTo>
                  <a:pt x="3232862" y="250117"/>
                </a:lnTo>
                <a:lnTo>
                  <a:pt x="3372765" y="252134"/>
                </a:lnTo>
                <a:lnTo>
                  <a:pt x="3514040" y="252134"/>
                </a:lnTo>
                <a:lnTo>
                  <a:pt x="3656686" y="253142"/>
                </a:lnTo>
                <a:lnTo>
                  <a:pt x="3800704" y="252134"/>
                </a:lnTo>
                <a:lnTo>
                  <a:pt x="3946780" y="250117"/>
                </a:lnTo>
                <a:lnTo>
                  <a:pt x="4092855" y="248268"/>
                </a:lnTo>
                <a:lnTo>
                  <a:pt x="4240988" y="244234"/>
                </a:lnTo>
                <a:lnTo>
                  <a:pt x="4390492" y="240032"/>
                </a:lnTo>
                <a:lnTo>
                  <a:pt x="4539997" y="235157"/>
                </a:lnTo>
                <a:lnTo>
                  <a:pt x="4690873" y="228266"/>
                </a:lnTo>
                <a:lnTo>
                  <a:pt x="4843120" y="220029"/>
                </a:lnTo>
                <a:lnTo>
                  <a:pt x="4996054" y="212129"/>
                </a:lnTo>
                <a:lnTo>
                  <a:pt x="5148987" y="202044"/>
                </a:lnTo>
                <a:lnTo>
                  <a:pt x="5303978" y="189941"/>
                </a:lnTo>
                <a:lnTo>
                  <a:pt x="5456911" y="177839"/>
                </a:lnTo>
                <a:lnTo>
                  <a:pt x="5612588" y="163887"/>
                </a:lnTo>
                <a:lnTo>
                  <a:pt x="5768950" y="148591"/>
                </a:lnTo>
                <a:lnTo>
                  <a:pt x="5923255" y="132455"/>
                </a:lnTo>
                <a:lnTo>
                  <a:pt x="6079618" y="113629"/>
                </a:lnTo>
                <a:lnTo>
                  <a:pt x="6235294" y="93458"/>
                </a:lnTo>
                <a:lnTo>
                  <a:pt x="6391657" y="73455"/>
                </a:lnTo>
                <a:lnTo>
                  <a:pt x="6547333" y="50091"/>
                </a:lnTo>
                <a:lnTo>
                  <a:pt x="6702324" y="26222"/>
                </a:lnTo>
                <a:close/>
              </a:path>
            </a:pathLst>
          </a:custGeom>
          <a:ln>
            <a:noFill/>
          </a:ln>
        </p:spPr>
        <p:txBody>
          <a:bodyPr/>
          <a:lstStyle/>
          <a:p>
            <a:endParaRPr lang="en-US"/>
          </a:p>
        </p:txBody>
      </p:sp>
      <p:pic>
        <p:nvPicPr>
          <p:cNvPr id="7" name="Graphic 6" descr="Checkmark">
            <a:extLst>
              <a:ext uri="{FF2B5EF4-FFF2-40B4-BE49-F238E27FC236}">
                <a16:creationId xmlns:a16="http://schemas.microsoft.com/office/drawing/2014/main" id="{E75AF6E1-DF95-47DD-AA58-93D7E0727E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127753" y="1722438"/>
            <a:ext cx="3413121" cy="3413121"/>
          </a:xfrm>
          <a:prstGeom prst="rect">
            <a:avLst/>
          </a:prstGeom>
          <a:effectLst/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D6F18ACE-6E82-4ADC-8A2F-A1771B309B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9728" y="0"/>
            <a:ext cx="685622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82610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61515115-95FB-41E0-86F3-8744438C0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82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A8CB90D-CA2E-49B2-BD8E-775D0EB78D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761" y="629266"/>
            <a:ext cx="5614754" cy="1622321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600">
                <a:solidFill>
                  <a:srgbClr val="EBEBEB"/>
                </a:solidFill>
              </a:rPr>
              <a:t>Guardianship Readiness Assessment Tool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BC641D-1067-4005-B96E-D652B2AD56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8762" y="2133600"/>
            <a:ext cx="5798981" cy="441960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sz="1400" dirty="0">
                <a:solidFill>
                  <a:srgbClr val="FFFFFF"/>
                </a:solidFill>
              </a:rPr>
              <a:t>Item #36 Ensure a process is in place to transition a Level 1 foster home to adoptive placement when requested by the caregiver and the goal of adoption is approved by the court</a:t>
            </a:r>
          </a:p>
          <a:p>
            <a:pPr lvl="1">
              <a:lnSpc>
                <a:spcPct val="90000"/>
              </a:lnSpc>
            </a:pPr>
            <a:r>
              <a:rPr lang="en-US" sz="1400" dirty="0">
                <a:solidFill>
                  <a:srgbClr val="FFFFFF"/>
                </a:solidFill>
              </a:rPr>
              <a:t>CBC | 4/15/2019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solidFill>
                  <a:srgbClr val="FFFFFF"/>
                </a:solidFill>
              </a:rPr>
              <a:t>Item #37 Create policy guidance for dissemination to all contracted providers establishing the policies for who will have approval/denial authority of Level 1 Foster Care Licensure</a:t>
            </a:r>
          </a:p>
          <a:p>
            <a:pPr lvl="1">
              <a:lnSpc>
                <a:spcPct val="90000"/>
              </a:lnSpc>
            </a:pPr>
            <a:r>
              <a:rPr lang="en-US" sz="1400" dirty="0">
                <a:solidFill>
                  <a:srgbClr val="FFFFFF"/>
                </a:solidFill>
              </a:rPr>
              <a:t>Region and CBC | 4/15/2019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solidFill>
                  <a:srgbClr val="FFFFFF"/>
                </a:solidFill>
              </a:rPr>
              <a:t>Item #38 Create protocol to submit licensure documents to Regional Office for final approval/denial, include any region specific requirements for use of the attestation model</a:t>
            </a:r>
          </a:p>
          <a:p>
            <a:pPr lvl="1">
              <a:lnSpc>
                <a:spcPct val="90000"/>
              </a:lnSpc>
            </a:pPr>
            <a:r>
              <a:rPr lang="en-US" sz="1400" dirty="0">
                <a:solidFill>
                  <a:srgbClr val="FFFFFF"/>
                </a:solidFill>
              </a:rPr>
              <a:t>Region and CBC | 4/15/2019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solidFill>
                  <a:srgbClr val="FFFFFF"/>
                </a:solidFill>
              </a:rPr>
              <a:t>Item #39 Create a method to assess all Level 1 relative and fictive kin foster home placements that may be appropriate for permanent guardianship</a:t>
            </a:r>
          </a:p>
          <a:p>
            <a:pPr lvl="1">
              <a:lnSpc>
                <a:spcPct val="90000"/>
              </a:lnSpc>
            </a:pPr>
            <a:r>
              <a:rPr lang="en-US" sz="1400" dirty="0">
                <a:solidFill>
                  <a:srgbClr val="FFFFFF"/>
                </a:solidFill>
              </a:rPr>
              <a:t>CBC | 4/15/2019</a:t>
            </a:r>
          </a:p>
          <a:p>
            <a:pPr>
              <a:lnSpc>
                <a:spcPct val="90000"/>
              </a:lnSpc>
            </a:pPr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12" name="Freeform 31">
            <a:extLst>
              <a:ext uri="{FF2B5EF4-FFF2-40B4-BE49-F238E27FC236}">
                <a16:creationId xmlns:a16="http://schemas.microsoft.com/office/drawing/2014/main" id="{8222A33F-BE2D-4D69-92A0-5DF8B17BAA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48163" y="-1"/>
            <a:ext cx="559326" cy="3709642"/>
          </a:xfrm>
          <a:custGeom>
            <a:avLst/>
            <a:gdLst>
              <a:gd name="connsiteX0" fmla="*/ 0 w 559472"/>
              <a:gd name="connsiteY0" fmla="*/ 0 h 3709642"/>
              <a:gd name="connsiteX1" fmla="*/ 473952 w 559472"/>
              <a:gd name="connsiteY1" fmla="*/ 0 h 3709642"/>
              <a:gd name="connsiteX2" fmla="*/ 485840 w 559472"/>
              <a:gd name="connsiteY2" fmla="*/ 161194 h 3709642"/>
              <a:gd name="connsiteX3" fmla="*/ 523949 w 559472"/>
              <a:gd name="connsiteY3" fmla="*/ 3672197 h 3709642"/>
              <a:gd name="connsiteX4" fmla="*/ 454748 w 559472"/>
              <a:gd name="connsiteY4" fmla="*/ 3709642 h 3709642"/>
              <a:gd name="connsiteX5" fmla="*/ 448224 w 559472"/>
              <a:gd name="connsiteY5" fmla="*/ 3510471 h 3709642"/>
              <a:gd name="connsiteX6" fmla="*/ 443564 w 559472"/>
              <a:gd name="connsiteY6" fmla="*/ 3408563 h 3709642"/>
              <a:gd name="connsiteX7" fmla="*/ 438902 w 559472"/>
              <a:gd name="connsiteY7" fmla="*/ 3304407 h 3709642"/>
              <a:gd name="connsiteX8" fmla="*/ 433941 w 559472"/>
              <a:gd name="connsiteY8" fmla="*/ 3198777 h 3709642"/>
              <a:gd name="connsiteX9" fmla="*/ 427584 w 559472"/>
              <a:gd name="connsiteY9" fmla="*/ 3092510 h 3709642"/>
              <a:gd name="connsiteX10" fmla="*/ 420988 w 559472"/>
              <a:gd name="connsiteY10" fmla="*/ 2984390 h 3709642"/>
              <a:gd name="connsiteX11" fmla="*/ 414330 w 559472"/>
              <a:gd name="connsiteY11" fmla="*/ 2874401 h 3709642"/>
              <a:gd name="connsiteX12" fmla="*/ 406840 w 559472"/>
              <a:gd name="connsiteY12" fmla="*/ 2762980 h 3709642"/>
              <a:gd name="connsiteX13" fmla="*/ 397745 w 559472"/>
              <a:gd name="connsiteY13" fmla="*/ 2650566 h 3709642"/>
              <a:gd name="connsiteX14" fmla="*/ 389154 w 559472"/>
              <a:gd name="connsiteY14" fmla="*/ 2536612 h 3709642"/>
              <a:gd name="connsiteX15" fmla="*/ 379225 w 559472"/>
              <a:gd name="connsiteY15" fmla="*/ 2421642 h 3709642"/>
              <a:gd name="connsiteX16" fmla="*/ 368316 w 559472"/>
              <a:gd name="connsiteY16" fmla="*/ 2305627 h 3709642"/>
              <a:gd name="connsiteX17" fmla="*/ 357466 w 559472"/>
              <a:gd name="connsiteY17" fmla="*/ 2189233 h 3709642"/>
              <a:gd name="connsiteX18" fmla="*/ 344982 w 559472"/>
              <a:gd name="connsiteY18" fmla="*/ 2071473 h 3709642"/>
              <a:gd name="connsiteX19" fmla="*/ 332466 w 559472"/>
              <a:gd name="connsiteY19" fmla="*/ 1952216 h 3709642"/>
              <a:gd name="connsiteX20" fmla="*/ 319121 w 559472"/>
              <a:gd name="connsiteY20" fmla="*/ 1833776 h 3709642"/>
              <a:gd name="connsiteX21" fmla="*/ 304408 w 559472"/>
              <a:gd name="connsiteY21" fmla="*/ 1713948 h 3709642"/>
              <a:gd name="connsiteX22" fmla="*/ 288685 w 559472"/>
              <a:gd name="connsiteY22" fmla="*/ 1592703 h 3709642"/>
              <a:gd name="connsiteX23" fmla="*/ 273050 w 559472"/>
              <a:gd name="connsiteY23" fmla="*/ 1471451 h 3709642"/>
              <a:gd name="connsiteX24" fmla="*/ 255813 w 559472"/>
              <a:gd name="connsiteY24" fmla="*/ 1350328 h 3709642"/>
              <a:gd name="connsiteX25" fmla="*/ 237060 w 559472"/>
              <a:gd name="connsiteY25" fmla="*/ 1227080 h 3709642"/>
              <a:gd name="connsiteX26" fmla="*/ 218488 w 559472"/>
              <a:gd name="connsiteY26" fmla="*/ 1106065 h 3709642"/>
              <a:gd name="connsiteX27" fmla="*/ 198221 w 559472"/>
              <a:gd name="connsiteY27" fmla="*/ 982940 h 3709642"/>
              <a:gd name="connsiteX28" fmla="*/ 177152 w 559472"/>
              <a:gd name="connsiteY28" fmla="*/ 858755 h 3709642"/>
              <a:gd name="connsiteX29" fmla="*/ 155551 w 559472"/>
              <a:gd name="connsiteY29" fmla="*/ 736861 h 3709642"/>
              <a:gd name="connsiteX30" fmla="*/ 131782 w 559472"/>
              <a:gd name="connsiteY30" fmla="*/ 613645 h 3709642"/>
              <a:gd name="connsiteX31" fmla="*/ 107123 w 559472"/>
              <a:gd name="connsiteY31" fmla="*/ 490500 h 3709642"/>
              <a:gd name="connsiteX32" fmla="*/ 82552 w 559472"/>
              <a:gd name="connsiteY32" fmla="*/ 367348 h 3709642"/>
              <a:gd name="connsiteX33" fmla="*/ 55608 w 559472"/>
              <a:gd name="connsiteY33" fmla="*/ 244762 h 3709642"/>
              <a:gd name="connsiteX34" fmla="*/ 28130 w 559472"/>
              <a:gd name="connsiteY34" fmla="*/ 122220 h 3709642"/>
              <a:gd name="connsiteX35" fmla="*/ 0 w 559472"/>
              <a:gd name="connsiteY35" fmla="*/ 0 h 370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9472" h="3709642">
                <a:moveTo>
                  <a:pt x="0" y="0"/>
                </a:moveTo>
                <a:lnTo>
                  <a:pt x="473952" y="0"/>
                </a:lnTo>
                <a:lnTo>
                  <a:pt x="485840" y="161194"/>
                </a:lnTo>
                <a:cubicBezTo>
                  <a:pt x="552063" y="1147770"/>
                  <a:pt x="592441" y="3086737"/>
                  <a:pt x="523949" y="3672197"/>
                </a:cubicBezTo>
                <a:cubicBezTo>
                  <a:pt x="500842" y="3684557"/>
                  <a:pt x="477855" y="3697282"/>
                  <a:pt x="454748" y="3709642"/>
                </a:cubicBezTo>
                <a:lnTo>
                  <a:pt x="448224" y="3510471"/>
                </a:lnTo>
                <a:lnTo>
                  <a:pt x="443564" y="3408563"/>
                </a:lnTo>
                <a:lnTo>
                  <a:pt x="438902" y="3304407"/>
                </a:lnTo>
                <a:lnTo>
                  <a:pt x="433941" y="3198777"/>
                </a:lnTo>
                <a:lnTo>
                  <a:pt x="427584" y="3092510"/>
                </a:lnTo>
                <a:lnTo>
                  <a:pt x="420988" y="2984390"/>
                </a:lnTo>
                <a:lnTo>
                  <a:pt x="414330" y="2874401"/>
                </a:lnTo>
                <a:lnTo>
                  <a:pt x="406840" y="2762980"/>
                </a:lnTo>
                <a:lnTo>
                  <a:pt x="397745" y="2650566"/>
                </a:lnTo>
                <a:lnTo>
                  <a:pt x="389154" y="2536612"/>
                </a:lnTo>
                <a:lnTo>
                  <a:pt x="379225" y="2421642"/>
                </a:lnTo>
                <a:lnTo>
                  <a:pt x="368316" y="2305627"/>
                </a:lnTo>
                <a:lnTo>
                  <a:pt x="357466" y="2189233"/>
                </a:lnTo>
                <a:lnTo>
                  <a:pt x="344982" y="2071473"/>
                </a:lnTo>
                <a:lnTo>
                  <a:pt x="332466" y="1952216"/>
                </a:lnTo>
                <a:lnTo>
                  <a:pt x="319121" y="1833776"/>
                </a:lnTo>
                <a:lnTo>
                  <a:pt x="304408" y="1713948"/>
                </a:lnTo>
                <a:lnTo>
                  <a:pt x="288685" y="1592703"/>
                </a:lnTo>
                <a:lnTo>
                  <a:pt x="273050" y="1471451"/>
                </a:lnTo>
                <a:lnTo>
                  <a:pt x="255813" y="1350328"/>
                </a:lnTo>
                <a:lnTo>
                  <a:pt x="237060" y="1227080"/>
                </a:lnTo>
                <a:lnTo>
                  <a:pt x="218488" y="1106065"/>
                </a:lnTo>
                <a:lnTo>
                  <a:pt x="198221" y="982940"/>
                </a:lnTo>
                <a:lnTo>
                  <a:pt x="177152" y="858755"/>
                </a:lnTo>
                <a:lnTo>
                  <a:pt x="155551" y="736861"/>
                </a:lnTo>
                <a:lnTo>
                  <a:pt x="131782" y="613645"/>
                </a:lnTo>
                <a:lnTo>
                  <a:pt x="107123" y="490500"/>
                </a:lnTo>
                <a:lnTo>
                  <a:pt x="82552" y="367348"/>
                </a:lnTo>
                <a:lnTo>
                  <a:pt x="55608" y="244762"/>
                </a:lnTo>
                <a:lnTo>
                  <a:pt x="28130" y="12222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 useBgFill="1">
        <p:nvSpPr>
          <p:cNvPr id="14" name="Freeform: Shape 13">
            <a:extLst>
              <a:ext uri="{FF2B5EF4-FFF2-40B4-BE49-F238E27FC236}">
                <a16:creationId xmlns:a16="http://schemas.microsoft.com/office/drawing/2014/main" id="{CE1C74D0-9609-468A-9597-5D87C8A42B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16200000">
            <a:off x="5996276" y="665032"/>
            <a:ext cx="6858001" cy="5527937"/>
          </a:xfrm>
          <a:custGeom>
            <a:avLst/>
            <a:gdLst>
              <a:gd name="connsiteX0" fmla="*/ 6858001 w 6858001"/>
              <a:gd name="connsiteY0" fmla="*/ 1177 h 5529377"/>
              <a:gd name="connsiteX1" fmla="*/ 6858001 w 6858001"/>
              <a:gd name="connsiteY1" fmla="*/ 1344715 h 5529377"/>
              <a:gd name="connsiteX2" fmla="*/ 6858000 w 6858001"/>
              <a:gd name="connsiteY2" fmla="*/ 1344715 h 5529377"/>
              <a:gd name="connsiteX3" fmla="*/ 6858000 w 6858001"/>
              <a:gd name="connsiteY3" fmla="*/ 5529377 h 5529377"/>
              <a:gd name="connsiteX4" fmla="*/ 0 w 6858001"/>
              <a:gd name="connsiteY4" fmla="*/ 5529376 h 5529377"/>
              <a:gd name="connsiteX5" fmla="*/ 0 w 6858001"/>
              <a:gd name="connsiteY5" fmla="*/ 891096 h 5529377"/>
              <a:gd name="connsiteX6" fmla="*/ 1 w 6858001"/>
              <a:gd name="connsiteY6" fmla="*/ 891096 h 5529377"/>
              <a:gd name="connsiteX7" fmla="*/ 1 w 6858001"/>
              <a:gd name="connsiteY7" fmla="*/ 0 h 5529377"/>
              <a:gd name="connsiteX8" fmla="*/ 40463 w 6858001"/>
              <a:gd name="connsiteY8" fmla="*/ 5883 h 5529377"/>
              <a:gd name="connsiteX9" fmla="*/ 159107 w 6858001"/>
              <a:gd name="connsiteY9" fmla="*/ 23196 h 5529377"/>
              <a:gd name="connsiteX10" fmla="*/ 245518 w 6858001"/>
              <a:gd name="connsiteY10" fmla="*/ 35299 h 5529377"/>
              <a:gd name="connsiteX11" fmla="*/ 348388 w 6858001"/>
              <a:gd name="connsiteY11" fmla="*/ 48073 h 5529377"/>
              <a:gd name="connsiteX12" fmla="*/ 470460 w 6858001"/>
              <a:gd name="connsiteY12" fmla="*/ 63369 h 5529377"/>
              <a:gd name="connsiteX13" fmla="*/ 605563 w 6858001"/>
              <a:gd name="connsiteY13" fmla="*/ 79506 h 5529377"/>
              <a:gd name="connsiteX14" fmla="*/ 757810 w 6858001"/>
              <a:gd name="connsiteY14" fmla="*/ 96483 h 5529377"/>
              <a:gd name="connsiteX15" fmla="*/ 923774 w 6858001"/>
              <a:gd name="connsiteY15" fmla="*/ 114469 h 5529377"/>
              <a:gd name="connsiteX16" fmla="*/ 1104139 w 6858001"/>
              <a:gd name="connsiteY16" fmla="*/ 132454 h 5529377"/>
              <a:gd name="connsiteX17" fmla="*/ 1296163 w 6858001"/>
              <a:gd name="connsiteY17" fmla="*/ 150776 h 5529377"/>
              <a:gd name="connsiteX18" fmla="*/ 1503275 w 6858001"/>
              <a:gd name="connsiteY18" fmla="*/ 167753 h 5529377"/>
              <a:gd name="connsiteX19" fmla="*/ 1719988 w 6858001"/>
              <a:gd name="connsiteY19" fmla="*/ 184058 h 5529377"/>
              <a:gd name="connsiteX20" fmla="*/ 1949045 w 6858001"/>
              <a:gd name="connsiteY20" fmla="*/ 198849 h 5529377"/>
              <a:gd name="connsiteX21" fmla="*/ 2187703 w 6858001"/>
              <a:gd name="connsiteY21" fmla="*/ 212969 h 5529377"/>
              <a:gd name="connsiteX22" fmla="*/ 2436649 w 6858001"/>
              <a:gd name="connsiteY22" fmla="*/ 226248 h 5529377"/>
              <a:gd name="connsiteX23" fmla="*/ 2564208 w 6858001"/>
              <a:gd name="connsiteY23" fmla="*/ 230955 h 5529377"/>
              <a:gd name="connsiteX24" fmla="*/ 2694509 w 6858001"/>
              <a:gd name="connsiteY24" fmla="*/ 236165 h 5529377"/>
              <a:gd name="connsiteX25" fmla="*/ 2826868 w 6858001"/>
              <a:gd name="connsiteY25" fmla="*/ 241040 h 5529377"/>
              <a:gd name="connsiteX26" fmla="*/ 2959914 w 6858001"/>
              <a:gd name="connsiteY26" fmla="*/ 244234 h 5529377"/>
              <a:gd name="connsiteX27" fmla="*/ 3095702 w 6858001"/>
              <a:gd name="connsiteY27" fmla="*/ 247091 h 5529377"/>
              <a:gd name="connsiteX28" fmla="*/ 3232862 w 6858001"/>
              <a:gd name="connsiteY28" fmla="*/ 250117 h 5529377"/>
              <a:gd name="connsiteX29" fmla="*/ 3372765 w 6858001"/>
              <a:gd name="connsiteY29" fmla="*/ 252134 h 5529377"/>
              <a:gd name="connsiteX30" fmla="*/ 3514040 w 6858001"/>
              <a:gd name="connsiteY30" fmla="*/ 252134 h 5529377"/>
              <a:gd name="connsiteX31" fmla="*/ 3656686 w 6858001"/>
              <a:gd name="connsiteY31" fmla="*/ 253142 h 5529377"/>
              <a:gd name="connsiteX32" fmla="*/ 3800704 w 6858001"/>
              <a:gd name="connsiteY32" fmla="*/ 252134 h 5529377"/>
              <a:gd name="connsiteX33" fmla="*/ 3946780 w 6858001"/>
              <a:gd name="connsiteY33" fmla="*/ 250117 h 5529377"/>
              <a:gd name="connsiteX34" fmla="*/ 4092855 w 6858001"/>
              <a:gd name="connsiteY34" fmla="*/ 248268 h 5529377"/>
              <a:gd name="connsiteX35" fmla="*/ 4240988 w 6858001"/>
              <a:gd name="connsiteY35" fmla="*/ 244234 h 5529377"/>
              <a:gd name="connsiteX36" fmla="*/ 4390492 w 6858001"/>
              <a:gd name="connsiteY36" fmla="*/ 240032 h 5529377"/>
              <a:gd name="connsiteX37" fmla="*/ 4539997 w 6858001"/>
              <a:gd name="connsiteY37" fmla="*/ 235157 h 5529377"/>
              <a:gd name="connsiteX38" fmla="*/ 4690873 w 6858001"/>
              <a:gd name="connsiteY38" fmla="*/ 228266 h 5529377"/>
              <a:gd name="connsiteX39" fmla="*/ 4843120 w 6858001"/>
              <a:gd name="connsiteY39" fmla="*/ 220029 h 5529377"/>
              <a:gd name="connsiteX40" fmla="*/ 4996054 w 6858001"/>
              <a:gd name="connsiteY40" fmla="*/ 212129 h 5529377"/>
              <a:gd name="connsiteX41" fmla="*/ 5148987 w 6858001"/>
              <a:gd name="connsiteY41" fmla="*/ 202044 h 5529377"/>
              <a:gd name="connsiteX42" fmla="*/ 5303978 w 6858001"/>
              <a:gd name="connsiteY42" fmla="*/ 189941 h 5529377"/>
              <a:gd name="connsiteX43" fmla="*/ 5456911 w 6858001"/>
              <a:gd name="connsiteY43" fmla="*/ 177839 h 5529377"/>
              <a:gd name="connsiteX44" fmla="*/ 5612588 w 6858001"/>
              <a:gd name="connsiteY44" fmla="*/ 163887 h 5529377"/>
              <a:gd name="connsiteX45" fmla="*/ 5768950 w 6858001"/>
              <a:gd name="connsiteY45" fmla="*/ 148591 h 5529377"/>
              <a:gd name="connsiteX46" fmla="*/ 5923255 w 6858001"/>
              <a:gd name="connsiteY46" fmla="*/ 132455 h 5529377"/>
              <a:gd name="connsiteX47" fmla="*/ 6079618 w 6858001"/>
              <a:gd name="connsiteY47" fmla="*/ 113629 h 5529377"/>
              <a:gd name="connsiteX48" fmla="*/ 6235294 w 6858001"/>
              <a:gd name="connsiteY48" fmla="*/ 93458 h 5529377"/>
              <a:gd name="connsiteX49" fmla="*/ 6391657 w 6858001"/>
              <a:gd name="connsiteY49" fmla="*/ 73455 h 5529377"/>
              <a:gd name="connsiteX50" fmla="*/ 6547333 w 6858001"/>
              <a:gd name="connsiteY50" fmla="*/ 50091 h 5529377"/>
              <a:gd name="connsiteX51" fmla="*/ 6702324 w 6858001"/>
              <a:gd name="connsiteY51" fmla="*/ 26222 h 55293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6858001" h="5529377">
                <a:moveTo>
                  <a:pt x="6858001" y="1177"/>
                </a:moveTo>
                <a:lnTo>
                  <a:pt x="6858001" y="1344715"/>
                </a:lnTo>
                <a:lnTo>
                  <a:pt x="6858000" y="1344715"/>
                </a:lnTo>
                <a:lnTo>
                  <a:pt x="6858000" y="5529377"/>
                </a:lnTo>
                <a:lnTo>
                  <a:pt x="0" y="5529376"/>
                </a:lnTo>
                <a:lnTo>
                  <a:pt x="0" y="891096"/>
                </a:lnTo>
                <a:lnTo>
                  <a:pt x="1" y="891096"/>
                </a:lnTo>
                <a:lnTo>
                  <a:pt x="1" y="0"/>
                </a:lnTo>
                <a:lnTo>
                  <a:pt x="40463" y="5883"/>
                </a:lnTo>
                <a:lnTo>
                  <a:pt x="159107" y="23196"/>
                </a:lnTo>
                <a:lnTo>
                  <a:pt x="245518" y="35299"/>
                </a:lnTo>
                <a:lnTo>
                  <a:pt x="348388" y="48073"/>
                </a:lnTo>
                <a:lnTo>
                  <a:pt x="470460" y="63369"/>
                </a:lnTo>
                <a:lnTo>
                  <a:pt x="605563" y="79506"/>
                </a:lnTo>
                <a:lnTo>
                  <a:pt x="757810" y="96483"/>
                </a:lnTo>
                <a:lnTo>
                  <a:pt x="923774" y="114469"/>
                </a:lnTo>
                <a:lnTo>
                  <a:pt x="1104139" y="132454"/>
                </a:lnTo>
                <a:lnTo>
                  <a:pt x="1296163" y="150776"/>
                </a:lnTo>
                <a:lnTo>
                  <a:pt x="1503275" y="167753"/>
                </a:lnTo>
                <a:lnTo>
                  <a:pt x="1719988" y="184058"/>
                </a:lnTo>
                <a:lnTo>
                  <a:pt x="1949045" y="198849"/>
                </a:lnTo>
                <a:lnTo>
                  <a:pt x="2187703" y="212969"/>
                </a:lnTo>
                <a:lnTo>
                  <a:pt x="2436649" y="226248"/>
                </a:lnTo>
                <a:lnTo>
                  <a:pt x="2564208" y="230955"/>
                </a:lnTo>
                <a:lnTo>
                  <a:pt x="2694509" y="236165"/>
                </a:lnTo>
                <a:lnTo>
                  <a:pt x="2826868" y="241040"/>
                </a:lnTo>
                <a:lnTo>
                  <a:pt x="2959914" y="244234"/>
                </a:lnTo>
                <a:lnTo>
                  <a:pt x="3095702" y="247091"/>
                </a:lnTo>
                <a:lnTo>
                  <a:pt x="3232862" y="250117"/>
                </a:lnTo>
                <a:lnTo>
                  <a:pt x="3372765" y="252134"/>
                </a:lnTo>
                <a:lnTo>
                  <a:pt x="3514040" y="252134"/>
                </a:lnTo>
                <a:lnTo>
                  <a:pt x="3656686" y="253142"/>
                </a:lnTo>
                <a:lnTo>
                  <a:pt x="3800704" y="252134"/>
                </a:lnTo>
                <a:lnTo>
                  <a:pt x="3946780" y="250117"/>
                </a:lnTo>
                <a:lnTo>
                  <a:pt x="4092855" y="248268"/>
                </a:lnTo>
                <a:lnTo>
                  <a:pt x="4240988" y="244234"/>
                </a:lnTo>
                <a:lnTo>
                  <a:pt x="4390492" y="240032"/>
                </a:lnTo>
                <a:lnTo>
                  <a:pt x="4539997" y="235157"/>
                </a:lnTo>
                <a:lnTo>
                  <a:pt x="4690873" y="228266"/>
                </a:lnTo>
                <a:lnTo>
                  <a:pt x="4843120" y="220029"/>
                </a:lnTo>
                <a:lnTo>
                  <a:pt x="4996054" y="212129"/>
                </a:lnTo>
                <a:lnTo>
                  <a:pt x="5148987" y="202044"/>
                </a:lnTo>
                <a:lnTo>
                  <a:pt x="5303978" y="189941"/>
                </a:lnTo>
                <a:lnTo>
                  <a:pt x="5456911" y="177839"/>
                </a:lnTo>
                <a:lnTo>
                  <a:pt x="5612588" y="163887"/>
                </a:lnTo>
                <a:lnTo>
                  <a:pt x="5768950" y="148591"/>
                </a:lnTo>
                <a:lnTo>
                  <a:pt x="5923255" y="132455"/>
                </a:lnTo>
                <a:lnTo>
                  <a:pt x="6079618" y="113629"/>
                </a:lnTo>
                <a:lnTo>
                  <a:pt x="6235294" y="93458"/>
                </a:lnTo>
                <a:lnTo>
                  <a:pt x="6391657" y="73455"/>
                </a:lnTo>
                <a:lnTo>
                  <a:pt x="6547333" y="50091"/>
                </a:lnTo>
                <a:lnTo>
                  <a:pt x="6702324" y="26222"/>
                </a:lnTo>
                <a:close/>
              </a:path>
            </a:pathLst>
          </a:custGeom>
          <a:ln>
            <a:noFill/>
          </a:ln>
        </p:spPr>
        <p:txBody>
          <a:bodyPr/>
          <a:lstStyle/>
          <a:p>
            <a:endParaRPr lang="en-US"/>
          </a:p>
        </p:txBody>
      </p:sp>
      <p:pic>
        <p:nvPicPr>
          <p:cNvPr id="7" name="Graphic 6" descr="Checkmark">
            <a:extLst>
              <a:ext uri="{FF2B5EF4-FFF2-40B4-BE49-F238E27FC236}">
                <a16:creationId xmlns:a16="http://schemas.microsoft.com/office/drawing/2014/main" id="{5B0DE042-4C19-4F0C-B4DF-3692E5133EE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61772" y="1439447"/>
            <a:ext cx="3979102" cy="3979102"/>
          </a:xfrm>
          <a:prstGeom prst="rect">
            <a:avLst/>
          </a:prstGeom>
          <a:effectLst/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C137128D-E594-4905-9F76-E385F0831D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9728" y="0"/>
            <a:ext cx="685622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9673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13012" y="2133600"/>
            <a:ext cx="6819496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8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435067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3694E-6 4.81481E-6 C 0.03803 4.81481E-6 0.06903 0.03101 0.06903 0.06898 C 0.06903 0.09398 0.05601 0.11597 0.03699 0.12893 C 0.03699 0.12916 0.03595 0.12893 0.03595 0.12916 C 0.02905 0.13402 0.02501 0.14189 0.02501 0.15092 C 0.02501 0.15902 0.02905 0.16597 0.034 0.17106 C 0.04194 0.17893 0.04702 0.19097 0.04702 0.203 C 0.04702 0.22893 0.02605 0.25 -3.83694E-6 0.25 C -0.02604 0.25 -0.04701 0.22893 -0.04701 0.203 C -0.04701 0.19097 -0.04193 0.17893 -0.03399 0.17106 C -0.02904 0.16597 -0.02604 0.15902 -0.02604 0.15092 C -0.02604 0.14189 -0.02995 0.13402 -0.03594 0.12893 C -0.03594 0.12916 -0.03698 0.12893 -0.03698 0.12916 C -0.05704 0.11597 -0.06994 0.09398 -0.06994 0.06898 C -0.06994 0.03101 -0.03894 4.81481E-6 -3.83694E-6 4.81481E-6 C -3.83694E-6 0.00023 -3.83694E-6 4.81481E-6 -3.83694E-6 0.00023 L -3.83694E-6 4.81481E-6 Z " pathEditMode="relative" rAng="0" ptsTypes="AAAAAAAAAAAAAAA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Why This? Why Now?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1103025" y="1600201"/>
            <a:ext cx="9410987" cy="4648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What is the Title IV-E Waiver?</a:t>
            </a:r>
          </a:p>
          <a:p>
            <a:r>
              <a:rPr lang="en-US" sz="2400" dirty="0"/>
              <a:t>Allows states to waive certain provisions of Title IV-E of the Social Security Act. These provisions govern Federal programs relating to foster care and other child welfare services.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Allows Federal Title IV-E foster care funds to be used for a wide variety of child welfare purposes rather than being restricted to eligible children in licensed foster care homes or institutions, as is the case under federal law. </a:t>
            </a:r>
          </a:p>
        </p:txBody>
      </p:sp>
    </p:spTree>
    <p:extLst>
      <p:ext uri="{BB962C8B-B14F-4D97-AF65-F5344CB8AC3E}">
        <p14:creationId xmlns:p14="http://schemas.microsoft.com/office/powerpoint/2010/main" val="1016464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Why This? Why Now?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1103025" y="1600200"/>
            <a:ext cx="9563387" cy="5181599"/>
          </a:xfrm>
        </p:spPr>
        <p:txBody>
          <a:bodyPr>
            <a:noAutofit/>
          </a:bodyPr>
          <a:lstStyle/>
          <a:p>
            <a:r>
              <a:rPr lang="en-US" sz="2400" dirty="0"/>
              <a:t>Waiver Expiration Date: September 2019 </a:t>
            </a:r>
          </a:p>
          <a:p>
            <a:pPr lvl="1">
              <a:spcAft>
                <a:spcPts val="1200"/>
              </a:spcAft>
            </a:pPr>
            <a:r>
              <a:rPr lang="en-US" sz="2400" dirty="0"/>
              <a:t>Original expiration: September 2018 (extension granted)</a:t>
            </a:r>
          </a:p>
          <a:p>
            <a:r>
              <a:rPr lang="en-US" sz="2400" dirty="0"/>
              <a:t>With the sun setting of the Title IV-E Waiver Demonstration, the Department has begun to explore ways to draw down additional funding to support the state’s child welfare system while ensuring to maintain a quality level of enhanced services being offered to Florida citizens. </a:t>
            </a:r>
          </a:p>
          <a:p>
            <a:endParaRPr lang="en-US" sz="2800" dirty="0"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a:endParaRPr>
          </a:p>
          <a:p>
            <a:r>
              <a:rPr lang="en-US" sz="4000" dirty="0"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The Path Forward Initiative  </a:t>
            </a:r>
          </a:p>
        </p:txBody>
      </p:sp>
    </p:spTree>
    <p:extLst>
      <p:ext uri="{BB962C8B-B14F-4D97-AF65-F5344CB8AC3E}">
        <p14:creationId xmlns:p14="http://schemas.microsoft.com/office/powerpoint/2010/main" val="2010516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645943" y="452718"/>
            <a:ext cx="9402274" cy="1147483"/>
          </a:xfrm>
        </p:spPr>
        <p:txBody>
          <a:bodyPr/>
          <a:lstStyle/>
          <a:p>
            <a:pPr algn="ctr"/>
            <a:r>
              <a:rPr lang="en-US" dirty="0"/>
              <a:t>The Path Forward Initiative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645943" y="1447800"/>
            <a:ext cx="10325269" cy="4957482"/>
          </a:xfrm>
        </p:spPr>
        <p:txBody>
          <a:bodyPr>
            <a:noAutofit/>
          </a:bodyPr>
          <a:lstStyle/>
          <a:p>
            <a:r>
              <a:rPr lang="en-US" sz="2500" dirty="0"/>
              <a:t>Transitioning current Extended Foster Care (EFC) program from State to Federally funded </a:t>
            </a:r>
          </a:p>
          <a:p>
            <a:pPr lvl="1"/>
            <a:r>
              <a:rPr lang="en-US" sz="2500" dirty="0"/>
              <a:t>Includes Extension of Maintenance Adoption Subsidy (EMAS)</a:t>
            </a:r>
          </a:p>
          <a:p>
            <a:pPr>
              <a:spcBef>
                <a:spcPts val="2400"/>
              </a:spcBef>
            </a:pPr>
            <a:r>
              <a:rPr lang="en-US" sz="2500" dirty="0"/>
              <a:t>Title IV-E Eligibility Enhancements</a:t>
            </a:r>
          </a:p>
          <a:p>
            <a:pPr>
              <a:spcBef>
                <a:spcPts val="2400"/>
              </a:spcBef>
            </a:pPr>
            <a:r>
              <a:rPr lang="en-US" sz="2500" dirty="0"/>
              <a:t>Title IV-E Candidacy</a:t>
            </a:r>
          </a:p>
          <a:p>
            <a:pPr>
              <a:spcBef>
                <a:spcPts val="2400"/>
              </a:spcBef>
            </a:pPr>
            <a:r>
              <a:rPr lang="en-US" sz="2800" dirty="0">
                <a:effectLst/>
              </a:rPr>
              <a:t>Guardianship Assistance Program (GAP)</a:t>
            </a:r>
          </a:p>
          <a:p>
            <a:pPr lvl="1"/>
            <a:r>
              <a:rPr lang="en-US" sz="2800" dirty="0">
                <a:effectLst/>
              </a:rPr>
              <a:t>Includes Extension of Guardianship Assistance Payment (EGAP)</a:t>
            </a:r>
          </a:p>
        </p:txBody>
      </p:sp>
    </p:spTree>
    <p:extLst>
      <p:ext uri="{BB962C8B-B14F-4D97-AF65-F5344CB8AC3E}">
        <p14:creationId xmlns:p14="http://schemas.microsoft.com/office/powerpoint/2010/main" val="24655499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620BB51E-3BBB-4809-A6D1-5F49750562F9}"/>
              </a:ext>
            </a:extLst>
          </p:cNvPr>
          <p:cNvGraphicFramePr/>
          <p:nvPr/>
        </p:nvGraphicFramePr>
        <p:xfrm>
          <a:off x="-73599" y="2740156"/>
          <a:ext cx="11994974" cy="43820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564" y="772479"/>
            <a:ext cx="10265451" cy="1154357"/>
          </a:xfrm>
        </p:spPr>
        <p:txBody>
          <a:bodyPr>
            <a:normAutofit fontScale="90000"/>
          </a:bodyPr>
          <a:lstStyle/>
          <a:p>
            <a:r>
              <a:rPr lang="en-US" sz="3999" dirty="0">
                <a:latin typeface="Georgia" panose="02040502050405020303" pitchFamily="18" charset="0"/>
              </a:rPr>
              <a:t>Phases of the Guardianship Assistance Program</a:t>
            </a:r>
            <a:br>
              <a:rPr lang="en-US" sz="3999" dirty="0">
                <a:latin typeface="Georgia" panose="02040502050405020303" pitchFamily="18" charset="0"/>
              </a:rPr>
            </a:br>
            <a:endParaRPr lang="en-US" sz="3999" dirty="0">
              <a:latin typeface="Georgia" panose="02040502050405020303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69078" y="4391251"/>
            <a:ext cx="1572456" cy="4000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999" b="1" dirty="0">
                <a:latin typeface="Georgia" panose="02040502050405020303" pitchFamily="18" charset="0"/>
              </a:rPr>
              <a:t>Placement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896230" y="2474340"/>
            <a:ext cx="2378557" cy="4000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999" b="1" dirty="0">
                <a:latin typeface="Georgia" panose="02040502050405020303" pitchFamily="18" charset="0"/>
              </a:rPr>
              <a:t>G.A.P. Payments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021720" y="3132745"/>
            <a:ext cx="1880153" cy="4000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999" b="1" dirty="0">
                <a:latin typeface="Georgia" panose="02040502050405020303" pitchFamily="18" charset="0"/>
              </a:rPr>
              <a:t>Case Closure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493869" y="3857057"/>
            <a:ext cx="1747884" cy="4000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99" b="1" dirty="0">
                <a:latin typeface="Georgia" panose="02040502050405020303" pitchFamily="18" charset="0"/>
              </a:rPr>
              <a:t>Licensure</a:t>
            </a:r>
          </a:p>
        </p:txBody>
      </p:sp>
    </p:spTree>
    <p:extLst>
      <p:ext uri="{BB962C8B-B14F-4D97-AF65-F5344CB8AC3E}">
        <p14:creationId xmlns:p14="http://schemas.microsoft.com/office/powerpoint/2010/main" val="42196001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040" y="560290"/>
            <a:ext cx="11026744" cy="1008935"/>
          </a:xfrm>
        </p:spPr>
        <p:txBody>
          <a:bodyPr>
            <a:noAutofit/>
          </a:bodyPr>
          <a:lstStyle/>
          <a:p>
            <a:pPr algn="ctr"/>
            <a:r>
              <a:rPr lang="en-US" sz="3999" dirty="0">
                <a:latin typeface="+mn-lt"/>
              </a:rPr>
              <a:t>Levels of Licensed Care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3946" y="1371600"/>
            <a:ext cx="11026743" cy="5368092"/>
          </a:xfrm>
        </p:spPr>
        <p:txBody>
          <a:bodyPr>
            <a:normAutofit lnSpcReduction="10000"/>
          </a:bodyPr>
          <a:lstStyle/>
          <a:p>
            <a:r>
              <a:rPr lang="en-US" dirty="0"/>
              <a:t>Level One:  Child-specific foster home.</a:t>
            </a:r>
          </a:p>
          <a:p>
            <a:pPr lvl="1"/>
            <a:r>
              <a:rPr lang="en-US" dirty="0"/>
              <a:t>Licensure requirements.—The caregiver must meet all level II licensing requirements. However, requirements not directly related to safety may be waived.</a:t>
            </a:r>
          </a:p>
          <a:p>
            <a:r>
              <a:rPr lang="en-US" dirty="0"/>
              <a:t>Level Two:  Non-child-specific foster home.</a:t>
            </a:r>
          </a:p>
          <a:p>
            <a:pPr lvl="1"/>
            <a:r>
              <a:rPr lang="en-US" dirty="0"/>
              <a:t>Licensure requirements.—The caregiver must meet all licensing requirements pursuant to s. </a:t>
            </a:r>
            <a:r>
              <a:rPr lang="en-US" dirty="0">
                <a:hlinkClick r:id="rId2"/>
              </a:rPr>
              <a:t>409.175</a:t>
            </a:r>
            <a:r>
              <a:rPr lang="en-US" dirty="0"/>
              <a:t> and corresponding rule by the department. </a:t>
            </a:r>
          </a:p>
          <a:p>
            <a:r>
              <a:rPr lang="en-US" dirty="0"/>
              <a:t>Level Three:  Safe foster home for victims of human trafficking.</a:t>
            </a:r>
          </a:p>
          <a:p>
            <a:pPr lvl="1"/>
            <a:r>
              <a:rPr lang="en-US" dirty="0"/>
              <a:t>Licensure requirements.—The caregiver must meet all level II licensing requirements and all certification requirements pursuant to s. </a:t>
            </a:r>
            <a:r>
              <a:rPr lang="en-US" dirty="0">
                <a:hlinkClick r:id="rId3"/>
              </a:rPr>
              <a:t>409.1678</a:t>
            </a:r>
            <a:r>
              <a:rPr lang="en-US" dirty="0"/>
              <a:t>.</a:t>
            </a:r>
          </a:p>
          <a:p>
            <a:r>
              <a:rPr lang="en-US" dirty="0"/>
              <a:t>Level Four:  Therapeutic foster home.</a:t>
            </a:r>
          </a:p>
          <a:p>
            <a:pPr lvl="1"/>
            <a:r>
              <a:rPr lang="en-US" dirty="0"/>
              <a:t>Licensure requirements.—The caregiver must meet all level II licensing requirements and all certification requirements established in rule by the Agency for Health Care Administration.</a:t>
            </a:r>
          </a:p>
          <a:p>
            <a:r>
              <a:rPr lang="en-US" dirty="0"/>
              <a:t>Level Five:  Medical foster home.</a:t>
            </a:r>
          </a:p>
          <a:p>
            <a:pPr lvl="1"/>
            <a:r>
              <a:rPr lang="en-US" dirty="0"/>
              <a:t>Licensure requirements.—The caregiver must meet all level II licensing requirements and all certification requirements established in rule by the Agency for Health Care Administration.</a:t>
            </a:r>
          </a:p>
          <a:p>
            <a:endParaRPr lang="en-US" dirty="0">
              <a:latin typeface="+mn-lt"/>
            </a:endParaRPr>
          </a:p>
          <a:p>
            <a:pPr marL="0" indent="0">
              <a:buNone/>
            </a:pPr>
            <a:endParaRPr lang="en-US" dirty="0">
              <a:latin typeface="+mn-lt"/>
            </a:endParaRPr>
          </a:p>
          <a:p>
            <a:pPr marL="0" indent="0">
              <a:buNone/>
            </a:pPr>
            <a:endParaRPr lang="en-US" dirty="0">
              <a:latin typeface="+mn-lt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7388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040" y="560290"/>
            <a:ext cx="11026744" cy="1008935"/>
          </a:xfrm>
        </p:spPr>
        <p:txBody>
          <a:bodyPr>
            <a:noAutofit/>
          </a:bodyPr>
          <a:lstStyle/>
          <a:p>
            <a:pPr algn="ctr"/>
            <a:r>
              <a:rPr lang="en-US" sz="3999" dirty="0">
                <a:latin typeface="+mn-lt"/>
              </a:rPr>
              <a:t>Level I-Child Specific Foster Home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1569226"/>
            <a:ext cx="10856477" cy="490777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US" dirty="0"/>
          </a:p>
          <a:p>
            <a:r>
              <a:rPr lang="en-US" dirty="0">
                <a:latin typeface="+mn-lt"/>
              </a:rPr>
              <a:t>Level I-child specific foster home is the licensure type that has been designated for relative/non-relative/fictive kin caregivers that are seeking to be licensed when a relationship with the child has previously been established.</a:t>
            </a:r>
          </a:p>
          <a:p>
            <a:endParaRPr lang="en-US" dirty="0">
              <a:latin typeface="+mn-lt"/>
            </a:endParaRPr>
          </a:p>
          <a:p>
            <a:r>
              <a:rPr lang="en-US" dirty="0">
                <a:latin typeface="+mn-lt"/>
              </a:rPr>
              <a:t>Caregivers seeking level I licensure must meet all safety related licensing requirements pursuant to F.A.C. 65C-13 and 409.175 F.S.</a:t>
            </a:r>
          </a:p>
          <a:p>
            <a:pPr marL="0" indent="0">
              <a:buNone/>
            </a:pPr>
            <a:endParaRPr lang="en-US" dirty="0">
              <a:latin typeface="+mn-lt"/>
            </a:endParaRPr>
          </a:p>
          <a:p>
            <a:r>
              <a:rPr lang="en-US" dirty="0">
                <a:latin typeface="+mn-lt"/>
              </a:rPr>
              <a:t>Under a level I licensure, some of the non-safety related licensing requirements may be waived.</a:t>
            </a:r>
          </a:p>
          <a:p>
            <a:pPr marL="0" indent="0">
              <a:buNone/>
            </a:pPr>
            <a:endParaRPr lang="en-US" dirty="0">
              <a:latin typeface="+mn-lt"/>
            </a:endParaRPr>
          </a:p>
          <a:p>
            <a:r>
              <a:rPr lang="en-US" dirty="0">
                <a:latin typeface="+mn-lt"/>
              </a:rPr>
              <a:t>Level I-child specific foster home licenses are only applicable for placement for the child(ren) identified on the license.</a:t>
            </a:r>
          </a:p>
          <a:p>
            <a:pPr marL="0" indent="0">
              <a:buNone/>
            </a:pPr>
            <a:endParaRPr lang="en-US" dirty="0">
              <a:latin typeface="+mn-lt"/>
            </a:endParaRPr>
          </a:p>
          <a:p>
            <a:r>
              <a:rPr lang="en-US" dirty="0">
                <a:latin typeface="+mn-lt"/>
              </a:rPr>
              <a:t>Monthly board rate payments for Level I licensure- $333.00 monthly</a:t>
            </a:r>
          </a:p>
          <a:p>
            <a:pPr marL="0" indent="0">
              <a:buNone/>
            </a:pPr>
            <a:endParaRPr lang="en-US" dirty="0">
              <a:latin typeface="+mn-lt"/>
            </a:endParaRPr>
          </a:p>
          <a:p>
            <a:pPr marL="0" indent="0">
              <a:buNone/>
            </a:pPr>
            <a:endParaRPr lang="en-US" dirty="0">
              <a:latin typeface="+mn-lt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58901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799" dirty="0">
                <a:latin typeface="Century Gothic" panose="020B0502020202020204" pitchFamily="34" charset="0"/>
              </a:rPr>
              <a:t>Guardianship Assistance Program</a:t>
            </a:r>
            <a:br>
              <a:rPr lang="en-US" sz="4799" dirty="0">
                <a:latin typeface="Century Gothic" panose="020B0502020202020204" pitchFamily="34" charset="0"/>
              </a:rPr>
            </a:br>
            <a:endParaRPr lang="en-US" sz="4799" dirty="0">
              <a:latin typeface="Century Gothic" panose="020B0502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645943" y="1524000"/>
            <a:ext cx="11011070" cy="5200650"/>
          </a:xfrm>
        </p:spPr>
        <p:txBody>
          <a:bodyPr>
            <a:normAutofit fontScale="92500" lnSpcReduction="20000"/>
          </a:bodyPr>
          <a:lstStyle/>
          <a:p>
            <a:r>
              <a:rPr lang="en-US" sz="2399" dirty="0">
                <a:latin typeface="Century Gothic" panose="020B0502020202020204" pitchFamily="34" charset="0"/>
              </a:rPr>
              <a:t>The Guardianship Assistance Program is a Title IV-E benefits program that is available to guardians who commit to caring for a child long term. 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399" dirty="0">
              <a:latin typeface="Century Gothic" panose="020B0502020202020204" pitchFamily="34" charset="0"/>
            </a:endParaRPr>
          </a:p>
          <a:p>
            <a:r>
              <a:rPr lang="en-US" sz="2399" dirty="0">
                <a:latin typeface="Century Gothic" panose="020B0502020202020204" pitchFamily="34" charset="0"/>
              </a:rPr>
              <a:t>Permanency options of reunification and adoption must have been determined to not be in the child’s best interest. 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399" dirty="0">
              <a:latin typeface="Century Gothic" panose="020B0502020202020204" pitchFamily="34" charset="0"/>
            </a:endParaRPr>
          </a:p>
          <a:p>
            <a:r>
              <a:rPr lang="en-US" sz="2399" dirty="0">
                <a:latin typeface="Century Gothic" panose="020B0502020202020204" pitchFamily="34" charset="0"/>
              </a:rPr>
              <a:t>The benefits are paid to the guardian on behalf of the eligible child. 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399" dirty="0">
              <a:latin typeface="Century Gothic" panose="020B0502020202020204" pitchFamily="34" charset="0"/>
            </a:endParaRPr>
          </a:p>
          <a:p>
            <a:r>
              <a:rPr lang="en-US" sz="2399" dirty="0">
                <a:latin typeface="Century Gothic" panose="020B0502020202020204" pitchFamily="34" charset="0"/>
              </a:rPr>
              <a:t>The benefits associated with the Guardianship Assistance Program are provided to the court approved guardian following case closure in permanent guardianship.</a:t>
            </a:r>
          </a:p>
          <a:p>
            <a:pPr marL="0" indent="0">
              <a:buNone/>
            </a:pPr>
            <a:endParaRPr lang="en-US" sz="2399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r>
              <a:rPr lang="en-US" sz="2399" i="1" dirty="0">
                <a:latin typeface="Century Gothic" panose="020B0502020202020204" pitchFamily="34" charset="0"/>
              </a:rPr>
              <a:t>*</a:t>
            </a:r>
            <a:r>
              <a:rPr lang="en-US" sz="1600" b="1" i="1" dirty="0">
                <a:latin typeface="Century Gothic" panose="020B0502020202020204" pitchFamily="34" charset="0"/>
              </a:rPr>
              <a:t>A proposal has been submitted that will require all relatives and fictive kin to attempt licensure prior to applying for relative caregiver benefits. 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5400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92B56B-CAD1-42AD-A559-22F886CBC8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Guardianship Assistance Program Continue</a:t>
            </a:r>
            <a:endParaRPr lang="en-US" sz="3200" i="1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33301FF-D171-47A2-8D7C-8EC8D1EBC7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025" y="2052919"/>
            <a:ext cx="9402274" cy="4195481"/>
          </a:xfrm>
        </p:spPr>
        <p:txBody>
          <a:bodyPr/>
          <a:lstStyle/>
          <a:p>
            <a:r>
              <a:rPr lang="en-US" sz="2600" dirty="0"/>
              <a:t>Similar to the current Relative &amp; Non-Relative Caregiver Program.</a:t>
            </a:r>
          </a:p>
          <a:p>
            <a:pPr marL="0" indent="0">
              <a:buNone/>
            </a:pPr>
            <a:endParaRPr lang="en-US" sz="2600" dirty="0"/>
          </a:p>
          <a:p>
            <a:r>
              <a:rPr lang="en-US" sz="2600" dirty="0"/>
              <a:t>Payments until the child turns 18 years old as long as the guardian has custody of the child.</a:t>
            </a:r>
          </a:p>
          <a:p>
            <a:pPr marL="0" indent="0">
              <a:buNone/>
            </a:pPr>
            <a:endParaRPr lang="en-US" sz="2600" dirty="0"/>
          </a:p>
          <a:p>
            <a:r>
              <a:rPr lang="en-US" sz="2600" dirty="0"/>
              <a:t>Ongoing  annual redetermination required to ensure guardian is still caring for child.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5011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Office Theme">
  <a:themeElements>
    <a:clrScheme name="BooksClassic_16x9">
      <a:dk1>
        <a:srgbClr val="6A3A20"/>
      </a:dk1>
      <a:lt1>
        <a:sysClr val="window" lastClr="FFFFFF"/>
      </a:lt1>
      <a:dk2>
        <a:srgbClr val="000000"/>
      </a:dk2>
      <a:lt2>
        <a:srgbClr val="FFEDB9"/>
      </a:lt2>
      <a:accent1>
        <a:srgbClr val="6A3A20"/>
      </a:accent1>
      <a:accent2>
        <a:srgbClr val="B4914C"/>
      </a:accent2>
      <a:accent3>
        <a:srgbClr val="610606"/>
      </a:accent3>
      <a:accent4>
        <a:srgbClr val="2B3742"/>
      </a:accent4>
      <a:accent5>
        <a:srgbClr val="787A41"/>
      </a:accent5>
      <a:accent6>
        <a:srgbClr val="B95E14"/>
      </a:accent6>
      <a:hlink>
        <a:srgbClr val="2B3742"/>
      </a:hlink>
      <a:folHlink>
        <a:srgbClr val="C1A56D"/>
      </a:folHlink>
    </a:clrScheme>
    <a:fontScheme name="Constantia">
      <a:majorFont>
        <a:latin typeface="Constant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ooksClassic_16x9">
      <a:dk1>
        <a:srgbClr val="6A3A20"/>
      </a:dk1>
      <a:lt1>
        <a:sysClr val="window" lastClr="FFFFFF"/>
      </a:lt1>
      <a:dk2>
        <a:srgbClr val="000000"/>
      </a:dk2>
      <a:lt2>
        <a:srgbClr val="FFEDB9"/>
      </a:lt2>
      <a:accent1>
        <a:srgbClr val="6A3A20"/>
      </a:accent1>
      <a:accent2>
        <a:srgbClr val="B4914C"/>
      </a:accent2>
      <a:accent3>
        <a:srgbClr val="610606"/>
      </a:accent3>
      <a:accent4>
        <a:srgbClr val="2B3742"/>
      </a:accent4>
      <a:accent5>
        <a:srgbClr val="787A41"/>
      </a:accent5>
      <a:accent6>
        <a:srgbClr val="B95E14"/>
      </a:accent6>
      <a:hlink>
        <a:srgbClr val="2B3742"/>
      </a:hlink>
      <a:folHlink>
        <a:srgbClr val="C1A56D"/>
      </a:folHlink>
    </a:clrScheme>
    <a:fontScheme name="Constantia">
      <a:majorFont>
        <a:latin typeface="Constant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6EDDDB5EE6D98C44930B742096920B300400F5B6D36B3EF94B4E9A635CDF2A18F5B8" ma:contentTypeVersion="72" ma:contentTypeDescription="Create a new document." ma:contentTypeScope="" ma:versionID="a23e56308344d904b51738559c3d67c9">
  <xsd:schema xmlns:xsd="http://www.w3.org/2001/XMLSchema" xmlns:xs="http://www.w3.org/2001/XMLSchema" xmlns:p="http://schemas.microsoft.com/office/2006/metadata/properties" xmlns:ns2="4873beb7-5857-4685-be1f-d57550cc96cc" targetNamespace="http://schemas.microsoft.com/office/2006/metadata/properties" ma:root="true" ma:fieldsID="cd0908cc4600e77bf5da051303e00c8d" ns2:_="">
    <xsd:import namespace="4873beb7-5857-4685-be1f-d57550cc96cc"/>
    <xsd:element name="properties">
      <xsd:complexType>
        <xsd:sequence>
          <xsd:element name="documentManagement">
            <xsd:complexType>
              <xsd:all>
                <xsd:element ref="ns2:AcquiredFrom" minOccurs="0"/>
                <xsd:element ref="ns2:UACurrentWords" minOccurs="0"/>
                <xsd:element ref="ns2:TPApplication" minOccurs="0"/>
                <xsd:element ref="ns2:ApprovalLog" minOccurs="0"/>
                <xsd:element ref="ns2:ApprovalStatus" minOccurs="0"/>
                <xsd:element ref="ns2:AssetStart" minOccurs="0"/>
                <xsd:element ref="ns2:AssetExpire" minOccurs="0"/>
                <xsd:element ref="ns2:AssetId" minOccurs="0"/>
                <xsd:element ref="ns2:IsSearchable" minOccurs="0"/>
                <xsd:element ref="ns2:AssetType" minOccurs="0"/>
                <xsd:element ref="ns2:APAuthor" minOccurs="0"/>
                <xsd:element ref="ns2:AverageRating" minOccurs="0"/>
                <xsd:element ref="ns2:BlockPublish" minOccurs="0"/>
                <xsd:element ref="ns2:BugNumber" minOccurs="0"/>
                <xsd:element ref="ns2:CampaignTagsTaxHTField0" minOccurs="0"/>
                <xsd:element ref="ns2:TPClientViewer" minOccurs="0"/>
                <xsd:element ref="ns2:ClipArtFilename" minOccurs="0"/>
                <xsd:element ref="ns2:TPCommandLine" minOccurs="0"/>
                <xsd:element ref="ns2:TPComponent" minOccurs="0"/>
                <xsd:element ref="ns2:ContentItem" minOccurs="0"/>
                <xsd:element ref="ns2:CrawlForDependencies" minOccurs="0"/>
                <xsd:element ref="ns2:CSXHash" minOccurs="0"/>
                <xsd:element ref="ns2:CSXSubmissionMarket" minOccurs="0"/>
                <xsd:element ref="ns2:CSXUpdate" minOccurs="0"/>
                <xsd:element ref="ns2:IntlLangReviewDate" minOccurs="0"/>
                <xsd:element ref="ns2:IsDeleted" minOccurs="0"/>
                <xsd:element ref="ns2:APDescription" minOccurs="0"/>
                <xsd:element ref="ns2:DirectSourceMarket" minOccurs="0"/>
                <xsd:element ref="ns2:Downloads" minOccurs="0"/>
                <xsd:element ref="ns2:DSATActionTaken" minOccurs="0"/>
                <xsd:element ref="ns2:APEditor" minOccurs="0"/>
                <xsd:element ref="ns2:EditorialStatus" minOccurs="0"/>
                <xsd:element ref="ns2:EditorialTags" minOccurs="0"/>
                <xsd:element ref="ns2:TPExecutable" minOccurs="0"/>
                <xsd:element ref="ns2:FeatureTagsTaxHTField0" minOccurs="0"/>
                <xsd:element ref="ns2:TPFriendlyName" minOccurs="0"/>
                <xsd:element ref="ns2:FriendlyTitle" minOccurs="0"/>
                <xsd:element ref="ns2:PrimaryImageGen" minOccurs="0"/>
                <xsd:element ref="ns2:HandoffToMSDN" minOccurs="0"/>
                <xsd:element ref="ns2:InProjectListLookup" minOccurs="0"/>
                <xsd:element ref="ns2:TPInstallLocation" minOccurs="0"/>
                <xsd:element ref="ns2:InternalTagsTaxHTField0" minOccurs="0"/>
                <xsd:element ref="ns2:IntlLangReview" minOccurs="0"/>
                <xsd:element ref="ns2:IntlLangReviewer" minOccurs="0"/>
                <xsd:element ref="ns2:MarketSpecific" minOccurs="0"/>
                <xsd:element ref="ns2:LastCompleteVersionLookup" minOccurs="0"/>
                <xsd:element ref="ns2:LastHandOff" minOccurs="0"/>
                <xsd:element ref="ns2:LastModifiedDateTime" minOccurs="0"/>
                <xsd:element ref="ns2:LastPreviewErrorLookup" minOccurs="0"/>
                <xsd:element ref="ns2:LastPreviewResultLookup" minOccurs="0"/>
                <xsd:element ref="ns2:LastPreviewAttemptDateLookup" minOccurs="0"/>
                <xsd:element ref="ns2:LastPreviewedByLookup" minOccurs="0"/>
                <xsd:element ref="ns2:LastPreviewTimeLookup" minOccurs="0"/>
                <xsd:element ref="ns2:LastPreviewVersionLookup" minOccurs="0"/>
                <xsd:element ref="ns2:LastPublishErrorLookup" minOccurs="0"/>
                <xsd:element ref="ns2:LastPublishResultLookup" minOccurs="0"/>
                <xsd:element ref="ns2:LastPublishAttemptDateLookup" minOccurs="0"/>
                <xsd:element ref="ns2:LastPublishedByLookup" minOccurs="0"/>
                <xsd:element ref="ns2:LastPublishTimeLookup" minOccurs="0"/>
                <xsd:element ref="ns2:LastPublishVersionLookup" minOccurs="0"/>
                <xsd:element ref="ns2:TPLaunchHelpLinkType" minOccurs="0"/>
                <xsd:element ref="ns2:LegacyData" minOccurs="0"/>
                <xsd:element ref="ns2:TPLaunchHelpLink" minOccurs="0"/>
                <xsd:element ref="ns2:LocComments" minOccurs="0"/>
                <xsd:element ref="ns2:LocLastLocAttemptVersionLookup" minOccurs="0"/>
                <xsd:element ref="ns2:LocLastLocAttemptVersionTypeLookup" minOccurs="0"/>
                <xsd:element ref="ns2:LocManualTestRequired" minOccurs="0"/>
                <xsd:element ref="ns2:LocMarketGroupTiers2" minOccurs="0"/>
                <xsd:element ref="ns2:LocNewPublishedVersionLookup" minOccurs="0"/>
                <xsd:element ref="ns2:LocOverallHandbackStatusLookup" minOccurs="0"/>
                <xsd:element ref="ns2:LocOverallLocStatusLookup" minOccurs="0"/>
                <xsd:element ref="ns2:LocOverallPreviewStatusLookup" minOccurs="0"/>
                <xsd:element ref="ns2:LocOverallPublishStatusLookup" minOccurs="0"/>
                <xsd:element ref="ns2:IntlLocPriority" minOccurs="0"/>
                <xsd:element ref="ns2:LocProcessedForHandoffsLookup" minOccurs="0"/>
                <xsd:element ref="ns2:LocProcessedForMarketsLookup" minOccurs="0"/>
                <xsd:element ref="ns2:LocPublishedDependentAssetsLookup" minOccurs="0"/>
                <xsd:element ref="ns2:LocPublishedLinkedAssetsLookup" minOccurs="0"/>
                <xsd:element ref="ns2:LocRecommendedHandoff" minOccurs="0"/>
                <xsd:element ref="ns2:LocalizationTagsTaxHTField0" minOccurs="0"/>
                <xsd:element ref="ns2:MachineTranslated" minOccurs="0"/>
                <xsd:element ref="ns2:Manager" minOccurs="0"/>
                <xsd:element ref="ns2:Markets" minOccurs="0"/>
                <xsd:element ref="ns2:Milestone" minOccurs="0"/>
                <xsd:element ref="ns2:TPNamespace" minOccurs="0"/>
                <xsd:element ref="ns2:NumericId" minOccurs="0"/>
                <xsd:element ref="ns2:NumOfRatingsLookup" minOccurs="0"/>
                <xsd:element ref="ns2:OOCacheId" minOccurs="0"/>
                <xsd:element ref="ns2:OpenTemplate" minOccurs="0"/>
                <xsd:element ref="ns2:OriginAsset" minOccurs="0"/>
                <xsd:element ref="ns2:OriginalRelease" minOccurs="0"/>
                <xsd:element ref="ns2:OriginalSourceMarket" minOccurs="0"/>
                <xsd:element ref="ns2:OutputCachingOn" minOccurs="0"/>
                <xsd:element ref="ns2:ParentAssetId" minOccurs="0"/>
                <xsd:element ref="ns2:PlannedPubDate" minOccurs="0"/>
                <xsd:element ref="ns2:PolicheckWords" minOccurs="0"/>
                <xsd:element ref="ns2:BusinessGroup" minOccurs="0"/>
                <xsd:element ref="ns2:UAProjectedTotalWords" minOccurs="0"/>
                <xsd:element ref="ns2:Provider" minOccurs="0"/>
                <xsd:element ref="ns2:Providers" minOccurs="0"/>
                <xsd:element ref="ns2:PublishStatusLookup" minOccurs="0"/>
                <xsd:element ref="ns2:PublishTargets" minOccurs="0"/>
                <xsd:element ref="ns2:RecommendationsModifier" minOccurs="0"/>
                <xsd:element ref="ns2:ArtSampleDocs" minOccurs="0"/>
                <xsd:element ref="ns2:ScenarioTagsTaxHTField0" minOccurs="0"/>
                <xsd:element ref="ns2:ShowIn" minOccurs="0"/>
                <xsd:element ref="ns2:SourceTitle" minOccurs="0"/>
                <xsd:element ref="ns2:CSXSubmissionDate" minOccurs="0"/>
                <xsd:element ref="ns2:SubmitterId" minOccurs="0"/>
                <xsd:element ref="ns2:TaxCatchAll" minOccurs="0"/>
                <xsd:element ref="ns2:TaxCatchAllLabel" minOccurs="0"/>
                <xsd:element ref="ns2:TemplateStatus" minOccurs="0"/>
                <xsd:element ref="ns2:TemplateTemplateType" minOccurs="0"/>
                <xsd:element ref="ns2:ThumbnailAssetId" minOccurs="0"/>
                <xsd:element ref="ns2:TimesCloned" minOccurs="0"/>
                <xsd:element ref="ns2:TrustLevel" minOccurs="0"/>
                <xsd:element ref="ns2:UALocComments" minOccurs="0"/>
                <xsd:element ref="ns2:UALocRecommendation" minOccurs="0"/>
                <xsd:element ref="ns2:UANotes" minOccurs="0"/>
                <xsd:element ref="ns2:TPAppVersion" minOccurs="0"/>
                <xsd:element ref="ns2:VoteCou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73beb7-5857-4685-be1f-d57550cc96cc" elementFormDefault="qualified">
    <xsd:import namespace="http://schemas.microsoft.com/office/2006/documentManagement/types"/>
    <xsd:import namespace="http://schemas.microsoft.com/office/infopath/2007/PartnerControls"/>
    <xsd:element name="AcquiredFrom" ma:index="1" nillable="true" ma:displayName="Acquired From" ma:default="Internal MS" ma:internalName="AcquiredFrom" ma:readOnly="false">
      <xsd:simpleType>
        <xsd:restriction base="dms:Choice">
          <xsd:enumeration value="Internal MS"/>
          <xsd:enumeration value="Community"/>
          <xsd:enumeration value="MVP"/>
          <xsd:enumeration value="Publisher"/>
          <xsd:enumeration value="Partner"/>
          <xsd:enumeration value="None"/>
        </xsd:restriction>
      </xsd:simpleType>
    </xsd:element>
    <xsd:element name="UACurrentWords" ma:index="2" nillable="true" ma:displayName="Actual Word Count" ma:default="" ma:internalName="UACurrentWords" ma:readOnly="false">
      <xsd:simpleType>
        <xsd:restriction base="dms:Unknown"/>
      </xsd:simpleType>
    </xsd:element>
    <xsd:element name="TPApplication" ma:index="3" nillable="true" ma:displayName="Application to Open Template With" ma:default="" ma:internalName="TPApplication">
      <xsd:simpleType>
        <xsd:restriction base="dms:Text"/>
      </xsd:simpleType>
    </xsd:element>
    <xsd:element name="ApprovalLog" ma:index="4" nillable="true" ma:displayName="Approval Log" ma:default="" ma:hidden="true" ma:internalName="ApprovalLog" ma:readOnly="false">
      <xsd:simpleType>
        <xsd:restriction base="dms:Note"/>
      </xsd:simpleType>
    </xsd:element>
    <xsd:element name="ApprovalStatus" ma:index="5" nillable="true" ma:displayName="Approval Status" ma:default="InProgress" ma:internalName="ApprovalStatus" ma:readOnly="false">
      <xsd:simpleType>
        <xsd:restriction base="dms:Choice">
          <xsd:enumeration value="InProgress"/>
          <xsd:enumeration value="Rejected"/>
          <xsd:enumeration value="Questionable"/>
          <xsd:enumeration value="ApprovedAutomatic"/>
          <xsd:enumeration value="ApprovedManual"/>
          <xsd:enumeration value="On Hold"/>
          <xsd:enumeration value="Needs Review"/>
          <xsd:enumeration value="A Violation"/>
          <xsd:enumeration value="Unpublished Violation"/>
        </xsd:restriction>
      </xsd:simpleType>
    </xsd:element>
    <xsd:element name="AssetStart" ma:index="6" nillable="true" ma:displayName="Asset Begin Date" ma:default="[Today]" ma:internalName="AssetStart" ma:readOnly="false">
      <xsd:simpleType>
        <xsd:restriction base="dms:DateTime"/>
      </xsd:simpleType>
    </xsd:element>
    <xsd:element name="AssetExpire" ma:index="7" nillable="true" ma:displayName="Asset End Date" ma:default="2029-01-01T08:00:00Z" ma:format="DateTime" ma:internalName="AssetExpire" ma:readOnly="false">
      <xsd:simpleType>
        <xsd:restriction base="dms:DateTime"/>
      </xsd:simpleType>
    </xsd:element>
    <xsd:element name="AssetId" ma:index="8" nillable="true" ma:displayName="Asset ID" ma:default="" ma:indexed="true" ma:internalName="AssetId" ma:readOnly="false">
      <xsd:simpleType>
        <xsd:restriction base="dms:Text">
          <xsd:maxLength value="255"/>
        </xsd:restriction>
      </xsd:simpleType>
    </xsd:element>
    <xsd:element name="IsSearchable" ma:index="9" nillable="true" ma:displayName="Asset Searchable?" ma:default="true" ma:internalName="IsSearchable" ma:readOnly="false">
      <xsd:simpleType>
        <xsd:restriction base="dms:Boolean"/>
      </xsd:simpleType>
    </xsd:element>
    <xsd:element name="AssetType" ma:index="10" nillable="true" ma:displayName="Asset Type" ma:default="" ma:internalName="AssetType" ma:readOnly="false">
      <xsd:simpleType>
        <xsd:restriction base="dms:Unknown"/>
      </xsd:simpleType>
    </xsd:element>
    <xsd:element name="APAuthor" ma:index="11" nillable="true" ma:displayName="Author" ma:default="" ma:list="UserInfo" ma:internalName="APAuth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verageRating" ma:index="12" nillable="true" ma:displayName="Average Rating" ma:internalName="AverageRating" ma:readOnly="false">
      <xsd:simpleType>
        <xsd:restriction base="dms:Text"/>
      </xsd:simpleType>
    </xsd:element>
    <xsd:element name="BlockPublish" ma:index="13" nillable="true" ma:displayName="Block from Publishing?" ma:default="" ma:internalName="BlockPublish" ma:readOnly="false">
      <xsd:simpleType>
        <xsd:restriction base="dms:Boolean"/>
      </xsd:simpleType>
    </xsd:element>
    <xsd:element name="BugNumber" ma:index="14" nillable="true" ma:displayName="Bug Number" ma:default="" ma:internalName="BugNumber" ma:readOnly="false">
      <xsd:simpleType>
        <xsd:restriction base="dms:Text"/>
      </xsd:simpleType>
    </xsd:element>
    <xsd:element name="CampaignTagsTaxHTField0" ma:index="16" nillable="true" ma:taxonomy="true" ma:internalName="CampaignTagsTaxHTField0" ma:taxonomyFieldName="CampaignTags" ma:displayName="Campaigns" ma:readOnly="false" ma:default="" ma:fieldId="{1df42cc3-2301-4f11-a52a-6ead923c29ed}" ma:taxonomyMulti="true" ma:sspId="8f79753a-75d3-41f5-8ca3-40b843941b4f" ma:termSetId="ca0e50d4-faa1-44ce-961e-bb1441c60e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ClientViewer" ma:index="17" nillable="true" ma:displayName="Client Viewer" ma:default="" ma:internalName="TPClientViewer">
      <xsd:simpleType>
        <xsd:restriction base="dms:Text"/>
      </xsd:simpleType>
    </xsd:element>
    <xsd:element name="ClipArtFilename" ma:index="18" nillable="true" ma:displayName="Clip Art Name" ma:default="" ma:internalName="ClipArtFilename" ma:readOnly="false">
      <xsd:simpleType>
        <xsd:restriction base="dms:Text"/>
      </xsd:simpleType>
    </xsd:element>
    <xsd:element name="TPCommandLine" ma:index="19" nillable="true" ma:displayName="Command Line" ma:default="" ma:internalName="TPCommandLine">
      <xsd:simpleType>
        <xsd:restriction base="dms:Text"/>
      </xsd:simpleType>
    </xsd:element>
    <xsd:element name="TPComponent" ma:index="20" nillable="true" ma:displayName="Component" ma:default="" ma:internalName="TPComponent">
      <xsd:simpleType>
        <xsd:restriction base="dms:Text"/>
      </xsd:simpleType>
    </xsd:element>
    <xsd:element name="ContentItem" ma:index="21" nillable="true" ma:displayName="Content Item" ma:default="" ma:hidden="true" ma:internalName="ContentItem" ma:readOnly="false">
      <xsd:simpleType>
        <xsd:restriction base="dms:Unknown"/>
      </xsd:simpleType>
    </xsd:element>
    <xsd:element name="CrawlForDependencies" ma:index="23" nillable="true" ma:displayName="Crawl for Dependencies?" ma:default="true" ma:internalName="CrawlForDependencies" ma:readOnly="false">
      <xsd:simpleType>
        <xsd:restriction base="dms:Boolean"/>
      </xsd:simpleType>
    </xsd:element>
    <xsd:element name="CSXHash" ma:index="26" nillable="true" ma:displayName="CSX Hash" ma:default="" ma:indexed="true" ma:internalName="CSXHash" ma:readOnly="false">
      <xsd:simpleType>
        <xsd:restriction base="dms:Text"/>
      </xsd:simpleType>
    </xsd:element>
    <xsd:element name="CSXSubmissionMarket" ma:index="27" nillable="true" ma:displayName="CSX Submission Market" ma:default="" ma:list="{2FBD1B11-2ACE-4FDC-B5A3-635D4ADF6F1B}" ma:internalName="CSXSubmissionMarket" ma:readOnly="false" ma:showField="MarketName" ma:web="4873beb7-5857-4685-be1f-d57550cc96cc">
      <xsd:simpleType>
        <xsd:restriction base="dms:Lookup"/>
      </xsd:simpleType>
    </xsd:element>
    <xsd:element name="CSXUpdate" ma:index="28" nillable="true" ma:displayName="CSX Updated?" ma:default="false" ma:internalName="CSXUpdate" ma:readOnly="false">
      <xsd:simpleType>
        <xsd:restriction base="dms:Boolean"/>
      </xsd:simpleType>
    </xsd:element>
    <xsd:element name="IntlLangReviewDate" ma:index="29" nillable="true" ma:displayName="Date to Complete Intl QA" ma:default="" ma:internalName="IntlLangReviewDate" ma:readOnly="false">
      <xsd:simpleType>
        <xsd:restriction base="dms:DateTime"/>
      </xsd:simpleType>
    </xsd:element>
    <xsd:element name="IsDeleted" ma:index="30" nillable="true" ma:displayName="Deleted?" ma:default="" ma:internalName="IsDeleted" ma:readOnly="false">
      <xsd:simpleType>
        <xsd:restriction base="dms:Boolean"/>
      </xsd:simpleType>
    </xsd:element>
    <xsd:element name="APDescription" ma:index="31" nillable="true" ma:displayName="Description" ma:default="" ma:internalName="APDescription" ma:readOnly="false">
      <xsd:simpleType>
        <xsd:restriction base="dms:Note"/>
      </xsd:simpleType>
    </xsd:element>
    <xsd:element name="DirectSourceMarket" ma:index="32" nillable="true" ma:displayName="Direct Source Market Group" ma:default="" ma:internalName="DirectSourceMarket" ma:readOnly="false">
      <xsd:simpleType>
        <xsd:restriction base="dms:Text"/>
      </xsd:simpleType>
    </xsd:element>
    <xsd:element name="Downloads" ma:index="33" nillable="true" ma:displayName="Downloads" ma:default="0" ma:hidden="true" ma:internalName="Downloads" ma:readOnly="false">
      <xsd:simpleType>
        <xsd:restriction base="dms:Unknown"/>
      </xsd:simpleType>
    </xsd:element>
    <xsd:element name="DSATActionTaken" ma:index="34" nillable="true" ma:displayName="DSAT Action Taken" ma:default="" ma:internalName="DSATActionTaken" ma:readOnly="false">
      <xsd:simpleType>
        <xsd:restriction base="dms:Choice">
          <xsd:enumeration value="Best Bets"/>
          <xsd:enumeration value="Expire"/>
          <xsd:enumeration value="Hide"/>
          <xsd:enumeration value="None"/>
        </xsd:restriction>
      </xsd:simpleType>
    </xsd:element>
    <xsd:element name="APEditor" ma:index="35" nillable="true" ma:displayName="Editor" ma:default="" ma:list="UserInfo" ma:internalName="APEdi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ialStatus" ma:index="36" nillable="true" ma:displayName="Editorial Status" ma:default="" ma:internalName="EditorialStatus" ma:readOnly="false">
      <xsd:simpleType>
        <xsd:restriction base="dms:Unknown"/>
      </xsd:simpleType>
    </xsd:element>
    <xsd:element name="EditorialTags" ma:index="37" nillable="true" ma:displayName="Editorial Tags" ma:default="" ma:internalName="EditorialTags">
      <xsd:simpleType>
        <xsd:restriction base="dms:Unknown"/>
      </xsd:simpleType>
    </xsd:element>
    <xsd:element name="TPExecutable" ma:index="38" nillable="true" ma:displayName="Executable" ma:default="" ma:internalName="TPExecutable">
      <xsd:simpleType>
        <xsd:restriction base="dms:Text"/>
      </xsd:simpleType>
    </xsd:element>
    <xsd:element name="FeatureTagsTaxHTField0" ma:index="40" nillable="true" ma:taxonomy="true" ma:internalName="FeatureTagsTaxHTField0" ma:taxonomyFieldName="FeatureTags" ma:displayName="Features" ma:readOnly="false" ma:default="" ma:fieldId="{7fc0d542-15c6-4882-a8e3-13bca44403fb}" ma:taxonomyMulti="true" ma:sspId="8f79753a-75d3-41f5-8ca3-40b843941b4f" ma:termSetId="f1ab6845-967d-4854-a0ba-4ec07f0f8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FriendlyName" ma:index="41" nillable="true" ma:displayName="Friendly Name" ma:default="" ma:internalName="TPFriendlyName">
      <xsd:simpleType>
        <xsd:restriction base="dms:Text"/>
      </xsd:simpleType>
    </xsd:element>
    <xsd:element name="FriendlyTitle" ma:index="42" nillable="true" ma:displayName="Friendly Title" ma:default="" ma:description="Shorter title to be used when displaying search results" ma:internalName="FriendlyTitle" ma:readOnly="false">
      <xsd:simpleType>
        <xsd:restriction base="dms:Text"/>
      </xsd:simpleType>
    </xsd:element>
    <xsd:element name="PrimaryImageGen" ma:index="43" nillable="true" ma:displayName="Generate Images?" ma:default="true" ma:internalName="PrimaryImageGen">
      <xsd:simpleType>
        <xsd:restriction base="dms:Boolean"/>
      </xsd:simpleType>
    </xsd:element>
    <xsd:element name="HandoffToMSDN" ma:index="44" nillable="true" ma:displayName="Handoff To MSDN Date" ma:default="" ma:internalName="HandoffToMSDN" ma:readOnly="false">
      <xsd:simpleType>
        <xsd:restriction base="dms:DateTime"/>
      </xsd:simpleType>
    </xsd:element>
    <xsd:element name="InProjectListLookup" ma:index="45" nillable="true" ma:displayName="InProjectListLookup" ma:list="{9E343742-310B-4684-A24C-1D137CB4B230}" ma:internalName="InProjectListLookup" ma:readOnly="true" ma:showField="InProjectLis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InstallLocation" ma:index="46" nillable="true" ma:displayName="Install Location" ma:default="" ma:internalName="TPInstallLocation">
      <xsd:simpleType>
        <xsd:restriction base="dms:Text"/>
      </xsd:simpleType>
    </xsd:element>
    <xsd:element name="InternalTagsTaxHTField0" ma:index="48" nillable="true" ma:taxonomy="true" ma:internalName="InternalTagsTaxHTField0" ma:taxonomyFieldName="InternalTags" ma:displayName="Internal Tags" ma:readOnly="false" ma:default="" ma:fieldId="{1490b8a4-2706-41ec-b5e3-73176dccf34e}" ma:taxonomyMulti="true" ma:sspId="8f79753a-75d3-41f5-8ca3-40b843941b4f" ma:termSetId="82b6639e-f7fc-4c18-ad2d-003a6e7077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tlLangReview" ma:index="49" nillable="true" ma:displayName="Intl Lang QA Review Required?" ma:default="" ma:internalName="IntlLangReview" ma:readOnly="false">
      <xsd:simpleType>
        <xsd:restriction base="dms:Boolean"/>
      </xsd:simpleType>
    </xsd:element>
    <xsd:element name="IntlLangReviewer" ma:index="50" nillable="true" ma:displayName="Intl Lang QA Reviewer" ma:default="" ma:internalName="IntlLangReviewer" ma:readOnly="false">
      <xsd:simpleType>
        <xsd:restriction base="dms:Text"/>
      </xsd:simpleType>
    </xsd:element>
    <xsd:element name="MarketSpecific" ma:index="51" nillable="true" ma:displayName="Is Market Specific?" ma:default="" ma:internalName="MarketSpecific" ma:readOnly="false">
      <xsd:simpleType>
        <xsd:restriction base="dms:Boolean"/>
      </xsd:simpleType>
    </xsd:element>
    <xsd:element name="LastCompleteVersionLookup" ma:index="52" nillable="true" ma:displayName="Last Complete Version Lookup" ma:default="" ma:list="{9E343742-310B-4684-A24C-1D137CB4B230}" ma:internalName="LastCompleteVersionLookup" ma:readOnly="true" ma:showField="LastComplete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HandOff" ma:index="53" nillable="true" ma:displayName="Last Hand-off" ma:default="" ma:internalName="LastHandOff" ma:readOnly="false">
      <xsd:simpleType>
        <xsd:restriction base="dms:DateTime"/>
      </xsd:simpleType>
    </xsd:element>
    <xsd:element name="LastModifiedDateTime" ma:index="54" nillable="true" ma:displayName="Last Modified Date" ma:default="" ma:internalName="LastModifiedDateTime" ma:readOnly="false">
      <xsd:simpleType>
        <xsd:restriction base="dms:DateTime"/>
      </xsd:simpleType>
    </xsd:element>
    <xsd:element name="LastPreviewErrorLookup" ma:index="55" nillable="true" ma:displayName="Last Preview Attempt Error" ma:default="" ma:list="{9E343742-310B-4684-A24C-1D137CB4B230}" ma:internalName="LastPreviewErrorLookup" ma:readOnly="true" ma:showField="LastPreview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ResultLookup" ma:index="56" nillable="true" ma:displayName="Last Preview Attempt Result" ma:default="" ma:list="{9E343742-310B-4684-A24C-1D137CB4B230}" ma:internalName="LastPreviewResultLookup" ma:readOnly="true" ma:showField="LastPreview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AttemptDateLookup" ma:index="57" nillable="true" ma:displayName="Last Preview Attempted On" ma:default="" ma:list="{9E343742-310B-4684-A24C-1D137CB4B230}" ma:internalName="LastPreviewAttemptDateLookup" ma:readOnly="true" ma:showField="LastPreview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edByLookup" ma:index="58" nillable="true" ma:displayName="Last Previewed By" ma:default="" ma:list="{9E343742-310B-4684-A24C-1D137CB4B230}" ma:internalName="LastPreviewedByLookup" ma:readOnly="true" ma:showField="LastPreview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TimeLookup" ma:index="59" nillable="true" ma:displayName="Last Previewed Date" ma:default="" ma:list="{9E343742-310B-4684-A24C-1D137CB4B230}" ma:internalName="LastPreviewTimeLookup" ma:readOnly="true" ma:showField="LastPreview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VersionLookup" ma:index="60" nillable="true" ma:displayName="Last Previewed Version" ma:default="" ma:list="{9E343742-310B-4684-A24C-1D137CB4B230}" ma:internalName="LastPreviewVersionLookup" ma:readOnly="true" ma:showField="LastPreview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rrorLookup" ma:index="61" nillable="true" ma:displayName="Last Publish Attempt Error" ma:default="" ma:list="{9E343742-310B-4684-A24C-1D137CB4B230}" ma:internalName="LastPublishErrorLookup" ma:readOnly="true" ma:showField="LastPublish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ResultLookup" ma:index="62" nillable="true" ma:displayName="Last Publish Attempt Result" ma:default="" ma:list="{9E343742-310B-4684-A24C-1D137CB4B230}" ma:internalName="LastPublishResultLookup" ma:readOnly="true" ma:showField="LastPublish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AttemptDateLookup" ma:index="63" nillable="true" ma:displayName="Last Publish Attempted On" ma:default="" ma:list="{9E343742-310B-4684-A24C-1D137CB4B230}" ma:internalName="LastPublishAttemptDateLookup" ma:readOnly="true" ma:showField="LastPublish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dByLookup" ma:index="64" nillable="true" ma:displayName="Last Published By" ma:default="" ma:list="{9E343742-310B-4684-A24C-1D137CB4B230}" ma:internalName="LastPublishedByLookup" ma:readOnly="true" ma:showField="LastPublish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TimeLookup" ma:index="65" nillable="true" ma:displayName="Last Published Date" ma:default="" ma:list="{9E343742-310B-4684-A24C-1D137CB4B230}" ma:internalName="LastPublishTimeLookup" ma:readOnly="true" ma:showField="LastPublish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VersionLookup" ma:index="66" nillable="true" ma:displayName="Last Published Version" ma:default="" ma:list="{9E343742-310B-4684-A24C-1D137CB4B230}" ma:internalName="LastPublishVersionLookup" ma:readOnly="true" ma:showField="LastPublish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LaunchHelpLinkType" ma:index="67" nillable="true" ma:displayName="Launch Help Link Type" ma:default="Template" ma:internalName="TPLaunchHelpLinkType">
      <xsd:simpleType>
        <xsd:restriction base="dms:Choice">
          <xsd:enumeration value="Template"/>
          <xsd:enumeration value="Training"/>
          <xsd:enumeration value="URL"/>
          <xsd:enumeration value="None"/>
        </xsd:restriction>
      </xsd:simpleType>
    </xsd:element>
    <xsd:element name="LegacyData" ma:index="68" nillable="true" ma:displayName="Legacy Data" ma:default="" ma:internalName="LegacyData" ma:readOnly="false">
      <xsd:simpleType>
        <xsd:restriction base="dms:Note"/>
      </xsd:simpleType>
    </xsd:element>
    <xsd:element name="TPLaunchHelpLink" ma:index="69" nillable="true" ma:displayName="Link to Launch Help Topic" ma:default="" ma:internalName="TPLaunchHelpLink">
      <xsd:simpleType>
        <xsd:restriction base="dms:Text"/>
      </xsd:simpleType>
    </xsd:element>
    <xsd:element name="LocComments" ma:index="70" nillable="true" ma:displayName="Loc Approval Comments" ma:default="" ma:internalName="LocComments" ma:readOnly="false">
      <xsd:simpleType>
        <xsd:restriction base="dms:Note"/>
      </xsd:simpleType>
    </xsd:element>
    <xsd:element name="LocLastLocAttemptVersionLookup" ma:index="71" nillable="true" ma:displayName="Loc Last Loc Attempt Version" ma:default="" ma:list="{7DD1DCEC-E449-43D3-891F-7DC62F62AD21}" ma:internalName="LocLastLocAttemptVersionLookup" ma:readOnly="false" ma:showField="LastLocAttemptVersion" ma:web="4873beb7-5857-4685-be1f-d57550cc96cc">
      <xsd:simpleType>
        <xsd:restriction base="dms:Lookup"/>
      </xsd:simpleType>
    </xsd:element>
    <xsd:element name="LocLastLocAttemptVersionTypeLookup" ma:index="72" nillable="true" ma:displayName="Loc Last Loc Attempt Version Type" ma:default="" ma:list="{7DD1DCEC-E449-43D3-891F-7DC62F62AD21}" ma:internalName="LocLastLocAttemptVersionTypeLookup" ma:readOnly="true" ma:showField="LastLocAttemptVersionType" ma:web="4873beb7-5857-4685-be1f-d57550cc96cc">
      <xsd:simpleType>
        <xsd:restriction base="dms:Lookup"/>
      </xsd:simpleType>
    </xsd:element>
    <xsd:element name="LocManualTestRequired" ma:index="73" nillable="true" ma:displayName="Loc Manual Test Required" ma:default="" ma:internalName="LocManualTestRequired" ma:readOnly="false">
      <xsd:simpleType>
        <xsd:restriction base="dms:Boolean"/>
      </xsd:simpleType>
    </xsd:element>
    <xsd:element name="LocMarketGroupTiers2" ma:index="74" nillable="true" ma:displayName="Loc Market Group Tiers" ma:internalName="LocMarketGroupTiers2" ma:readOnly="false">
      <xsd:simpleType>
        <xsd:restriction base="dms:Unknown"/>
      </xsd:simpleType>
    </xsd:element>
    <xsd:element name="LocNewPublishedVersionLookup" ma:index="75" nillable="true" ma:displayName="Loc New Published Version Lookup" ma:default="" ma:list="{7DD1DCEC-E449-43D3-891F-7DC62F62AD21}" ma:internalName="LocNewPublishedVersionLookup" ma:readOnly="true" ma:showField="NewPublishedVersion" ma:web="4873beb7-5857-4685-be1f-d57550cc96cc">
      <xsd:simpleType>
        <xsd:restriction base="dms:Lookup"/>
      </xsd:simpleType>
    </xsd:element>
    <xsd:element name="LocOverallHandbackStatusLookup" ma:index="76" nillable="true" ma:displayName="Loc Overall Handback Status" ma:default="" ma:list="{7DD1DCEC-E449-43D3-891F-7DC62F62AD21}" ma:internalName="LocOverallHandbackStatusLookup" ma:readOnly="true" ma:showField="OverallHandbackStatus" ma:web="4873beb7-5857-4685-be1f-d57550cc96cc">
      <xsd:simpleType>
        <xsd:restriction base="dms:Lookup"/>
      </xsd:simpleType>
    </xsd:element>
    <xsd:element name="LocOverallLocStatusLookup" ma:index="77" nillable="true" ma:displayName="Loc Overall Localize Status" ma:default="" ma:list="{7DD1DCEC-E449-43D3-891F-7DC62F62AD21}" ma:internalName="LocOverallLocStatusLookup" ma:readOnly="true" ma:showField="OverallLocStatus" ma:web="4873beb7-5857-4685-be1f-d57550cc96cc">
      <xsd:simpleType>
        <xsd:restriction base="dms:Lookup"/>
      </xsd:simpleType>
    </xsd:element>
    <xsd:element name="LocOverallPreviewStatusLookup" ma:index="78" nillable="true" ma:displayName="Loc Overall Preview Status" ma:default="" ma:list="{7DD1DCEC-E449-43D3-891F-7DC62F62AD21}" ma:internalName="LocOverallPreviewStatusLookup" ma:readOnly="true" ma:showField="OverallPreviewStatus" ma:web="4873beb7-5857-4685-be1f-d57550cc96cc">
      <xsd:simpleType>
        <xsd:restriction base="dms:Lookup"/>
      </xsd:simpleType>
    </xsd:element>
    <xsd:element name="LocOverallPublishStatusLookup" ma:index="79" nillable="true" ma:displayName="Loc Overall Publish Status" ma:default="" ma:list="{7DD1DCEC-E449-43D3-891F-7DC62F62AD21}" ma:internalName="LocOverallPublishStatusLookup" ma:readOnly="true" ma:showField="OverallPublishStatus" ma:web="4873beb7-5857-4685-be1f-d57550cc96cc">
      <xsd:simpleType>
        <xsd:restriction base="dms:Lookup"/>
      </xsd:simpleType>
    </xsd:element>
    <xsd:element name="IntlLocPriority" ma:index="80" nillable="true" ma:displayName="Loc Priority" ma:default="" ma:internalName="IntlLocPriority" ma:readOnly="false">
      <xsd:simpleType>
        <xsd:restriction base="dms:Unknown"/>
      </xsd:simpleType>
    </xsd:element>
    <xsd:element name="LocProcessedForHandoffsLookup" ma:index="81" nillable="true" ma:displayName="Loc Processed For Handoffs" ma:default="" ma:list="{7DD1DCEC-E449-43D3-891F-7DC62F62AD21}" ma:internalName="LocProcessedForHandoffsLookup" ma:readOnly="true" ma:showField="ProcessedForHandoffs" ma:web="4873beb7-5857-4685-be1f-d57550cc96cc">
      <xsd:simpleType>
        <xsd:restriction base="dms:Lookup"/>
      </xsd:simpleType>
    </xsd:element>
    <xsd:element name="LocProcessedForMarketsLookup" ma:index="82" nillable="true" ma:displayName="Loc Processed For Markets" ma:default="" ma:list="{7DD1DCEC-E449-43D3-891F-7DC62F62AD21}" ma:internalName="LocProcessedForMarketsLookup" ma:readOnly="true" ma:showField="ProcessedForMarkets" ma:web="4873beb7-5857-4685-be1f-d57550cc96cc">
      <xsd:simpleType>
        <xsd:restriction base="dms:Lookup"/>
      </xsd:simpleType>
    </xsd:element>
    <xsd:element name="LocPublishedDependentAssetsLookup" ma:index="83" nillable="true" ma:displayName="Loc Published Dependent Assets" ma:default="" ma:list="{7DD1DCEC-E449-43D3-891F-7DC62F62AD21}" ma:internalName="LocPublishedDependentAssetsLookup" ma:readOnly="true" ma:showField="PublishedDependentAssets" ma:web="4873beb7-5857-4685-be1f-d57550cc96cc">
      <xsd:simpleType>
        <xsd:restriction base="dms:Lookup"/>
      </xsd:simpleType>
    </xsd:element>
    <xsd:element name="LocPublishedLinkedAssetsLookup" ma:index="84" nillable="true" ma:displayName="Loc Published Linked Assets" ma:default="" ma:list="{7DD1DCEC-E449-43D3-891F-7DC62F62AD21}" ma:internalName="LocPublishedLinkedAssetsLookup" ma:readOnly="true" ma:showField="PublishedLinkedAssets" ma:web="4873beb7-5857-4685-be1f-d57550cc96cc">
      <xsd:simpleType>
        <xsd:restriction base="dms:Lookup"/>
      </xsd:simpleType>
    </xsd:element>
    <xsd:element name="LocRecommendedHandoff" ma:index="85" nillable="true" ma:displayName="Loc Recommended Handoff" ma:default="" ma:indexed="true" ma:internalName="LocRecommendedHandoff" ma:readOnly="false">
      <xsd:simpleType>
        <xsd:restriction base="dms:Text"/>
      </xsd:simpleType>
    </xsd:element>
    <xsd:element name="LocalizationTagsTaxHTField0" ma:index="87" nillable="true" ma:taxonomy="true" ma:internalName="LocalizationTagsTaxHTField0" ma:taxonomyFieldName="LocalizationTags" ma:displayName="Localization Tags" ma:readOnly="false" ma:default="" ma:fieldId="{00f02cb3-2c7c-424a-9c61-10e9b6878429}" ma:taxonomyMulti="true" ma:sspId="8f79753a-75d3-41f5-8ca3-40b843941b4f" ma:termSetId="5b7703a5-8e8b-4b58-8b31-1cea35331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achineTranslated" ma:index="88" nillable="true" ma:displayName="Machine Translated" ma:default="" ma:internalName="MachineTranslated" ma:readOnly="false">
      <xsd:simpleType>
        <xsd:restriction base="dms:Boolean"/>
      </xsd:simpleType>
    </xsd:element>
    <xsd:element name="Manager" ma:index="89" nillable="true" ma:displayName="Manager" ma:hidden="true" ma:internalName="Manager" ma:readOnly="false">
      <xsd:simpleType>
        <xsd:restriction base="dms:Text"/>
      </xsd:simpleType>
    </xsd:element>
    <xsd:element name="Markets" ma:index="90" nillable="true" ma:displayName="Markets" ma:default="" ma:description="Leave blank to show in all markets" ma:list="{2FBD1B11-2ACE-4FDC-B5A3-635D4ADF6F1B}" ma:internalName="Markets" ma:readOnly="false" ma:showField="MarketNa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ilestone" ma:index="91" nillable="true" ma:displayName="Milestone" ma:default="" ma:internalName="Milestone" ma:readOnly="false">
      <xsd:simpleType>
        <xsd:restriction base="dms:Unknown"/>
      </xsd:simpleType>
    </xsd:element>
    <xsd:element name="TPNamespace" ma:index="94" nillable="true" ma:displayName="Namespace" ma:default="" ma:internalName="TPNamespace">
      <xsd:simpleType>
        <xsd:restriction base="dms:Text"/>
      </xsd:simpleType>
    </xsd:element>
    <xsd:element name="NumericId" ma:index="95" nillable="true" ma:displayName="Numeric ID" ma:default="" ma:indexed="true" ma:internalName="NumericId" ma:readOnly="false">
      <xsd:simpleType>
        <xsd:restriction base="dms:Number"/>
      </xsd:simpleType>
    </xsd:element>
    <xsd:element name="NumOfRatingsLookup" ma:index="96" nillable="true" ma:displayName="NumOfRatings" ma:default="" ma:list="{9E343742-310B-4684-A24C-1D137CB4B230}" ma:internalName="NumOfRatingsLookup" ma:readOnly="true" ma:showField="NumOfRating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OCacheId" ma:index="97" nillable="true" ma:displayName="OOCacheId" ma:internalName="OOCacheId" ma:readOnly="false">
      <xsd:simpleType>
        <xsd:restriction base="dms:Text"/>
      </xsd:simpleType>
    </xsd:element>
    <xsd:element name="OpenTemplate" ma:index="98" nillable="true" ma:displayName="Open Template" ma:default="true" ma:internalName="OpenTemplate">
      <xsd:simpleType>
        <xsd:restriction base="dms:Boolean"/>
      </xsd:simpleType>
    </xsd:element>
    <xsd:element name="OriginAsset" ma:index="99" nillable="true" ma:displayName="Origin Asset" ma:default="" ma:internalName="OriginAsset" ma:readOnly="false">
      <xsd:simpleType>
        <xsd:restriction base="dms:Text"/>
      </xsd:simpleType>
    </xsd:element>
    <xsd:element name="OriginalRelease" ma:index="100" nillable="true" ma:displayName="Original Release" ma:default="15" ma:internalName="OriginalRelease" ma:readOnly="false">
      <xsd:simpleType>
        <xsd:restriction base="dms:Choice">
          <xsd:enumeration value="14"/>
          <xsd:enumeration value="15"/>
          <xsd:enumeration value="16"/>
        </xsd:restriction>
      </xsd:simpleType>
    </xsd:element>
    <xsd:element name="OriginalSourceMarket" ma:index="101" nillable="true" ma:displayName="Original Source Market Group" ma:default="" ma:internalName="OriginalSourceMarket" ma:readOnly="false">
      <xsd:simpleType>
        <xsd:restriction base="dms:Text"/>
      </xsd:simpleType>
    </xsd:element>
    <xsd:element name="OutputCachingOn" ma:index="102" nillable="true" ma:displayName="Output Caching" ma:default="true" ma:hidden="true" ma:internalName="OutputCachingOn" ma:readOnly="false">
      <xsd:simpleType>
        <xsd:restriction base="dms:Boolean"/>
      </xsd:simpleType>
    </xsd:element>
    <xsd:element name="ParentAssetId" ma:index="103" nillable="true" ma:displayName="Parent Asset Id" ma:default="" ma:internalName="ParentAssetId" ma:readOnly="false">
      <xsd:simpleType>
        <xsd:restriction base="dms:Text"/>
      </xsd:simpleType>
    </xsd:element>
    <xsd:element name="PlannedPubDate" ma:index="104" nillable="true" ma:displayName="Planned Publish Date" ma:default="" ma:indexed="true" ma:internalName="PlannedPubDate" ma:readOnly="false">
      <xsd:simpleType>
        <xsd:restriction base="dms:DateTime"/>
      </xsd:simpleType>
    </xsd:element>
    <xsd:element name="PolicheckWords" ma:index="105" nillable="true" ma:displayName="Policheck Words" ma:default="" ma:internalName="PolicheckWords" ma:readOnly="false">
      <xsd:simpleType>
        <xsd:restriction base="dms:Text"/>
      </xsd:simpleType>
    </xsd:element>
    <xsd:element name="BusinessGroup" ma:index="106" nillable="true" ma:displayName="Product Division Owner" ma:default="" ma:internalName="BusinessGroup" ma:readOnly="false">
      <xsd:simpleType>
        <xsd:restriction base="dms:Unknown"/>
      </xsd:simpleType>
    </xsd:element>
    <xsd:element name="UAProjectedTotalWords" ma:index="107" nillable="true" ma:displayName="Projected Word Count" ma:default="" ma:internalName="UAProjectedTotalWords" ma:readOnly="false">
      <xsd:simpleType>
        <xsd:restriction base="dms:Unknown"/>
      </xsd:simpleType>
    </xsd:element>
    <xsd:element name="Provider" ma:index="108" nillable="true" ma:displayName="Provider" ma:default="" ma:internalName="Provider" ma:readOnly="false">
      <xsd:simpleType>
        <xsd:restriction base="dms:Unknown"/>
      </xsd:simpleType>
    </xsd:element>
    <xsd:element name="Providers" ma:index="109" nillable="true" ma:displayName="Providers" ma:default="" ma:internalName="Providers">
      <xsd:simpleType>
        <xsd:restriction base="dms:Unknown"/>
      </xsd:simpleType>
    </xsd:element>
    <xsd:element name="PublishStatusLookup" ma:index="110" nillable="true" ma:displayName="Publish Status" ma:default="" ma:list="{9E343742-310B-4684-A24C-1D137CB4B230}" ma:internalName="PublishStatusLookup" ma:readOnly="false" ma:showField="PublishStatu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shTargets" ma:index="111" nillable="true" ma:displayName="Publish Target" ma:default="OfficeOnlineVNext" ma:internalName="PublishTargets" ma:readOnly="false">
      <xsd:simpleType>
        <xsd:restriction base="dms:Unknown"/>
      </xsd:simpleType>
    </xsd:element>
    <xsd:element name="RecommendationsModifier" ma:index="112" nillable="true" ma:displayName="Recommendations Modifier" ma:default="" ma:internalName="RecommendationsModifier" ma:readOnly="false">
      <xsd:simpleType>
        <xsd:restriction base="dms:Number"/>
      </xsd:simpleType>
    </xsd:element>
    <xsd:element name="ArtSampleDocs" ma:index="113" nillable="true" ma:displayName="Sample Docs" ma:default="" ma:hidden="true" ma:internalName="ArtSampleDocs" ma:readOnly="false">
      <xsd:simpleType>
        <xsd:restriction base="dms:Text"/>
      </xsd:simpleType>
    </xsd:element>
    <xsd:element name="ScenarioTagsTaxHTField0" ma:index="115" nillable="true" ma:taxonomy="true" ma:internalName="ScenarioTagsTaxHTField0" ma:taxonomyFieldName="ScenarioTags" ma:displayName="Scenarios" ma:readOnly="false" ma:default="" ma:fieldId="{93aef74d-6c78-4815-8310-51477dceeccc}" ma:taxonomyMulti="true" ma:sspId="8f79753a-75d3-41f5-8ca3-40b843941b4f" ma:termSetId="4b7d5f16-e2f2-4fc0-bab3-6e8b931e57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owIn" ma:index="117" nillable="true" ma:displayName="Show In" ma:default="Show everywhere" ma:internalName="ShowIn" ma:readOnly="false">
      <xsd:simpleType>
        <xsd:restriction base="dms:Choice">
          <xsd:enumeration value="Hide on web"/>
          <xsd:enumeration value="On Web no search"/>
          <xsd:enumeration value="Show everywhere"/>
          <xsd:enumeration value="Special use only"/>
        </xsd:restriction>
      </xsd:simpleType>
    </xsd:element>
    <xsd:element name="SourceTitle" ma:index="118" nillable="true" ma:displayName="Source Title" ma:default="" ma:indexed="true" ma:internalName="SourceTitle" ma:readOnly="false">
      <xsd:simpleType>
        <xsd:restriction base="dms:Text"/>
      </xsd:simpleType>
    </xsd:element>
    <xsd:element name="CSXSubmissionDate" ma:index="119" nillable="true" ma:displayName="Submission Date" ma:default="" ma:internalName="CSXSubmissionDate" ma:readOnly="false">
      <xsd:simpleType>
        <xsd:restriction base="dms:DateTime"/>
      </xsd:simpleType>
    </xsd:element>
    <xsd:element name="SubmitterId" ma:index="120" nillable="true" ma:displayName="Submitter ID" ma:default="" ma:internalName="SubmitterId" ma:readOnly="false">
      <xsd:simpleType>
        <xsd:restriction base="dms:Text"/>
      </xsd:simpleType>
    </xsd:element>
    <xsd:element name="TaxCatchAll" ma:index="121" nillable="true" ma:displayName="Taxonomy Catch All Column" ma:hidden="true" ma:list="{530f955b-6704-4601-bd83-f81d87f1e440}" ma:internalName="TaxCatchAll" ma:showField="CatchAllData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2" nillable="true" ma:displayName="Taxonomy Catch All Column1" ma:hidden="true" ma:list="{530f955b-6704-4601-bd83-f81d87f1e440}" ma:internalName="TaxCatchAllLabel" ma:readOnly="true" ma:showField="CatchAllDataLabel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emplateStatus" ma:index="123" nillable="true" ma:displayName="Template Status" ma:default="" ma:internalName="TemplateStatus">
      <xsd:simpleType>
        <xsd:restriction base="dms:Unknown"/>
      </xsd:simpleType>
    </xsd:element>
    <xsd:element name="TemplateTemplateType" ma:index="124" nillable="true" ma:displayName="Template Type" ma:default="" ma:internalName="TemplateTemplateType">
      <xsd:simpleType>
        <xsd:restriction base="dms:Unknown"/>
      </xsd:simpleType>
    </xsd:element>
    <xsd:element name="ThumbnailAssetId" ma:index="125" nillable="true" ma:displayName="Thumbnail Image Asset" ma:default="" ma:internalName="ThumbnailAssetId" ma:readOnly="false">
      <xsd:simpleType>
        <xsd:restriction base="dms:Text"/>
      </xsd:simpleType>
    </xsd:element>
    <xsd:element name="TimesCloned" ma:index="126" nillable="true" ma:displayName="Times Cloned" ma:default="" ma:internalName="TimesCloned" ma:readOnly="false">
      <xsd:simpleType>
        <xsd:restriction base="dms:Number"/>
      </xsd:simpleType>
    </xsd:element>
    <xsd:element name="TrustLevel" ma:index="128" nillable="true" ma:displayName="Trust Level" ma:default="1 Microsoft Managed Content" ma:internalName="TrustLevel" ma:readOnly="false">
      <xsd:simpleType>
        <xsd:restriction base="dms:Unknown"/>
      </xsd:simpleType>
    </xsd:element>
    <xsd:element name="UALocComments" ma:index="129" nillable="true" ma:displayName="UA Loc Comments" ma:default="" ma:internalName="UALocComments" ma:readOnly="false">
      <xsd:simpleType>
        <xsd:restriction base="dms:Note"/>
      </xsd:simpleType>
    </xsd:element>
    <xsd:element name="UALocRecommendation" ma:index="130" nillable="true" ma:displayName="UA Loc Recommendation" ma:default="Localize" ma:internalName="UALocRecommendation" ma:readOnly="false">
      <xsd:simpleType>
        <xsd:restriction base="dms:Choice">
          <xsd:enumeration value="Localize"/>
          <xsd:enumeration value="Never Localize"/>
          <xsd:enumeration value="Priority Localize"/>
        </xsd:restriction>
      </xsd:simpleType>
    </xsd:element>
    <xsd:element name="UANotes" ma:index="131" nillable="true" ma:displayName="UA Notes" ma:default="" ma:internalName="UANotes" ma:readOnly="false">
      <xsd:simpleType>
        <xsd:restriction base="dms:Note"/>
      </xsd:simpleType>
    </xsd:element>
    <xsd:element name="TPAppVersion" ma:index="132" nillable="true" ma:displayName="Version" ma:default="" ma:internalName="TPAppVersion">
      <xsd:simpleType>
        <xsd:restriction base="dms:Text"/>
      </xsd:simpleType>
    </xsd:element>
    <xsd:element name="VoteCount" ma:index="133" nillable="true" ma:displayName="Vote Count" ma:default="" ma:internalName="VoteCount" ma:readOnly="fals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2" ma:displayName="Content Type"/>
        <xsd:element ref="dc:title" minOccurs="0" maxOccurs="1" ma:index="12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irectSourceMarket xmlns="4873beb7-5857-4685-be1f-d57550cc96cc" xsi:nil="true"/>
    <ApprovalStatus xmlns="4873beb7-5857-4685-be1f-d57550cc96cc">InProgress</ApprovalStatus>
    <MarketSpecific xmlns="4873beb7-5857-4685-be1f-d57550cc96cc">false</MarketSpecific>
    <LocComments xmlns="4873beb7-5857-4685-be1f-d57550cc96cc" xsi:nil="true"/>
    <ThumbnailAssetId xmlns="4873beb7-5857-4685-be1f-d57550cc96cc" xsi:nil="true"/>
    <PrimaryImageGen xmlns="4873beb7-5857-4685-be1f-d57550cc96cc">false</PrimaryImageGen>
    <LegacyData xmlns="4873beb7-5857-4685-be1f-d57550cc96cc" xsi:nil="true"/>
    <LocRecommendedHandoff xmlns="4873beb7-5857-4685-be1f-d57550cc96cc" xsi:nil="true"/>
    <BusinessGroup xmlns="4873beb7-5857-4685-be1f-d57550cc96cc" xsi:nil="true"/>
    <BlockPublish xmlns="4873beb7-5857-4685-be1f-d57550cc96cc">false</BlockPublish>
    <TPFriendlyName xmlns="4873beb7-5857-4685-be1f-d57550cc96cc" xsi:nil="true"/>
    <NumericId xmlns="4873beb7-5857-4685-be1f-d57550cc96cc" xsi:nil="true"/>
    <APEditor xmlns="4873beb7-5857-4685-be1f-d57550cc96cc">
      <UserInfo>
        <DisplayName/>
        <AccountId xsi:nil="true"/>
        <AccountType/>
      </UserInfo>
    </APEditor>
    <SourceTitle xmlns="4873beb7-5857-4685-be1f-d57550cc96cc" xsi:nil="true"/>
    <OpenTemplate xmlns="4873beb7-5857-4685-be1f-d57550cc96cc">true</OpenTemplate>
    <UALocComments xmlns="4873beb7-5857-4685-be1f-d57550cc96cc" xsi:nil="true"/>
    <ParentAssetId xmlns="4873beb7-5857-4685-be1f-d57550cc96cc" xsi:nil="true"/>
    <IntlLangReviewDate xmlns="4873beb7-5857-4685-be1f-d57550cc96cc" xsi:nil="true"/>
    <FeatureTagsTaxHTField0 xmlns="4873beb7-5857-4685-be1f-d57550cc96cc">
      <Terms xmlns="http://schemas.microsoft.com/office/infopath/2007/PartnerControls"/>
    </FeatureTagsTaxHTField0>
    <PublishStatusLookup xmlns="4873beb7-5857-4685-be1f-d57550cc96cc">
      <Value>1360476</Value>
    </PublishStatusLookup>
    <Providers xmlns="4873beb7-5857-4685-be1f-d57550cc96cc" xsi:nil="true"/>
    <MachineTranslated xmlns="4873beb7-5857-4685-be1f-d57550cc96cc">false</MachineTranslated>
    <OriginalSourceMarket xmlns="4873beb7-5857-4685-be1f-d57550cc96cc" xsi:nil="true"/>
    <APDescription xmlns="4873beb7-5857-4685-be1f-d57550cc96cc" xsi:nil="true"/>
    <ClipArtFilename xmlns="4873beb7-5857-4685-be1f-d57550cc96cc" xsi:nil="true"/>
    <ContentItem xmlns="4873beb7-5857-4685-be1f-d57550cc96cc" xsi:nil="true"/>
    <TPInstallLocation xmlns="4873beb7-5857-4685-be1f-d57550cc96cc" xsi:nil="true"/>
    <PublishTargets xmlns="4873beb7-5857-4685-be1f-d57550cc96cc">OfficeOnlineVNext</PublishTargets>
    <TimesCloned xmlns="4873beb7-5857-4685-be1f-d57550cc96cc" xsi:nil="true"/>
    <AssetStart xmlns="4873beb7-5857-4685-be1f-d57550cc96cc">2011-12-12T13:37:00+00:00</AssetStart>
    <Provider xmlns="4873beb7-5857-4685-be1f-d57550cc96cc" xsi:nil="true"/>
    <AcquiredFrom xmlns="4873beb7-5857-4685-be1f-d57550cc96cc">Internal MS</AcquiredFrom>
    <FriendlyTitle xmlns="4873beb7-5857-4685-be1f-d57550cc96cc" xsi:nil="true"/>
    <LastHandOff xmlns="4873beb7-5857-4685-be1f-d57550cc96cc" xsi:nil="true"/>
    <TPClientViewer xmlns="4873beb7-5857-4685-be1f-d57550cc96cc" xsi:nil="true"/>
    <UACurrentWords xmlns="4873beb7-5857-4685-be1f-d57550cc96cc" xsi:nil="true"/>
    <ArtSampleDocs xmlns="4873beb7-5857-4685-be1f-d57550cc96cc" xsi:nil="true"/>
    <UALocRecommendation xmlns="4873beb7-5857-4685-be1f-d57550cc96cc">Localize</UALocRecommendation>
    <Manager xmlns="4873beb7-5857-4685-be1f-d57550cc96cc" xsi:nil="true"/>
    <ShowIn xmlns="4873beb7-5857-4685-be1f-d57550cc96cc">Show everywhere</ShowIn>
    <UANotes xmlns="4873beb7-5857-4685-be1f-d57550cc96cc" xsi:nil="true"/>
    <TemplateStatus xmlns="4873beb7-5857-4685-be1f-d57550cc96cc">Complete</TemplateStatus>
    <InternalTagsTaxHTField0 xmlns="4873beb7-5857-4685-be1f-d57550cc96cc">
      <Terms xmlns="http://schemas.microsoft.com/office/infopath/2007/PartnerControls"/>
    </InternalTagsTaxHTField0>
    <CSXHash xmlns="4873beb7-5857-4685-be1f-d57550cc96cc" xsi:nil="true"/>
    <Downloads xmlns="4873beb7-5857-4685-be1f-d57550cc96cc">0</Downloads>
    <VoteCount xmlns="4873beb7-5857-4685-be1f-d57550cc96cc" xsi:nil="true"/>
    <OOCacheId xmlns="4873beb7-5857-4685-be1f-d57550cc96cc" xsi:nil="true"/>
    <IsDeleted xmlns="4873beb7-5857-4685-be1f-d57550cc96cc">false</IsDeleted>
    <AssetExpire xmlns="4873beb7-5857-4685-be1f-d57550cc96cc">2035-01-01T08:00:00+00:00</AssetExpire>
    <DSATActionTaken xmlns="4873beb7-5857-4685-be1f-d57550cc96cc" xsi:nil="true"/>
    <CSXSubmissionMarket xmlns="4873beb7-5857-4685-be1f-d57550cc96cc" xsi:nil="true"/>
    <TPExecutable xmlns="4873beb7-5857-4685-be1f-d57550cc96cc" xsi:nil="true"/>
    <SubmitterId xmlns="4873beb7-5857-4685-be1f-d57550cc96cc" xsi:nil="true"/>
    <EditorialTags xmlns="4873beb7-5857-4685-be1f-d57550cc96cc" xsi:nil="true"/>
    <ApprovalLog xmlns="4873beb7-5857-4685-be1f-d57550cc96cc" xsi:nil="true"/>
    <AssetType xmlns="4873beb7-5857-4685-be1f-d57550cc96cc">TP</AssetType>
    <BugNumber xmlns="4873beb7-5857-4685-be1f-d57550cc96cc" xsi:nil="true"/>
    <CSXSubmissionDate xmlns="4873beb7-5857-4685-be1f-d57550cc96cc" xsi:nil="true"/>
    <CSXUpdate xmlns="4873beb7-5857-4685-be1f-d57550cc96cc">false</CSXUpdate>
    <Milestone xmlns="4873beb7-5857-4685-be1f-d57550cc96cc" xsi:nil="true"/>
    <RecommendationsModifier xmlns="4873beb7-5857-4685-be1f-d57550cc96cc" xsi:nil="true"/>
    <OriginAsset xmlns="4873beb7-5857-4685-be1f-d57550cc96cc" xsi:nil="true"/>
    <TPComponent xmlns="4873beb7-5857-4685-be1f-d57550cc96cc" xsi:nil="true"/>
    <AssetId xmlns="4873beb7-5857-4685-be1f-d57550cc96cc">TP102801058</AssetId>
    <IntlLocPriority xmlns="4873beb7-5857-4685-be1f-d57550cc96cc" xsi:nil="true"/>
    <PolicheckWords xmlns="4873beb7-5857-4685-be1f-d57550cc96cc" xsi:nil="true"/>
    <TPLaunchHelpLink xmlns="4873beb7-5857-4685-be1f-d57550cc96cc" xsi:nil="true"/>
    <TPApplication xmlns="4873beb7-5857-4685-be1f-d57550cc96cc" xsi:nil="true"/>
    <CrawlForDependencies xmlns="4873beb7-5857-4685-be1f-d57550cc96cc">false</CrawlForDependencies>
    <HandoffToMSDN xmlns="4873beb7-5857-4685-be1f-d57550cc96cc" xsi:nil="true"/>
    <PlannedPubDate xmlns="4873beb7-5857-4685-be1f-d57550cc96cc" xsi:nil="true"/>
    <IntlLangReviewer xmlns="4873beb7-5857-4685-be1f-d57550cc96cc" xsi:nil="true"/>
    <TrustLevel xmlns="4873beb7-5857-4685-be1f-d57550cc96cc">1 Microsoft Managed Content</TrustLevel>
    <LocLastLocAttemptVersionLookup xmlns="4873beb7-5857-4685-be1f-d57550cc96cc">706496</LocLastLocAttemptVersionLookup>
    <IsSearchable xmlns="4873beb7-5857-4685-be1f-d57550cc96cc">true</IsSearchable>
    <TemplateTemplateType xmlns="4873beb7-5857-4685-be1f-d57550cc96cc">PowerPoint Presentation Template</TemplateTemplateType>
    <CampaignTagsTaxHTField0 xmlns="4873beb7-5857-4685-be1f-d57550cc96cc">
      <Terms xmlns="http://schemas.microsoft.com/office/infopath/2007/PartnerControls"/>
    </CampaignTagsTaxHTField0>
    <TPNamespace xmlns="4873beb7-5857-4685-be1f-d57550cc96cc" xsi:nil="true"/>
    <TaxCatchAll xmlns="4873beb7-5857-4685-be1f-d57550cc96cc"/>
    <Markets xmlns="4873beb7-5857-4685-be1f-d57550cc96cc"/>
    <UAProjectedTotalWords xmlns="4873beb7-5857-4685-be1f-d57550cc96cc" xsi:nil="true"/>
    <IntlLangReview xmlns="4873beb7-5857-4685-be1f-d57550cc96cc">false</IntlLangReview>
    <OutputCachingOn xmlns="4873beb7-5857-4685-be1f-d57550cc96cc">false</OutputCachingOn>
    <AverageRating xmlns="4873beb7-5857-4685-be1f-d57550cc96cc" xsi:nil="true"/>
    <APAuthor xmlns="4873beb7-5857-4685-be1f-d57550cc96cc">
      <UserInfo>
        <DisplayName>REDMOND\v-soujap</DisplayName>
        <AccountId>1954</AccountId>
        <AccountType/>
      </UserInfo>
    </APAuthor>
    <LocManualTestRequired xmlns="4873beb7-5857-4685-be1f-d57550cc96cc">false</LocManualTestRequired>
    <TPCommandLine xmlns="4873beb7-5857-4685-be1f-d57550cc96cc" xsi:nil="true"/>
    <TPAppVersion xmlns="4873beb7-5857-4685-be1f-d57550cc96cc" xsi:nil="true"/>
    <EditorialStatus xmlns="4873beb7-5857-4685-be1f-d57550cc96cc">Complete</EditorialStatus>
    <LastModifiedDateTime xmlns="4873beb7-5857-4685-be1f-d57550cc96cc" xsi:nil="true"/>
    <ScenarioTagsTaxHTField0 xmlns="4873beb7-5857-4685-be1f-d57550cc96cc">
      <Terms xmlns="http://schemas.microsoft.com/office/infopath/2007/PartnerControls"/>
    </ScenarioTagsTaxHTField0>
    <OriginalRelease xmlns="4873beb7-5857-4685-be1f-d57550cc96cc">14</OriginalRelease>
    <TPLaunchHelpLinkType xmlns="4873beb7-5857-4685-be1f-d57550cc96cc">Template</TPLaunchHelpLinkType>
    <LocalizationTagsTaxHTField0 xmlns="4873beb7-5857-4685-be1f-d57550cc96cc">
      <Terms xmlns="http://schemas.microsoft.com/office/infopath/2007/PartnerControls"/>
    </LocalizationTagsTaxHTField0>
    <LocMarketGroupTiers2 xmlns="4873beb7-5857-4685-be1f-d57550cc96cc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83ED4759-CFDD-43F0-817C-11D9197192B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873beb7-5857-4685-be1f-d57550cc96c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ED80E12-3BE9-4746-820E-FFB249F467F2}">
  <ds:schemaRefs>
    <ds:schemaRef ds:uri="http://schemas.microsoft.com/office/2006/documentManagement/types"/>
    <ds:schemaRef ds:uri="http://purl.org/dc/elements/1.1/"/>
    <ds:schemaRef ds:uri="4873beb7-5857-4685-be1f-d57550cc96cc"/>
    <ds:schemaRef ds:uri="http://schemas.openxmlformats.org/package/2006/metadata/core-properties"/>
    <ds:schemaRef ds:uri="http://schemas.microsoft.com/office/2006/metadata/properties"/>
    <ds:schemaRef ds:uri="http://purl.org/dc/dcmitype/"/>
    <ds:schemaRef ds:uri="http://purl.org/dc/terms/"/>
    <ds:schemaRef ds:uri="http://schemas.microsoft.com/office/infopath/2007/PartnerControl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8D003AC8-209A-4321-A17C-1B7A2064339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142</TotalTime>
  <Words>1476</Words>
  <Application>Microsoft Office PowerPoint</Application>
  <PresentationFormat>Custom</PresentationFormat>
  <Paragraphs>143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Century Gothic</vt:lpstr>
      <vt:lpstr>Constantia</vt:lpstr>
      <vt:lpstr>Georgia</vt:lpstr>
      <vt:lpstr>Wingdings 3</vt:lpstr>
      <vt:lpstr>Ion</vt:lpstr>
      <vt:lpstr>Florida’s New Guardianship Assistance Program</vt:lpstr>
      <vt:lpstr>Why This? Why Now?</vt:lpstr>
      <vt:lpstr>Why This? Why Now?</vt:lpstr>
      <vt:lpstr>The Path Forward Initiative</vt:lpstr>
      <vt:lpstr>Phases of the Guardianship Assistance Program </vt:lpstr>
      <vt:lpstr>Levels of Licensed Care</vt:lpstr>
      <vt:lpstr>Level I-Child Specific Foster Home</vt:lpstr>
      <vt:lpstr>Guardianship Assistance Program </vt:lpstr>
      <vt:lpstr>Guardianship Assistance Program Continue</vt:lpstr>
      <vt:lpstr>Guardianship Assistance Program Eligibility Criteria</vt:lpstr>
      <vt:lpstr>Guardianship Assistance Program Benefits </vt:lpstr>
      <vt:lpstr>Extension of Guardianship Assistance Payments (EGAP) Overview</vt:lpstr>
      <vt:lpstr>Extension of Guardianship Assistance Payments  Overview</vt:lpstr>
      <vt:lpstr>PowerPoint Presentation</vt:lpstr>
      <vt:lpstr>Guardianship Readiness Assessment Tool</vt:lpstr>
      <vt:lpstr>Guardianship Readiness Assessment Tool</vt:lpstr>
      <vt:lpstr>Guardianship Readiness Assessment Tool</vt:lpstr>
      <vt:lpstr>Guardianship Readiness Assessment Tool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Florida’s New Guardianship Assistance Program</dc:title>
  <dc:creator>Odum, Zandra T</dc:creator>
  <cp:lastModifiedBy>VanDyke, Misty N</cp:lastModifiedBy>
  <cp:revision>16</cp:revision>
  <dcterms:created xsi:type="dcterms:W3CDTF">2019-02-20T21:57:04Z</dcterms:created>
  <dcterms:modified xsi:type="dcterms:W3CDTF">2025-04-14T20:15:57Z</dcterms:modified>
</cp:coreProperties>
</file>