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1.xml" ContentType="application/vnd.openxmlformats-officedocument.presentationml.notesSlide+xml"/>
  <Override PartName="/ppt/tags/tag56.xml" ContentType="application/vnd.openxmlformats-officedocument.presentationml.tags+xml"/>
  <Override PartName="/ppt/notesSlides/notesSlide32.xml" ContentType="application/vnd.openxmlformats-officedocument.presentationml.notesSlide+xml"/>
  <Override PartName="/ppt/tags/tag57.xml" ContentType="application/vnd.openxmlformats-officedocument.presentationml.tags+xml"/>
  <Override PartName="/ppt/notesSlides/notesSlide33.xml" ContentType="application/vnd.openxmlformats-officedocument.presentationml.notesSlide+xml"/>
  <Override PartName="/ppt/tags/tag58.xml" ContentType="application/vnd.openxmlformats-officedocument.presentationml.tags+xml"/>
  <Override PartName="/ppt/notesSlides/notesSlide34.xml" ContentType="application/vnd.openxmlformats-officedocument.presentationml.notesSlide+xml"/>
  <Override PartName="/ppt/tags/tag59.xml" ContentType="application/vnd.openxmlformats-officedocument.presentationml.tags+xml"/>
  <Override PartName="/ppt/notesSlides/notesSlide35.xml" ContentType="application/vnd.openxmlformats-officedocument.presentationml.notesSlide+xml"/>
  <Override PartName="/ppt/tags/tag60.xml" ContentType="application/vnd.openxmlformats-officedocument.presentationml.tags+xml"/>
  <Override PartName="/ppt/notesSlides/notesSlide3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7.xml" ContentType="application/vnd.openxmlformats-officedocument.presentationml.notesSlide+xml"/>
  <Override PartName="/ppt/tags/tag64.xml" ContentType="application/vnd.openxmlformats-officedocument.presentationml.tags+xml"/>
  <Override PartName="/ppt/notesSlides/notesSlide38.xml" ContentType="application/vnd.openxmlformats-officedocument.presentationml.notesSlide+xml"/>
  <Override PartName="/ppt/tags/tag65.xml" ContentType="application/vnd.openxmlformats-officedocument.presentationml.tags+xml"/>
  <Override PartName="/ppt/notesSlides/notesSlide3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1.xml" ContentType="application/vnd.openxmlformats-officedocument.presentationml.notesSlide+xml"/>
  <Override PartName="/ppt/tags/tag77.xml" ContentType="application/vnd.openxmlformats-officedocument.presentationml.tags+xml"/>
  <Override PartName="/ppt/notesSlides/notesSlide4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3.xml" ContentType="application/vnd.openxmlformats-officedocument.presentationml.notesSlide+xml"/>
  <Override PartName="/ppt/tags/tag81.xml" ContentType="application/vnd.openxmlformats-officedocument.presentationml.tags+xml"/>
  <Override PartName="/ppt/notesSlides/notesSlide4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5.xml" ContentType="application/vnd.openxmlformats-officedocument.presentationml.notesSlide+xml"/>
  <Override PartName="/ppt/tags/tag84.xml" ContentType="application/vnd.openxmlformats-officedocument.presentationml.tags+xml"/>
  <Override PartName="/ppt/notesSlides/notesSlide46.xml" ContentType="application/vnd.openxmlformats-officedocument.presentationml.notesSlide+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4216" r:id="rId4"/>
    <p:sldMasterId id="2147484228" r:id="rId5"/>
    <p:sldMasterId id="2147484240" r:id="rId6"/>
  </p:sldMasterIdLst>
  <p:notesMasterIdLst>
    <p:notesMasterId r:id="rId84"/>
  </p:notesMasterIdLst>
  <p:sldIdLst>
    <p:sldId id="276" r:id="rId7"/>
    <p:sldId id="277" r:id="rId8"/>
    <p:sldId id="334" r:id="rId9"/>
    <p:sldId id="335" r:id="rId10"/>
    <p:sldId id="336" r:id="rId11"/>
    <p:sldId id="385" r:id="rId12"/>
    <p:sldId id="396" r:id="rId13"/>
    <p:sldId id="386" r:id="rId14"/>
    <p:sldId id="416" r:id="rId15"/>
    <p:sldId id="338" r:id="rId16"/>
    <p:sldId id="380" r:id="rId17"/>
    <p:sldId id="286" r:id="rId18"/>
    <p:sldId id="415" r:id="rId19"/>
    <p:sldId id="473" r:id="rId20"/>
    <p:sldId id="383" r:id="rId21"/>
    <p:sldId id="343" r:id="rId22"/>
    <p:sldId id="474" r:id="rId23"/>
    <p:sldId id="387" r:id="rId24"/>
    <p:sldId id="340" r:id="rId25"/>
    <p:sldId id="348" r:id="rId26"/>
    <p:sldId id="298" r:id="rId27"/>
    <p:sldId id="472" r:id="rId28"/>
    <p:sldId id="354" r:id="rId29"/>
    <p:sldId id="355" r:id="rId30"/>
    <p:sldId id="356" r:id="rId31"/>
    <p:sldId id="389" r:id="rId32"/>
    <p:sldId id="477" r:id="rId33"/>
    <p:sldId id="478" r:id="rId34"/>
    <p:sldId id="479" r:id="rId35"/>
    <p:sldId id="480" r:id="rId36"/>
    <p:sldId id="481" r:id="rId37"/>
    <p:sldId id="482" r:id="rId38"/>
    <p:sldId id="483" r:id="rId39"/>
    <p:sldId id="484" r:id="rId40"/>
    <p:sldId id="451" r:id="rId41"/>
    <p:sldId id="304" r:id="rId42"/>
    <p:sldId id="469" r:id="rId43"/>
    <p:sldId id="357" r:id="rId44"/>
    <p:sldId id="391" r:id="rId45"/>
    <p:sldId id="392" r:id="rId46"/>
    <p:sldId id="359" r:id="rId47"/>
    <p:sldId id="367" r:id="rId48"/>
    <p:sldId id="395" r:id="rId49"/>
    <p:sldId id="398" r:id="rId50"/>
    <p:sldId id="491" r:id="rId51"/>
    <p:sldId id="313" r:id="rId52"/>
    <p:sldId id="470" r:id="rId53"/>
    <p:sldId id="410" r:id="rId54"/>
    <p:sldId id="369" r:id="rId55"/>
    <p:sldId id="492" r:id="rId56"/>
    <p:sldId id="374" r:id="rId57"/>
    <p:sldId id="375" r:id="rId58"/>
    <p:sldId id="493" r:id="rId59"/>
    <p:sldId id="323" r:id="rId60"/>
    <p:sldId id="471" r:id="rId61"/>
    <p:sldId id="377" r:id="rId62"/>
    <p:sldId id="379" r:id="rId63"/>
    <p:sldId id="401" r:id="rId64"/>
    <p:sldId id="402" r:id="rId65"/>
    <p:sldId id="501" r:id="rId66"/>
    <p:sldId id="502" r:id="rId67"/>
    <p:sldId id="403" r:id="rId68"/>
    <p:sldId id="494" r:id="rId69"/>
    <p:sldId id="495" r:id="rId70"/>
    <p:sldId id="496" r:id="rId71"/>
    <p:sldId id="497" r:id="rId72"/>
    <p:sldId id="498" r:id="rId73"/>
    <p:sldId id="475" r:id="rId74"/>
    <p:sldId id="476" r:id="rId75"/>
    <p:sldId id="331" r:id="rId76"/>
    <p:sldId id="406" r:id="rId77"/>
    <p:sldId id="503" r:id="rId78"/>
    <p:sldId id="504" r:id="rId79"/>
    <p:sldId id="500" r:id="rId80"/>
    <p:sldId id="414" r:id="rId81"/>
    <p:sldId id="413" r:id="rId82"/>
    <p:sldId id="405" r:id="rId83"/>
  </p:sldIdLst>
  <p:sldSz cx="9144000" cy="6858000" type="screen4x3"/>
  <p:notesSz cx="6858000" cy="9144000"/>
  <p:custDataLst>
    <p:tags r:id="rId85"/>
  </p:custDataLst>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4E1E6"/>
    <a:srgbClr val="C3E1E3"/>
    <a:srgbClr val="9BCDD1"/>
    <a:srgbClr val="0D4567"/>
    <a:srgbClr val="0F4F77"/>
    <a:srgbClr val="062030"/>
    <a:srgbClr val="146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8" autoAdjust="0"/>
    <p:restoredTop sz="85948" autoAdjust="0"/>
  </p:normalViewPr>
  <p:slideViewPr>
    <p:cSldViewPr>
      <p:cViewPr varScale="1">
        <p:scale>
          <a:sx n="104" d="100"/>
          <a:sy n="104" d="100"/>
        </p:scale>
        <p:origin x="1805"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gs" Target="tags/tag1.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6A2AAB-09C0-4AF8-8970-16B319AFD7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7AAE837-0DB1-4726-AFAE-90A1D6368D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EC67E6A-2C0D-440D-A71B-7728DA326BEE}" type="datetimeFigureOut">
              <a:rPr lang="en-US"/>
              <a:pPr>
                <a:defRPr/>
              </a:pPr>
              <a:t>4/15/2025</a:t>
            </a:fld>
            <a:endParaRPr lang="en-US"/>
          </a:p>
        </p:txBody>
      </p:sp>
      <p:sp>
        <p:nvSpPr>
          <p:cNvPr id="4" name="Slide Image Placeholder 3">
            <a:extLst>
              <a:ext uri="{FF2B5EF4-FFF2-40B4-BE49-F238E27FC236}">
                <a16:creationId xmlns:a16="http://schemas.microsoft.com/office/drawing/2014/main" id="{8AF7E53E-6591-4936-BC5C-790CFA1CC55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804DED4-1B42-4308-90EA-6C9965D65C6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F0227CD-2DA9-4BB5-9B6E-40CA9EECAC0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19116981-1A43-448E-9D52-0181AFD371E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C6E57BC-2912-4028-9C1E-CBDA98A4CFF3}" type="slidenum">
              <a:rPr lang="en-US"/>
              <a:pPr>
                <a:defRPr/>
              </a:pPr>
              <a:t>‹#›</a:t>
            </a:fld>
            <a:endParaRPr lang="en-US"/>
          </a:p>
        </p:txBody>
      </p:sp>
    </p:spTree>
    <p:extLst>
      <p:ext uri="{BB962C8B-B14F-4D97-AF65-F5344CB8AC3E}">
        <p14:creationId xmlns:p14="http://schemas.microsoft.com/office/powerpoint/2010/main" val="3525934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85786DC-84B7-4F1A-AD83-059ECF748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C2F0340-6DCB-4E08-B47E-ABE55EA09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E8A8F43C-E593-463E-90C2-A370807E58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1EDA05-5DC9-42C8-AB8E-D283E15627A3}" type="slidenum">
              <a:rPr lang="en-US" altLang="en-US" smtClean="0">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28348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B9DC6417-07E5-44BD-9192-11D59A08C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05476" name="Slide Number Placeholder 3">
            <a:extLst>
              <a:ext uri="{FF2B5EF4-FFF2-40B4-BE49-F238E27FC236}">
                <a16:creationId xmlns:a16="http://schemas.microsoft.com/office/drawing/2014/main" id="{FCD6DA56-BA8E-4401-A82D-7949345CA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C8AFBCD-32B1-4B25-97C4-823A4DBF92A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13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4C10160-CFB1-4879-B7CA-8D56A6BDD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B57BB55E-3531-458F-8A66-CCB1F9C100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a:extLst>
              <a:ext uri="{FF2B5EF4-FFF2-40B4-BE49-F238E27FC236}">
                <a16:creationId xmlns:a16="http://schemas.microsoft.com/office/drawing/2014/main" id="{0233DC17-71A3-4D2F-82D6-125E486FBC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EA76C1-C105-437F-8E87-AD53BB88326A}"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11454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B8A8018-D3BB-4381-8A30-7848BB6AA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21860" name="Slide Number Placeholder 3">
            <a:extLst>
              <a:ext uri="{FF2B5EF4-FFF2-40B4-BE49-F238E27FC236}">
                <a16:creationId xmlns:a16="http://schemas.microsoft.com/office/drawing/2014/main" id="{42D76B63-1174-4003-9A4F-83F3243175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4286F9-4DEF-4E37-B9B6-BAED9E5B4E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896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5470974-935A-48F5-8B5D-77A9F9BC5C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AF32D2C0-F4E2-4320-A08A-564B53DF42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Should be talking with IL Specialist about transition program.</a:t>
            </a:r>
          </a:p>
          <a:p>
            <a:endParaRPr lang="en-US" altLang="en-US"/>
          </a:p>
        </p:txBody>
      </p:sp>
      <p:sp>
        <p:nvSpPr>
          <p:cNvPr id="70660" name="Slide Number Placeholder 3">
            <a:extLst>
              <a:ext uri="{FF2B5EF4-FFF2-40B4-BE49-F238E27FC236}">
                <a16:creationId xmlns:a16="http://schemas.microsoft.com/office/drawing/2014/main" id="{0863ECC3-C8D1-420C-B998-705372CBA9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BBB4F3-446B-44ED-AA95-FF8D6F62E731}" type="slidenum">
              <a:rPr lang="en-US" altLang="en-US" smtClean="0"/>
              <a:pPr/>
              <a:t>15</a:t>
            </a:fld>
            <a:endParaRPr lang="en-US" altLang="en-US"/>
          </a:p>
        </p:txBody>
      </p:sp>
    </p:spTree>
    <p:extLst>
      <p:ext uri="{BB962C8B-B14F-4D97-AF65-F5344CB8AC3E}">
        <p14:creationId xmlns:p14="http://schemas.microsoft.com/office/powerpoint/2010/main" val="248455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3D1AF76-23DC-4CF2-ADF3-8C8356002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2E90E990-B9F2-47A5-8301-E0AD2052A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2708" name="Slide Number Placeholder 3">
            <a:extLst>
              <a:ext uri="{FF2B5EF4-FFF2-40B4-BE49-F238E27FC236}">
                <a16:creationId xmlns:a16="http://schemas.microsoft.com/office/drawing/2014/main" id="{CF87CDB8-827D-454C-B0FC-5428B2EB5D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548254-5159-455A-975E-80B30B012FD2}" type="slidenum">
              <a:rPr lang="en-US" altLang="en-US" smtClean="0">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2821132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651C530-F7AF-48B3-83EB-B0CC47344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DC6A21B-9B40-43AE-BA9D-4A8F7DF4B5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74756" name="Slide Number Placeholder 3">
            <a:extLst>
              <a:ext uri="{FF2B5EF4-FFF2-40B4-BE49-F238E27FC236}">
                <a16:creationId xmlns:a16="http://schemas.microsoft.com/office/drawing/2014/main" id="{997695B6-6313-469C-804C-025C711BD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E83FD1-F54A-4924-9574-C3651CBB807D}" type="slidenum">
              <a:rPr lang="en-US" altLang="en-US" smtClean="0"/>
              <a:pPr/>
              <a:t>18</a:t>
            </a:fld>
            <a:endParaRPr lang="en-US" altLang="en-US"/>
          </a:p>
        </p:txBody>
      </p:sp>
    </p:spTree>
    <p:extLst>
      <p:ext uri="{BB962C8B-B14F-4D97-AF65-F5344CB8AC3E}">
        <p14:creationId xmlns:p14="http://schemas.microsoft.com/office/powerpoint/2010/main" val="298025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B33031C-7C28-4075-A77C-F5EDE9EC5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555ED009-9439-49E8-8060-F3AA61B1D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94D35CC3-AA24-44E2-AB68-AFA0EC854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391A3-6B62-4878-ACCA-4DCBC621D740}" type="slidenum">
              <a:rPr lang="en-US" altLang="en-US" smtClean="0"/>
              <a:pPr/>
              <a:t>19</a:t>
            </a:fld>
            <a:endParaRPr lang="en-US" altLang="en-US"/>
          </a:p>
        </p:txBody>
      </p:sp>
    </p:spTree>
    <p:extLst>
      <p:ext uri="{BB962C8B-B14F-4D97-AF65-F5344CB8AC3E}">
        <p14:creationId xmlns:p14="http://schemas.microsoft.com/office/powerpoint/2010/main" val="106257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DA20A7B-29A5-4A80-ADBC-1C6B3E252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9031F576-78E1-431B-B294-B347F1E3D1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78852" name="Slide Number Placeholder 3">
            <a:extLst>
              <a:ext uri="{FF2B5EF4-FFF2-40B4-BE49-F238E27FC236}">
                <a16:creationId xmlns:a16="http://schemas.microsoft.com/office/drawing/2014/main" id="{2B08A3D3-0325-48E3-8822-E5AB532A20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BE7A19-2DC0-49DF-823B-C349E3A54A30}" type="slidenum">
              <a:rPr lang="en-US" altLang="en-US" smtClean="0">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3439525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612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7AE270C-CB36-4909-B4C4-22B866CEA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11ECD191-EE06-45A7-9802-95E984C6E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a:extLst>
              <a:ext uri="{FF2B5EF4-FFF2-40B4-BE49-F238E27FC236}">
                <a16:creationId xmlns:a16="http://schemas.microsoft.com/office/drawing/2014/main" id="{9ECCE4CF-2244-4837-AA90-5F29D4A8B7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68FED4-9480-4B9C-B0C1-3E253375D63B}"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25509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5FD3E71-5BCC-41F2-90EF-224310C35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4C155D2-1A53-4869-A5EC-AA0925D6F5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47108" name="Slide Number Placeholder 3">
            <a:extLst>
              <a:ext uri="{FF2B5EF4-FFF2-40B4-BE49-F238E27FC236}">
                <a16:creationId xmlns:a16="http://schemas.microsoft.com/office/drawing/2014/main" id="{891FE2A5-ACC4-4114-91BC-9154AC8E53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320FE4-885E-4878-B311-721184325825}" type="slidenum">
              <a:rPr lang="en-US" altLang="en-US" smtClean="0"/>
              <a:pPr/>
              <a:t>3</a:t>
            </a:fld>
            <a:endParaRPr lang="en-US" altLang="en-US"/>
          </a:p>
        </p:txBody>
      </p:sp>
    </p:spTree>
    <p:extLst>
      <p:ext uri="{BB962C8B-B14F-4D97-AF65-F5344CB8AC3E}">
        <p14:creationId xmlns:p14="http://schemas.microsoft.com/office/powerpoint/2010/main" val="2913870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7E98EF2-09AC-41EA-BCB3-8E4D38E29B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7F64772-0C5C-41BE-B765-A2E19D8414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a:extLst>
              <a:ext uri="{FF2B5EF4-FFF2-40B4-BE49-F238E27FC236}">
                <a16:creationId xmlns:a16="http://schemas.microsoft.com/office/drawing/2014/main" id="{4F31ADF8-F29E-48BF-9D2B-E6D6ED1054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420EF4-0D16-4F53-A0E4-2BB09A13B184}" type="slidenum">
              <a:rPr lang="en-US" altLang="en-US" smtClean="0"/>
              <a:pPr/>
              <a:t>24</a:t>
            </a:fld>
            <a:endParaRPr lang="en-US" altLang="en-US"/>
          </a:p>
        </p:txBody>
      </p:sp>
    </p:spTree>
    <p:extLst>
      <p:ext uri="{BB962C8B-B14F-4D97-AF65-F5344CB8AC3E}">
        <p14:creationId xmlns:p14="http://schemas.microsoft.com/office/powerpoint/2010/main" val="393678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89996721-551A-4CAC-9FC3-75B54A4B3C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22CB30E4-E9FA-40C8-82A3-7C3C0329C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96260" name="Slide Number Placeholder 3">
            <a:extLst>
              <a:ext uri="{FF2B5EF4-FFF2-40B4-BE49-F238E27FC236}">
                <a16:creationId xmlns:a16="http://schemas.microsoft.com/office/drawing/2014/main" id="{E5E0ED23-DBE3-4A0C-9614-FD90CA791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A495DD-751F-42B1-9A94-593CBBD26419}" type="slidenum">
              <a:rPr lang="en-US" altLang="en-US" smtClean="0"/>
              <a:pPr/>
              <a:t>25</a:t>
            </a:fld>
            <a:endParaRPr lang="en-US" altLang="en-US"/>
          </a:p>
        </p:txBody>
      </p:sp>
    </p:spTree>
    <p:extLst>
      <p:ext uri="{BB962C8B-B14F-4D97-AF65-F5344CB8AC3E}">
        <p14:creationId xmlns:p14="http://schemas.microsoft.com/office/powerpoint/2010/main" val="313898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C13D409-3229-42AE-BCE0-CB750B683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2DFE2CA1-F58A-4707-B3FD-9186C0959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16713EA3-D2B8-43D0-BA5B-49C697C53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BFBBCA-261C-4257-A8E7-E167BE2A6FE1}" type="slidenum">
              <a:rPr lang="en-US" altLang="en-US" smtClean="0"/>
              <a:pPr/>
              <a:t>26</a:t>
            </a:fld>
            <a:endParaRPr lang="en-US" altLang="en-US"/>
          </a:p>
        </p:txBody>
      </p:sp>
    </p:spTree>
    <p:extLst>
      <p:ext uri="{BB962C8B-B14F-4D97-AF65-F5344CB8AC3E}">
        <p14:creationId xmlns:p14="http://schemas.microsoft.com/office/powerpoint/2010/main" val="285521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4235B928-495B-40BE-A41C-2F38CF240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6667A1FC-2370-4CEE-BDEA-16A21F0AD8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163844" name="Slide Number Placeholder 3">
            <a:extLst>
              <a:ext uri="{FF2B5EF4-FFF2-40B4-BE49-F238E27FC236}">
                <a16:creationId xmlns:a16="http://schemas.microsoft.com/office/drawing/2014/main" id="{05DFA965-BA7A-4325-8FE7-8F2D5FB9D7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7E37CA-36F6-4109-8D71-1C5747C647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1020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08533C5F-FE0F-45D4-93E7-0C9E1DA9D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79204" name="Slide Number Placeholder 3">
            <a:extLst>
              <a:ext uri="{FF2B5EF4-FFF2-40B4-BE49-F238E27FC236}">
                <a16:creationId xmlns:a16="http://schemas.microsoft.com/office/drawing/2014/main" id="{8927A71F-4BCA-4774-94B3-166539B03A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9C0EBF-C99C-45C5-88D8-904D593D885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19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2296943E-312F-49E2-8D15-F72E857C53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5D6E532F-72B0-49E4-BF6B-DBC2C618CE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Briefly talk about how this is different for children who re-enter.</a:t>
            </a:r>
          </a:p>
        </p:txBody>
      </p:sp>
      <p:sp>
        <p:nvSpPr>
          <p:cNvPr id="111620" name="Slide Number Placeholder 3">
            <a:extLst>
              <a:ext uri="{FF2B5EF4-FFF2-40B4-BE49-F238E27FC236}">
                <a16:creationId xmlns:a16="http://schemas.microsoft.com/office/drawing/2014/main" id="{4568FD3D-1B21-4A1F-B763-9734639DC2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1FEFDD-BD97-48B9-AFE2-880F855F686C}" type="slidenum">
              <a:rPr lang="en-US" altLang="en-US" smtClean="0"/>
              <a:pPr/>
              <a:t>38</a:t>
            </a:fld>
            <a:endParaRPr lang="en-US" altLang="en-US"/>
          </a:p>
        </p:txBody>
      </p:sp>
    </p:spTree>
    <p:extLst>
      <p:ext uri="{BB962C8B-B14F-4D97-AF65-F5344CB8AC3E}">
        <p14:creationId xmlns:p14="http://schemas.microsoft.com/office/powerpoint/2010/main" val="1853254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3292728-142C-487E-893B-0316D92E7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DFB53CA-0A9F-4E28-BFD1-BEEE9633C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3668" name="Slide Number Placeholder 3">
            <a:extLst>
              <a:ext uri="{FF2B5EF4-FFF2-40B4-BE49-F238E27FC236}">
                <a16:creationId xmlns:a16="http://schemas.microsoft.com/office/drawing/2014/main" id="{D6AE1437-6001-4C4B-B52E-CB126D6D30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928C79-2596-4ADF-A2A1-A472C1D09967}" type="slidenum">
              <a:rPr lang="en-US" altLang="en-US" smtClean="0"/>
              <a:pPr/>
              <a:t>39</a:t>
            </a:fld>
            <a:endParaRPr lang="en-US" altLang="en-US"/>
          </a:p>
        </p:txBody>
      </p:sp>
    </p:spTree>
    <p:extLst>
      <p:ext uri="{BB962C8B-B14F-4D97-AF65-F5344CB8AC3E}">
        <p14:creationId xmlns:p14="http://schemas.microsoft.com/office/powerpoint/2010/main" val="179418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6A5570F-D9D6-4280-94EE-D431E9955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85FDA3DE-6B31-4EE9-B24B-039AF6C3D3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a:t>Placement and Care Responsibility</a:t>
            </a:r>
            <a:r>
              <a:rPr lang="en-US" altLang="en-US" b="1" dirty="0"/>
              <a:t>.  For young adults who remain in foster care continuously via a court order, the court order shall provide the Department with placement and care responsibility.  The young adult is Title IV-E, Not Reimbursable for any month in which the Department does not have placement and care responsibility.   </a:t>
            </a:r>
          </a:p>
          <a:p>
            <a:endParaRPr lang="en-US" altLang="en-US" dirty="0"/>
          </a:p>
        </p:txBody>
      </p:sp>
      <p:sp>
        <p:nvSpPr>
          <p:cNvPr id="115716" name="Slide Number Placeholder 3">
            <a:extLst>
              <a:ext uri="{FF2B5EF4-FFF2-40B4-BE49-F238E27FC236}">
                <a16:creationId xmlns:a16="http://schemas.microsoft.com/office/drawing/2014/main" id="{6ADADF4F-9FDF-4635-968C-353DFC25A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D10C53-2118-4D8D-A05F-7F03C20371FE}" type="slidenum">
              <a:rPr lang="en-US" altLang="en-US" smtClean="0"/>
              <a:pPr/>
              <a:t>40</a:t>
            </a:fld>
            <a:endParaRPr lang="en-US" altLang="en-US"/>
          </a:p>
        </p:txBody>
      </p:sp>
    </p:spTree>
    <p:extLst>
      <p:ext uri="{BB962C8B-B14F-4D97-AF65-F5344CB8AC3E}">
        <p14:creationId xmlns:p14="http://schemas.microsoft.com/office/powerpoint/2010/main" val="3564734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944264A-DCB6-48EE-A72B-CB81AD5D7D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4AFF6187-34B5-45D6-9A34-A633DBFAE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They must notify Case Manager of any changes in circumstances in the living arrangement, including a change of occupants or a planned absence from the home as set forth in the Transition Plan.</a:t>
            </a:r>
          </a:p>
          <a:p>
            <a:endParaRPr lang="en-US" altLang="en-US"/>
          </a:p>
        </p:txBody>
      </p:sp>
      <p:sp>
        <p:nvSpPr>
          <p:cNvPr id="117764" name="Slide Number Placeholder 3">
            <a:extLst>
              <a:ext uri="{FF2B5EF4-FFF2-40B4-BE49-F238E27FC236}">
                <a16:creationId xmlns:a16="http://schemas.microsoft.com/office/drawing/2014/main" id="{4C42AA86-74E9-4643-8084-F84988BA46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7FA23A-0DDB-4153-B7C7-39A6A6524930}" type="slidenum">
              <a:rPr lang="en-US" altLang="en-US" smtClean="0"/>
              <a:pPr/>
              <a:t>41</a:t>
            </a:fld>
            <a:endParaRPr lang="en-US" altLang="en-US"/>
          </a:p>
        </p:txBody>
      </p:sp>
    </p:spTree>
    <p:extLst>
      <p:ext uri="{BB962C8B-B14F-4D97-AF65-F5344CB8AC3E}">
        <p14:creationId xmlns:p14="http://schemas.microsoft.com/office/powerpoint/2010/main" val="3894650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4D673A6-BA93-4E43-92B6-F9610D4882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AC5D8696-3E76-484C-9713-325DA6384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t>Children of Young Adult in Extended Foster Care</a:t>
            </a:r>
            <a:r>
              <a:rPr lang="en-US" altLang="en-US" b="1"/>
              <a:t>.  Section 475(4)(B) of the Act requires that foster care maintenance payments for a young adult in foster care cover the foster care maintenance costs for the young adult’s child if that child is placed with the young adult in the same supervised independent living setting.  Further, consistent with section 472(h)(2) of the Act, a child of the young adult in foster care whose costs are covered by the Title IV-E foster care maintenance payment is categorically eligible for the Title XIX Medicaid program.</a:t>
            </a:r>
          </a:p>
          <a:p>
            <a:endParaRPr lang="en-US" altLang="en-US"/>
          </a:p>
        </p:txBody>
      </p:sp>
      <p:sp>
        <p:nvSpPr>
          <p:cNvPr id="120836" name="Slide Number Placeholder 3">
            <a:extLst>
              <a:ext uri="{FF2B5EF4-FFF2-40B4-BE49-F238E27FC236}">
                <a16:creationId xmlns:a16="http://schemas.microsoft.com/office/drawing/2014/main" id="{2C9A5CFB-4B50-47D6-9F5C-0B4FB9BCE4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9BF581-0E4D-418F-B4FD-94A4AD16D33E}" type="slidenum">
              <a:rPr lang="en-US" altLang="en-US" smtClean="0"/>
              <a:pPr/>
              <a:t>43</a:t>
            </a:fld>
            <a:endParaRPr lang="en-US" altLang="en-US"/>
          </a:p>
        </p:txBody>
      </p:sp>
    </p:spTree>
    <p:extLst>
      <p:ext uri="{BB962C8B-B14F-4D97-AF65-F5344CB8AC3E}">
        <p14:creationId xmlns:p14="http://schemas.microsoft.com/office/powerpoint/2010/main" val="217443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4073FA-D4F5-492D-BF18-5AB8663A5D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28F9016-302D-4A09-990B-D8E4520C6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732FB173-0C1C-4DA9-AE62-EF67364EE4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9489A4-3DC7-4BE8-9860-58C93011C54A}" type="slidenum">
              <a:rPr lang="en-US" altLang="en-US" smtClean="0"/>
              <a:pPr/>
              <a:t>4</a:t>
            </a:fld>
            <a:endParaRPr lang="en-US" altLang="en-US"/>
          </a:p>
        </p:txBody>
      </p:sp>
    </p:spTree>
    <p:extLst>
      <p:ext uri="{BB962C8B-B14F-4D97-AF65-F5344CB8AC3E}">
        <p14:creationId xmlns:p14="http://schemas.microsoft.com/office/powerpoint/2010/main" val="3355821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65DFA8A6-E777-40A2-AE7C-F4C929BAC1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10DC6240-8050-4FB8-B131-2BC5DC4DED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 young adult may receive Supplemental Security Income (SSI) benefit and be determined Title IV-E, Non-Reimbursable.  Such benefit is not considered countable income.  Cost sharing between the Social Security Administration and Title IV-E is not an option.  The state of Florida elects to claim the federal benefit through the Social Security Administration, thus resulting in the cost of care not being reimbursable under Title IV-E.</a:t>
            </a:r>
          </a:p>
          <a:p>
            <a:endParaRPr lang="en-US" altLang="en-US"/>
          </a:p>
        </p:txBody>
      </p:sp>
      <p:sp>
        <p:nvSpPr>
          <p:cNvPr id="122884" name="Slide Number Placeholder 3">
            <a:extLst>
              <a:ext uri="{FF2B5EF4-FFF2-40B4-BE49-F238E27FC236}">
                <a16:creationId xmlns:a16="http://schemas.microsoft.com/office/drawing/2014/main" id="{3776AC45-5078-4AF6-B86C-7556090CE5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0025E7-A029-4E11-81FD-051F92CAD83E}" type="slidenum">
              <a:rPr lang="en-US" altLang="en-US" smtClean="0"/>
              <a:pPr/>
              <a:t>44</a:t>
            </a:fld>
            <a:endParaRPr lang="en-US" altLang="en-US"/>
          </a:p>
        </p:txBody>
      </p:sp>
    </p:spTree>
    <p:extLst>
      <p:ext uri="{BB962C8B-B14F-4D97-AF65-F5344CB8AC3E}">
        <p14:creationId xmlns:p14="http://schemas.microsoft.com/office/powerpoint/2010/main" val="486552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B3916C4C-173F-45B6-A99D-947FD72EAB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206852" name="Slide Number Placeholder 3">
            <a:extLst>
              <a:ext uri="{FF2B5EF4-FFF2-40B4-BE49-F238E27FC236}">
                <a16:creationId xmlns:a16="http://schemas.microsoft.com/office/drawing/2014/main" id="{B24D7129-7E7F-463A-9F8A-852624577F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5948134-03E9-40F2-9F1E-8DFE0FAD26D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5279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B9EFADF4-3F0C-49D2-BDD7-FFB0B4DFB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29481CAD-0E5A-42D7-8ADE-F4473F480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37220" name="Slide Number Placeholder 3">
            <a:extLst>
              <a:ext uri="{FF2B5EF4-FFF2-40B4-BE49-F238E27FC236}">
                <a16:creationId xmlns:a16="http://schemas.microsoft.com/office/drawing/2014/main" id="{3E70CF01-DACA-4B3E-8312-FAB2C81D75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1CED0D-9DE8-4AFB-BADF-6A57545A17FA}" type="slidenum">
              <a:rPr lang="en-US" altLang="en-US" smtClean="0"/>
              <a:pPr/>
              <a:t>48</a:t>
            </a:fld>
            <a:endParaRPr lang="en-US" altLang="en-US"/>
          </a:p>
        </p:txBody>
      </p:sp>
    </p:spTree>
    <p:extLst>
      <p:ext uri="{BB962C8B-B14F-4D97-AF65-F5344CB8AC3E}">
        <p14:creationId xmlns:p14="http://schemas.microsoft.com/office/powerpoint/2010/main" val="1887350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E39CAAA6-14A1-4E75-A81E-8683C855DE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A6748AA6-076B-476D-910B-D00409566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9268" name="Slide Number Placeholder 3">
            <a:extLst>
              <a:ext uri="{FF2B5EF4-FFF2-40B4-BE49-F238E27FC236}">
                <a16:creationId xmlns:a16="http://schemas.microsoft.com/office/drawing/2014/main" id="{EC917DBB-A04B-498B-B4EB-39F1A9A2EF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6E74FE-A8C8-4F04-AC7E-33AEC025027F}" type="slidenum">
              <a:rPr lang="en-US" altLang="en-US" smtClean="0"/>
              <a:pPr/>
              <a:t>49</a:t>
            </a:fld>
            <a:endParaRPr lang="en-US" altLang="en-US"/>
          </a:p>
        </p:txBody>
      </p:sp>
    </p:spTree>
    <p:extLst>
      <p:ext uri="{BB962C8B-B14F-4D97-AF65-F5344CB8AC3E}">
        <p14:creationId xmlns:p14="http://schemas.microsoft.com/office/powerpoint/2010/main" val="3340899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51DC64BB-9855-4683-9890-EB8D59B188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D7FF8A1D-9343-4C70-B7A4-288237E76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1972" name="Slide Number Placeholder 3">
            <a:extLst>
              <a:ext uri="{FF2B5EF4-FFF2-40B4-BE49-F238E27FC236}">
                <a16:creationId xmlns:a16="http://schemas.microsoft.com/office/drawing/2014/main" id="{7D313AB0-32D3-4243-947F-C5AD46E08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7DA316-B61F-4AF3-B927-23EC6BBC87E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1749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3DEA4C85-CD39-4A14-B3E1-625C1D9727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E100CCC-86C5-45A0-BB4D-F817866B26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41316" name="Slide Number Placeholder 3">
            <a:extLst>
              <a:ext uri="{FF2B5EF4-FFF2-40B4-BE49-F238E27FC236}">
                <a16:creationId xmlns:a16="http://schemas.microsoft.com/office/drawing/2014/main" id="{82DC0E53-D0EC-4E55-9306-FFC1B16488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DDD567-2B0D-4E3A-A97A-F834318F47E0}" type="slidenum">
              <a:rPr lang="en-US" altLang="en-US" smtClean="0"/>
              <a:pPr/>
              <a:t>51</a:t>
            </a:fld>
            <a:endParaRPr lang="en-US" altLang="en-US"/>
          </a:p>
        </p:txBody>
      </p:sp>
    </p:spTree>
    <p:extLst>
      <p:ext uri="{BB962C8B-B14F-4D97-AF65-F5344CB8AC3E}">
        <p14:creationId xmlns:p14="http://schemas.microsoft.com/office/powerpoint/2010/main" val="1556486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DCFF8F6D-3A9F-4705-877A-26D6BAE5B7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6465295F-E1B5-4FEA-83C9-C2700C3F68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143364" name="Slide Number Placeholder 3">
            <a:extLst>
              <a:ext uri="{FF2B5EF4-FFF2-40B4-BE49-F238E27FC236}">
                <a16:creationId xmlns:a16="http://schemas.microsoft.com/office/drawing/2014/main" id="{97F56249-CE26-4F38-BA3E-ABA3768E0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C685F9-93AB-421F-A609-225010CC4BD4}" type="slidenum">
              <a:rPr lang="en-US" altLang="en-US" smtClean="0"/>
              <a:pPr/>
              <a:t>52</a:t>
            </a:fld>
            <a:endParaRPr lang="en-US" altLang="en-US"/>
          </a:p>
        </p:txBody>
      </p:sp>
    </p:spTree>
    <p:extLst>
      <p:ext uri="{BB962C8B-B14F-4D97-AF65-F5344CB8AC3E}">
        <p14:creationId xmlns:p14="http://schemas.microsoft.com/office/powerpoint/2010/main" val="1782755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07CDCE96-F8FA-4601-B8BF-90F267B85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221188" name="Slide Number Placeholder 3">
            <a:extLst>
              <a:ext uri="{FF2B5EF4-FFF2-40B4-BE49-F238E27FC236}">
                <a16:creationId xmlns:a16="http://schemas.microsoft.com/office/drawing/2014/main" id="{5A2D56A2-346A-4424-AC3B-31F965FCCD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D18B03-CF6F-4C03-8E00-453EE0B2A21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7306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40853D83-DE1A-43B2-A066-092D603B2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3B3A6521-74B3-404B-809D-45D604144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Discuss what to do if the young adult hasn’t filled out the VPA yet and doesn’t meet eligibility requirements.  </a:t>
            </a:r>
          </a:p>
          <a:p>
            <a:endParaRPr lang="en-US" altLang="en-US" dirty="0"/>
          </a:p>
        </p:txBody>
      </p:sp>
      <p:sp>
        <p:nvSpPr>
          <p:cNvPr id="151556" name="Slide Number Placeholder 3">
            <a:extLst>
              <a:ext uri="{FF2B5EF4-FFF2-40B4-BE49-F238E27FC236}">
                <a16:creationId xmlns:a16="http://schemas.microsoft.com/office/drawing/2014/main" id="{FF029D0B-37D8-4701-B7F6-CAB3AB905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322802-C308-44A9-8938-053B965DC1BE}" type="slidenum">
              <a:rPr lang="en-US" altLang="en-US" smtClean="0">
                <a:solidFill>
                  <a:srgbClr val="000000"/>
                </a:solidFill>
              </a:rPr>
              <a:pPr/>
              <a:t>56</a:t>
            </a:fld>
            <a:endParaRPr lang="en-US" altLang="en-US">
              <a:solidFill>
                <a:srgbClr val="000000"/>
              </a:solidFill>
            </a:endParaRPr>
          </a:p>
        </p:txBody>
      </p:sp>
    </p:spTree>
    <p:extLst>
      <p:ext uri="{BB962C8B-B14F-4D97-AF65-F5344CB8AC3E}">
        <p14:creationId xmlns:p14="http://schemas.microsoft.com/office/powerpoint/2010/main" val="1892241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E1963B15-37E9-49CB-8ED4-363EBCD68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4D674BD1-53CB-4A24-AA86-7DD668A19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a:t>
            </a:r>
            <a:endParaRPr lang="en-US" altLang="en-US"/>
          </a:p>
          <a:p>
            <a:endParaRPr lang="en-US" altLang="en-US"/>
          </a:p>
        </p:txBody>
      </p:sp>
      <p:sp>
        <p:nvSpPr>
          <p:cNvPr id="153604" name="Slide Number Placeholder 3">
            <a:extLst>
              <a:ext uri="{FF2B5EF4-FFF2-40B4-BE49-F238E27FC236}">
                <a16:creationId xmlns:a16="http://schemas.microsoft.com/office/drawing/2014/main" id="{B7565902-C89C-4066-BCCA-ED6F168435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C5D13C-65CC-4DCC-8557-A6627167B94F}" type="slidenum">
              <a:rPr lang="en-US" altLang="en-US" smtClean="0">
                <a:solidFill>
                  <a:srgbClr val="000000"/>
                </a:solidFill>
              </a:rPr>
              <a:pPr/>
              <a:t>57</a:t>
            </a:fld>
            <a:endParaRPr lang="en-US" altLang="en-US">
              <a:solidFill>
                <a:srgbClr val="000000"/>
              </a:solidFill>
            </a:endParaRPr>
          </a:p>
        </p:txBody>
      </p:sp>
    </p:spTree>
    <p:extLst>
      <p:ext uri="{BB962C8B-B14F-4D97-AF65-F5344CB8AC3E}">
        <p14:creationId xmlns:p14="http://schemas.microsoft.com/office/powerpoint/2010/main" val="266904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56A9CC3-D3C3-4BB4-9CB3-BC2DE5316B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1968128-5F46-4899-B266-38CF6EDCD3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B997B65B-2BE6-45F0-95FA-A9547593EE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44B246-D2CB-47E4-B68F-325B46267082}" type="slidenum">
              <a:rPr lang="en-US" altLang="en-US" smtClean="0"/>
              <a:pPr/>
              <a:t>5</a:t>
            </a:fld>
            <a:endParaRPr lang="en-US" altLang="en-US"/>
          </a:p>
        </p:txBody>
      </p:sp>
    </p:spTree>
    <p:extLst>
      <p:ext uri="{BB962C8B-B14F-4D97-AF65-F5344CB8AC3E}">
        <p14:creationId xmlns:p14="http://schemas.microsoft.com/office/powerpoint/2010/main" val="503642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0864EE9B-524D-4BD6-AFFB-DAC6D65B1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AEDF5A6A-B2B6-4E9B-AD54-865377C1DF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7700" name="Slide Number Placeholder 3">
            <a:extLst>
              <a:ext uri="{FF2B5EF4-FFF2-40B4-BE49-F238E27FC236}">
                <a16:creationId xmlns:a16="http://schemas.microsoft.com/office/drawing/2014/main" id="{293D78CF-C00F-4422-B275-1257E1C1F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1008AB-6A4F-4603-8EAE-FB2FA78595E5}" type="slidenum">
              <a:rPr lang="en-US" altLang="en-US" smtClean="0"/>
              <a:pPr/>
              <a:t>62</a:t>
            </a:fld>
            <a:endParaRPr lang="en-US" altLang="en-US"/>
          </a:p>
        </p:txBody>
      </p:sp>
    </p:spTree>
    <p:extLst>
      <p:ext uri="{BB962C8B-B14F-4D97-AF65-F5344CB8AC3E}">
        <p14:creationId xmlns:p14="http://schemas.microsoft.com/office/powerpoint/2010/main" val="3822435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0774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A1E164E-FA80-47CC-81B3-4119F907F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4FE50B-C84F-45AE-9A8C-04EF2787B688}"/>
              </a:ext>
            </a:extLst>
          </p:cNvPr>
          <p:cNvSpPr>
            <a:spLocks noGrp="1"/>
          </p:cNvSpPr>
          <p:nvPr>
            <p:ph type="body" idx="1"/>
          </p:nvPr>
        </p:nvSpPr>
        <p:spPr/>
        <p:txBody>
          <a:bodyPr/>
          <a:lstStyle/>
          <a:p>
            <a:pPr>
              <a:defRPr/>
            </a:pPr>
            <a:r>
              <a:rPr lang="en-US" dirty="0"/>
              <a:t>Show relationship between EFC, Opt out options (PESS, Aftercare, No Program)</a:t>
            </a:r>
          </a:p>
          <a:p>
            <a:pPr>
              <a:defRPr/>
            </a:pPr>
            <a:r>
              <a:rPr lang="en-US" dirty="0"/>
              <a:t>Show key events for EFC</a:t>
            </a:r>
          </a:p>
          <a:p>
            <a:pPr marL="174708" indent="-174708">
              <a:buFont typeface="Arial" panose="020B0604020202020204" pitchFamily="34" charset="0"/>
              <a:buChar char="•"/>
              <a:defRPr/>
            </a:pPr>
            <a:r>
              <a:rPr lang="en-US" dirty="0"/>
              <a:t>90-days prior to 18</a:t>
            </a:r>
          </a:p>
          <a:p>
            <a:pPr marL="174708" indent="-174708">
              <a:buFont typeface="Arial" panose="020B0604020202020204" pitchFamily="34" charset="0"/>
              <a:buChar char="•"/>
              <a:defRPr/>
            </a:pPr>
            <a:r>
              <a:rPr lang="en-US" dirty="0"/>
              <a:t>18</a:t>
            </a:r>
          </a:p>
          <a:p>
            <a:pPr marL="174708" indent="-174708">
              <a:buFont typeface="Arial" panose="020B0604020202020204" pitchFamily="34" charset="0"/>
              <a:buChar char="•"/>
              <a:defRPr/>
            </a:pPr>
            <a:r>
              <a:rPr lang="en-US" dirty="0"/>
              <a:t>Case Planning, Judicial Reviews, IV-E Eligibility (JR Finding of Reasonable Efforts to achieve permanency)</a:t>
            </a:r>
          </a:p>
          <a:p>
            <a:pPr marL="174708" indent="-174708">
              <a:buFont typeface="Arial" panose="020B0604020202020204" pitchFamily="34" charset="0"/>
              <a:buChar char="•"/>
              <a:defRPr/>
            </a:pPr>
            <a:r>
              <a:rPr lang="en-US" dirty="0"/>
              <a:t>Monthly Visits</a:t>
            </a:r>
          </a:p>
          <a:p>
            <a:pPr marL="174708" indent="-174708">
              <a:buFont typeface="Arial" panose="020B0604020202020204" pitchFamily="34" charset="0"/>
              <a:buChar char="•"/>
              <a:defRPr/>
            </a:pPr>
            <a:r>
              <a:rPr lang="en-US" dirty="0"/>
              <a:t>Annual Program Eligibility Redetermination</a:t>
            </a:r>
          </a:p>
          <a:p>
            <a:pPr marL="174708" indent="-174708">
              <a:buFont typeface="Arial" panose="020B0604020202020204" pitchFamily="34" charset="0"/>
              <a:buChar char="•"/>
              <a:defRPr/>
            </a:pPr>
            <a:r>
              <a:rPr lang="en-US" dirty="0"/>
              <a:t>CBC Manages CIC Medicaid Throughout </a:t>
            </a:r>
          </a:p>
        </p:txBody>
      </p:sp>
      <p:sp>
        <p:nvSpPr>
          <p:cNvPr id="157700" name="Slide Number Placeholder 3">
            <a:extLst>
              <a:ext uri="{FF2B5EF4-FFF2-40B4-BE49-F238E27FC236}">
                <a16:creationId xmlns:a16="http://schemas.microsoft.com/office/drawing/2014/main" id="{D5494A3A-9C68-42F6-B508-07C165820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DEA9D4-3E33-48FF-8956-B9FB3021DCC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4363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6E57BC-2912-4028-9C1E-CBDA98A4CFF3}" type="slidenum">
              <a:rPr lang="en-US" smtClean="0"/>
              <a:pPr>
                <a:defRPr/>
              </a:pPr>
              <a:t>72</a:t>
            </a:fld>
            <a:endParaRPr lang="en-US"/>
          </a:p>
        </p:txBody>
      </p:sp>
    </p:spTree>
    <p:extLst>
      <p:ext uri="{BB962C8B-B14F-4D97-AF65-F5344CB8AC3E}">
        <p14:creationId xmlns:p14="http://schemas.microsoft.com/office/powerpoint/2010/main" val="1651163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6E57BC-2912-4028-9C1E-CBDA98A4CFF3}" type="slidenum">
              <a:rPr lang="en-US" smtClean="0"/>
              <a:pPr>
                <a:defRPr/>
              </a:pPr>
              <a:t>73</a:t>
            </a:fld>
            <a:endParaRPr lang="en-US"/>
          </a:p>
        </p:txBody>
      </p:sp>
    </p:spTree>
    <p:extLst>
      <p:ext uri="{BB962C8B-B14F-4D97-AF65-F5344CB8AC3E}">
        <p14:creationId xmlns:p14="http://schemas.microsoft.com/office/powerpoint/2010/main" val="3825834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C9B6EB48-FE65-4A25-A95B-511C75FCF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C47315C7-9944-4519-8E1B-026EE6786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Available to prospective adoptive parents who adopt a special needs child who age 16 or 17 years old </a:t>
            </a:r>
          </a:p>
          <a:p>
            <a:endParaRPr lang="en-US" altLang="en-US" b="1"/>
          </a:p>
          <a:p>
            <a:r>
              <a:rPr lang="en-US" altLang="en-US" b="1"/>
              <a:t>Prospective adoptive parents who enter into an adoption assistance agreement when a child is either 16 or 17 years of age are eligible to receive maintenance adoption subsidy payments and Medicaid for the young adult until they turn 21 years of age. </a:t>
            </a:r>
          </a:p>
          <a:p>
            <a:endParaRPr lang="en-US" altLang="en-US"/>
          </a:p>
        </p:txBody>
      </p:sp>
      <p:sp>
        <p:nvSpPr>
          <p:cNvPr id="173060" name="Slide Number Placeholder 3">
            <a:extLst>
              <a:ext uri="{FF2B5EF4-FFF2-40B4-BE49-F238E27FC236}">
                <a16:creationId xmlns:a16="http://schemas.microsoft.com/office/drawing/2014/main" id="{87372014-B8EA-4040-89A6-CF6B8A8213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8C1EA7-89FF-4B72-899B-E26122E803D0}" type="slidenum">
              <a:rPr lang="en-US" altLang="en-US" smtClean="0">
                <a:solidFill>
                  <a:srgbClr val="000000"/>
                </a:solidFill>
              </a:rPr>
              <a:pPr/>
              <a:t>75</a:t>
            </a:fld>
            <a:endParaRPr lang="en-US" altLang="en-US">
              <a:solidFill>
                <a:srgbClr val="000000"/>
              </a:solidFill>
            </a:endParaRPr>
          </a:p>
        </p:txBody>
      </p:sp>
    </p:spTree>
    <p:extLst>
      <p:ext uri="{BB962C8B-B14F-4D97-AF65-F5344CB8AC3E}">
        <p14:creationId xmlns:p14="http://schemas.microsoft.com/office/powerpoint/2010/main" val="1484540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BE789200-9C93-41C3-A8ED-2BD0A79BE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3E67AA87-C953-47AA-B6AC-5FF7FB05D5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5108" name="Slide Number Placeholder 3">
            <a:extLst>
              <a:ext uri="{FF2B5EF4-FFF2-40B4-BE49-F238E27FC236}">
                <a16:creationId xmlns:a16="http://schemas.microsoft.com/office/drawing/2014/main" id="{429D3138-A0EA-4D39-A7EA-0857821A55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A6478C-C650-4EC9-8A2D-49D6BC173A8A}" type="slidenum">
              <a:rPr lang="en-US" altLang="en-US" smtClean="0"/>
              <a:pPr/>
              <a:t>76</a:t>
            </a:fld>
            <a:endParaRPr lang="en-US" altLang="en-US"/>
          </a:p>
        </p:txBody>
      </p:sp>
    </p:spTree>
    <p:extLst>
      <p:ext uri="{BB962C8B-B14F-4D97-AF65-F5344CB8AC3E}">
        <p14:creationId xmlns:p14="http://schemas.microsoft.com/office/powerpoint/2010/main" val="1498120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E327494-4901-481D-A322-F6B6AFA606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20B458A-3ACA-4907-909A-4BFFD9FB60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122ADAD1-4AFD-4AEE-AB97-663B607EA8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42E1D8-9179-45AC-8C5B-148573A036D8}" type="slidenum">
              <a:rPr lang="en-US" altLang="en-US" smtClean="0"/>
              <a:pPr/>
              <a:t>6</a:t>
            </a:fld>
            <a:endParaRPr lang="en-US" altLang="en-US"/>
          </a:p>
        </p:txBody>
      </p:sp>
    </p:spTree>
    <p:extLst>
      <p:ext uri="{BB962C8B-B14F-4D97-AF65-F5344CB8AC3E}">
        <p14:creationId xmlns:p14="http://schemas.microsoft.com/office/powerpoint/2010/main" val="24805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7AEA0DB-3164-4D5B-BEA9-E67846874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D3BD212-04F1-43B2-91C9-5BF3E820C0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b="1">
                <a:solidFill>
                  <a:srgbClr val="FF0000"/>
                </a:solidFill>
              </a:rPr>
              <a:t>Remind participants that some of the policies and forms  are still in draft. </a:t>
            </a:r>
          </a:p>
        </p:txBody>
      </p:sp>
      <p:sp>
        <p:nvSpPr>
          <p:cNvPr id="55300" name="Slide Number Placeholder 3">
            <a:extLst>
              <a:ext uri="{FF2B5EF4-FFF2-40B4-BE49-F238E27FC236}">
                <a16:creationId xmlns:a16="http://schemas.microsoft.com/office/drawing/2014/main" id="{48DCF430-A52F-4B32-818E-7646C6BC1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2A41E6-2129-449B-8F23-77CF44946945}" type="slidenum">
              <a:rPr lang="en-US" altLang="en-US" smtClean="0"/>
              <a:pPr/>
              <a:t>7</a:t>
            </a:fld>
            <a:endParaRPr lang="en-US" altLang="en-US"/>
          </a:p>
        </p:txBody>
      </p:sp>
    </p:spTree>
    <p:extLst>
      <p:ext uri="{BB962C8B-B14F-4D97-AF65-F5344CB8AC3E}">
        <p14:creationId xmlns:p14="http://schemas.microsoft.com/office/powerpoint/2010/main" val="216205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A8BF3CD-5CA4-4D01-AA29-76E1276B8B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2117F19-AFBB-46E2-A002-1451F365D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57348" name="Slide Number Placeholder 3">
            <a:extLst>
              <a:ext uri="{FF2B5EF4-FFF2-40B4-BE49-F238E27FC236}">
                <a16:creationId xmlns:a16="http://schemas.microsoft.com/office/drawing/2014/main" id="{12F2BDD7-7A4B-4CF7-95BA-532284252D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8E994A-E71A-43DA-8AF1-66163C82D1FE}"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7101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213B8D6-B048-4394-B65B-2D20A4760E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2C5DAB0-74CE-4CD3-9412-19DE34317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F82AA52D-5172-47B2-9AA9-D27FC0AD38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9D8101-06FA-44F2-A2D4-354EF9F25857}" type="slidenum">
              <a:rPr lang="en-US" altLang="en-US" smtClean="0"/>
              <a:pPr/>
              <a:t>9</a:t>
            </a:fld>
            <a:endParaRPr lang="en-US" altLang="en-US"/>
          </a:p>
        </p:txBody>
      </p:sp>
    </p:spTree>
    <p:extLst>
      <p:ext uri="{BB962C8B-B14F-4D97-AF65-F5344CB8AC3E}">
        <p14:creationId xmlns:p14="http://schemas.microsoft.com/office/powerpoint/2010/main" val="149673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9F36A31-E213-4264-9890-A72782FEE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59E73002-FF1A-4E34-933D-1BD0ED853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Discuss using functionality when it becomes available 12/7.</a:t>
            </a:r>
          </a:p>
        </p:txBody>
      </p:sp>
      <p:sp>
        <p:nvSpPr>
          <p:cNvPr id="61444" name="Slide Number Placeholder 3">
            <a:extLst>
              <a:ext uri="{FF2B5EF4-FFF2-40B4-BE49-F238E27FC236}">
                <a16:creationId xmlns:a16="http://schemas.microsoft.com/office/drawing/2014/main" id="{A8030B7F-0096-46A1-B8A6-F0F2ECE7B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C8ED4A-B068-4A96-A3F9-8654D2C55C2E}" type="slidenum">
              <a:rPr lang="en-US" altLang="en-US" smtClean="0"/>
              <a:pPr/>
              <a:t>10</a:t>
            </a:fld>
            <a:endParaRPr lang="en-US" altLang="en-US"/>
          </a:p>
        </p:txBody>
      </p:sp>
    </p:spTree>
    <p:extLst>
      <p:ext uri="{BB962C8B-B14F-4D97-AF65-F5344CB8AC3E}">
        <p14:creationId xmlns:p14="http://schemas.microsoft.com/office/powerpoint/2010/main" val="405967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9D2D504-E9CA-41D2-8CA8-BB68E03F9B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CD8A324-5781-4EF6-8EE3-58A4F27D9CFC}"/>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34317669-3E3A-434C-BE9C-71DF3B91B93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E639C703-77D5-4DFC-A72B-98CEA1B8F4AA}"/>
              </a:ext>
            </a:extLst>
          </p:cNvPr>
          <p:cNvSpPr>
            <a:spLocks noGrp="1" noChangeArrowheads="1"/>
          </p:cNvSpPr>
          <p:nvPr>
            <p:ph type="sldNum" sz="quarter" idx="12"/>
          </p:nvPr>
        </p:nvSpPr>
        <p:spPr/>
        <p:txBody>
          <a:bodyPr/>
          <a:lstStyle>
            <a:lvl1pPr>
              <a:defRPr>
                <a:solidFill>
                  <a:schemeClr val="bg1"/>
                </a:solidFill>
              </a:defRPr>
            </a:lvl1pPr>
          </a:lstStyle>
          <a:p>
            <a:pPr>
              <a:defRPr/>
            </a:pPr>
            <a:fld id="{89A88318-BB89-4772-A856-CB59F55A977F}" type="slidenum">
              <a:rPr lang="es-ES" altLang="en-US"/>
              <a:pPr>
                <a:defRPr/>
              </a:pPr>
              <a:t>‹#›</a:t>
            </a:fld>
            <a:endParaRPr lang="es-ES" altLang="en-US" dirty="0"/>
          </a:p>
        </p:txBody>
      </p:sp>
    </p:spTree>
    <p:extLst>
      <p:ext uri="{BB962C8B-B14F-4D97-AF65-F5344CB8AC3E}">
        <p14:creationId xmlns:p14="http://schemas.microsoft.com/office/powerpoint/2010/main" val="425819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6CF1A5-AA4F-40F4-86AC-8909D911D50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C99AB70A-FF8A-490D-A20E-7A073195609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AC62AB9-89DA-4CB8-A5BE-7AC40FD364B4}"/>
              </a:ext>
            </a:extLst>
          </p:cNvPr>
          <p:cNvSpPr>
            <a:spLocks noGrp="1" noChangeArrowheads="1"/>
          </p:cNvSpPr>
          <p:nvPr>
            <p:ph type="sldNum" sz="quarter" idx="12"/>
          </p:nvPr>
        </p:nvSpPr>
        <p:spPr>
          <a:ln/>
        </p:spPr>
        <p:txBody>
          <a:bodyPr/>
          <a:lstStyle>
            <a:lvl1pPr>
              <a:defRPr/>
            </a:lvl1pPr>
          </a:lstStyle>
          <a:p>
            <a:pPr>
              <a:defRPr/>
            </a:pPr>
            <a:fld id="{77BC09A3-FB86-47B0-AAE6-71971A2E7B63}" type="slidenum">
              <a:rPr lang="es-ES" altLang="en-US"/>
              <a:pPr>
                <a:defRPr/>
              </a:pPr>
              <a:t>‹#›</a:t>
            </a:fld>
            <a:endParaRPr lang="es-ES" altLang="en-US"/>
          </a:p>
        </p:txBody>
      </p:sp>
    </p:spTree>
    <p:extLst>
      <p:ext uri="{BB962C8B-B14F-4D97-AF65-F5344CB8AC3E}">
        <p14:creationId xmlns:p14="http://schemas.microsoft.com/office/powerpoint/2010/main" val="298824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8E6C22-298B-4970-8666-230F92BA109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F09E08A4-D5E3-4D92-95D1-F6EDF5E26352}"/>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334F665F-B77D-472F-8FC6-DF9EA7CF1AEF}"/>
              </a:ext>
            </a:extLst>
          </p:cNvPr>
          <p:cNvSpPr>
            <a:spLocks noGrp="1" noChangeArrowheads="1"/>
          </p:cNvSpPr>
          <p:nvPr>
            <p:ph type="sldNum" sz="quarter" idx="12"/>
          </p:nvPr>
        </p:nvSpPr>
        <p:spPr>
          <a:ln/>
        </p:spPr>
        <p:txBody>
          <a:bodyPr/>
          <a:lstStyle>
            <a:lvl1pPr>
              <a:defRPr/>
            </a:lvl1pPr>
          </a:lstStyle>
          <a:p>
            <a:pPr>
              <a:defRPr/>
            </a:pPr>
            <a:fld id="{F393BD75-F8A1-4FC9-97F4-7F6CA804252C}" type="slidenum">
              <a:rPr lang="es-ES" altLang="en-US"/>
              <a:pPr>
                <a:defRPr/>
              </a:pPr>
              <a:t>‹#›</a:t>
            </a:fld>
            <a:endParaRPr lang="es-ES" altLang="en-US"/>
          </a:p>
        </p:txBody>
      </p:sp>
    </p:spTree>
    <p:extLst>
      <p:ext uri="{BB962C8B-B14F-4D97-AF65-F5344CB8AC3E}">
        <p14:creationId xmlns:p14="http://schemas.microsoft.com/office/powerpoint/2010/main" val="225535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6C23EA7-E2CC-4BCE-82F8-E698472DFE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D2E6AF24-385E-4477-8FE4-5DCF1B91747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612AAFD-22C0-4883-BB4F-AB12563C820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4B4D13BD-DD4D-4D60-93C7-819AF7CBE039}"/>
              </a:ext>
            </a:extLst>
          </p:cNvPr>
          <p:cNvSpPr>
            <a:spLocks noGrp="1" noChangeArrowheads="1"/>
          </p:cNvSpPr>
          <p:nvPr>
            <p:ph type="sldNum" sz="quarter" idx="12"/>
          </p:nvPr>
        </p:nvSpPr>
        <p:spPr/>
        <p:txBody>
          <a:bodyPr/>
          <a:lstStyle>
            <a:lvl1pPr>
              <a:defRPr>
                <a:solidFill>
                  <a:srgbClr val="FFFFFF"/>
                </a:solidFill>
              </a:defRPr>
            </a:lvl1pPr>
          </a:lstStyle>
          <a:p>
            <a:pPr>
              <a:defRPr/>
            </a:pPr>
            <a:fld id="{AEA74E87-0447-46E8-92D8-010D1CEE762B}" type="slidenum">
              <a:rPr lang="es-ES" altLang="en-US"/>
              <a:pPr>
                <a:defRPr/>
              </a:pPr>
              <a:t>‹#›</a:t>
            </a:fld>
            <a:endParaRPr lang="es-ES" altLang="en-US" dirty="0"/>
          </a:p>
        </p:txBody>
      </p:sp>
    </p:spTree>
    <p:extLst>
      <p:ext uri="{BB962C8B-B14F-4D97-AF65-F5344CB8AC3E}">
        <p14:creationId xmlns:p14="http://schemas.microsoft.com/office/powerpoint/2010/main" val="426433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BAC5A8D-9CEE-4AAB-BC6D-2BC0A90121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4B3497-0BE8-43BD-AD04-E0865CFAE304}"/>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5DBF8EF9-5508-4A4E-A849-CF15B247034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E57238A3-E210-43EA-8ACF-57B35E28049F}"/>
              </a:ext>
            </a:extLst>
          </p:cNvPr>
          <p:cNvSpPr>
            <a:spLocks noGrp="1" noChangeArrowheads="1"/>
          </p:cNvSpPr>
          <p:nvPr>
            <p:ph type="sldNum" sz="quarter" idx="12"/>
          </p:nvPr>
        </p:nvSpPr>
        <p:spPr/>
        <p:txBody>
          <a:bodyPr/>
          <a:lstStyle>
            <a:lvl1pPr>
              <a:defRPr/>
            </a:lvl1pPr>
          </a:lstStyle>
          <a:p>
            <a:pPr>
              <a:defRPr/>
            </a:pPr>
            <a:fld id="{056B8F71-3714-47F1-83CC-F847AA7FAAFB}" type="slidenum">
              <a:rPr lang="es-ES" altLang="en-US"/>
              <a:pPr>
                <a:defRPr/>
              </a:pPr>
              <a:t>‹#›</a:t>
            </a:fld>
            <a:endParaRPr lang="es-ES" altLang="en-US"/>
          </a:p>
        </p:txBody>
      </p:sp>
    </p:spTree>
    <p:extLst>
      <p:ext uri="{BB962C8B-B14F-4D97-AF65-F5344CB8AC3E}">
        <p14:creationId xmlns:p14="http://schemas.microsoft.com/office/powerpoint/2010/main" val="137014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7059633-7EF9-4CBE-BCB2-18E61B95AE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D16ED7E-003D-4559-A4EE-F10AAA0D4AE4}"/>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D87E1EE7-1C17-4DC3-99C2-F413C9BB873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EC884BF-358E-4609-8DE3-E03C9B9F8FBF}"/>
              </a:ext>
            </a:extLst>
          </p:cNvPr>
          <p:cNvSpPr>
            <a:spLocks noGrp="1" noChangeArrowheads="1"/>
          </p:cNvSpPr>
          <p:nvPr>
            <p:ph type="sldNum" sz="quarter" idx="12"/>
          </p:nvPr>
        </p:nvSpPr>
        <p:spPr/>
        <p:txBody>
          <a:bodyPr/>
          <a:lstStyle>
            <a:lvl1pPr>
              <a:defRPr/>
            </a:lvl1pPr>
          </a:lstStyle>
          <a:p>
            <a:pPr>
              <a:defRPr/>
            </a:pPr>
            <a:fld id="{281B0C3C-D5D0-4669-9405-216E6A57CBAF}" type="slidenum">
              <a:rPr lang="es-ES" altLang="en-US"/>
              <a:pPr>
                <a:defRPr/>
              </a:pPr>
              <a:t>‹#›</a:t>
            </a:fld>
            <a:endParaRPr lang="es-ES" altLang="en-US"/>
          </a:p>
        </p:txBody>
      </p:sp>
    </p:spTree>
    <p:extLst>
      <p:ext uri="{BB962C8B-B14F-4D97-AF65-F5344CB8AC3E}">
        <p14:creationId xmlns:p14="http://schemas.microsoft.com/office/powerpoint/2010/main" val="302311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BF2C0F9-F4AA-4D42-A059-B41C4D6446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DAD6071-DA51-4BE3-AFEB-5F77C6C6FB77}"/>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DB1E2B3C-28BD-4282-89E1-A4E6C98EF02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B1CCAD6-5F55-402D-B629-3F2F0D16F1CF}"/>
              </a:ext>
            </a:extLst>
          </p:cNvPr>
          <p:cNvSpPr>
            <a:spLocks noGrp="1" noChangeArrowheads="1"/>
          </p:cNvSpPr>
          <p:nvPr>
            <p:ph type="sldNum" sz="quarter" idx="12"/>
          </p:nvPr>
        </p:nvSpPr>
        <p:spPr/>
        <p:txBody>
          <a:bodyPr/>
          <a:lstStyle>
            <a:lvl1pPr>
              <a:defRPr/>
            </a:lvl1pPr>
          </a:lstStyle>
          <a:p>
            <a:pPr>
              <a:defRPr/>
            </a:pPr>
            <a:fld id="{E444715F-D4F5-4CDE-A3E3-83430132A424}" type="slidenum">
              <a:rPr lang="es-ES" altLang="en-US"/>
              <a:pPr>
                <a:defRPr/>
              </a:pPr>
              <a:t>‹#›</a:t>
            </a:fld>
            <a:endParaRPr lang="es-ES" altLang="en-US"/>
          </a:p>
        </p:txBody>
      </p:sp>
    </p:spTree>
    <p:extLst>
      <p:ext uri="{BB962C8B-B14F-4D97-AF65-F5344CB8AC3E}">
        <p14:creationId xmlns:p14="http://schemas.microsoft.com/office/powerpoint/2010/main" val="160637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A642FB-9648-43ED-ADD2-3071AEEA86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E25C38A-4930-4583-8BE6-2F90F104D691}"/>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0174926A-6785-4FFF-BAFE-2EF68B4CDE9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523752C8-9170-430B-A4FD-FDA9FF814233}"/>
              </a:ext>
            </a:extLst>
          </p:cNvPr>
          <p:cNvSpPr>
            <a:spLocks noGrp="1" noChangeArrowheads="1"/>
          </p:cNvSpPr>
          <p:nvPr>
            <p:ph type="sldNum" sz="quarter" idx="12"/>
          </p:nvPr>
        </p:nvSpPr>
        <p:spPr/>
        <p:txBody>
          <a:bodyPr/>
          <a:lstStyle>
            <a:lvl1pPr>
              <a:defRPr/>
            </a:lvl1pPr>
          </a:lstStyle>
          <a:p>
            <a:pPr>
              <a:defRPr/>
            </a:pPr>
            <a:fld id="{DE834BCC-5A91-4EEC-928B-24D9F995B214}" type="slidenum">
              <a:rPr lang="es-ES" altLang="en-US"/>
              <a:pPr>
                <a:defRPr/>
              </a:pPr>
              <a:t>‹#›</a:t>
            </a:fld>
            <a:endParaRPr lang="es-ES" altLang="en-US"/>
          </a:p>
        </p:txBody>
      </p:sp>
    </p:spTree>
    <p:extLst>
      <p:ext uri="{BB962C8B-B14F-4D97-AF65-F5344CB8AC3E}">
        <p14:creationId xmlns:p14="http://schemas.microsoft.com/office/powerpoint/2010/main" val="353208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3BB7925-2CCE-4C5D-861D-037D29ADF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20D92644-32E7-4778-A40E-EB0C6E4D6AA9}"/>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F0B34B0-8B88-4372-A0F0-5CFAD3FB054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A99371F-2E38-4A58-A441-72092895E5E7}"/>
              </a:ext>
            </a:extLst>
          </p:cNvPr>
          <p:cNvSpPr>
            <a:spLocks noGrp="1" noChangeArrowheads="1"/>
          </p:cNvSpPr>
          <p:nvPr>
            <p:ph type="sldNum" sz="quarter" idx="12"/>
          </p:nvPr>
        </p:nvSpPr>
        <p:spPr/>
        <p:txBody>
          <a:bodyPr/>
          <a:lstStyle>
            <a:lvl1pPr>
              <a:defRPr/>
            </a:lvl1pPr>
          </a:lstStyle>
          <a:p>
            <a:pPr>
              <a:defRPr/>
            </a:pPr>
            <a:fld id="{6FA90693-BFDB-4089-AD82-6F5E54AD456B}" type="slidenum">
              <a:rPr lang="es-ES" altLang="en-US"/>
              <a:pPr>
                <a:defRPr/>
              </a:pPr>
              <a:t>‹#›</a:t>
            </a:fld>
            <a:endParaRPr lang="es-ES" altLang="en-US" dirty="0"/>
          </a:p>
        </p:txBody>
      </p:sp>
    </p:spTree>
    <p:extLst>
      <p:ext uri="{BB962C8B-B14F-4D97-AF65-F5344CB8AC3E}">
        <p14:creationId xmlns:p14="http://schemas.microsoft.com/office/powerpoint/2010/main" val="88891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1C9F7A2-CCCA-4AA0-9480-AE9965CD32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AC435F96-B8BB-401C-920C-9587E0C70919}"/>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534E2B0-AC7D-4E9B-8044-DEE5946E9FF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7F595394-86D8-4ED6-8916-7BECB13C1BB8}"/>
              </a:ext>
            </a:extLst>
          </p:cNvPr>
          <p:cNvSpPr>
            <a:spLocks noGrp="1" noChangeArrowheads="1"/>
          </p:cNvSpPr>
          <p:nvPr>
            <p:ph type="sldNum" sz="quarter" idx="12"/>
          </p:nvPr>
        </p:nvSpPr>
        <p:spPr>
          <a:xfrm>
            <a:off x="6515100" y="6553200"/>
            <a:ext cx="2133600" cy="476250"/>
          </a:xfrm>
        </p:spPr>
        <p:txBody>
          <a:bodyPr/>
          <a:lstStyle>
            <a:lvl1pPr>
              <a:defRPr>
                <a:solidFill>
                  <a:schemeClr val="bg1"/>
                </a:solidFill>
              </a:defRPr>
            </a:lvl1pPr>
          </a:lstStyle>
          <a:p>
            <a:pPr>
              <a:defRPr/>
            </a:pPr>
            <a:fld id="{DB79A3B0-9CE6-44F3-809E-7F93666E5294}" type="slidenum">
              <a:rPr lang="es-ES" altLang="en-US" smtClean="0"/>
              <a:pPr>
                <a:defRPr/>
              </a:pPr>
              <a:t>‹#›</a:t>
            </a:fld>
            <a:endParaRPr lang="es-ES" altLang="en-US" dirty="0"/>
          </a:p>
        </p:txBody>
      </p:sp>
    </p:spTree>
    <p:extLst>
      <p:ext uri="{BB962C8B-B14F-4D97-AF65-F5344CB8AC3E}">
        <p14:creationId xmlns:p14="http://schemas.microsoft.com/office/powerpoint/2010/main" val="2616164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D7DAF1C-4938-4AE7-B43F-C59B29FA3E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21D00666-7C42-4DA2-8F42-FE4E59F9A619}"/>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63CE63E8-D76D-4BC8-B9E1-C963F6D01D3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395F32B-188B-47C6-A215-8A9BEBDAEB6F}"/>
              </a:ext>
            </a:extLst>
          </p:cNvPr>
          <p:cNvSpPr>
            <a:spLocks noGrp="1" noChangeArrowheads="1"/>
          </p:cNvSpPr>
          <p:nvPr>
            <p:ph type="sldNum" sz="quarter" idx="12"/>
          </p:nvPr>
        </p:nvSpPr>
        <p:spPr/>
        <p:txBody>
          <a:bodyPr/>
          <a:lstStyle>
            <a:lvl1pPr>
              <a:defRPr/>
            </a:lvl1pPr>
          </a:lstStyle>
          <a:p>
            <a:pPr>
              <a:defRPr/>
            </a:pPr>
            <a:fld id="{50268EBD-9CB6-4E7F-92B0-1388E4A6E08B}" type="slidenum">
              <a:rPr lang="es-ES" altLang="en-US"/>
              <a:pPr>
                <a:defRPr/>
              </a:pPr>
              <a:t>‹#›</a:t>
            </a:fld>
            <a:endParaRPr lang="es-ES" altLang="en-US"/>
          </a:p>
        </p:txBody>
      </p:sp>
    </p:spTree>
    <p:extLst>
      <p:ext uri="{BB962C8B-B14F-4D97-AF65-F5344CB8AC3E}">
        <p14:creationId xmlns:p14="http://schemas.microsoft.com/office/powerpoint/2010/main" val="121310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B928CBA-7825-4E02-A1FE-6F961CA81A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F41DF-F807-4765-8135-034F5D6D93FE}"/>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2624551-3607-46A2-AC48-5AEF7A84AA6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0FE9C0D4-5061-4CCE-858D-95722C9A1D02}"/>
              </a:ext>
            </a:extLst>
          </p:cNvPr>
          <p:cNvSpPr>
            <a:spLocks noGrp="1" noChangeArrowheads="1"/>
          </p:cNvSpPr>
          <p:nvPr>
            <p:ph type="sldNum" sz="quarter" idx="12"/>
          </p:nvPr>
        </p:nvSpPr>
        <p:spPr>
          <a:xfrm>
            <a:off x="6536840" y="6553200"/>
            <a:ext cx="2133600" cy="476250"/>
          </a:xfrm>
        </p:spPr>
        <p:txBody>
          <a:bodyPr/>
          <a:lstStyle>
            <a:lvl1pPr>
              <a:defRPr>
                <a:solidFill>
                  <a:schemeClr val="bg1"/>
                </a:solidFill>
              </a:defRPr>
            </a:lvl1pPr>
          </a:lstStyle>
          <a:p>
            <a:pPr>
              <a:defRPr/>
            </a:pPr>
            <a:fld id="{1C70283B-774E-4D72-99BE-AAACB16ED4CD}" type="slidenum">
              <a:rPr lang="es-ES" altLang="en-US" smtClean="0"/>
              <a:pPr>
                <a:defRPr/>
              </a:pPr>
              <a:t>‹#›</a:t>
            </a:fld>
            <a:endParaRPr lang="es-ES" altLang="en-US" dirty="0"/>
          </a:p>
        </p:txBody>
      </p:sp>
    </p:spTree>
    <p:extLst>
      <p:ext uri="{BB962C8B-B14F-4D97-AF65-F5344CB8AC3E}">
        <p14:creationId xmlns:p14="http://schemas.microsoft.com/office/powerpoint/2010/main" val="320352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57DCA47-B642-403C-9B71-5111F1E059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0A25B739-236A-4DEE-A279-4E509FE82CB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94C30D6-9E7E-478C-ADDE-2B356FD44396}"/>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AF331393-7E74-4FE9-A895-5CF0E698E2AC}"/>
              </a:ext>
            </a:extLst>
          </p:cNvPr>
          <p:cNvSpPr>
            <a:spLocks noGrp="1" noChangeArrowheads="1"/>
          </p:cNvSpPr>
          <p:nvPr>
            <p:ph type="sldNum" sz="quarter" idx="12"/>
          </p:nvPr>
        </p:nvSpPr>
        <p:spPr/>
        <p:txBody>
          <a:bodyPr/>
          <a:lstStyle>
            <a:lvl1pPr>
              <a:defRPr/>
            </a:lvl1pPr>
          </a:lstStyle>
          <a:p>
            <a:pPr>
              <a:defRPr/>
            </a:pPr>
            <a:fld id="{F934204D-3BEC-4023-88C3-C25F2EBFD794}" type="slidenum">
              <a:rPr lang="es-ES" altLang="en-US"/>
              <a:pPr>
                <a:defRPr/>
              </a:pPr>
              <a:t>‹#›</a:t>
            </a:fld>
            <a:endParaRPr lang="es-ES" altLang="en-US"/>
          </a:p>
        </p:txBody>
      </p:sp>
    </p:spTree>
    <p:extLst>
      <p:ext uri="{BB962C8B-B14F-4D97-AF65-F5344CB8AC3E}">
        <p14:creationId xmlns:p14="http://schemas.microsoft.com/office/powerpoint/2010/main" val="2134540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E3B886-9149-4D9D-8065-BD5EB8A2E54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2F4B4210-35A2-4E36-9193-BA1BC3BFEBD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36AD039-315E-48C6-B6A4-707600A16947}"/>
              </a:ext>
            </a:extLst>
          </p:cNvPr>
          <p:cNvSpPr>
            <a:spLocks noGrp="1" noChangeArrowheads="1"/>
          </p:cNvSpPr>
          <p:nvPr>
            <p:ph type="sldNum" sz="quarter" idx="12"/>
          </p:nvPr>
        </p:nvSpPr>
        <p:spPr>
          <a:ln/>
        </p:spPr>
        <p:txBody>
          <a:bodyPr/>
          <a:lstStyle>
            <a:lvl1pPr>
              <a:defRPr/>
            </a:lvl1pPr>
          </a:lstStyle>
          <a:p>
            <a:pPr>
              <a:defRPr/>
            </a:pPr>
            <a:fld id="{64415634-81A5-4CC7-95D3-403CD56FEBBA}" type="slidenum">
              <a:rPr lang="es-ES" altLang="en-US"/>
              <a:pPr>
                <a:defRPr/>
              </a:pPr>
              <a:t>‹#›</a:t>
            </a:fld>
            <a:endParaRPr lang="es-ES" altLang="en-US"/>
          </a:p>
        </p:txBody>
      </p:sp>
    </p:spTree>
    <p:extLst>
      <p:ext uri="{BB962C8B-B14F-4D97-AF65-F5344CB8AC3E}">
        <p14:creationId xmlns:p14="http://schemas.microsoft.com/office/powerpoint/2010/main" val="249273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C44A48-D5F1-4A30-9343-AE28EB23F5EF}"/>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2B83CE8-7720-4D5F-BC1D-90D9A24F0B54}"/>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2E3DD634-7ACF-4014-B1F4-DAB16FDC5880}"/>
              </a:ext>
            </a:extLst>
          </p:cNvPr>
          <p:cNvSpPr>
            <a:spLocks noGrp="1" noChangeArrowheads="1"/>
          </p:cNvSpPr>
          <p:nvPr>
            <p:ph type="sldNum" sz="quarter" idx="12"/>
          </p:nvPr>
        </p:nvSpPr>
        <p:spPr>
          <a:ln/>
        </p:spPr>
        <p:txBody>
          <a:bodyPr/>
          <a:lstStyle>
            <a:lvl1pPr>
              <a:defRPr/>
            </a:lvl1pPr>
          </a:lstStyle>
          <a:p>
            <a:pPr>
              <a:defRPr/>
            </a:pPr>
            <a:fld id="{22CBCACE-3A4F-470A-A4A8-442E9D9794EB}" type="slidenum">
              <a:rPr lang="es-ES" altLang="en-US"/>
              <a:pPr>
                <a:defRPr/>
              </a:pPr>
              <a:t>‹#›</a:t>
            </a:fld>
            <a:endParaRPr lang="es-ES" altLang="en-US"/>
          </a:p>
        </p:txBody>
      </p:sp>
    </p:spTree>
    <p:extLst>
      <p:ext uri="{BB962C8B-B14F-4D97-AF65-F5344CB8AC3E}">
        <p14:creationId xmlns:p14="http://schemas.microsoft.com/office/powerpoint/2010/main" val="3182271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4ED3F3C-6EF5-45C7-84F6-C492593A0D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5BAB71DC-C1A8-44D4-BADB-D8EA3033E99E}"/>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28B528E3-E4F7-4110-A4FE-A4FC2987D51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18D4C171-A317-4550-8A32-FF96B23490C2}"/>
              </a:ext>
            </a:extLst>
          </p:cNvPr>
          <p:cNvSpPr>
            <a:spLocks noGrp="1" noChangeArrowheads="1"/>
          </p:cNvSpPr>
          <p:nvPr>
            <p:ph type="sldNum" sz="quarter" idx="12"/>
          </p:nvPr>
        </p:nvSpPr>
        <p:spPr/>
        <p:txBody>
          <a:bodyPr/>
          <a:lstStyle>
            <a:lvl1pPr>
              <a:defRPr/>
            </a:lvl1pPr>
          </a:lstStyle>
          <a:p>
            <a:pPr>
              <a:defRPr/>
            </a:pPr>
            <a:fld id="{AE7963A3-EE7D-4E96-AD68-04250AA62AA8}" type="slidenum">
              <a:rPr lang="es-ES" altLang="en-US"/>
              <a:pPr>
                <a:defRPr/>
              </a:pPr>
              <a:t>‹#›</a:t>
            </a:fld>
            <a:endParaRPr lang="es-ES" altLang="en-US"/>
          </a:p>
        </p:txBody>
      </p:sp>
    </p:spTree>
    <p:extLst>
      <p:ext uri="{BB962C8B-B14F-4D97-AF65-F5344CB8AC3E}">
        <p14:creationId xmlns:p14="http://schemas.microsoft.com/office/powerpoint/2010/main" val="1999754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E759BE4-43C8-45FA-B83A-681DCEF87C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rgbClr val="006666"/>
                </a:solidFill>
              </a:defRPr>
            </a:lvl1pPr>
            <a:lvl2pPr>
              <a:defRPr>
                <a:solidFill>
                  <a:srgbClr val="006666"/>
                </a:solidFill>
              </a:defRPr>
            </a:lvl2pPr>
            <a:lvl3pPr>
              <a:defRPr>
                <a:solidFill>
                  <a:srgbClr val="006666"/>
                </a:solidFill>
              </a:defRPr>
            </a:lvl3pPr>
            <a:lvl4pPr>
              <a:defRPr>
                <a:solidFill>
                  <a:srgbClr val="006666"/>
                </a:solidFill>
              </a:defRPr>
            </a:lvl4pPr>
            <a:lvl5pPr>
              <a:defRPr>
                <a:solidFill>
                  <a:srgbClr val="00666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4FEDAF-A728-495A-BCF8-DEBEE994872E}"/>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A6E9C459-2C5E-47C9-B1FF-FAC6D84A878B}"/>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7F52CF12-B4AB-4BE8-9D9C-93AED6A145FE}"/>
              </a:ext>
            </a:extLst>
          </p:cNvPr>
          <p:cNvSpPr>
            <a:spLocks noGrp="1" noChangeArrowheads="1"/>
          </p:cNvSpPr>
          <p:nvPr>
            <p:ph type="sldNum" sz="quarter" idx="12"/>
          </p:nvPr>
        </p:nvSpPr>
        <p:spPr>
          <a:xfrm>
            <a:off x="6515100" y="6556651"/>
            <a:ext cx="2133600" cy="476250"/>
          </a:xfrm>
        </p:spPr>
        <p:txBody>
          <a:bodyPr/>
          <a:lstStyle>
            <a:lvl1pPr>
              <a:defRPr>
                <a:solidFill>
                  <a:schemeClr val="bg1"/>
                </a:solidFill>
              </a:defRPr>
            </a:lvl1pPr>
          </a:lstStyle>
          <a:p>
            <a:pPr>
              <a:defRPr/>
            </a:pPr>
            <a:fld id="{BA32FE55-DA52-4426-A0A4-9F00181AB553}" type="slidenum">
              <a:rPr lang="es-ES" altLang="en-US" smtClean="0"/>
              <a:pPr>
                <a:defRPr/>
              </a:pPr>
              <a:t>‹#›</a:t>
            </a:fld>
            <a:endParaRPr lang="es-ES" altLang="en-US" dirty="0"/>
          </a:p>
        </p:txBody>
      </p:sp>
    </p:spTree>
    <p:extLst>
      <p:ext uri="{BB962C8B-B14F-4D97-AF65-F5344CB8AC3E}">
        <p14:creationId xmlns:p14="http://schemas.microsoft.com/office/powerpoint/2010/main" val="2758313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8FC44F-57AA-4142-BE14-75B0BBC688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F77D6A75-9835-45FC-A888-2E4680F6B003}"/>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B4759F3A-8F7C-475F-9AEE-5BD60BD2C97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496E444-C80C-46CC-8756-DC977118ADE2}"/>
              </a:ext>
            </a:extLst>
          </p:cNvPr>
          <p:cNvSpPr>
            <a:spLocks noGrp="1" noChangeArrowheads="1"/>
          </p:cNvSpPr>
          <p:nvPr>
            <p:ph type="sldNum" sz="quarter" idx="12"/>
          </p:nvPr>
        </p:nvSpPr>
        <p:spPr/>
        <p:txBody>
          <a:bodyPr/>
          <a:lstStyle>
            <a:lvl1pPr>
              <a:defRPr/>
            </a:lvl1pPr>
          </a:lstStyle>
          <a:p>
            <a:pPr>
              <a:defRPr/>
            </a:pPr>
            <a:fld id="{078D7E52-484B-4298-9FA8-FEE13A79D086}" type="slidenum">
              <a:rPr lang="es-ES" altLang="en-US"/>
              <a:pPr>
                <a:defRPr/>
              </a:pPr>
              <a:t>‹#›</a:t>
            </a:fld>
            <a:endParaRPr lang="es-ES" altLang="en-US"/>
          </a:p>
        </p:txBody>
      </p:sp>
    </p:spTree>
    <p:extLst>
      <p:ext uri="{BB962C8B-B14F-4D97-AF65-F5344CB8AC3E}">
        <p14:creationId xmlns:p14="http://schemas.microsoft.com/office/powerpoint/2010/main" val="25967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F1E5A1D-AFFA-471A-8F16-BE9E35DFC9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690E0D0-D19C-4283-AC1E-417B43F48FF5}"/>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46C670DE-C833-489D-95AC-B8C23322C53D}"/>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0FAB1E52-4729-4AFC-A60D-29D1EDA52C1D}"/>
              </a:ext>
            </a:extLst>
          </p:cNvPr>
          <p:cNvSpPr>
            <a:spLocks noGrp="1" noChangeArrowheads="1"/>
          </p:cNvSpPr>
          <p:nvPr>
            <p:ph type="sldNum" sz="quarter" idx="12"/>
          </p:nvPr>
        </p:nvSpPr>
        <p:spPr/>
        <p:txBody>
          <a:bodyPr/>
          <a:lstStyle>
            <a:lvl1pPr>
              <a:defRPr/>
            </a:lvl1pPr>
          </a:lstStyle>
          <a:p>
            <a:pPr>
              <a:defRPr/>
            </a:pPr>
            <a:fld id="{09648D16-92FD-4801-9FAD-665C2EBC6088}" type="slidenum">
              <a:rPr lang="es-ES" altLang="en-US"/>
              <a:pPr>
                <a:defRPr/>
              </a:pPr>
              <a:t>‹#›</a:t>
            </a:fld>
            <a:endParaRPr lang="es-ES" altLang="en-US"/>
          </a:p>
        </p:txBody>
      </p:sp>
    </p:spTree>
    <p:extLst>
      <p:ext uri="{BB962C8B-B14F-4D97-AF65-F5344CB8AC3E}">
        <p14:creationId xmlns:p14="http://schemas.microsoft.com/office/powerpoint/2010/main" val="1849163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DA48F4-CE4B-467A-AD24-41A3D3546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5C64408C-439B-4714-86D8-11AB9DA9FE4F}"/>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1581BF66-32EA-4F6E-A4F6-DFAC58C2F358}"/>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FE4880FB-E8AA-40C9-A0B0-D0F4CC54B8E8}"/>
              </a:ext>
            </a:extLst>
          </p:cNvPr>
          <p:cNvSpPr>
            <a:spLocks noGrp="1" noChangeArrowheads="1"/>
          </p:cNvSpPr>
          <p:nvPr>
            <p:ph type="sldNum" sz="quarter" idx="12"/>
          </p:nvPr>
        </p:nvSpPr>
        <p:spPr/>
        <p:txBody>
          <a:bodyPr/>
          <a:lstStyle>
            <a:lvl1pPr>
              <a:defRPr/>
            </a:lvl1pPr>
          </a:lstStyle>
          <a:p>
            <a:pPr>
              <a:defRPr/>
            </a:pPr>
            <a:fld id="{E4B315E4-E484-45F4-879F-BAB555A315B1}" type="slidenum">
              <a:rPr lang="es-ES" altLang="en-US"/>
              <a:pPr>
                <a:defRPr/>
              </a:pPr>
              <a:t>‹#›</a:t>
            </a:fld>
            <a:endParaRPr lang="es-ES" altLang="en-US"/>
          </a:p>
        </p:txBody>
      </p:sp>
    </p:spTree>
    <p:extLst>
      <p:ext uri="{BB962C8B-B14F-4D97-AF65-F5344CB8AC3E}">
        <p14:creationId xmlns:p14="http://schemas.microsoft.com/office/powerpoint/2010/main" val="3119518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852F262-284B-4071-BA9B-1F657A4354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D0380A9C-95F4-426C-84A1-121CD769129E}"/>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6CC76759-EBE5-4337-BD3C-D0B055FD59E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8D24EAFA-A626-4D19-AB65-16B23479C208}"/>
              </a:ext>
            </a:extLst>
          </p:cNvPr>
          <p:cNvSpPr>
            <a:spLocks noGrp="1" noChangeArrowheads="1"/>
          </p:cNvSpPr>
          <p:nvPr>
            <p:ph type="sldNum" sz="quarter" idx="12"/>
          </p:nvPr>
        </p:nvSpPr>
        <p:spPr/>
        <p:txBody>
          <a:bodyPr/>
          <a:lstStyle>
            <a:lvl1pPr>
              <a:defRPr/>
            </a:lvl1pPr>
          </a:lstStyle>
          <a:p>
            <a:pPr>
              <a:defRPr/>
            </a:pPr>
            <a:fld id="{C3EFECFA-1A63-4100-8876-D3A3ADDC681C}" type="slidenum">
              <a:rPr lang="es-ES" altLang="en-US"/>
              <a:pPr>
                <a:defRPr/>
              </a:pPr>
              <a:t>‹#›</a:t>
            </a:fld>
            <a:endParaRPr lang="es-ES" altLang="en-US"/>
          </a:p>
        </p:txBody>
      </p:sp>
    </p:spTree>
    <p:extLst>
      <p:ext uri="{BB962C8B-B14F-4D97-AF65-F5344CB8AC3E}">
        <p14:creationId xmlns:p14="http://schemas.microsoft.com/office/powerpoint/2010/main" val="3155752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062D35F-0834-42EB-91C1-637B7F7B0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0573C780-FC30-4018-8603-40B6008E56FA}"/>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6283863A-CBD6-4876-AB76-97DAE6457D9A}"/>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766E564F-2A5B-4CCE-AA05-4AA3A836F505}"/>
              </a:ext>
            </a:extLst>
          </p:cNvPr>
          <p:cNvSpPr>
            <a:spLocks noGrp="1" noChangeArrowheads="1"/>
          </p:cNvSpPr>
          <p:nvPr>
            <p:ph type="sldNum" sz="quarter" idx="12"/>
          </p:nvPr>
        </p:nvSpPr>
        <p:spPr/>
        <p:txBody>
          <a:bodyPr/>
          <a:lstStyle>
            <a:lvl1pPr>
              <a:defRPr/>
            </a:lvl1pPr>
          </a:lstStyle>
          <a:p>
            <a:pPr>
              <a:defRPr/>
            </a:pPr>
            <a:fld id="{8BB78369-3468-4D7D-A495-67B09B5B61D6}" type="slidenum">
              <a:rPr lang="es-ES" altLang="en-US"/>
              <a:pPr>
                <a:defRPr/>
              </a:pPr>
              <a:t>‹#›</a:t>
            </a:fld>
            <a:endParaRPr lang="es-ES" altLang="en-US"/>
          </a:p>
        </p:txBody>
      </p:sp>
    </p:spTree>
    <p:extLst>
      <p:ext uri="{BB962C8B-B14F-4D97-AF65-F5344CB8AC3E}">
        <p14:creationId xmlns:p14="http://schemas.microsoft.com/office/powerpoint/2010/main" val="31776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376900F-942E-4513-A287-23BA4A5B76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94008259-4570-4B07-923F-C6C58AEBB711}"/>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EB3B270-BE1C-4605-9287-47DF77D2DD0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BBA62C57-A467-4073-A145-F6B73C682A80}"/>
              </a:ext>
            </a:extLst>
          </p:cNvPr>
          <p:cNvSpPr>
            <a:spLocks noGrp="1" noChangeArrowheads="1"/>
          </p:cNvSpPr>
          <p:nvPr>
            <p:ph type="sldNum" sz="quarter" idx="12"/>
          </p:nvPr>
        </p:nvSpPr>
        <p:spPr/>
        <p:txBody>
          <a:bodyPr/>
          <a:lstStyle>
            <a:lvl1pPr>
              <a:defRPr/>
            </a:lvl1pPr>
          </a:lstStyle>
          <a:p>
            <a:pPr>
              <a:defRPr/>
            </a:pPr>
            <a:fld id="{4E046B72-2279-4845-BACD-7302B60781AD}" type="slidenum">
              <a:rPr lang="es-ES" altLang="en-US"/>
              <a:pPr>
                <a:defRPr/>
              </a:pPr>
              <a:t>‹#›</a:t>
            </a:fld>
            <a:endParaRPr lang="es-ES" altLang="en-US"/>
          </a:p>
        </p:txBody>
      </p:sp>
    </p:spTree>
    <p:extLst>
      <p:ext uri="{BB962C8B-B14F-4D97-AF65-F5344CB8AC3E}">
        <p14:creationId xmlns:p14="http://schemas.microsoft.com/office/powerpoint/2010/main" val="1171508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FAA746E-3C20-40E8-A036-303D55464A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6323489E-2AE7-4DA6-BADF-9147DE1E1D86}"/>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AC7F369A-9488-45B1-BDD8-FB06D163E1D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78FB72E7-1DB1-4F87-9245-DD00EEE1FBAC}"/>
              </a:ext>
            </a:extLst>
          </p:cNvPr>
          <p:cNvSpPr>
            <a:spLocks noGrp="1" noChangeArrowheads="1"/>
          </p:cNvSpPr>
          <p:nvPr>
            <p:ph type="sldNum" sz="quarter" idx="12"/>
          </p:nvPr>
        </p:nvSpPr>
        <p:spPr/>
        <p:txBody>
          <a:bodyPr/>
          <a:lstStyle>
            <a:lvl1pPr>
              <a:defRPr/>
            </a:lvl1pPr>
          </a:lstStyle>
          <a:p>
            <a:pPr>
              <a:defRPr/>
            </a:pPr>
            <a:fld id="{0BE9DEB5-F16B-4F7B-BABE-75D16C839B34}" type="slidenum">
              <a:rPr lang="es-ES" altLang="en-US"/>
              <a:pPr>
                <a:defRPr/>
              </a:pPr>
              <a:t>‹#›</a:t>
            </a:fld>
            <a:endParaRPr lang="es-ES" altLang="en-US"/>
          </a:p>
        </p:txBody>
      </p:sp>
    </p:spTree>
    <p:extLst>
      <p:ext uri="{BB962C8B-B14F-4D97-AF65-F5344CB8AC3E}">
        <p14:creationId xmlns:p14="http://schemas.microsoft.com/office/powerpoint/2010/main" val="101062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1557D69-0B5B-4D41-AC2F-A07C06326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3A8CEDFA-9079-4B4A-81ED-20448593414A}"/>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6A21768-B992-41D8-ABA0-CF57AAE3D98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3FC07B69-FBEE-40FA-90EA-8502447A6CF4}"/>
              </a:ext>
            </a:extLst>
          </p:cNvPr>
          <p:cNvSpPr>
            <a:spLocks noGrp="1" noChangeArrowheads="1"/>
          </p:cNvSpPr>
          <p:nvPr>
            <p:ph type="sldNum" sz="quarter" idx="12"/>
          </p:nvPr>
        </p:nvSpPr>
        <p:spPr/>
        <p:txBody>
          <a:bodyPr/>
          <a:lstStyle>
            <a:lvl1pPr>
              <a:defRPr/>
            </a:lvl1pPr>
          </a:lstStyle>
          <a:p>
            <a:pPr>
              <a:defRPr/>
            </a:pPr>
            <a:fld id="{435BAA0A-EC91-4B9D-A9F0-E10340C6A814}" type="slidenum">
              <a:rPr lang="es-ES" altLang="en-US"/>
              <a:pPr>
                <a:defRPr/>
              </a:pPr>
              <a:t>‹#›</a:t>
            </a:fld>
            <a:endParaRPr lang="es-ES" altLang="en-US"/>
          </a:p>
        </p:txBody>
      </p:sp>
    </p:spTree>
    <p:extLst>
      <p:ext uri="{BB962C8B-B14F-4D97-AF65-F5344CB8AC3E}">
        <p14:creationId xmlns:p14="http://schemas.microsoft.com/office/powerpoint/2010/main" val="2242321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CF6543-EC12-4CA8-B9F9-5A397278E02B}"/>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FD145C6B-37B6-4EEA-A3B0-6ABF92091E59}"/>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1814D0B-B087-4F17-95C8-E228B42876F1}"/>
              </a:ext>
            </a:extLst>
          </p:cNvPr>
          <p:cNvSpPr>
            <a:spLocks noGrp="1" noChangeArrowheads="1"/>
          </p:cNvSpPr>
          <p:nvPr>
            <p:ph type="sldNum" sz="quarter" idx="12"/>
          </p:nvPr>
        </p:nvSpPr>
        <p:spPr>
          <a:ln/>
        </p:spPr>
        <p:txBody>
          <a:bodyPr/>
          <a:lstStyle>
            <a:lvl1pPr>
              <a:defRPr/>
            </a:lvl1pPr>
          </a:lstStyle>
          <a:p>
            <a:pPr>
              <a:defRPr/>
            </a:pPr>
            <a:fld id="{EA04C7B0-4317-4281-AB30-DD17C03BA326}" type="slidenum">
              <a:rPr lang="es-ES" altLang="en-US"/>
              <a:pPr>
                <a:defRPr/>
              </a:pPr>
              <a:t>‹#›</a:t>
            </a:fld>
            <a:endParaRPr lang="es-ES" altLang="en-US"/>
          </a:p>
        </p:txBody>
      </p:sp>
    </p:spTree>
    <p:extLst>
      <p:ext uri="{BB962C8B-B14F-4D97-AF65-F5344CB8AC3E}">
        <p14:creationId xmlns:p14="http://schemas.microsoft.com/office/powerpoint/2010/main" val="1214470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7DFA22-CE96-4666-85C5-C05D12A82C7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C86DF1C-D8DA-4464-861B-B82F57F51007}"/>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1706A093-0DE0-46A6-8CFD-AB185A4BDBE2}"/>
              </a:ext>
            </a:extLst>
          </p:cNvPr>
          <p:cNvSpPr>
            <a:spLocks noGrp="1" noChangeArrowheads="1"/>
          </p:cNvSpPr>
          <p:nvPr>
            <p:ph type="sldNum" sz="quarter" idx="12"/>
          </p:nvPr>
        </p:nvSpPr>
        <p:spPr>
          <a:ln/>
        </p:spPr>
        <p:txBody>
          <a:bodyPr/>
          <a:lstStyle>
            <a:lvl1pPr>
              <a:defRPr/>
            </a:lvl1pPr>
          </a:lstStyle>
          <a:p>
            <a:pPr>
              <a:defRPr/>
            </a:pPr>
            <a:fld id="{1F15CD3F-3729-4FB6-9E95-BBB2F2F5DD5F}" type="slidenum">
              <a:rPr lang="es-ES" altLang="en-US"/>
              <a:pPr>
                <a:defRPr/>
              </a:pPr>
              <a:t>‹#›</a:t>
            </a:fld>
            <a:endParaRPr lang="es-ES" altLang="en-US"/>
          </a:p>
        </p:txBody>
      </p:sp>
    </p:spTree>
    <p:extLst>
      <p:ext uri="{BB962C8B-B14F-4D97-AF65-F5344CB8AC3E}">
        <p14:creationId xmlns:p14="http://schemas.microsoft.com/office/powerpoint/2010/main" val="14632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7277EA-E461-4FB8-A165-AE7FB25774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105A2E2D-7853-4907-BD0C-05A8875EA4BF}"/>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FA7066D4-0602-4649-8066-2F9C19367A8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55B2FF4D-43D0-4258-87C0-E98341EFECED}"/>
              </a:ext>
            </a:extLst>
          </p:cNvPr>
          <p:cNvSpPr>
            <a:spLocks noGrp="1" noChangeArrowheads="1"/>
          </p:cNvSpPr>
          <p:nvPr>
            <p:ph type="sldNum" sz="quarter" idx="12"/>
          </p:nvPr>
        </p:nvSpPr>
        <p:spPr/>
        <p:txBody>
          <a:bodyPr/>
          <a:lstStyle>
            <a:lvl1pPr>
              <a:defRPr>
                <a:solidFill>
                  <a:srgbClr val="FFFFFF"/>
                </a:solidFill>
              </a:defRPr>
            </a:lvl1pPr>
          </a:lstStyle>
          <a:p>
            <a:pPr>
              <a:defRPr/>
            </a:pPr>
            <a:fld id="{49702C0E-9BD7-4BCF-85CF-3CB4427DA6ED}" type="slidenum">
              <a:rPr lang="es-ES" altLang="en-US"/>
              <a:pPr>
                <a:defRPr/>
              </a:pPr>
              <a:t>‹#›</a:t>
            </a:fld>
            <a:endParaRPr lang="es-ES" altLang="en-US" dirty="0"/>
          </a:p>
        </p:txBody>
      </p:sp>
    </p:spTree>
    <p:custDataLst>
      <p:tags r:id="rId1"/>
    </p:custDataLst>
    <p:extLst>
      <p:ext uri="{BB962C8B-B14F-4D97-AF65-F5344CB8AC3E}">
        <p14:creationId xmlns:p14="http://schemas.microsoft.com/office/powerpoint/2010/main" val="320226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927780E-9B42-4D43-B441-F5427271E5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D97138-A75B-4910-80C8-57644A163EC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0FE7738E-A0E3-4E2C-B058-049670EFDD05}"/>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172C2FB-3445-4539-8A8C-E90B84C8DF6B}"/>
              </a:ext>
            </a:extLst>
          </p:cNvPr>
          <p:cNvSpPr>
            <a:spLocks noGrp="1" noChangeArrowheads="1"/>
          </p:cNvSpPr>
          <p:nvPr>
            <p:ph type="sldNum" sz="quarter" idx="12"/>
          </p:nvPr>
        </p:nvSpPr>
        <p:spPr/>
        <p:txBody>
          <a:bodyPr/>
          <a:lstStyle>
            <a:lvl1pPr>
              <a:defRPr/>
            </a:lvl1pPr>
          </a:lstStyle>
          <a:p>
            <a:pPr>
              <a:defRPr/>
            </a:pPr>
            <a:fld id="{F9A761C5-031A-4FE4-9DD3-A7839C12CC2C}"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1230699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66256E6-6845-4891-AE60-99A77AACC7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Date Placeholder 4">
            <a:extLst>
              <a:ext uri="{FF2B5EF4-FFF2-40B4-BE49-F238E27FC236}">
                <a16:creationId xmlns:a16="http://schemas.microsoft.com/office/drawing/2014/main" id="{3C31841E-89F9-4E9B-8CC6-772D7F9F8EBB}"/>
              </a:ext>
            </a:extLst>
          </p:cNvPr>
          <p:cNvSpPr>
            <a:spLocks noGrp="1" noChangeArrowheads="1"/>
          </p:cNvSpPr>
          <p:nvPr>
            <p:ph type="dt" sz="half" idx="10"/>
          </p:nvPr>
        </p:nvSpPr>
        <p:spPr/>
        <p:txBody>
          <a:bodyPr/>
          <a:lstStyle>
            <a:lvl1pPr>
              <a:defRPr/>
            </a:lvl1pPr>
          </a:lstStyle>
          <a:p>
            <a:pPr>
              <a:defRPr/>
            </a:pPr>
            <a:endParaRPr lang="es-ES" altLang="en-US"/>
          </a:p>
        </p:txBody>
      </p:sp>
      <p:sp>
        <p:nvSpPr>
          <p:cNvPr id="6" name="Footer Placeholder 5">
            <a:extLst>
              <a:ext uri="{FF2B5EF4-FFF2-40B4-BE49-F238E27FC236}">
                <a16:creationId xmlns:a16="http://schemas.microsoft.com/office/drawing/2014/main" id="{8866EABC-8B9B-4C66-AA98-EA856F34FEC1}"/>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7" name="Slide Number Placeholder 6">
            <a:extLst>
              <a:ext uri="{FF2B5EF4-FFF2-40B4-BE49-F238E27FC236}">
                <a16:creationId xmlns:a16="http://schemas.microsoft.com/office/drawing/2014/main" id="{C28CBAF9-090B-4C95-96A1-21902BFE1496}"/>
              </a:ext>
            </a:extLst>
          </p:cNvPr>
          <p:cNvSpPr>
            <a:spLocks noGrp="1" noChangeArrowheads="1"/>
          </p:cNvSpPr>
          <p:nvPr>
            <p:ph type="sldNum" sz="quarter" idx="12"/>
          </p:nvPr>
        </p:nvSpPr>
        <p:spPr/>
        <p:txBody>
          <a:bodyPr/>
          <a:lstStyle>
            <a:lvl1pPr>
              <a:defRPr/>
            </a:lvl1pPr>
          </a:lstStyle>
          <a:p>
            <a:pPr>
              <a:defRPr/>
            </a:pPr>
            <a:fld id="{32F71197-1BD2-4C89-AB3E-D9EAFC0FA0C5}" type="slidenum">
              <a:rPr lang="es-ES" altLang="en-US"/>
              <a:pPr>
                <a:defRPr/>
              </a:pPr>
              <a:t>‹#›</a:t>
            </a:fld>
            <a:endParaRPr lang="es-ES" altLang="en-US"/>
          </a:p>
        </p:txBody>
      </p:sp>
    </p:spTree>
    <p:custDataLst>
      <p:tags r:id="rId1"/>
    </p:custDataLst>
    <p:extLst>
      <p:ext uri="{BB962C8B-B14F-4D97-AF65-F5344CB8AC3E}">
        <p14:creationId xmlns:p14="http://schemas.microsoft.com/office/powerpoint/2010/main" val="317322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723044-D1CD-4AD5-A62A-932C68F89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A5902C4-4231-4F2A-B488-B5399141CAAD}"/>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23F8FDA-EB19-4C5C-B1CF-E6F16E7D681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74A1751-03C8-4E51-B45B-05C34FB741C6}"/>
              </a:ext>
            </a:extLst>
          </p:cNvPr>
          <p:cNvSpPr>
            <a:spLocks noGrp="1" noChangeArrowheads="1"/>
          </p:cNvSpPr>
          <p:nvPr>
            <p:ph type="sldNum" sz="quarter" idx="12"/>
          </p:nvPr>
        </p:nvSpPr>
        <p:spPr/>
        <p:txBody>
          <a:bodyPr/>
          <a:lstStyle>
            <a:lvl1pPr>
              <a:defRPr/>
            </a:lvl1pPr>
          </a:lstStyle>
          <a:p>
            <a:pPr>
              <a:defRPr/>
            </a:pPr>
            <a:fld id="{6A88C334-2BC3-4C41-BE39-A0156E5F32AA}" type="slidenum">
              <a:rPr lang="es-ES" altLang="en-US"/>
              <a:pPr>
                <a:defRPr/>
              </a:pPr>
              <a:t>‹#›</a:t>
            </a:fld>
            <a:endParaRPr lang="es-ES" altLang="en-US"/>
          </a:p>
        </p:txBody>
      </p:sp>
    </p:spTree>
    <p:extLst>
      <p:ext uri="{BB962C8B-B14F-4D97-AF65-F5344CB8AC3E}">
        <p14:creationId xmlns:p14="http://schemas.microsoft.com/office/powerpoint/2010/main" val="1082815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23A5FE-9CED-470B-9EF9-F9F1B9E5E6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8C8C4C86-157E-47CF-82BE-638959580A14}"/>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C790B264-DA3C-47CB-8D39-EFD6A779459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36EA378D-FF06-4736-86D1-4D1971BD4D9F}"/>
              </a:ext>
            </a:extLst>
          </p:cNvPr>
          <p:cNvSpPr>
            <a:spLocks noGrp="1" noChangeArrowheads="1"/>
          </p:cNvSpPr>
          <p:nvPr>
            <p:ph type="sldNum" sz="quarter" idx="12"/>
          </p:nvPr>
        </p:nvSpPr>
        <p:spPr/>
        <p:txBody>
          <a:bodyPr/>
          <a:lstStyle>
            <a:lvl1pPr>
              <a:defRPr/>
            </a:lvl1pPr>
          </a:lstStyle>
          <a:p>
            <a:pPr>
              <a:defRPr/>
            </a:pPr>
            <a:fld id="{94A028EE-057B-4D8D-B0ED-BADE3FCA2988}" type="slidenum">
              <a:rPr lang="es-ES" altLang="en-US"/>
              <a:pPr>
                <a:defRPr/>
              </a:pPr>
              <a:t>‹#›</a:t>
            </a:fld>
            <a:endParaRPr lang="es-ES" altLang="en-US"/>
          </a:p>
        </p:txBody>
      </p:sp>
    </p:spTree>
    <p:extLst>
      <p:ext uri="{BB962C8B-B14F-4D97-AF65-F5344CB8AC3E}">
        <p14:creationId xmlns:p14="http://schemas.microsoft.com/office/powerpoint/2010/main" val="2044110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C8798FB-44D5-4572-8AA6-FC7C577E0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8901DA15-8BB5-4025-B31A-20697B933085}"/>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B637EB92-D0B6-45E9-8BF2-7972A4EB607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22AD528-8E17-4FD2-BFB3-3F52E8345A90}"/>
              </a:ext>
            </a:extLst>
          </p:cNvPr>
          <p:cNvSpPr>
            <a:spLocks noGrp="1" noChangeArrowheads="1"/>
          </p:cNvSpPr>
          <p:nvPr>
            <p:ph type="sldNum" sz="quarter" idx="12"/>
          </p:nvPr>
        </p:nvSpPr>
        <p:spPr/>
        <p:txBody>
          <a:bodyPr/>
          <a:lstStyle>
            <a:lvl1pPr>
              <a:defRPr/>
            </a:lvl1pPr>
          </a:lstStyle>
          <a:p>
            <a:pPr>
              <a:defRPr/>
            </a:pPr>
            <a:fld id="{649BE935-37C1-42FB-8121-9A420DEDDABE}" type="slidenum">
              <a:rPr lang="es-ES" altLang="en-US"/>
              <a:pPr>
                <a:defRPr/>
              </a:pPr>
              <a:t>‹#›</a:t>
            </a:fld>
            <a:endParaRPr lang="es-ES" altLang="en-US" dirty="0"/>
          </a:p>
        </p:txBody>
      </p:sp>
    </p:spTree>
    <p:extLst>
      <p:ext uri="{BB962C8B-B14F-4D97-AF65-F5344CB8AC3E}">
        <p14:creationId xmlns:p14="http://schemas.microsoft.com/office/powerpoint/2010/main" val="327817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916C3DF-62B2-41A6-BBC7-32B9B1F53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85C4E40-3F58-452C-96A9-1B585FE138F1}"/>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3DF5BC24-CD84-4805-9CA1-7105A9FD00B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AD917FB-0201-4B2F-9030-4E2E30F6CCB8}"/>
              </a:ext>
            </a:extLst>
          </p:cNvPr>
          <p:cNvSpPr>
            <a:spLocks noGrp="1" noChangeArrowheads="1"/>
          </p:cNvSpPr>
          <p:nvPr>
            <p:ph type="sldNum" sz="quarter" idx="12"/>
          </p:nvPr>
        </p:nvSpPr>
        <p:spPr/>
        <p:txBody>
          <a:bodyPr/>
          <a:lstStyle>
            <a:lvl1pPr>
              <a:defRPr/>
            </a:lvl1pPr>
          </a:lstStyle>
          <a:p>
            <a:pPr>
              <a:defRPr/>
            </a:pPr>
            <a:fld id="{FC558877-4E7C-46C0-AB1B-62E643266439}" type="slidenum">
              <a:rPr lang="es-ES" altLang="en-US"/>
              <a:pPr>
                <a:defRPr/>
              </a:pPr>
              <a:t>‹#›</a:t>
            </a:fld>
            <a:endParaRPr lang="es-ES" altLang="en-US"/>
          </a:p>
        </p:txBody>
      </p:sp>
    </p:spTree>
    <p:extLst>
      <p:ext uri="{BB962C8B-B14F-4D97-AF65-F5344CB8AC3E}">
        <p14:creationId xmlns:p14="http://schemas.microsoft.com/office/powerpoint/2010/main" val="2660248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99814ED-3074-4F17-835C-9FE55BE313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3BAAC668-7703-4C37-B338-89DF54BB2C0C}"/>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C081CC14-C42D-495F-AE2D-2BB34DB48043}"/>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C30D0B81-1CF5-4C85-9316-D57CDF897412}"/>
              </a:ext>
            </a:extLst>
          </p:cNvPr>
          <p:cNvSpPr>
            <a:spLocks noGrp="1" noChangeArrowheads="1"/>
          </p:cNvSpPr>
          <p:nvPr>
            <p:ph type="sldNum" sz="quarter" idx="12"/>
          </p:nvPr>
        </p:nvSpPr>
        <p:spPr/>
        <p:txBody>
          <a:bodyPr/>
          <a:lstStyle>
            <a:lvl1pPr>
              <a:defRPr/>
            </a:lvl1pPr>
          </a:lstStyle>
          <a:p>
            <a:pPr>
              <a:defRPr/>
            </a:pPr>
            <a:fld id="{8483F588-3416-4538-84D3-DCA44D1B6E2B}" type="slidenum">
              <a:rPr lang="es-ES" altLang="en-US"/>
              <a:pPr>
                <a:defRPr/>
              </a:pPr>
              <a:t>‹#›</a:t>
            </a:fld>
            <a:endParaRPr lang="es-ES" altLang="en-US"/>
          </a:p>
        </p:txBody>
      </p:sp>
    </p:spTree>
    <p:extLst>
      <p:ext uri="{BB962C8B-B14F-4D97-AF65-F5344CB8AC3E}">
        <p14:creationId xmlns:p14="http://schemas.microsoft.com/office/powerpoint/2010/main" val="4037592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E650D5C-8986-47EB-8FB4-D891A54306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BAFD620D-4BE9-490C-8865-1FDD7FCE3254}"/>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05E77E4-2A86-488A-925F-4CF3607CEB5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9EA1624A-3577-4132-B013-28AA299B81A8}"/>
              </a:ext>
            </a:extLst>
          </p:cNvPr>
          <p:cNvSpPr>
            <a:spLocks noGrp="1" noChangeArrowheads="1"/>
          </p:cNvSpPr>
          <p:nvPr>
            <p:ph type="sldNum" sz="quarter" idx="12"/>
          </p:nvPr>
        </p:nvSpPr>
        <p:spPr/>
        <p:txBody>
          <a:bodyPr/>
          <a:lstStyle>
            <a:lvl1pPr>
              <a:defRPr/>
            </a:lvl1pPr>
          </a:lstStyle>
          <a:p>
            <a:pPr>
              <a:defRPr/>
            </a:pPr>
            <a:fld id="{D8344F5C-B84F-4106-ABC7-2515203941C7}" type="slidenum">
              <a:rPr lang="es-ES" altLang="en-US"/>
              <a:pPr>
                <a:defRPr/>
              </a:pPr>
              <a:t>‹#›</a:t>
            </a:fld>
            <a:endParaRPr lang="es-ES" altLang="en-US"/>
          </a:p>
        </p:txBody>
      </p:sp>
    </p:spTree>
    <p:extLst>
      <p:ext uri="{BB962C8B-B14F-4D97-AF65-F5344CB8AC3E}">
        <p14:creationId xmlns:p14="http://schemas.microsoft.com/office/powerpoint/2010/main" val="421660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22C1FA6-D472-48BB-BAE2-BC74E6A07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220FA82D-4E3C-430C-A9E3-8633CB0BA5EC}"/>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E45D1276-FE72-49BD-BA2C-E4BADD1886BF}"/>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FD9A3BD2-2E00-4B61-AA19-FBA904092835}"/>
              </a:ext>
            </a:extLst>
          </p:cNvPr>
          <p:cNvSpPr>
            <a:spLocks noGrp="1" noChangeArrowheads="1"/>
          </p:cNvSpPr>
          <p:nvPr>
            <p:ph type="sldNum" sz="quarter" idx="12"/>
          </p:nvPr>
        </p:nvSpPr>
        <p:spPr/>
        <p:txBody>
          <a:bodyPr/>
          <a:lstStyle>
            <a:lvl1pPr>
              <a:defRPr/>
            </a:lvl1pPr>
          </a:lstStyle>
          <a:p>
            <a:pPr>
              <a:defRPr/>
            </a:pPr>
            <a:fld id="{A2F83F01-E140-4217-87D3-C6BC70ACA536}" type="slidenum">
              <a:rPr lang="es-ES" altLang="en-US"/>
              <a:pPr>
                <a:defRPr/>
              </a:pPr>
              <a:t>‹#›</a:t>
            </a:fld>
            <a:endParaRPr lang="es-ES" altLang="en-US"/>
          </a:p>
        </p:txBody>
      </p:sp>
    </p:spTree>
    <p:extLst>
      <p:ext uri="{BB962C8B-B14F-4D97-AF65-F5344CB8AC3E}">
        <p14:creationId xmlns:p14="http://schemas.microsoft.com/office/powerpoint/2010/main" val="781109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FAF267-1E90-4112-9C29-3D26C9B5685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F02EC26-D2DD-4C73-A56F-C9D4C1283E7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F4DA850-AE3B-468D-8BBB-DB91E085CFC1}"/>
              </a:ext>
            </a:extLst>
          </p:cNvPr>
          <p:cNvSpPr>
            <a:spLocks noGrp="1" noChangeArrowheads="1"/>
          </p:cNvSpPr>
          <p:nvPr>
            <p:ph type="sldNum" sz="quarter" idx="12"/>
          </p:nvPr>
        </p:nvSpPr>
        <p:spPr>
          <a:ln/>
        </p:spPr>
        <p:txBody>
          <a:bodyPr/>
          <a:lstStyle>
            <a:lvl1pPr>
              <a:defRPr/>
            </a:lvl1pPr>
          </a:lstStyle>
          <a:p>
            <a:pPr>
              <a:defRPr/>
            </a:pPr>
            <a:fld id="{322B32ED-4DDF-4FE4-9F4E-09D5EBA578BE}" type="slidenum">
              <a:rPr lang="es-ES" altLang="en-US"/>
              <a:pPr>
                <a:defRPr/>
              </a:pPr>
              <a:t>‹#›</a:t>
            </a:fld>
            <a:endParaRPr lang="es-ES" altLang="en-US"/>
          </a:p>
        </p:txBody>
      </p:sp>
    </p:spTree>
    <p:extLst>
      <p:ext uri="{BB962C8B-B14F-4D97-AF65-F5344CB8AC3E}">
        <p14:creationId xmlns:p14="http://schemas.microsoft.com/office/powerpoint/2010/main" val="1953972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D260311-8C39-4E53-AC97-B1305B731A9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52E71E3-9614-48B6-8BDB-09FB799155E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07494F11-1562-4687-BF19-FAFFF8FE7B74}"/>
              </a:ext>
            </a:extLst>
          </p:cNvPr>
          <p:cNvSpPr>
            <a:spLocks noGrp="1" noChangeArrowheads="1"/>
          </p:cNvSpPr>
          <p:nvPr>
            <p:ph type="sldNum" sz="quarter" idx="12"/>
          </p:nvPr>
        </p:nvSpPr>
        <p:spPr>
          <a:ln/>
        </p:spPr>
        <p:txBody>
          <a:bodyPr/>
          <a:lstStyle>
            <a:lvl1pPr>
              <a:defRPr/>
            </a:lvl1pPr>
          </a:lstStyle>
          <a:p>
            <a:pPr>
              <a:defRPr/>
            </a:pPr>
            <a:fld id="{6FECC692-2A2F-4F46-8A38-5507C6A9791C}" type="slidenum">
              <a:rPr lang="es-ES" altLang="en-US"/>
              <a:pPr>
                <a:defRPr/>
              </a:pPr>
              <a:t>‹#›</a:t>
            </a:fld>
            <a:endParaRPr lang="es-ES" altLang="en-US"/>
          </a:p>
        </p:txBody>
      </p:sp>
    </p:spTree>
    <p:extLst>
      <p:ext uri="{BB962C8B-B14F-4D97-AF65-F5344CB8AC3E}">
        <p14:creationId xmlns:p14="http://schemas.microsoft.com/office/powerpoint/2010/main" val="185096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14F3BB-DB04-419D-8CD4-FDA439BB3F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18C2D9BE-EEE4-4EEC-880B-A8D52439F8B2}"/>
              </a:ext>
            </a:extLst>
          </p:cNvPr>
          <p:cNvSpPr>
            <a:spLocks noGrp="1" noChangeArrowheads="1"/>
          </p:cNvSpPr>
          <p:nvPr>
            <p:ph type="dt" sz="half" idx="10"/>
          </p:nvPr>
        </p:nvSpPr>
        <p:spPr/>
        <p:txBody>
          <a:bodyPr/>
          <a:lstStyle>
            <a:lvl1pPr>
              <a:defRPr/>
            </a:lvl1pPr>
          </a:lstStyle>
          <a:p>
            <a:pPr>
              <a:defRPr/>
            </a:pPr>
            <a:endParaRPr lang="es-ES" altLang="en-US"/>
          </a:p>
        </p:txBody>
      </p:sp>
      <p:sp>
        <p:nvSpPr>
          <p:cNvPr id="9" name="Rectangle 5">
            <a:extLst>
              <a:ext uri="{FF2B5EF4-FFF2-40B4-BE49-F238E27FC236}">
                <a16:creationId xmlns:a16="http://schemas.microsoft.com/office/drawing/2014/main" id="{21A19DB2-9A9F-4518-83E6-12C2BF783904}"/>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10" name="Rectangle 6">
            <a:extLst>
              <a:ext uri="{FF2B5EF4-FFF2-40B4-BE49-F238E27FC236}">
                <a16:creationId xmlns:a16="http://schemas.microsoft.com/office/drawing/2014/main" id="{7D71DD2B-5C45-4A40-ABBC-58C250011575}"/>
              </a:ext>
            </a:extLst>
          </p:cNvPr>
          <p:cNvSpPr>
            <a:spLocks noGrp="1" noChangeArrowheads="1"/>
          </p:cNvSpPr>
          <p:nvPr>
            <p:ph type="sldNum" sz="quarter" idx="12"/>
          </p:nvPr>
        </p:nvSpPr>
        <p:spPr/>
        <p:txBody>
          <a:bodyPr/>
          <a:lstStyle>
            <a:lvl1pPr>
              <a:defRPr/>
            </a:lvl1pPr>
          </a:lstStyle>
          <a:p>
            <a:pPr>
              <a:defRPr/>
            </a:pPr>
            <a:fld id="{84AB8F8C-F33C-4D2C-91B6-8674C2FC44F0}" type="slidenum">
              <a:rPr lang="es-ES" altLang="en-US"/>
              <a:pPr>
                <a:defRPr/>
              </a:pPr>
              <a:t>‹#›</a:t>
            </a:fld>
            <a:endParaRPr lang="es-ES" altLang="en-US"/>
          </a:p>
        </p:txBody>
      </p:sp>
    </p:spTree>
    <p:extLst>
      <p:ext uri="{BB962C8B-B14F-4D97-AF65-F5344CB8AC3E}">
        <p14:creationId xmlns:p14="http://schemas.microsoft.com/office/powerpoint/2010/main" val="89406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AB35158-1DC0-47E1-9D43-9E838B98A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Rectangle 4">
            <a:extLst>
              <a:ext uri="{FF2B5EF4-FFF2-40B4-BE49-F238E27FC236}">
                <a16:creationId xmlns:a16="http://schemas.microsoft.com/office/drawing/2014/main" id="{311092FD-651C-473B-9C7F-F3BACA9887DE}"/>
              </a:ext>
            </a:extLst>
          </p:cNvPr>
          <p:cNvSpPr>
            <a:spLocks noGrp="1" noChangeArrowheads="1"/>
          </p:cNvSpPr>
          <p:nvPr>
            <p:ph type="dt" sz="half" idx="10"/>
          </p:nvPr>
        </p:nvSpPr>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1E085731-2329-4962-916F-70A54247D1D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B9591A7C-6A3A-4D1D-968B-FE37C9B08F62}"/>
              </a:ext>
            </a:extLst>
          </p:cNvPr>
          <p:cNvSpPr>
            <a:spLocks noGrp="1" noChangeArrowheads="1"/>
          </p:cNvSpPr>
          <p:nvPr>
            <p:ph type="sldNum" sz="quarter" idx="12"/>
          </p:nvPr>
        </p:nvSpPr>
        <p:spPr/>
        <p:txBody>
          <a:bodyPr/>
          <a:lstStyle>
            <a:lvl1pPr>
              <a:defRPr/>
            </a:lvl1pPr>
          </a:lstStyle>
          <a:p>
            <a:pPr>
              <a:defRPr/>
            </a:pPr>
            <a:fld id="{5AA792AF-C514-4EB8-B482-770A5C287EF8}" type="slidenum">
              <a:rPr lang="es-ES" altLang="en-US"/>
              <a:pPr>
                <a:defRPr/>
              </a:pPr>
              <a:t>‹#›</a:t>
            </a:fld>
            <a:endParaRPr lang="es-ES" altLang="en-US" dirty="0"/>
          </a:p>
        </p:txBody>
      </p:sp>
    </p:spTree>
    <p:extLst>
      <p:ext uri="{BB962C8B-B14F-4D97-AF65-F5344CB8AC3E}">
        <p14:creationId xmlns:p14="http://schemas.microsoft.com/office/powerpoint/2010/main" val="69102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C11641F-3284-4374-932D-D6DDE0EAB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A606539F-D263-4DB6-8E0A-91F2F03A7A0D}"/>
              </a:ext>
            </a:extLst>
          </p:cNvPr>
          <p:cNvSpPr>
            <a:spLocks noGrp="1" noChangeArrowheads="1"/>
          </p:cNvSpPr>
          <p:nvPr>
            <p:ph type="dt" sz="half" idx="10"/>
          </p:nvPr>
        </p:nvSpPr>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E8FC77B5-A6CD-4D22-B314-A3FC5336D847}"/>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63FAD65D-36B4-4FB5-8BF6-6F0D4392F3D1}"/>
              </a:ext>
            </a:extLst>
          </p:cNvPr>
          <p:cNvSpPr>
            <a:spLocks noGrp="1" noChangeArrowheads="1"/>
          </p:cNvSpPr>
          <p:nvPr>
            <p:ph type="sldNum" sz="quarter" idx="12"/>
          </p:nvPr>
        </p:nvSpPr>
        <p:spPr/>
        <p:txBody>
          <a:bodyPr/>
          <a:lstStyle>
            <a:lvl1pPr>
              <a:defRPr/>
            </a:lvl1pPr>
          </a:lstStyle>
          <a:p>
            <a:pPr>
              <a:defRPr/>
            </a:pPr>
            <a:fld id="{98020AF9-40B8-4B99-8008-6952F439D465}" type="slidenum">
              <a:rPr lang="es-ES" altLang="en-US"/>
              <a:pPr>
                <a:defRPr/>
              </a:pPr>
              <a:t>‹#›</a:t>
            </a:fld>
            <a:endParaRPr lang="es-ES" altLang="en-US"/>
          </a:p>
        </p:txBody>
      </p:sp>
    </p:spTree>
    <p:extLst>
      <p:ext uri="{BB962C8B-B14F-4D97-AF65-F5344CB8AC3E}">
        <p14:creationId xmlns:p14="http://schemas.microsoft.com/office/powerpoint/2010/main" val="215611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E9D89DA-7336-423B-AE0E-4DF30C947A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E45F76DE-8B33-4E28-BD5B-BC76A6DFCA03}"/>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825ADBEB-3ECE-4E1A-B01C-31E0BBDAF889}"/>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B91221C1-0093-4EE4-AE80-0472163AE0BB}"/>
              </a:ext>
            </a:extLst>
          </p:cNvPr>
          <p:cNvSpPr>
            <a:spLocks noGrp="1" noChangeArrowheads="1"/>
          </p:cNvSpPr>
          <p:nvPr>
            <p:ph type="sldNum" sz="quarter" idx="12"/>
          </p:nvPr>
        </p:nvSpPr>
        <p:spPr/>
        <p:txBody>
          <a:bodyPr/>
          <a:lstStyle>
            <a:lvl1pPr>
              <a:defRPr/>
            </a:lvl1pPr>
          </a:lstStyle>
          <a:p>
            <a:pPr>
              <a:defRPr/>
            </a:pPr>
            <a:fld id="{390B080B-77B8-47ED-A652-565367E0805A}" type="slidenum">
              <a:rPr lang="es-ES" altLang="en-US"/>
              <a:pPr>
                <a:defRPr/>
              </a:pPr>
              <a:t>‹#›</a:t>
            </a:fld>
            <a:endParaRPr lang="es-ES" altLang="en-US"/>
          </a:p>
        </p:txBody>
      </p:sp>
    </p:spTree>
    <p:extLst>
      <p:ext uri="{BB962C8B-B14F-4D97-AF65-F5344CB8AC3E}">
        <p14:creationId xmlns:p14="http://schemas.microsoft.com/office/powerpoint/2010/main" val="86335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738E5B6-ADBD-4057-83B7-9437C6010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5">
            <a:extLst>
              <a:ext uri="{FF2B5EF4-FFF2-40B4-BE49-F238E27FC236}">
                <a16:creationId xmlns:a16="http://schemas.microsoft.com/office/drawing/2014/main" id="{448AF394-10B5-44BD-A728-D1ADE4A03F32}"/>
              </a:ext>
            </a:extLst>
          </p:cNvPr>
          <p:cNvSpPr>
            <a:spLocks noGrp="1" noChangeArrowheads="1"/>
          </p:cNvSpPr>
          <p:nvPr>
            <p:ph type="dt" sz="half" idx="10"/>
          </p:nvPr>
        </p:nvSpPr>
        <p:spPr/>
        <p:txBody>
          <a:bodyPr/>
          <a:lstStyle>
            <a:lvl1pPr>
              <a:defRPr/>
            </a:lvl1pPr>
          </a:lstStyle>
          <a:p>
            <a:pPr>
              <a:defRPr/>
            </a:pPr>
            <a:endParaRPr lang="es-ES" altLang="en-US"/>
          </a:p>
        </p:txBody>
      </p:sp>
      <p:sp>
        <p:nvSpPr>
          <p:cNvPr id="7" name="Footer Placeholder 6">
            <a:extLst>
              <a:ext uri="{FF2B5EF4-FFF2-40B4-BE49-F238E27FC236}">
                <a16:creationId xmlns:a16="http://schemas.microsoft.com/office/drawing/2014/main" id="{BAFCADF1-5583-4513-B6C4-CF911AEEC358}"/>
              </a:ext>
            </a:extLst>
          </p:cNvPr>
          <p:cNvSpPr>
            <a:spLocks noGrp="1" noChangeArrowheads="1"/>
          </p:cNvSpPr>
          <p:nvPr>
            <p:ph type="ftr" sz="quarter" idx="11"/>
          </p:nvPr>
        </p:nvSpPr>
        <p:spPr/>
        <p:txBody>
          <a:bodyPr/>
          <a:lstStyle>
            <a:lvl1pPr>
              <a:defRPr/>
            </a:lvl1pPr>
          </a:lstStyle>
          <a:p>
            <a:pPr>
              <a:defRPr/>
            </a:pPr>
            <a:endParaRPr lang="es-ES" altLang="en-US"/>
          </a:p>
        </p:txBody>
      </p:sp>
      <p:sp>
        <p:nvSpPr>
          <p:cNvPr id="8" name="Slide Number Placeholder 7">
            <a:extLst>
              <a:ext uri="{FF2B5EF4-FFF2-40B4-BE49-F238E27FC236}">
                <a16:creationId xmlns:a16="http://schemas.microsoft.com/office/drawing/2014/main" id="{E085E797-75E2-475C-97D9-E1DE888E606B}"/>
              </a:ext>
            </a:extLst>
          </p:cNvPr>
          <p:cNvSpPr>
            <a:spLocks noGrp="1" noChangeArrowheads="1"/>
          </p:cNvSpPr>
          <p:nvPr>
            <p:ph type="sldNum" sz="quarter" idx="12"/>
          </p:nvPr>
        </p:nvSpPr>
        <p:spPr/>
        <p:txBody>
          <a:bodyPr/>
          <a:lstStyle>
            <a:lvl1pPr>
              <a:defRPr/>
            </a:lvl1pPr>
          </a:lstStyle>
          <a:p>
            <a:pPr>
              <a:defRPr/>
            </a:pPr>
            <a:fld id="{611BA92E-01F3-40D8-B0C7-35CA409F59E3}" type="slidenum">
              <a:rPr lang="es-ES" altLang="en-US"/>
              <a:pPr>
                <a:defRPr/>
              </a:pPr>
              <a:t>‹#›</a:t>
            </a:fld>
            <a:endParaRPr lang="es-ES" altLang="en-US"/>
          </a:p>
        </p:txBody>
      </p:sp>
    </p:spTree>
    <p:extLst>
      <p:ext uri="{BB962C8B-B14F-4D97-AF65-F5344CB8AC3E}">
        <p14:creationId xmlns:p14="http://schemas.microsoft.com/office/powerpoint/2010/main" val="40857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020DAF-C7A5-44E9-8814-5642382FD2E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89FD32BF-4D5B-4C5C-AF31-B9FB3C0991B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A5A2E11-9A59-4461-B84D-58657D6C3DF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4C833D9C-3982-4716-BB6C-9D44F7D3FB1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1846DB4E-BD28-4EDD-ABFC-68C6711E1F5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95BDE6-CA32-4C1C-A942-742A38FED6E6}" type="slidenum">
              <a:rPr lang="es-ES" altLang="en-US"/>
              <a:pPr>
                <a:defRPr/>
              </a:pPr>
              <a:t>‹#›</a:t>
            </a:fld>
            <a:endParaRPr lang="es-ES" altLang="en-US"/>
          </a:p>
        </p:txBody>
      </p:sp>
    </p:spTree>
    <p:custDataLst>
      <p:tags r:id="rId13"/>
    </p:custData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72" r:id="rId10"/>
    <p:sldLayoutId id="2147484173"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039905-3277-49E9-8F9F-7210561F876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2051" name="Rectangle 3">
            <a:extLst>
              <a:ext uri="{FF2B5EF4-FFF2-40B4-BE49-F238E27FC236}">
                <a16:creationId xmlns:a16="http://schemas.microsoft.com/office/drawing/2014/main" id="{14D314E0-2CFF-4FD7-A4F5-689ECD14987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04FDF8D7-3AA4-4663-A476-E8C4A4EFE34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D0AF2C4E-93EE-4BE5-9A11-458CF6F55BC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2434731D-658B-4621-834F-2EAAEB39523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2A66879-5F7C-4541-85C1-F68ECE75E608}" type="slidenum">
              <a:rPr lang="es-ES" altLang="en-US"/>
              <a:pPr>
                <a:defRPr/>
              </a:pPr>
              <a:t>‹#›</a:t>
            </a:fld>
            <a:endParaRPr lang="es-ES" altLang="en-US"/>
          </a:p>
        </p:txBody>
      </p:sp>
    </p:spTree>
    <p:custDataLst>
      <p:tags r:id="rId13"/>
    </p:custDataLst>
    <p:extLst>
      <p:ext uri="{BB962C8B-B14F-4D97-AF65-F5344CB8AC3E}">
        <p14:creationId xmlns:p14="http://schemas.microsoft.com/office/powerpoint/2010/main" val="77282431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5558AD9-CEE4-4D7C-8127-77F1F8F597E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4C811B2C-F27B-49E3-AE54-32CEECF11EC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57A4D3C8-C7EF-45B1-B20F-AE01E3EA1DA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8BF85D37-DD8D-40B2-BE1A-BA841DB63E1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904EA0FF-B27F-4E6D-9140-C241F2FCD17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5EEFA0E-0CEB-43FD-9DD7-2116CA823CB0}" type="slidenum">
              <a:rPr lang="es-ES" altLang="en-US"/>
              <a:pPr>
                <a:defRPr/>
              </a:pPr>
              <a:t>‹#›</a:t>
            </a:fld>
            <a:endParaRPr lang="es-ES" altLang="en-US"/>
          </a:p>
        </p:txBody>
      </p:sp>
    </p:spTree>
    <p:custDataLst>
      <p:tags r:id="rId13"/>
    </p:custDataLst>
    <p:extLst>
      <p:ext uri="{BB962C8B-B14F-4D97-AF65-F5344CB8AC3E}">
        <p14:creationId xmlns:p14="http://schemas.microsoft.com/office/powerpoint/2010/main" val="2528722018"/>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2369CF7-B792-4A32-ADB6-BE8A72012C5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6147" name="Rectangle 3">
            <a:extLst>
              <a:ext uri="{FF2B5EF4-FFF2-40B4-BE49-F238E27FC236}">
                <a16:creationId xmlns:a16="http://schemas.microsoft.com/office/drawing/2014/main" id="{6E63B336-B360-4FEB-9D4C-4C4C41043F0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DC17CD26-8757-465D-BF2C-F4B45D4B2F2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s-ES" altLang="en-US"/>
          </a:p>
        </p:txBody>
      </p:sp>
      <p:sp>
        <p:nvSpPr>
          <p:cNvPr id="1029" name="Rectangle 5">
            <a:extLst>
              <a:ext uri="{FF2B5EF4-FFF2-40B4-BE49-F238E27FC236}">
                <a16:creationId xmlns:a16="http://schemas.microsoft.com/office/drawing/2014/main" id="{86170A74-7FB2-48B6-9C70-77646362D58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s-ES" altLang="en-US"/>
          </a:p>
        </p:txBody>
      </p:sp>
      <p:sp>
        <p:nvSpPr>
          <p:cNvPr id="1030" name="Rectangle 6">
            <a:extLst>
              <a:ext uri="{FF2B5EF4-FFF2-40B4-BE49-F238E27FC236}">
                <a16:creationId xmlns:a16="http://schemas.microsoft.com/office/drawing/2014/main" id="{E8694D2D-C494-4E91-83EC-A93C918F5ADA}"/>
              </a:ext>
            </a:extLst>
          </p:cNvPr>
          <p:cNvSpPr>
            <a:spLocks noGrp="1" noChangeArrowheads="1"/>
          </p:cNvSpPr>
          <p:nvPr>
            <p:ph type="sldNum" sz="quarter" idx="4"/>
          </p:nvPr>
        </p:nvSpPr>
        <p:spPr bwMode="auto">
          <a:xfrm>
            <a:off x="6541373" y="6525344"/>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BC4768ED-F157-4D3D-BDA7-BB6E8613829C}" type="slidenum">
              <a:rPr lang="es-ES" altLang="en-US" smtClean="0"/>
              <a:pPr>
                <a:defRPr/>
              </a:pPr>
              <a:t>‹#›</a:t>
            </a:fld>
            <a:endParaRPr lang="es-ES" altLang="en-US"/>
          </a:p>
        </p:txBody>
      </p:sp>
    </p:spTree>
    <p:custDataLst>
      <p:tags r:id="rId13"/>
    </p:custDataLst>
    <p:extLst>
      <p:ext uri="{BB962C8B-B14F-4D97-AF65-F5344CB8AC3E}">
        <p14:creationId xmlns:p14="http://schemas.microsoft.com/office/powerpoint/2010/main" val="1928960870"/>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6666"/>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6666"/>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6666"/>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6666"/>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2.xml"/><Relationship Id="rId5" Type="http://schemas.openxmlformats.org/officeDocument/2006/relationships/image" Target="../media/image15.emf"/><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8.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30.xml"/><Relationship Id="rId5" Type="http://schemas.openxmlformats.org/officeDocument/2006/relationships/image" Target="../media/image20.emf"/><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9.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8.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18.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18.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8.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18.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18.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45.xml"/><Relationship Id="rId5" Type="http://schemas.openxmlformats.org/officeDocument/2006/relationships/image" Target="../media/image31.emf"/><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9.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9.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18.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55.xml"/><Relationship Id="rId5" Type="http://schemas.openxmlformats.org/officeDocument/2006/relationships/image" Target="../media/image36.emf"/><Relationship Id="rId4" Type="http://schemas.openxmlformats.org/officeDocument/2006/relationships/image" Target="../media/image14.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58.xml"/><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39.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18.xml"/><Relationship Id="rId1" Type="http://schemas.openxmlformats.org/officeDocument/2006/relationships/tags" Target="../tags/tag6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tags" Target="../tags/tag63.xml"/><Relationship Id="rId5" Type="http://schemas.openxmlformats.org/officeDocument/2006/relationships/image" Target="../media/image41.emf"/><Relationship Id="rId4" Type="http://schemas.openxmlformats.org/officeDocument/2006/relationships/image" Target="../media/image14.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19.png"/><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18.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18.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18.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18.xml"/><Relationship Id="rId1" Type="http://schemas.openxmlformats.org/officeDocument/2006/relationships/tags" Target="../tags/tag74.xml"/></Relationships>
</file>

<file path=ppt/slides/_rels/slide6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18.xml"/><Relationship Id="rId1" Type="http://schemas.openxmlformats.org/officeDocument/2006/relationships/tags" Target="../tags/tag7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0.xml"/><Relationship Id="rId1" Type="http://schemas.openxmlformats.org/officeDocument/2006/relationships/tags" Target="../tags/tag7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0.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7.xml.rels><?xml version="1.0" encoding="UTF-8" standalone="yes"?>
<Relationships xmlns="http://schemas.openxmlformats.org/package/2006/relationships"><Relationship Id="rId3" Type="http://schemas.openxmlformats.org/officeDocument/2006/relationships/hyperlink" Target="http://www.centerforchildwelfare.org/il_efc.shtml" TargetMode="Externa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hyperlink" Target="mailto:Jennifer.Perez@myflfamilies.com" TargetMode="External"/><Relationship Id="rId4" Type="http://schemas.openxmlformats.org/officeDocument/2006/relationships/hyperlink" Target="http://centerforchildwelfare.fmhi.usf.edu/FSFNAll.shtml#HowdoI"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BEDE2029-DEC7-47E9-B59C-861D6AF45A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4813"/>
            <a:ext cx="91440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1DFED5E-B555-4FF3-8B18-663102668152}"/>
              </a:ext>
            </a:extLst>
          </p:cNvPr>
          <p:cNvPicPr>
            <a:picLocks noChangeAspect="1"/>
          </p:cNvPicPr>
          <p:nvPr/>
        </p:nvPicPr>
        <p:blipFill>
          <a:blip r:embed="rId6"/>
          <a:stretch>
            <a:fillRect/>
          </a:stretch>
        </p:blipFill>
        <p:spPr>
          <a:xfrm>
            <a:off x="0" y="2047875"/>
            <a:ext cx="9144000" cy="3767138"/>
          </a:xfrm>
          <a:prstGeom prst="rect">
            <a:avLst/>
          </a:prstGeom>
          <a:effectLst>
            <a:outerShdw blurRad="50800" dist="50800" dir="5400000" algn="ctr" rotWithShape="0">
              <a:srgbClr val="000000">
                <a:alpha val="0"/>
              </a:srgbClr>
            </a:outerShdw>
          </a:effectLst>
        </p:spPr>
      </p:pic>
      <p:pic>
        <p:nvPicPr>
          <p:cNvPr id="43012" name="Picture 4">
            <a:extLst>
              <a:ext uri="{FF2B5EF4-FFF2-40B4-BE49-F238E27FC236}">
                <a16:creationId xmlns:a16="http://schemas.microsoft.com/office/drawing/2014/main" id="{680B729E-5FA7-4A93-9210-F1130B4025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a:extLst>
              <a:ext uri="{FF2B5EF4-FFF2-40B4-BE49-F238E27FC236}">
                <a16:creationId xmlns:a16="http://schemas.microsoft.com/office/drawing/2014/main" id="{F848CB96-B7D2-4392-A12A-5535305C5A9C}"/>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105275" y="5876925"/>
            <a:ext cx="82708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169">
            <a:extLst>
              <a:ext uri="{FF2B5EF4-FFF2-40B4-BE49-F238E27FC236}">
                <a16:creationId xmlns:a16="http://schemas.microsoft.com/office/drawing/2014/main" id="{373EC52A-F671-4ACE-8BE5-773D1A3C07D8}"/>
              </a:ext>
            </a:extLst>
          </p:cNvPr>
          <p:cNvSpPr>
            <a:spLocks noChangeArrowheads="1"/>
          </p:cNvSpPr>
          <p:nvPr/>
        </p:nvSpPr>
        <p:spPr bwMode="auto">
          <a:xfrm>
            <a:off x="395288" y="6013450"/>
            <a:ext cx="2016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0D4567"/>
                </a:solidFill>
              </a:rPr>
              <a:t>November 2018</a:t>
            </a:r>
            <a:endParaRPr lang="es-ES" altLang="en-US" sz="1800" b="1">
              <a:solidFill>
                <a:srgbClr val="0D4567"/>
              </a:solidFill>
            </a:endParaRPr>
          </a:p>
        </p:txBody>
      </p:sp>
      <p:pic>
        <p:nvPicPr>
          <p:cNvPr id="43015" name="Picture 4">
            <a:extLst>
              <a:ext uri="{FF2B5EF4-FFF2-40B4-BE49-F238E27FC236}">
                <a16:creationId xmlns:a16="http://schemas.microsoft.com/office/drawing/2014/main" id="{FB30E458-386F-45F4-B436-BE9ACE5C76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768475"/>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50">
            <a:extLst>
              <a:ext uri="{FF2B5EF4-FFF2-40B4-BE49-F238E27FC236}">
                <a16:creationId xmlns:a16="http://schemas.microsoft.com/office/drawing/2014/main" id="{38498C1A-5946-411C-B24B-651A102B287F}"/>
              </a:ext>
            </a:extLst>
          </p:cNvPr>
          <p:cNvSpPr>
            <a:spLocks noGrp="1" noChangeArrowheads="1"/>
          </p:cNvSpPr>
          <p:nvPr>
            <p:ph type="ctrTitle"/>
          </p:nvPr>
        </p:nvSpPr>
        <p:spPr>
          <a:xfrm>
            <a:off x="107950" y="404813"/>
            <a:ext cx="8928100" cy="2055812"/>
          </a:xfrm>
        </p:spPr>
        <p:txBody>
          <a:bodyPr anchor="ctr"/>
          <a:lstStyle/>
          <a:p>
            <a:pPr eaLnBrk="1" hangingPunct="1"/>
            <a:r>
              <a:rPr lang="es-UY" altLang="en-US" sz="4800" b="1" dirty="0" err="1">
                <a:solidFill>
                  <a:srgbClr val="006666"/>
                </a:solidFill>
              </a:rPr>
              <a:t>Title</a:t>
            </a:r>
            <a:r>
              <a:rPr lang="es-UY" altLang="en-US" sz="4800" b="1" dirty="0">
                <a:solidFill>
                  <a:srgbClr val="006666"/>
                </a:solidFill>
              </a:rPr>
              <a:t> IV-E Extended Foster Care (EFC) </a:t>
            </a:r>
            <a:r>
              <a:rPr lang="es-UY" altLang="en-US" sz="4800" b="1" dirty="0" err="1">
                <a:solidFill>
                  <a:srgbClr val="006666"/>
                </a:solidFill>
              </a:rPr>
              <a:t>Funding</a:t>
            </a:r>
            <a:r>
              <a:rPr lang="es-UY" altLang="en-US" sz="4800" b="1" dirty="0">
                <a:solidFill>
                  <a:srgbClr val="006666"/>
                </a:solidFill>
              </a:rPr>
              <a:t> </a:t>
            </a:r>
            <a:r>
              <a:rPr lang="es-UY" altLang="en-US" sz="4800" b="1" dirty="0" err="1">
                <a:solidFill>
                  <a:srgbClr val="006666"/>
                </a:solidFill>
              </a:rPr>
              <a:t>Eligibility</a:t>
            </a:r>
            <a:endParaRPr lang="es-ES" altLang="en-US" sz="4800" b="1" dirty="0">
              <a:solidFill>
                <a:srgbClr val="006666"/>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09AEBAB-40B1-477B-A02B-365846E74ACC}"/>
              </a:ext>
            </a:extLst>
          </p:cNvPr>
          <p:cNvSpPr>
            <a:spLocks noGrp="1" noChangeArrowheads="1"/>
          </p:cNvSpPr>
          <p:nvPr>
            <p:ph type="title"/>
          </p:nvPr>
        </p:nvSpPr>
        <p:spPr>
          <a:xfrm>
            <a:off x="457200" y="274638"/>
            <a:ext cx="8229600" cy="922337"/>
          </a:xfrm>
        </p:spPr>
        <p:txBody>
          <a:bodyPr/>
          <a:lstStyle/>
          <a:p>
            <a:r>
              <a:rPr lang="en-US" altLang="en-US"/>
              <a:t>Implementation Dates</a:t>
            </a:r>
            <a:endParaRPr lang="en-US" altLang="en-US" sz="3600"/>
          </a:p>
        </p:txBody>
      </p:sp>
      <p:sp>
        <p:nvSpPr>
          <p:cNvPr id="5" name="Content Placeholder 2">
            <a:extLst>
              <a:ext uri="{FF2B5EF4-FFF2-40B4-BE49-F238E27FC236}">
                <a16:creationId xmlns:a16="http://schemas.microsoft.com/office/drawing/2014/main" id="{2F9D845B-9109-4D23-A6D6-7E399C6E068D}"/>
              </a:ext>
            </a:extLst>
          </p:cNvPr>
          <p:cNvSpPr>
            <a:spLocks noGrp="1"/>
          </p:cNvSpPr>
          <p:nvPr>
            <p:ph idx="1"/>
          </p:nvPr>
        </p:nvSpPr>
        <p:spPr>
          <a:xfrm>
            <a:off x="323850" y="2481263"/>
            <a:ext cx="5903913" cy="3095625"/>
          </a:xfrm>
        </p:spPr>
        <p:txBody>
          <a:bodyPr/>
          <a:lstStyle/>
          <a:p>
            <a:pPr>
              <a:defRPr/>
            </a:pPr>
            <a:r>
              <a:rPr lang="en-US" sz="2400" dirty="0"/>
              <a:t>FSFN functionality goes live on January 4, 2019.</a:t>
            </a:r>
          </a:p>
          <a:p>
            <a:pPr marL="635000" lvl="1" indent="-292100">
              <a:buFont typeface="Calibri" panose="020F0502020204030204" pitchFamily="34" charset="0"/>
              <a:buChar char="‐"/>
              <a:defRPr/>
            </a:pPr>
            <a:r>
              <a:rPr lang="en-US" sz="2400" dirty="0"/>
              <a:t>Begin using functionality immediately.</a:t>
            </a:r>
          </a:p>
          <a:p>
            <a:pPr marL="0" indent="0">
              <a:buFontTx/>
              <a:buNone/>
              <a:defRPr/>
            </a:pPr>
            <a:endParaRPr lang="en-US" sz="2400" dirty="0"/>
          </a:p>
          <a:p>
            <a:pPr marL="457200" lvl="1" indent="0">
              <a:buFontTx/>
              <a:buNone/>
              <a:defRPr/>
            </a:pPr>
            <a:endParaRPr lang="en-US" sz="2000" dirty="0"/>
          </a:p>
        </p:txBody>
      </p:sp>
      <p:pic>
        <p:nvPicPr>
          <p:cNvPr id="7" name="Picture Placeholder 16" descr="close up of clock">
            <a:extLst>
              <a:ext uri="{FF2B5EF4-FFF2-40B4-BE49-F238E27FC236}">
                <a16:creationId xmlns:a16="http://schemas.microsoft.com/office/drawing/2014/main" id="{E09613C3-A5D9-4F72-992A-5AE63E82B6FB}"/>
              </a:ext>
            </a:extLst>
          </p:cNvPr>
          <p:cNvPicPr>
            <a:picLocks noChangeAspect="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652120" y="1916832"/>
            <a:ext cx="3757488" cy="4224589"/>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a:effectLst>
            <a:softEdge rad="635000"/>
          </a:effec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10</a:t>
            </a:fld>
            <a:endParaRPr lang="es-ES" alt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2AB16F5A-D707-42AB-914A-6996481C26B0}"/>
              </a:ext>
            </a:extLst>
          </p:cNvPr>
          <p:cNvSpPr>
            <a:spLocks noGrp="1" noChangeArrowheads="1"/>
          </p:cNvSpPr>
          <p:nvPr>
            <p:ph type="title" idx="4294967295"/>
          </p:nvPr>
        </p:nvSpPr>
        <p:spPr>
          <a:xfrm>
            <a:off x="0" y="274638"/>
            <a:ext cx="8229600" cy="1143000"/>
          </a:xfrm>
        </p:spPr>
        <p:txBody>
          <a:bodyPr/>
          <a:lstStyle/>
          <a:p>
            <a:r>
              <a:rPr lang="en-US" altLang="en-US"/>
              <a:t>Foundational Concepts</a:t>
            </a:r>
          </a:p>
        </p:txBody>
      </p:sp>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11</a:t>
            </a:fld>
            <a:endParaRPr lang="es-ES" altLang="en-US"/>
          </a:p>
        </p:txBody>
      </p:sp>
      <p:pic>
        <p:nvPicPr>
          <p:cNvPr id="3" name="Picture 2">
            <a:extLst>
              <a:ext uri="{FF2B5EF4-FFF2-40B4-BE49-F238E27FC236}">
                <a16:creationId xmlns:a16="http://schemas.microsoft.com/office/drawing/2014/main" id="{71C50C9A-8F6B-4F91-BB4D-021A1ED67543}"/>
              </a:ext>
            </a:extLst>
          </p:cNvPr>
          <p:cNvPicPr>
            <a:picLocks noChangeAspect="1"/>
          </p:cNvPicPr>
          <p:nvPr/>
        </p:nvPicPr>
        <p:blipFill>
          <a:blip r:embed="rId4"/>
          <a:stretch>
            <a:fillRect/>
          </a:stretch>
        </p:blipFill>
        <p:spPr>
          <a:xfrm>
            <a:off x="383118" y="475349"/>
            <a:ext cx="8377763" cy="5907301"/>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F0CC3B0-AB96-49EB-8104-1AE7BE2ABA3F}"/>
              </a:ext>
            </a:extLst>
          </p:cNvPr>
          <p:cNvSpPr>
            <a:spLocks noGrp="1" noChangeArrowheads="1"/>
          </p:cNvSpPr>
          <p:nvPr>
            <p:ph type="title"/>
          </p:nvPr>
        </p:nvSpPr>
        <p:spPr>
          <a:xfrm>
            <a:off x="457200" y="274638"/>
            <a:ext cx="8229600" cy="922337"/>
          </a:xfrm>
        </p:spPr>
        <p:txBody>
          <a:bodyPr/>
          <a:lstStyle/>
          <a:p>
            <a:r>
              <a:rPr lang="en-US" altLang="en-US"/>
              <a:t>Workshop Topics</a:t>
            </a:r>
          </a:p>
        </p:txBody>
      </p:sp>
      <p:sp>
        <p:nvSpPr>
          <p:cNvPr id="5" name="Content Placeholder 2">
            <a:extLst>
              <a:ext uri="{FF2B5EF4-FFF2-40B4-BE49-F238E27FC236}">
                <a16:creationId xmlns:a16="http://schemas.microsoft.com/office/drawing/2014/main" id="{76678624-0B2D-4583-9195-0087B94327C7}"/>
              </a:ext>
            </a:extLst>
          </p:cNvPr>
          <p:cNvSpPr>
            <a:spLocks noGrp="1"/>
          </p:cNvSpPr>
          <p:nvPr>
            <p:ph idx="1"/>
          </p:nvPr>
        </p:nvSpPr>
        <p:spPr>
          <a:xfrm>
            <a:off x="457200" y="2205038"/>
            <a:ext cx="3970338" cy="3240087"/>
          </a:xfrm>
        </p:spPr>
        <p:txBody>
          <a:bodyPr/>
          <a:lstStyle/>
          <a:p>
            <a:pPr>
              <a:defRPr/>
            </a:pPr>
            <a:r>
              <a:rPr lang="en-US" sz="2400" dirty="0"/>
              <a:t>Youth transitioning to young adult:  90 days prior to 18</a:t>
            </a:r>
            <a:r>
              <a:rPr lang="en-US" sz="2400" baseline="30000" dirty="0"/>
              <a:t>th</a:t>
            </a:r>
            <a:r>
              <a:rPr lang="en-US" sz="2400" dirty="0"/>
              <a:t> birthday</a:t>
            </a:r>
            <a:br>
              <a:rPr lang="en-US" sz="2400" dirty="0">
                <a:ea typeface="+mj-ea"/>
                <a:cs typeface="+mj-cs"/>
              </a:rPr>
            </a:br>
            <a:endParaRPr lang="en-US" sz="2400" dirty="0">
              <a:ea typeface="+mj-ea"/>
              <a:cs typeface="+mj-cs"/>
            </a:endParaRPr>
          </a:p>
          <a:p>
            <a:pPr>
              <a:defRPr/>
            </a:pPr>
            <a:r>
              <a:rPr lang="en-US" sz="2400" dirty="0">
                <a:ea typeface="+mj-ea"/>
                <a:cs typeface="+mj-cs"/>
              </a:rPr>
              <a:t>Youth turns 18</a:t>
            </a:r>
            <a:br>
              <a:rPr lang="en-US" sz="2400" dirty="0">
                <a:ea typeface="+mj-ea"/>
                <a:cs typeface="+mj-cs"/>
              </a:rPr>
            </a:br>
            <a:endParaRPr lang="en-US" sz="2400" dirty="0">
              <a:ea typeface="+mj-ea"/>
              <a:cs typeface="+mj-cs"/>
            </a:endParaRPr>
          </a:p>
          <a:p>
            <a:pPr>
              <a:defRPr/>
            </a:pPr>
            <a:r>
              <a:rPr lang="en-US" sz="2400" dirty="0">
                <a:ea typeface="+mj-ea"/>
                <a:cs typeface="+mj-cs"/>
              </a:rPr>
              <a:t>Continued participation </a:t>
            </a:r>
            <a:br>
              <a:rPr lang="en-US" sz="2400" dirty="0">
                <a:ea typeface="+mj-ea"/>
                <a:cs typeface="+mj-cs"/>
              </a:rPr>
            </a:br>
            <a:r>
              <a:rPr lang="en-US" sz="2400" dirty="0">
                <a:ea typeface="+mj-ea"/>
                <a:cs typeface="+mj-cs"/>
              </a:rPr>
              <a:t>in EFC</a:t>
            </a:r>
            <a:br>
              <a:rPr lang="en-US" sz="2400" dirty="0">
                <a:ea typeface="+mj-ea"/>
                <a:cs typeface="+mj-cs"/>
              </a:rPr>
            </a:br>
            <a:endParaRPr lang="en-US" sz="2400" dirty="0">
              <a:ea typeface="+mj-ea"/>
              <a:cs typeface="+mj-cs"/>
            </a:endParaRPr>
          </a:p>
          <a:p>
            <a:pPr>
              <a:defRPr/>
            </a:pPr>
            <a:endParaRPr lang="en-US" sz="2400" dirty="0"/>
          </a:p>
        </p:txBody>
      </p:sp>
      <p:sp>
        <p:nvSpPr>
          <p:cNvPr id="62468" name="Content Placeholder 2">
            <a:extLst>
              <a:ext uri="{FF2B5EF4-FFF2-40B4-BE49-F238E27FC236}">
                <a16:creationId xmlns:a16="http://schemas.microsoft.com/office/drawing/2014/main" id="{59A9224D-7992-4549-99AF-F5532967196F}"/>
              </a:ext>
            </a:extLst>
          </p:cNvPr>
          <p:cNvSpPr txBox="1">
            <a:spLocks/>
          </p:cNvSpPr>
          <p:nvPr/>
        </p:nvSpPr>
        <p:spPr bwMode="auto">
          <a:xfrm>
            <a:off x="4572000" y="2209800"/>
            <a:ext cx="41148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r>
              <a:rPr lang="en-US" altLang="en-US" sz="2400" dirty="0"/>
              <a:t>Termination of EFC</a:t>
            </a:r>
            <a:br>
              <a:rPr lang="en-US" altLang="en-US" sz="2400" dirty="0"/>
            </a:br>
            <a:endParaRPr lang="en-US" altLang="en-US" sz="2400" dirty="0"/>
          </a:p>
          <a:p>
            <a:r>
              <a:rPr lang="en-US" altLang="en-US" sz="2400" dirty="0"/>
              <a:t>Re-Entry into Foster Care</a:t>
            </a:r>
            <a:br>
              <a:rPr lang="en-US" altLang="en-US" sz="2400" dirty="0"/>
            </a:br>
            <a:endParaRPr lang="en-US" altLang="en-US" sz="2400" dirty="0"/>
          </a:p>
          <a:p>
            <a:r>
              <a:rPr lang="en-US" altLang="en-US" sz="2400" dirty="0"/>
              <a:t>Current EFC population</a:t>
            </a:r>
          </a:p>
          <a:p>
            <a:endParaRPr lang="en-US" altLang="en-US" sz="2400" dirty="0">
              <a:solidFill>
                <a:srgbClr val="000000"/>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12</a:t>
            </a:fld>
            <a:endParaRPr lang="es-ES" alt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Rectangle 150">
            <a:extLst>
              <a:ext uri="{FF2B5EF4-FFF2-40B4-BE49-F238E27FC236}">
                <a16:creationId xmlns:a16="http://schemas.microsoft.com/office/drawing/2014/main" id="{FC6A6C8F-9A52-454A-9F96-4CA0B1D247A3}"/>
              </a:ext>
            </a:extLst>
          </p:cNvPr>
          <p:cNvSpPr>
            <a:spLocks noGrp="1" noChangeArrowheads="1"/>
          </p:cNvSpPr>
          <p:nvPr>
            <p:ph type="ctrTitle"/>
          </p:nvPr>
        </p:nvSpPr>
        <p:spPr>
          <a:xfrm>
            <a:off x="468313" y="4724400"/>
            <a:ext cx="8207375" cy="647700"/>
          </a:xfrm>
        </p:spPr>
        <p:txBody>
          <a:bodyPr anchor="ctr"/>
          <a:lstStyle/>
          <a:p>
            <a:pPr algn="l" eaLnBrk="1" hangingPunct="1"/>
            <a:r>
              <a:rPr lang="es-UY" altLang="en-US" sz="4400" b="1">
                <a:solidFill>
                  <a:srgbClr val="006666"/>
                </a:solidFill>
              </a:rPr>
              <a:t>Youth Transitioning to Young Adult: </a:t>
            </a:r>
            <a:r>
              <a:rPr lang="en-US" altLang="en-US" sz="4400" b="1">
                <a:solidFill>
                  <a:srgbClr val="006666"/>
                </a:solidFill>
              </a:rPr>
              <a:t>90 Days Prior to 18th Birthday</a:t>
            </a:r>
            <a:endParaRPr lang="es-ES" altLang="en-US" sz="4400" b="1">
              <a:solidFill>
                <a:srgbClr val="006666"/>
              </a:solidFill>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7483FC-2EA2-4101-92DD-C09D6E75A5C6}"/>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3" name="Picture 2">
            <a:extLst>
              <a:ext uri="{FF2B5EF4-FFF2-40B4-BE49-F238E27FC236}">
                <a16:creationId xmlns:a16="http://schemas.microsoft.com/office/drawing/2014/main" id="{B3BE7811-FF67-4DF4-A54D-61E3D2C97C15}"/>
              </a:ext>
            </a:extLst>
          </p:cNvPr>
          <p:cNvPicPr>
            <a:picLocks noChangeAspect="1"/>
          </p:cNvPicPr>
          <p:nvPr/>
        </p:nvPicPr>
        <p:blipFill>
          <a:blip r:embed="rId5"/>
          <a:stretch>
            <a:fillRect/>
          </a:stretch>
        </p:blipFill>
        <p:spPr>
          <a:xfrm>
            <a:off x="679450" y="1700213"/>
            <a:ext cx="2163763" cy="2271712"/>
          </a:xfrm>
          <a:prstGeom prst="rect">
            <a:avLst/>
          </a:prstGeom>
          <a:effectLst>
            <a:outerShdw blurRad="50800" dist="88900" dir="9000000" algn="tr" rotWithShape="0">
              <a:prstClr val="black">
                <a:alpha val="40000"/>
              </a:prstClr>
            </a:outerShdw>
          </a:effectLst>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14</a:t>
            </a:fld>
            <a:endParaRPr lang="es-ES"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8999F96-1593-4876-BDFF-3EDA706C4104}"/>
              </a:ext>
            </a:extLst>
          </p:cNvPr>
          <p:cNvSpPr>
            <a:spLocks noGrp="1" noChangeArrowheads="1"/>
          </p:cNvSpPr>
          <p:nvPr>
            <p:ph type="title"/>
          </p:nvPr>
        </p:nvSpPr>
        <p:spPr>
          <a:xfrm>
            <a:off x="457200" y="188913"/>
            <a:ext cx="8229600" cy="1079500"/>
          </a:xfrm>
        </p:spPr>
        <p:txBody>
          <a:bodyPr/>
          <a:lstStyle/>
          <a:p>
            <a:r>
              <a:rPr lang="en-US" altLang="en-US"/>
              <a:t>Preparing Youth</a:t>
            </a:r>
            <a:br>
              <a:rPr lang="en-US" altLang="en-US"/>
            </a:br>
            <a:r>
              <a:rPr lang="en-US" altLang="en-US"/>
              <a:t>Who are Turning 18</a:t>
            </a:r>
          </a:p>
        </p:txBody>
      </p:sp>
      <p:sp>
        <p:nvSpPr>
          <p:cNvPr id="69635" name="Content Placeholder 2">
            <a:extLst>
              <a:ext uri="{FF2B5EF4-FFF2-40B4-BE49-F238E27FC236}">
                <a16:creationId xmlns:a16="http://schemas.microsoft.com/office/drawing/2014/main" id="{9BD93872-F1BC-452D-B43B-C230843F09C9}"/>
              </a:ext>
            </a:extLst>
          </p:cNvPr>
          <p:cNvSpPr>
            <a:spLocks noGrp="1" noChangeArrowheads="1"/>
          </p:cNvSpPr>
          <p:nvPr>
            <p:ph idx="1"/>
          </p:nvPr>
        </p:nvSpPr>
        <p:spPr>
          <a:xfrm>
            <a:off x="457200" y="1844675"/>
            <a:ext cx="8229600" cy="4281488"/>
          </a:xfrm>
        </p:spPr>
        <p:txBody>
          <a:bodyPr/>
          <a:lstStyle/>
          <a:p>
            <a:r>
              <a:rPr lang="en-US" altLang="en-US" sz="2400" dirty="0"/>
              <a:t>During the 90-day period before a youth turns 18, the transition activities occur and the youth decides to stay in foster care or opt out.  </a:t>
            </a:r>
            <a:br>
              <a:rPr lang="en-US" altLang="en-US" sz="2400" dirty="0"/>
            </a:br>
            <a:endParaRPr lang="en-US" altLang="en-US" sz="2400" dirty="0"/>
          </a:p>
          <a:p>
            <a:r>
              <a:rPr lang="en-US" altLang="en-US" sz="2400" dirty="0"/>
              <a:t>Revenue Maximization/Eligibility Specialists review Title IV-E eligibility for accuracy. </a:t>
            </a:r>
            <a:br>
              <a:rPr lang="en-US" altLang="en-US" sz="2400" dirty="0"/>
            </a:br>
            <a:endParaRPr lang="en-US" altLang="en-US" sz="2400" dirty="0"/>
          </a:p>
          <a:p>
            <a:r>
              <a:rPr lang="en-US" altLang="en-US" sz="2400" dirty="0"/>
              <a:t>Communication should occur with the Independent Living (IL) Specialist about eligibility status for transition planning.</a:t>
            </a:r>
            <a:endParaRPr lang="en-US" altLang="en-US" dirty="0"/>
          </a:p>
          <a:p>
            <a:endParaRPr lang="en-US" altLang="en-US"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15</a:t>
            </a:fld>
            <a:endParaRPr lang="es-ES" altLang="en-US"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BE86DD4-C12B-4E19-B9A3-24224D8747BE}"/>
              </a:ext>
            </a:extLst>
          </p:cNvPr>
          <p:cNvSpPr>
            <a:spLocks noGrp="1" noChangeArrowheads="1"/>
          </p:cNvSpPr>
          <p:nvPr>
            <p:ph type="title"/>
          </p:nvPr>
        </p:nvSpPr>
        <p:spPr>
          <a:xfrm>
            <a:off x="457200" y="274638"/>
            <a:ext cx="8229600" cy="922337"/>
          </a:xfrm>
        </p:spPr>
        <p:txBody>
          <a:bodyPr/>
          <a:lstStyle/>
          <a:p>
            <a:pPr>
              <a:defRPr/>
            </a:pPr>
            <a:r>
              <a:rPr lang="en-US" altLang="en-US" dirty="0"/>
              <a:t>EFC </a:t>
            </a:r>
            <a:r>
              <a:rPr lang="en-US" altLang="en-US" dirty="0">
                <a:solidFill>
                  <a:schemeClr val="accent3"/>
                </a:solidFill>
              </a:rPr>
              <a:t>Program</a:t>
            </a:r>
            <a:r>
              <a:rPr lang="en-US" altLang="en-US" dirty="0"/>
              <a:t> Eligibility Requirements</a:t>
            </a:r>
          </a:p>
        </p:txBody>
      </p:sp>
      <p:sp>
        <p:nvSpPr>
          <p:cNvPr id="2" name="Rectangle 1">
            <a:extLst>
              <a:ext uri="{FF2B5EF4-FFF2-40B4-BE49-F238E27FC236}">
                <a16:creationId xmlns:a16="http://schemas.microsoft.com/office/drawing/2014/main" id="{E67BB9E3-0A26-47CF-A0E9-60ABC9B3E221}"/>
              </a:ext>
            </a:extLst>
          </p:cNvPr>
          <p:cNvSpPr/>
          <p:nvPr/>
        </p:nvSpPr>
        <p:spPr>
          <a:xfrm>
            <a:off x="457200" y="1570038"/>
            <a:ext cx="8229600" cy="4616450"/>
          </a:xfrm>
          <a:prstGeom prst="rect">
            <a:avLst/>
          </a:prstGeom>
        </p:spPr>
        <p:txBody>
          <a:bodyPr>
            <a:spAutoFit/>
          </a:bodyPr>
          <a:lstStyle/>
          <a:p>
            <a:pPr marL="282575">
              <a:spcAft>
                <a:spcPts val="1200"/>
              </a:spcAft>
              <a:defRPr/>
            </a:pPr>
            <a:r>
              <a:rPr lang="en-US" altLang="en-US" sz="2400" dirty="0">
                <a:solidFill>
                  <a:srgbClr val="006666"/>
                </a:solidFill>
              </a:rPr>
              <a:t>Program requirements:</a:t>
            </a:r>
          </a:p>
          <a:p>
            <a:pPr marL="625475" indent="-342900">
              <a:spcAft>
                <a:spcPts val="1200"/>
              </a:spcAft>
              <a:buFont typeface="Arial" panose="020B0604020202020204" pitchFamily="34" charset="0"/>
              <a:buChar char="•"/>
              <a:defRPr/>
            </a:pPr>
            <a:r>
              <a:rPr lang="en-US" sz="2200" dirty="0">
                <a:solidFill>
                  <a:srgbClr val="006666"/>
                </a:solidFill>
              </a:rPr>
              <a:t>Youth who are in the legal custody of the Department on the date of their 18th birthday, have not achieved permanency under s. 39.621, F.S., and have not reached the age of 21</a:t>
            </a:r>
            <a:endParaRPr lang="en-US" altLang="en-US" sz="2200" dirty="0">
              <a:solidFill>
                <a:srgbClr val="006666"/>
              </a:solidFill>
            </a:endParaRPr>
          </a:p>
          <a:p>
            <a:pPr marL="625475" indent="-342900">
              <a:spcAft>
                <a:spcPts val="1200"/>
              </a:spcAft>
              <a:buFont typeface="Arial" panose="020B0604020202020204" pitchFamily="34" charset="0"/>
              <a:buChar char="•"/>
              <a:defRPr/>
            </a:pPr>
            <a:r>
              <a:rPr lang="en-US" altLang="en-US" sz="2200" dirty="0">
                <a:solidFill>
                  <a:srgbClr val="006666"/>
                </a:solidFill>
              </a:rPr>
              <a:t>Participating in a qualifying activity and complying with the program’s requirements</a:t>
            </a:r>
          </a:p>
          <a:p>
            <a:pPr marL="625475" indent="-342900">
              <a:spcAft>
                <a:spcPts val="1200"/>
              </a:spcAft>
              <a:buFont typeface="Arial" panose="020B0604020202020204" pitchFamily="34" charset="0"/>
              <a:buChar char="•"/>
              <a:defRPr/>
            </a:pPr>
            <a:r>
              <a:rPr lang="en-US" altLang="en-US" sz="2200" dirty="0">
                <a:solidFill>
                  <a:srgbClr val="006666"/>
                </a:solidFill>
              </a:rPr>
              <a:t>Residing in an approved, supervised living arrangement</a:t>
            </a:r>
          </a:p>
          <a:p>
            <a:pPr marL="625475" indent="-342900">
              <a:spcAft>
                <a:spcPts val="1200"/>
              </a:spcAft>
              <a:buFont typeface="Arial" panose="020B0604020202020204" pitchFamily="34" charset="0"/>
              <a:buChar char="•"/>
              <a:defRPr/>
            </a:pPr>
            <a:r>
              <a:rPr lang="en-US" altLang="en-US" sz="2200" dirty="0">
                <a:solidFill>
                  <a:srgbClr val="006666"/>
                </a:solidFill>
              </a:rPr>
              <a:t>Meeting face-to-face with the Child Welfare Professional in the home every month</a:t>
            </a:r>
          </a:p>
          <a:p>
            <a:pPr marL="625475" indent="-342900">
              <a:spcAft>
                <a:spcPts val="1200"/>
              </a:spcAft>
              <a:buFont typeface="Arial" panose="020B0604020202020204" pitchFamily="34" charset="0"/>
              <a:buChar char="•"/>
              <a:defRPr/>
            </a:pPr>
            <a:r>
              <a:rPr lang="en-US" altLang="en-US" sz="2200" dirty="0">
                <a:solidFill>
                  <a:srgbClr val="006666"/>
                </a:solidFill>
              </a:rPr>
              <a:t>Participating in ongoing transition and case planning</a:t>
            </a:r>
            <a:endParaRPr lang="en-US" sz="2200" dirty="0"/>
          </a:p>
        </p:txBody>
      </p:sp>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16</a:t>
            </a:fld>
            <a:endParaRPr lang="es-ES"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26657-16D0-42EF-8723-1A3BF04E972D}"/>
              </a:ext>
            </a:extLst>
          </p:cNvPr>
          <p:cNvPicPr>
            <a:picLocks noChangeAspect="1"/>
          </p:cNvPicPr>
          <p:nvPr/>
        </p:nvPicPr>
        <p:blipFill>
          <a:blip r:embed="rId3"/>
          <a:stretch>
            <a:fillRect/>
          </a:stretch>
        </p:blipFill>
        <p:spPr>
          <a:xfrm>
            <a:off x="1043608" y="332656"/>
            <a:ext cx="7056784" cy="6045747"/>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17</a:t>
            </a:fld>
            <a:endParaRPr lang="es-ES"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03D0362-CF15-4400-84BB-3B87065C6B4F}"/>
              </a:ext>
            </a:extLst>
          </p:cNvPr>
          <p:cNvSpPr>
            <a:spLocks noGrp="1" noChangeArrowheads="1"/>
          </p:cNvSpPr>
          <p:nvPr>
            <p:ph type="title"/>
          </p:nvPr>
        </p:nvSpPr>
        <p:spPr>
          <a:xfrm>
            <a:off x="457200" y="274638"/>
            <a:ext cx="8229600" cy="922337"/>
          </a:xfrm>
        </p:spPr>
        <p:txBody>
          <a:bodyPr/>
          <a:lstStyle/>
          <a:p>
            <a:r>
              <a:rPr lang="en-US" altLang="en-US"/>
              <a:t>Program Funding</a:t>
            </a:r>
          </a:p>
        </p:txBody>
      </p:sp>
      <p:sp>
        <p:nvSpPr>
          <p:cNvPr id="73731" name="Content Placeholder 2">
            <a:extLst>
              <a:ext uri="{FF2B5EF4-FFF2-40B4-BE49-F238E27FC236}">
                <a16:creationId xmlns:a16="http://schemas.microsoft.com/office/drawing/2014/main" id="{79050DA5-F7F8-404E-B6B0-656D76A77AB5}"/>
              </a:ext>
            </a:extLst>
          </p:cNvPr>
          <p:cNvSpPr>
            <a:spLocks noGrp="1" noChangeArrowheads="1"/>
          </p:cNvSpPr>
          <p:nvPr>
            <p:ph idx="1"/>
          </p:nvPr>
        </p:nvSpPr>
        <p:spPr>
          <a:xfrm>
            <a:off x="323850" y="1557338"/>
            <a:ext cx="8362950" cy="4967287"/>
          </a:xfrm>
        </p:spPr>
        <p:txBody>
          <a:bodyPr/>
          <a:lstStyle/>
          <a:p>
            <a:r>
              <a:rPr lang="en-US" altLang="en-US" sz="2400" dirty="0"/>
              <a:t>A Title IV-E eligibility determination must exist for all young adults in the program.</a:t>
            </a:r>
            <a:br>
              <a:rPr lang="en-US" altLang="en-US" sz="2400" dirty="0"/>
            </a:br>
            <a:endParaRPr lang="en-US" altLang="en-US" sz="2400" dirty="0"/>
          </a:p>
          <a:p>
            <a:r>
              <a:rPr lang="en-US" altLang="en-US" sz="2400" dirty="0"/>
              <a:t>Youths who exercise the option to remain in foster care, immediately upon turning 18, retain their Title IV-E eligibility status made at the time the youth entered foster care as a child.</a:t>
            </a:r>
          </a:p>
          <a:p>
            <a:pPr marL="635000" lvl="1">
              <a:buFont typeface="Calibri" panose="020F0502020204030204" pitchFamily="34" charset="0"/>
              <a:buChar char="‐"/>
            </a:pPr>
            <a:r>
              <a:rPr lang="en-US" altLang="en-US" sz="2400" dirty="0"/>
              <a:t>A subsequent Title IV-E eligibility determination is not completed.</a:t>
            </a:r>
            <a:br>
              <a:rPr lang="en-US" altLang="en-US" sz="2400" dirty="0"/>
            </a:br>
            <a:endParaRPr lang="en-US" altLang="en-US" sz="2400" dirty="0"/>
          </a:p>
          <a:p>
            <a:r>
              <a:rPr lang="en-US" altLang="en-US" sz="2400" dirty="0"/>
              <a:t>If a young adult is determined not to meet Title IV-E requirements, the young adult’s participation in EFC will be state-funded.</a:t>
            </a:r>
          </a:p>
        </p:txBody>
      </p:sp>
      <p:pic>
        <p:nvPicPr>
          <p:cNvPr id="73732" name="Picture 1">
            <a:extLst>
              <a:ext uri="{FF2B5EF4-FFF2-40B4-BE49-F238E27FC236}">
                <a16:creationId xmlns:a16="http://schemas.microsoft.com/office/drawing/2014/main" id="{72264717-ABE5-4926-B64F-A0CBEA2E9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412875"/>
            <a:ext cx="27209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18</a:t>
            </a:fld>
            <a:endParaRPr lang="es-ES" altLang="en-US"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14B14C96-F9D7-413B-92C3-E39DAD61FC6B}"/>
              </a:ext>
            </a:extLst>
          </p:cNvPr>
          <p:cNvSpPr>
            <a:spLocks noGrp="1" noChangeArrowheads="1"/>
          </p:cNvSpPr>
          <p:nvPr>
            <p:ph type="title"/>
          </p:nvPr>
        </p:nvSpPr>
        <p:spPr>
          <a:xfrm>
            <a:off x="457200" y="274638"/>
            <a:ext cx="8229600" cy="922337"/>
          </a:xfrm>
        </p:spPr>
        <p:txBody>
          <a:bodyPr/>
          <a:lstStyle/>
          <a:p>
            <a:r>
              <a:rPr lang="en-US" altLang="en-US"/>
              <a:t>Youth Opts Out of EFC</a:t>
            </a:r>
          </a:p>
        </p:txBody>
      </p:sp>
      <p:sp>
        <p:nvSpPr>
          <p:cNvPr id="75779" name="Content Placeholder 2">
            <a:extLst>
              <a:ext uri="{FF2B5EF4-FFF2-40B4-BE49-F238E27FC236}">
                <a16:creationId xmlns:a16="http://schemas.microsoft.com/office/drawing/2014/main" id="{E3CA3C59-17EF-4A60-AAF1-4A6664B583E8}"/>
              </a:ext>
            </a:extLst>
          </p:cNvPr>
          <p:cNvSpPr>
            <a:spLocks noGrp="1" noChangeArrowheads="1"/>
          </p:cNvSpPr>
          <p:nvPr>
            <p:ph idx="1"/>
          </p:nvPr>
        </p:nvSpPr>
        <p:spPr>
          <a:xfrm>
            <a:off x="457200" y="2276475"/>
            <a:ext cx="8229600" cy="3024188"/>
          </a:xfrm>
        </p:spPr>
        <p:txBody>
          <a:bodyPr/>
          <a:lstStyle/>
          <a:p>
            <a:r>
              <a:rPr lang="en-US" altLang="en-US" sz="2400"/>
              <a:t>If the youth chooses not to enter EFC at 18, the Child Welfare Professional provides the youth with the </a:t>
            </a:r>
            <a:br>
              <a:rPr lang="en-US" altLang="en-US" sz="2400"/>
            </a:br>
            <a:r>
              <a:rPr lang="en-US" altLang="en-US" sz="2400">
                <a:solidFill>
                  <a:srgbClr val="3886DC"/>
                </a:solidFill>
              </a:rPr>
              <a:t>My Decision to Leave Extended Foster Care</a:t>
            </a:r>
            <a:r>
              <a:rPr lang="en-US" altLang="en-US" sz="2400"/>
              <a:t> </a:t>
            </a:r>
            <a:r>
              <a:rPr lang="en-US" altLang="en-US" sz="2400">
                <a:solidFill>
                  <a:srgbClr val="3886DC"/>
                </a:solidFill>
              </a:rPr>
              <a:t>form </a:t>
            </a:r>
            <a:br>
              <a:rPr lang="en-US" altLang="en-US" sz="2400">
                <a:solidFill>
                  <a:srgbClr val="3886DC"/>
                </a:solidFill>
              </a:rPr>
            </a:br>
            <a:r>
              <a:rPr lang="en-US" altLang="en-US" sz="2400">
                <a:solidFill>
                  <a:srgbClr val="3886DC"/>
                </a:solidFill>
              </a:rPr>
              <a:t>(CF-FSP 5375)</a:t>
            </a:r>
            <a:r>
              <a:rPr lang="en-US" altLang="en-US" sz="2400"/>
              <a:t>.</a:t>
            </a:r>
            <a:br>
              <a:rPr lang="en-US" altLang="en-US" sz="2400"/>
            </a:br>
            <a:endParaRPr lang="en-US" altLang="en-US" sz="2400"/>
          </a:p>
          <a:p>
            <a:r>
              <a:rPr lang="en-US" altLang="en-US" sz="2400"/>
              <a:t>This ends the removal episode at 18 and the foster care placement and eligibility will be “discharge”.</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19</a:t>
            </a:fld>
            <a:endParaRPr lang="es-ES" alt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Rectangle 150">
            <a:extLst>
              <a:ext uri="{FF2B5EF4-FFF2-40B4-BE49-F238E27FC236}">
                <a16:creationId xmlns:a16="http://schemas.microsoft.com/office/drawing/2014/main" id="{A73122A8-751A-4245-BF09-92E1242A4801}"/>
              </a:ext>
            </a:extLst>
          </p:cNvPr>
          <p:cNvSpPr>
            <a:spLocks noGrp="1" noChangeArrowheads="1"/>
          </p:cNvSpPr>
          <p:nvPr>
            <p:ph type="ctrTitle"/>
          </p:nvPr>
        </p:nvSpPr>
        <p:spPr>
          <a:xfrm>
            <a:off x="468313" y="4724400"/>
            <a:ext cx="8207375" cy="647700"/>
          </a:xfrm>
        </p:spPr>
        <p:txBody>
          <a:bodyPr anchor="ctr"/>
          <a:lstStyle/>
          <a:p>
            <a:pPr algn="l" eaLnBrk="1" hangingPunct="1"/>
            <a:r>
              <a:rPr lang="es-UY" altLang="en-US" sz="4400" b="1">
                <a:solidFill>
                  <a:srgbClr val="006666"/>
                </a:solidFill>
              </a:rPr>
              <a:t>Introduction</a:t>
            </a:r>
            <a:endParaRPr lang="es-ES" altLang="en-US" sz="4400" b="1">
              <a:solidFill>
                <a:srgbClr val="006666"/>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5C21A4DC-450F-4A4A-AB18-DFCA86728649}"/>
              </a:ext>
            </a:extLst>
          </p:cNvPr>
          <p:cNvSpPr>
            <a:spLocks noGrp="1" noChangeArrowheads="1"/>
          </p:cNvSpPr>
          <p:nvPr>
            <p:ph type="title"/>
          </p:nvPr>
        </p:nvSpPr>
        <p:spPr>
          <a:xfrm>
            <a:off x="457200" y="274638"/>
            <a:ext cx="8229600" cy="941387"/>
          </a:xfrm>
        </p:spPr>
        <p:txBody>
          <a:bodyPr/>
          <a:lstStyle/>
          <a:p>
            <a:r>
              <a:rPr lang="en-US" altLang="en-US"/>
              <a:t>Supervised Living Arrangement</a:t>
            </a:r>
            <a:endParaRPr lang="en-US" altLang="en-US" sz="3600"/>
          </a:p>
        </p:txBody>
      </p:sp>
      <p:sp>
        <p:nvSpPr>
          <p:cNvPr id="3" name="Content Placeholder 2">
            <a:extLst>
              <a:ext uri="{FF2B5EF4-FFF2-40B4-BE49-F238E27FC236}">
                <a16:creationId xmlns:a16="http://schemas.microsoft.com/office/drawing/2014/main" id="{C71BDEEF-43CC-43A3-9605-962D62540012}"/>
              </a:ext>
            </a:extLst>
          </p:cNvPr>
          <p:cNvSpPr>
            <a:spLocks noGrp="1"/>
          </p:cNvSpPr>
          <p:nvPr>
            <p:ph idx="1"/>
          </p:nvPr>
        </p:nvSpPr>
        <p:spPr>
          <a:xfrm>
            <a:off x="2343150" y="2255838"/>
            <a:ext cx="6804025" cy="3527425"/>
          </a:xfrm>
        </p:spPr>
        <p:txBody>
          <a:bodyPr/>
          <a:lstStyle/>
          <a:p>
            <a:pPr>
              <a:buFont typeface="Arial" panose="020B0604020202020204" pitchFamily="34" charset="0"/>
              <a:buChar char="•"/>
              <a:defRPr/>
            </a:pPr>
            <a:r>
              <a:rPr lang="en-US" sz="2400" dirty="0">
                <a:ea typeface="+mj-ea"/>
                <a:cs typeface="+mj-cs"/>
              </a:rPr>
              <a:t>Living arrangements must meet all of the requirements and be assessed and approved by the Child Welfare Professional using the </a:t>
            </a:r>
            <a:r>
              <a:rPr lang="en-US" altLang="en-US" sz="2400" i="1" dirty="0">
                <a:solidFill>
                  <a:srgbClr val="3886DC"/>
                </a:solidFill>
              </a:rPr>
              <a:t>Supervised Living Arrangement Assessment (CF-FSP 5431)</a:t>
            </a:r>
            <a:r>
              <a:rPr lang="en-US" altLang="en-US" sz="2400" i="1" dirty="0">
                <a:ea typeface="+mj-ea"/>
                <a:cs typeface="+mj-cs"/>
              </a:rPr>
              <a:t>.</a:t>
            </a:r>
            <a:br>
              <a:rPr lang="en-US" altLang="en-US" sz="2400" dirty="0">
                <a:ea typeface="+mj-ea"/>
                <a:cs typeface="+mj-cs"/>
              </a:rPr>
            </a:br>
            <a:endParaRPr lang="en-US" sz="2400" dirty="0">
              <a:ea typeface="+mj-ea"/>
              <a:cs typeface="+mj-cs"/>
            </a:endParaRPr>
          </a:p>
          <a:p>
            <a:pPr>
              <a:buFont typeface="Arial" panose="020B0604020202020204" pitchFamily="34" charset="0"/>
              <a:buChar char="•"/>
              <a:defRPr/>
            </a:pPr>
            <a:r>
              <a:rPr lang="en-US" sz="2400" dirty="0">
                <a:ea typeface="+mj-ea"/>
                <a:cs typeface="+mj-cs"/>
              </a:rPr>
              <a:t>All placements are considered a supervised living arrangement and are Title IV-E reimbursable.  </a:t>
            </a:r>
            <a:br>
              <a:rPr lang="en-US" sz="2400" dirty="0">
                <a:ea typeface="+mj-ea"/>
                <a:cs typeface="+mj-cs"/>
              </a:rPr>
            </a:br>
            <a:endParaRPr lang="en-US" sz="2400" dirty="0">
              <a:ea typeface="+mj-ea"/>
              <a:cs typeface="+mj-cs"/>
            </a:endParaRPr>
          </a:p>
          <a:p>
            <a:pPr marL="0" indent="0">
              <a:buFontTx/>
              <a:buNone/>
              <a:defRPr/>
            </a:pPr>
            <a:br>
              <a:rPr lang="en-US" sz="2400" dirty="0"/>
            </a:br>
            <a:endParaRPr lang="en-US" sz="2400" dirty="0"/>
          </a:p>
          <a:p>
            <a:pPr marL="0" indent="0">
              <a:buFontTx/>
              <a:buNone/>
              <a:defRPr/>
            </a:pPr>
            <a:endParaRPr lang="en-US" sz="2400" dirty="0"/>
          </a:p>
          <a:p>
            <a:pPr>
              <a:defRPr/>
            </a:pPr>
            <a:endParaRPr lang="en-US" sz="2400" dirty="0"/>
          </a:p>
        </p:txBody>
      </p:sp>
      <p:pic>
        <p:nvPicPr>
          <p:cNvPr id="77828" name="Picture 4">
            <a:extLst>
              <a:ext uri="{FF2B5EF4-FFF2-40B4-BE49-F238E27FC236}">
                <a16:creationId xmlns:a16="http://schemas.microsoft.com/office/drawing/2014/main" id="{E33E94BE-48E9-467C-8093-D77C8EFDBD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23622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Content Placeholder 8">
            <a:extLst>
              <a:ext uri="{FF2B5EF4-FFF2-40B4-BE49-F238E27FC236}">
                <a16:creationId xmlns:a16="http://schemas.microsoft.com/office/drawing/2014/main" id="{2C361929-EE3F-4F68-842D-DF8F147505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1484313"/>
            <a:ext cx="2359025" cy="50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20</a:t>
            </a:fld>
            <a:endParaRPr lang="es-ES"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066" name="Rectangle 150">
            <a:extLst>
              <a:ext uri="{FF2B5EF4-FFF2-40B4-BE49-F238E27FC236}">
                <a16:creationId xmlns:a16="http://schemas.microsoft.com/office/drawing/2014/main" id="{B48A7C89-A471-45D9-87CC-C3B710BBF4DE}"/>
              </a:ext>
            </a:extLst>
          </p:cNvPr>
          <p:cNvSpPr>
            <a:spLocks noGrp="1" noChangeArrowheads="1"/>
          </p:cNvSpPr>
          <p:nvPr>
            <p:ph type="ctrTitle"/>
          </p:nvPr>
        </p:nvSpPr>
        <p:spPr>
          <a:xfrm>
            <a:off x="468313" y="4437063"/>
            <a:ext cx="8207375" cy="1368425"/>
          </a:xfrm>
        </p:spPr>
        <p:txBody>
          <a:bodyPr anchor="ctr"/>
          <a:lstStyle/>
          <a:p>
            <a:pPr algn="l" eaLnBrk="1" hangingPunct="1"/>
            <a:r>
              <a:rPr lang="es-UY" altLang="en-US" sz="4400" b="1">
                <a:solidFill>
                  <a:srgbClr val="006666"/>
                </a:solidFill>
              </a:rPr>
              <a:t>Youth Turns 18</a:t>
            </a:r>
            <a:endParaRPr lang="es-ES" altLang="en-US" sz="4400" b="1">
              <a:solidFill>
                <a:srgbClr val="006666"/>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29770-F7E7-4BCF-8CCF-B4BB95316213}"/>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2" name="Picture 1">
            <a:extLst>
              <a:ext uri="{FF2B5EF4-FFF2-40B4-BE49-F238E27FC236}">
                <a16:creationId xmlns:a16="http://schemas.microsoft.com/office/drawing/2014/main" id="{513A1313-1DC6-4EDB-BD91-9B0B7C5B5EE0}"/>
              </a:ext>
            </a:extLst>
          </p:cNvPr>
          <p:cNvPicPr>
            <a:picLocks noChangeAspect="1"/>
          </p:cNvPicPr>
          <p:nvPr/>
        </p:nvPicPr>
        <p:blipFill>
          <a:blip r:embed="rId5"/>
          <a:stretch>
            <a:fillRect/>
          </a:stretch>
        </p:blipFill>
        <p:spPr>
          <a:xfrm>
            <a:off x="2916238" y="1417638"/>
            <a:ext cx="2006600" cy="1279525"/>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22</a:t>
            </a:fld>
            <a:endParaRPr lang="es-ES"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1BF1F38-2369-4116-BD3D-8D92B7C85464}"/>
              </a:ext>
            </a:extLst>
          </p:cNvPr>
          <p:cNvSpPr>
            <a:spLocks noGrp="1" noChangeArrowheads="1"/>
          </p:cNvSpPr>
          <p:nvPr>
            <p:ph type="title"/>
          </p:nvPr>
        </p:nvSpPr>
        <p:spPr>
          <a:xfrm>
            <a:off x="179388" y="274638"/>
            <a:ext cx="8856662" cy="922337"/>
          </a:xfrm>
        </p:spPr>
        <p:txBody>
          <a:bodyPr/>
          <a:lstStyle/>
          <a:p>
            <a:r>
              <a:rPr lang="en-US" altLang="en-US"/>
              <a:t>Creating a New Young Adult Case</a:t>
            </a:r>
          </a:p>
        </p:txBody>
      </p:sp>
      <p:sp>
        <p:nvSpPr>
          <p:cNvPr id="52227" name="Content Placeholder 2">
            <a:extLst>
              <a:ext uri="{FF2B5EF4-FFF2-40B4-BE49-F238E27FC236}">
                <a16:creationId xmlns:a16="http://schemas.microsoft.com/office/drawing/2014/main" id="{7C702E58-237F-42D7-9EF8-BA34449A64A1}"/>
              </a:ext>
            </a:extLst>
          </p:cNvPr>
          <p:cNvSpPr>
            <a:spLocks noGrp="1" noChangeArrowheads="1"/>
          </p:cNvSpPr>
          <p:nvPr>
            <p:ph idx="1"/>
          </p:nvPr>
        </p:nvSpPr>
        <p:spPr>
          <a:xfrm>
            <a:off x="546100" y="4843463"/>
            <a:ext cx="8074025" cy="936625"/>
          </a:xfrm>
        </p:spPr>
        <p:txBody>
          <a:bodyPr/>
          <a:lstStyle/>
          <a:p>
            <a:pPr>
              <a:defRPr/>
            </a:pPr>
            <a:r>
              <a:rPr lang="en-US" altLang="en-US" sz="2400" dirty="0"/>
              <a:t> A Young Adult Case is created for ALL youth that turn 18 while in the legal status of Department Custody.</a:t>
            </a:r>
          </a:p>
          <a:p>
            <a:pPr>
              <a:defRPr/>
            </a:pPr>
            <a:endParaRPr lang="en-US" altLang="en-US" sz="2400" dirty="0"/>
          </a:p>
          <a:p>
            <a:pPr>
              <a:defRPr/>
            </a:pPr>
            <a:endParaRPr lang="en-US" altLang="en-US" sz="2400" dirty="0"/>
          </a:p>
          <a:p>
            <a:pPr marL="0" indent="0">
              <a:buFontTx/>
              <a:buNone/>
              <a:defRPr/>
            </a:pPr>
            <a:endParaRPr lang="en-US" altLang="en-US" sz="2400" dirty="0"/>
          </a:p>
        </p:txBody>
      </p:sp>
      <p:pic>
        <p:nvPicPr>
          <p:cNvPr id="2" name="Picture 1">
            <a:extLst>
              <a:ext uri="{FF2B5EF4-FFF2-40B4-BE49-F238E27FC236}">
                <a16:creationId xmlns:a16="http://schemas.microsoft.com/office/drawing/2014/main" id="{3815C647-006B-4C29-9CB9-49ECD60E76FF}"/>
              </a:ext>
            </a:extLst>
          </p:cNvPr>
          <p:cNvPicPr>
            <a:picLocks noChangeAspect="1"/>
          </p:cNvPicPr>
          <p:nvPr/>
        </p:nvPicPr>
        <p:blipFill>
          <a:blip r:embed="rId4"/>
          <a:stretch>
            <a:fillRect/>
          </a:stretch>
        </p:blipFill>
        <p:spPr>
          <a:xfrm>
            <a:off x="2554826" y="2082572"/>
            <a:ext cx="3928301" cy="2448272"/>
          </a:xfrm>
          <a:prstGeom prst="rect">
            <a:avLst/>
          </a:prstGeom>
          <a:effectLst>
            <a:softEdge rad="63500"/>
          </a:effectLst>
        </p:spPr>
      </p:pic>
      <p:pic>
        <p:nvPicPr>
          <p:cNvPr id="91141" name="Content Placeholder 8">
            <a:extLst>
              <a:ext uri="{FF2B5EF4-FFF2-40B4-BE49-F238E27FC236}">
                <a16:creationId xmlns:a16="http://schemas.microsoft.com/office/drawing/2014/main" id="{4472A952-F78A-47E3-BD53-87BA1C2361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060575"/>
            <a:ext cx="392747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23</a:t>
            </a:fld>
            <a:endParaRPr lang="es-ES" alt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51A41282-A3D9-440F-A6DC-D5E37CC4823E}"/>
              </a:ext>
            </a:extLst>
          </p:cNvPr>
          <p:cNvSpPr>
            <a:spLocks noGrp="1" noChangeArrowheads="1"/>
          </p:cNvSpPr>
          <p:nvPr>
            <p:ph type="title"/>
          </p:nvPr>
        </p:nvSpPr>
        <p:spPr>
          <a:xfrm>
            <a:off x="457200" y="274638"/>
            <a:ext cx="8229600" cy="850900"/>
          </a:xfrm>
        </p:spPr>
        <p:txBody>
          <a:bodyPr/>
          <a:lstStyle/>
          <a:p>
            <a:r>
              <a:rPr lang="en-US" altLang="en-US"/>
              <a:t>Medicaid</a:t>
            </a:r>
          </a:p>
        </p:txBody>
      </p:sp>
      <p:sp>
        <p:nvSpPr>
          <p:cNvPr id="93187" name="Content Placeholder 2">
            <a:extLst>
              <a:ext uri="{FF2B5EF4-FFF2-40B4-BE49-F238E27FC236}">
                <a16:creationId xmlns:a16="http://schemas.microsoft.com/office/drawing/2014/main" id="{A93B7A35-2388-4598-8CAF-6856A8D1EBA1}"/>
              </a:ext>
            </a:extLst>
          </p:cNvPr>
          <p:cNvSpPr>
            <a:spLocks noGrp="1" noChangeArrowheads="1"/>
          </p:cNvSpPr>
          <p:nvPr>
            <p:ph idx="1"/>
          </p:nvPr>
        </p:nvSpPr>
        <p:spPr>
          <a:xfrm>
            <a:off x="457200" y="1989138"/>
            <a:ext cx="8229600" cy="4137025"/>
          </a:xfrm>
        </p:spPr>
        <p:txBody>
          <a:bodyPr/>
          <a:lstStyle/>
          <a:p>
            <a:r>
              <a:rPr lang="en-US" altLang="en-US" sz="2400" dirty="0"/>
              <a:t>All youth who turn 18 in the Department’s custody are eligible for Child-in-Care (CIC) Medicaid through the IV-E (MCFE) or non-IV-E (MCFN) Medicaid coverage until they turn 21 or are no longer eligible for CIC Medicaid.</a:t>
            </a:r>
            <a:br>
              <a:rPr lang="en-US" altLang="en-US" sz="2400" dirty="0"/>
            </a:br>
            <a:endParaRPr lang="en-US" altLang="en-US" sz="2400" dirty="0"/>
          </a:p>
          <a:p>
            <a:r>
              <a:rPr lang="en-US" altLang="en-US" sz="2400" dirty="0"/>
              <a:t>The CBC is responsible for maintaining the FSFN Medicaid page.</a:t>
            </a:r>
          </a:p>
          <a:p>
            <a:pPr lvl="1">
              <a:buFont typeface="Calibri" panose="020F0502020204030204" pitchFamily="34" charset="0"/>
              <a:buChar char="‐"/>
            </a:pPr>
            <a:r>
              <a:rPr lang="en-US" altLang="en-US" sz="2400" dirty="0"/>
              <a:t>When young adults need to update their Medicaid information, such as a change of address, they will inform the CBC so updates can be made in FSFN.</a:t>
            </a:r>
          </a:p>
          <a:p>
            <a:pPr>
              <a:buFont typeface="Calibri" panose="020F0502020204030204" pitchFamily="34" charset="0"/>
              <a:buChar char="‐"/>
            </a:pPr>
            <a:endParaRPr lang="en-US" altLang="en-US"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24</a:t>
            </a:fld>
            <a:endParaRPr lang="es-ES" altLang="en-US"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912454B9-8301-4710-85D9-FC81EF7D6990}"/>
              </a:ext>
            </a:extLst>
          </p:cNvPr>
          <p:cNvSpPr>
            <a:spLocks noGrp="1" noChangeArrowheads="1"/>
          </p:cNvSpPr>
          <p:nvPr>
            <p:ph type="title"/>
          </p:nvPr>
        </p:nvSpPr>
        <p:spPr>
          <a:xfrm>
            <a:off x="457200" y="274638"/>
            <a:ext cx="8229600" cy="850900"/>
          </a:xfrm>
        </p:spPr>
        <p:txBody>
          <a:bodyPr/>
          <a:lstStyle/>
          <a:p>
            <a:r>
              <a:rPr lang="en-US" altLang="en-US"/>
              <a:t>Affordable Care Act </a:t>
            </a:r>
          </a:p>
        </p:txBody>
      </p:sp>
      <p:sp>
        <p:nvSpPr>
          <p:cNvPr id="95235" name="Content Placeholder 2">
            <a:extLst>
              <a:ext uri="{FF2B5EF4-FFF2-40B4-BE49-F238E27FC236}">
                <a16:creationId xmlns:a16="http://schemas.microsoft.com/office/drawing/2014/main" id="{160914F8-3E22-4ACF-A113-0C5DD4324A02}"/>
              </a:ext>
            </a:extLst>
          </p:cNvPr>
          <p:cNvSpPr>
            <a:spLocks noGrp="1" noChangeArrowheads="1"/>
          </p:cNvSpPr>
          <p:nvPr>
            <p:ph idx="1"/>
          </p:nvPr>
        </p:nvSpPr>
        <p:spPr>
          <a:xfrm>
            <a:off x="457200" y="1916113"/>
            <a:ext cx="8229600" cy="4210050"/>
          </a:xfrm>
        </p:spPr>
        <p:txBody>
          <a:bodyPr/>
          <a:lstStyle/>
          <a:p>
            <a:r>
              <a:rPr lang="en-US" altLang="en-US" sz="2400"/>
              <a:t>Once a young adult turns 21, they are eligible for the Affordable Care Act (ACA) until the age of 26.</a:t>
            </a:r>
            <a:br>
              <a:rPr lang="en-US" altLang="en-US" sz="2400"/>
            </a:br>
            <a:endParaRPr lang="en-US" altLang="en-US" sz="2400"/>
          </a:p>
          <a:p>
            <a:r>
              <a:rPr lang="en-US" altLang="en-US" sz="2400"/>
              <a:t>There is no income limit.</a:t>
            </a:r>
            <a:br>
              <a:rPr lang="en-US" altLang="en-US" sz="2400"/>
            </a:br>
            <a:endParaRPr lang="en-US" altLang="en-US" sz="2400"/>
          </a:p>
          <a:p>
            <a:r>
              <a:rPr lang="en-US" altLang="en-US" sz="2400"/>
              <a:t>Young adults must apply for coverage through Economic Self Sufficiency (ESS).  </a:t>
            </a:r>
            <a:br>
              <a:rPr lang="en-US" altLang="en-US" sz="2400"/>
            </a:br>
            <a:endParaRPr lang="en-US" altLang="en-US" sz="2400"/>
          </a:p>
          <a:p>
            <a:r>
              <a:rPr lang="en-US" altLang="en-US" sz="2400"/>
              <a:t>CIC Medicaid closure is sent via FSFN when the young adult turns 21.</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25</a:t>
            </a:fld>
            <a:endParaRPr lang="es-ES" altLang="en-US"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CFA9D8C-EAE3-49FA-A5BA-C0E513D459BF}"/>
              </a:ext>
            </a:extLst>
          </p:cNvPr>
          <p:cNvSpPr>
            <a:spLocks noGrp="1" noChangeArrowheads="1"/>
          </p:cNvSpPr>
          <p:nvPr>
            <p:ph type="title"/>
          </p:nvPr>
        </p:nvSpPr>
        <p:spPr>
          <a:xfrm>
            <a:off x="457200" y="188913"/>
            <a:ext cx="8229600" cy="1152525"/>
          </a:xfrm>
        </p:spPr>
        <p:txBody>
          <a:bodyPr/>
          <a:lstStyle/>
          <a:p>
            <a:r>
              <a:rPr lang="en-US" altLang="en-US"/>
              <a:t>Supplemental Security Income and Medicaid</a:t>
            </a:r>
          </a:p>
        </p:txBody>
      </p:sp>
      <p:sp>
        <p:nvSpPr>
          <p:cNvPr id="97283" name="Content Placeholder 2">
            <a:extLst>
              <a:ext uri="{FF2B5EF4-FFF2-40B4-BE49-F238E27FC236}">
                <a16:creationId xmlns:a16="http://schemas.microsoft.com/office/drawing/2014/main" id="{F7C49E6F-10C2-4E0E-8C0D-68D4FCF5765D}"/>
              </a:ext>
            </a:extLst>
          </p:cNvPr>
          <p:cNvSpPr>
            <a:spLocks noGrp="1" noChangeArrowheads="1"/>
          </p:cNvSpPr>
          <p:nvPr>
            <p:ph idx="1"/>
          </p:nvPr>
        </p:nvSpPr>
        <p:spPr>
          <a:xfrm>
            <a:off x="179388" y="1628775"/>
            <a:ext cx="4176712" cy="4787900"/>
          </a:xfrm>
        </p:spPr>
        <p:txBody>
          <a:bodyPr/>
          <a:lstStyle/>
          <a:p>
            <a:pPr>
              <a:spcBef>
                <a:spcPct val="0"/>
              </a:spcBef>
            </a:pPr>
            <a:r>
              <a:rPr lang="en-US" altLang="en-US" sz="2400"/>
              <a:t>If young adults receive Supplemental Security Income (SSI), they will not receive CIC Medicaid even if they turned 18 in the Department’s custody. </a:t>
            </a:r>
            <a:br>
              <a:rPr lang="en-US" altLang="en-US" sz="2400"/>
            </a:br>
            <a:endParaRPr lang="en-US" altLang="en-US" sz="2400"/>
          </a:p>
          <a:p>
            <a:pPr>
              <a:spcBef>
                <a:spcPct val="0"/>
              </a:spcBef>
            </a:pPr>
            <a:r>
              <a:rPr lang="en-US" altLang="en-US" sz="2400"/>
              <a:t>If young adults stop receiving SSI at any point between the ages of 18 and 21, the CBC can apply for CIC Medicaid for them.</a:t>
            </a:r>
            <a:br>
              <a:rPr lang="en-US" altLang="en-US" sz="2400"/>
            </a:br>
            <a:endParaRPr lang="en-US" altLang="en-US" sz="2400"/>
          </a:p>
        </p:txBody>
      </p:sp>
      <p:pic>
        <p:nvPicPr>
          <p:cNvPr id="60421" name="Picture 5" descr="Related image">
            <a:extLst>
              <a:ext uri="{FF2B5EF4-FFF2-40B4-BE49-F238E27FC236}">
                <a16:creationId xmlns:a16="http://schemas.microsoft.com/office/drawing/2014/main" id="{5CBA6FEE-BCED-4740-946E-634B33F83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00" y="1628800"/>
            <a:ext cx="2448272" cy="24482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97285" name="Content Placeholder 2">
            <a:extLst>
              <a:ext uri="{FF2B5EF4-FFF2-40B4-BE49-F238E27FC236}">
                <a16:creationId xmlns:a16="http://schemas.microsoft.com/office/drawing/2014/main" id="{8E9D6B07-2BAB-4916-9CCD-0CF2CF27D66E}"/>
              </a:ext>
            </a:extLst>
          </p:cNvPr>
          <p:cNvSpPr txBox="1">
            <a:spLocks noChangeArrowheads="1"/>
          </p:cNvSpPr>
          <p:nvPr/>
        </p:nvSpPr>
        <p:spPr bwMode="auto">
          <a:xfrm>
            <a:off x="4427538" y="4187825"/>
            <a:ext cx="4537075"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spcBef>
                <a:spcPct val="0"/>
              </a:spcBef>
            </a:pPr>
            <a:r>
              <a:rPr lang="en-US" altLang="en-US" sz="2400"/>
              <a:t>If young adults stop receiving SSI at any point between the ages of 21 and 26, they can apply for the ACA.</a:t>
            </a:r>
          </a:p>
        </p:txBody>
      </p:sp>
      <p:pic>
        <p:nvPicPr>
          <p:cNvPr id="97286" name="Content Placeholder 8">
            <a:extLst>
              <a:ext uri="{FF2B5EF4-FFF2-40B4-BE49-F238E27FC236}">
                <a16:creationId xmlns:a16="http://schemas.microsoft.com/office/drawing/2014/main" id="{CA3C5A67-6DE7-4FF9-843E-AD755C15B9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1662113"/>
            <a:ext cx="2447925"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26</a:t>
            </a:fld>
            <a:endParaRPr lang="es-ES" alt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
            <a:extLst>
              <a:ext uri="{FF2B5EF4-FFF2-40B4-BE49-F238E27FC236}">
                <a16:creationId xmlns:a16="http://schemas.microsoft.com/office/drawing/2014/main" id="{7245362D-E8C6-464D-82B3-011C898FA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431800"/>
            <a:ext cx="8391525"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27</a:t>
            </a:fld>
            <a:endParaRPr lang="es-ES" alt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5BC1B4-97F8-404F-B5F2-7BE4B3433FEA}"/>
              </a:ext>
            </a:extLst>
          </p:cNvPr>
          <p:cNvPicPr>
            <a:picLocks noChangeAspect="1"/>
          </p:cNvPicPr>
          <p:nvPr/>
        </p:nvPicPr>
        <p:blipFill>
          <a:blip r:embed="rId3"/>
          <a:stretch>
            <a:fillRect/>
          </a:stretch>
        </p:blipFill>
        <p:spPr>
          <a:xfrm>
            <a:off x="935596" y="432806"/>
            <a:ext cx="7272808" cy="5992387"/>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28</a:t>
            </a:fld>
            <a:endParaRPr lang="es-ES" alt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983F3A-A5D3-490D-8148-928AA40EB287}"/>
              </a:ext>
            </a:extLst>
          </p:cNvPr>
          <p:cNvPicPr>
            <a:picLocks noChangeAspect="1"/>
          </p:cNvPicPr>
          <p:nvPr/>
        </p:nvPicPr>
        <p:blipFill>
          <a:blip r:embed="rId3"/>
          <a:stretch>
            <a:fillRect/>
          </a:stretch>
        </p:blipFill>
        <p:spPr>
          <a:xfrm>
            <a:off x="444301" y="548680"/>
            <a:ext cx="8255398" cy="5760640"/>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29</a:t>
            </a:fld>
            <a:endParaRPr lang="es-ES"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C1922E1-E06D-4923-BA4A-EF8691708C47}"/>
              </a:ext>
            </a:extLst>
          </p:cNvPr>
          <p:cNvSpPr>
            <a:spLocks noGrp="1" noChangeArrowheads="1"/>
          </p:cNvSpPr>
          <p:nvPr>
            <p:ph type="title"/>
          </p:nvPr>
        </p:nvSpPr>
        <p:spPr>
          <a:xfrm>
            <a:off x="457200" y="274638"/>
            <a:ext cx="8229600" cy="922337"/>
          </a:xfrm>
        </p:spPr>
        <p:txBody>
          <a:bodyPr/>
          <a:lstStyle/>
          <a:p>
            <a:r>
              <a:rPr lang="en-US" altLang="en-US"/>
              <a:t>Why This, Why Now?</a:t>
            </a:r>
            <a:br>
              <a:rPr lang="en-US" altLang="en-US"/>
            </a:br>
            <a:r>
              <a:rPr lang="en-US" altLang="en-US"/>
              <a:t>Title IV-E Waiver</a:t>
            </a:r>
          </a:p>
        </p:txBody>
      </p:sp>
      <p:pic>
        <p:nvPicPr>
          <p:cNvPr id="6" name="Picture 11" descr="Related image">
            <a:extLst>
              <a:ext uri="{FF2B5EF4-FFF2-40B4-BE49-F238E27FC236}">
                <a16:creationId xmlns:a16="http://schemas.microsoft.com/office/drawing/2014/main" id="{7D1AA9C4-6341-4E67-A03C-3F69DE0AE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844824"/>
            <a:ext cx="5040560" cy="4460673"/>
          </a:xfrm>
          <a:prstGeom prst="rect">
            <a:avLst/>
          </a:prstGeom>
          <a:noFill/>
          <a:effectLst>
            <a:glow rad="127000">
              <a:schemeClr val="accent1">
                <a:alpha val="20000"/>
              </a:schemeClr>
            </a:glow>
            <a:softEdge rad="88900"/>
          </a:effectLst>
          <a:extLst>
            <a:ext uri="{909E8E84-426E-40DD-AFC4-6F175D3DCCD1}">
              <a14:hiddenFill xmlns:a14="http://schemas.microsoft.com/office/drawing/2010/main">
                <a:solidFill>
                  <a:srgbClr val="FFFFFF"/>
                </a:solidFill>
              </a14:hiddenFill>
            </a:ext>
          </a:extLst>
        </p:spPr>
      </p:pic>
      <p:sp>
        <p:nvSpPr>
          <p:cNvPr id="46084" name="TextBox 1">
            <a:extLst>
              <a:ext uri="{FF2B5EF4-FFF2-40B4-BE49-F238E27FC236}">
                <a16:creationId xmlns:a16="http://schemas.microsoft.com/office/drawing/2014/main" id="{79C7B099-C0F4-4C45-9D6F-4CBC24B92D03}"/>
              </a:ext>
            </a:extLst>
          </p:cNvPr>
          <p:cNvSpPr txBox="1">
            <a:spLocks noChangeArrowheads="1"/>
          </p:cNvSpPr>
          <p:nvPr/>
        </p:nvSpPr>
        <p:spPr bwMode="auto">
          <a:xfrm>
            <a:off x="217488" y="1738313"/>
            <a:ext cx="8496300" cy="4532312"/>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pPr>
              <a:spcBef>
                <a:spcPct val="0"/>
              </a:spcBef>
              <a:buFontTx/>
              <a:buNone/>
            </a:pPr>
            <a:endParaRPr lang="en-US" altLang="en-US" sz="1800">
              <a:solidFill>
                <a:schemeClr val="tx1"/>
              </a:solidFill>
            </a:endParaRPr>
          </a:p>
        </p:txBody>
      </p:sp>
      <p:sp>
        <p:nvSpPr>
          <p:cNvPr id="46085" name="Content Placeholder 2">
            <a:extLst>
              <a:ext uri="{FF2B5EF4-FFF2-40B4-BE49-F238E27FC236}">
                <a16:creationId xmlns:a16="http://schemas.microsoft.com/office/drawing/2014/main" id="{99D5C44D-3166-4AA0-937C-8C9338C7972D}"/>
              </a:ext>
            </a:extLst>
          </p:cNvPr>
          <p:cNvSpPr>
            <a:spLocks noGrp="1" noChangeArrowheads="1"/>
          </p:cNvSpPr>
          <p:nvPr>
            <p:ph idx="1"/>
          </p:nvPr>
        </p:nvSpPr>
        <p:spPr>
          <a:xfrm>
            <a:off x="436563" y="1844675"/>
            <a:ext cx="8229600" cy="4392613"/>
          </a:xfrm>
        </p:spPr>
        <p:txBody>
          <a:bodyPr/>
          <a:lstStyle/>
          <a:p>
            <a:r>
              <a:rPr lang="en-US" altLang="en-US" sz="2400"/>
              <a:t>In 2007 Florida entered into a Title IV-E Demonstration Waiver which allowed the state to:</a:t>
            </a:r>
            <a:br>
              <a:rPr lang="en-US" altLang="en-US" sz="2400"/>
            </a:br>
            <a:endParaRPr lang="en-US" altLang="en-US" sz="2400"/>
          </a:p>
          <a:p>
            <a:pPr lvl="1">
              <a:buFont typeface="Calibri" panose="020F0502020204030204" pitchFamily="34" charset="0"/>
              <a:buChar char="‐"/>
            </a:pPr>
            <a:r>
              <a:rPr lang="en-US" altLang="en-US" sz="2400"/>
              <a:t>Waive certain provisions of the Title IV-E Social Security Act.</a:t>
            </a:r>
            <a:br>
              <a:rPr lang="en-US" altLang="en-US" sz="2400"/>
            </a:br>
            <a:endParaRPr lang="en-US" altLang="en-US" sz="2400"/>
          </a:p>
          <a:p>
            <a:pPr lvl="1">
              <a:buFont typeface="Calibri" panose="020F0502020204030204" pitchFamily="34" charset="0"/>
              <a:buChar char="‐"/>
            </a:pPr>
            <a:r>
              <a:rPr lang="en-US" altLang="en-US" sz="2400"/>
              <a:t>Use the funds for a wide variety of child welfare purposes rather than being restricted to eligible children in licensed foster care homes or institutions.</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3</a:t>
            </a:fld>
            <a:endParaRPr lang="es-ES" alt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1BF8D-1057-48C7-9639-0FA3DEF12893}"/>
              </a:ext>
            </a:extLst>
          </p:cNvPr>
          <p:cNvPicPr>
            <a:picLocks noChangeAspect="1"/>
          </p:cNvPicPr>
          <p:nvPr/>
        </p:nvPicPr>
        <p:blipFill>
          <a:blip r:embed="rId3"/>
          <a:stretch>
            <a:fillRect/>
          </a:stretch>
        </p:blipFill>
        <p:spPr>
          <a:xfrm>
            <a:off x="286162" y="476672"/>
            <a:ext cx="8571676" cy="5904656"/>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30</a:t>
            </a:fld>
            <a:endParaRPr lang="es-ES" alt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0454F-5215-45A4-8851-20A32EB46676}"/>
              </a:ext>
            </a:extLst>
          </p:cNvPr>
          <p:cNvPicPr>
            <a:picLocks noChangeAspect="1"/>
          </p:cNvPicPr>
          <p:nvPr/>
        </p:nvPicPr>
        <p:blipFill>
          <a:blip r:embed="rId3"/>
          <a:stretch>
            <a:fillRect/>
          </a:stretch>
        </p:blipFill>
        <p:spPr>
          <a:xfrm>
            <a:off x="429125" y="1916832"/>
            <a:ext cx="8285749" cy="3024336"/>
          </a:xfrm>
          <a:prstGeom prst="rect">
            <a:avLst/>
          </a:prstGeom>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31</a:t>
            </a:fld>
            <a:endParaRPr lang="es-ES"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93697A9E-5D02-4EBB-9404-75BCB8EB7B25}"/>
              </a:ext>
            </a:extLst>
          </p:cNvPr>
          <p:cNvSpPr>
            <a:spLocks noGrp="1" noChangeArrowheads="1"/>
          </p:cNvSpPr>
          <p:nvPr>
            <p:ph type="title"/>
          </p:nvPr>
        </p:nvSpPr>
        <p:spPr>
          <a:xfrm>
            <a:off x="457200" y="274638"/>
            <a:ext cx="8229600" cy="850900"/>
          </a:xfrm>
        </p:spPr>
        <p:txBody>
          <a:bodyPr/>
          <a:lstStyle/>
          <a:p>
            <a:r>
              <a:rPr lang="en-US" altLang="en-US" dirty="0"/>
              <a:t>FSFN Placements for EFC </a:t>
            </a:r>
          </a:p>
        </p:txBody>
      </p:sp>
      <p:sp>
        <p:nvSpPr>
          <p:cNvPr id="162819" name="Content Placeholder 2">
            <a:extLst>
              <a:ext uri="{FF2B5EF4-FFF2-40B4-BE49-F238E27FC236}">
                <a16:creationId xmlns:a16="http://schemas.microsoft.com/office/drawing/2014/main" id="{FB73B390-B0EF-401F-8051-977BEF59E888}"/>
              </a:ext>
            </a:extLst>
          </p:cNvPr>
          <p:cNvSpPr>
            <a:spLocks noGrp="1" noChangeArrowheads="1"/>
          </p:cNvSpPr>
          <p:nvPr>
            <p:ph idx="1"/>
          </p:nvPr>
        </p:nvSpPr>
        <p:spPr>
          <a:xfrm>
            <a:off x="457200" y="1916113"/>
            <a:ext cx="8229600" cy="4210050"/>
          </a:xfrm>
        </p:spPr>
        <p:txBody>
          <a:bodyPr/>
          <a:lstStyle/>
          <a:p>
            <a:r>
              <a:rPr lang="en-US" altLang="en-US" sz="2400" dirty="0"/>
              <a:t>Out of Home placement will be used to document program enrollment in EFC and generate payments.</a:t>
            </a:r>
          </a:p>
          <a:p>
            <a:endParaRPr lang="en-US" altLang="en-US" sz="2400" dirty="0"/>
          </a:p>
          <a:p>
            <a:r>
              <a:rPr lang="en-US" altLang="en-US" sz="2400" dirty="0"/>
              <a:t>Living Arrangement page will be used to document program enrollment in PESS and Aftercare.</a:t>
            </a:r>
          </a:p>
          <a:p>
            <a:endParaRPr lang="en-US" altLang="en-US" sz="2400" dirty="0"/>
          </a:p>
          <a:p>
            <a:r>
              <a:rPr lang="en-US" altLang="en-US" sz="2400" dirty="0"/>
              <a:t>Services page will be used to generate payments for PESS and Aftercare.</a:t>
            </a:r>
          </a:p>
        </p:txBody>
      </p:sp>
      <p:sp>
        <p:nvSpPr>
          <p:cNvPr id="2" name="Slide Number Placeholder 1"/>
          <p:cNvSpPr>
            <a:spLocks noGrp="1"/>
          </p:cNvSpPr>
          <p:nvPr>
            <p:ph type="sldNum" sz="quarter" idx="12"/>
          </p:nvPr>
        </p:nvSpPr>
        <p:spPr/>
        <p:txBody>
          <a:bodyPr/>
          <a:lstStyle/>
          <a:p>
            <a:pPr>
              <a:defRPr/>
            </a:pPr>
            <a:fld id="{BA32FE55-DA52-4426-A0A4-9F00181AB553}" type="slidenum">
              <a:rPr lang="es-ES" altLang="en-US" smtClean="0"/>
              <a:pPr>
                <a:defRPr/>
              </a:pPr>
              <a:t>32</a:t>
            </a:fld>
            <a:endParaRPr lang="es-ES" altLang="en-US" dirty="0"/>
          </a:p>
        </p:txBody>
      </p:sp>
    </p:spTree>
    <p:custDataLst>
      <p:tags r:id="rId1"/>
    </p:custDataLst>
    <p:extLst>
      <p:ext uri="{BB962C8B-B14F-4D97-AF65-F5344CB8AC3E}">
        <p14:creationId xmlns:p14="http://schemas.microsoft.com/office/powerpoint/2010/main" val="220553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3219AE-637C-4E44-9F4D-5A30FF7D6207}"/>
              </a:ext>
            </a:extLst>
          </p:cNvPr>
          <p:cNvPicPr>
            <a:picLocks noChangeAspect="1"/>
          </p:cNvPicPr>
          <p:nvPr/>
        </p:nvPicPr>
        <p:blipFill>
          <a:blip r:embed="rId3"/>
          <a:stretch>
            <a:fillRect/>
          </a:stretch>
        </p:blipFill>
        <p:spPr>
          <a:xfrm>
            <a:off x="647564" y="1218899"/>
            <a:ext cx="7848872" cy="4420201"/>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33</a:t>
            </a:fld>
            <a:endParaRPr lang="es-ES"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38083F-4E51-4827-84DC-D4D9D62F3C20}"/>
              </a:ext>
            </a:extLst>
          </p:cNvPr>
          <p:cNvPicPr>
            <a:picLocks noChangeAspect="1"/>
          </p:cNvPicPr>
          <p:nvPr/>
        </p:nvPicPr>
        <p:blipFill>
          <a:blip r:embed="rId3"/>
          <a:stretch>
            <a:fillRect/>
          </a:stretch>
        </p:blipFill>
        <p:spPr>
          <a:xfrm>
            <a:off x="647564" y="395604"/>
            <a:ext cx="7848872" cy="6066792"/>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34</a:t>
            </a:fld>
            <a:endParaRPr lang="es-ES" alt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1AADB8-E641-4A2E-BCCD-034297E0AD15}"/>
              </a:ext>
            </a:extLst>
          </p:cNvPr>
          <p:cNvPicPr>
            <a:picLocks noChangeAspect="1"/>
          </p:cNvPicPr>
          <p:nvPr/>
        </p:nvPicPr>
        <p:blipFill>
          <a:blip r:embed="rId3"/>
          <a:stretch>
            <a:fillRect/>
          </a:stretch>
        </p:blipFill>
        <p:spPr>
          <a:xfrm>
            <a:off x="482855" y="512676"/>
            <a:ext cx="8178290" cy="5832648"/>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35</a:t>
            </a:fld>
            <a:endParaRPr lang="es-ES" alt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7522" name="Rectangle 150">
            <a:extLst>
              <a:ext uri="{FF2B5EF4-FFF2-40B4-BE49-F238E27FC236}">
                <a16:creationId xmlns:a16="http://schemas.microsoft.com/office/drawing/2014/main" id="{31CA8506-3480-486F-98CC-5A34697D3E1B}"/>
              </a:ext>
            </a:extLst>
          </p:cNvPr>
          <p:cNvSpPr>
            <a:spLocks noGrp="1" noChangeArrowheads="1"/>
          </p:cNvSpPr>
          <p:nvPr>
            <p:ph type="ctrTitle"/>
          </p:nvPr>
        </p:nvSpPr>
        <p:spPr>
          <a:xfrm>
            <a:off x="395288" y="4437063"/>
            <a:ext cx="8424862" cy="1368425"/>
          </a:xfrm>
        </p:spPr>
        <p:txBody>
          <a:bodyPr anchor="ctr"/>
          <a:lstStyle/>
          <a:p>
            <a:pPr algn="l" eaLnBrk="1" hangingPunct="1"/>
            <a:r>
              <a:rPr lang="es-UY" altLang="en-US" sz="4400" b="1">
                <a:solidFill>
                  <a:srgbClr val="006666"/>
                </a:solidFill>
              </a:rPr>
              <a:t>Continued Program Eligibility</a:t>
            </a:r>
            <a:endParaRPr lang="es-ES" altLang="en-US" sz="4400" b="1">
              <a:solidFill>
                <a:srgbClr val="006666"/>
              </a:solidFil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D37900-7888-423A-A364-7E1EF2C91416}"/>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2" name="Picture 1">
            <a:extLst>
              <a:ext uri="{FF2B5EF4-FFF2-40B4-BE49-F238E27FC236}">
                <a16:creationId xmlns:a16="http://schemas.microsoft.com/office/drawing/2014/main" id="{9C8A8CC1-90C4-4A1B-BC64-BB274348D7F1}"/>
              </a:ext>
            </a:extLst>
          </p:cNvPr>
          <p:cNvPicPr>
            <a:picLocks noChangeAspect="1"/>
          </p:cNvPicPr>
          <p:nvPr/>
        </p:nvPicPr>
        <p:blipFill>
          <a:blip r:embed="rId5"/>
          <a:stretch>
            <a:fillRect/>
          </a:stretch>
        </p:blipFill>
        <p:spPr>
          <a:xfrm>
            <a:off x="2916238" y="2735263"/>
            <a:ext cx="5761037" cy="1917700"/>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37</a:t>
            </a:fld>
            <a:endParaRPr lang="es-ES" alt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D2A69A36-E3F0-4D8C-A314-D32C84D48C5A}"/>
              </a:ext>
            </a:extLst>
          </p:cNvPr>
          <p:cNvSpPr>
            <a:spLocks noGrp="1" noChangeArrowheads="1"/>
          </p:cNvSpPr>
          <p:nvPr>
            <p:ph type="title"/>
          </p:nvPr>
        </p:nvSpPr>
        <p:spPr>
          <a:xfrm>
            <a:off x="469900" y="188913"/>
            <a:ext cx="8229600" cy="1143000"/>
          </a:xfrm>
        </p:spPr>
        <p:txBody>
          <a:bodyPr/>
          <a:lstStyle/>
          <a:p>
            <a:r>
              <a:rPr lang="en-US" altLang="en-US" dirty="0"/>
              <a:t>Ongoing</a:t>
            </a:r>
            <a:br>
              <a:rPr lang="en-US" altLang="en-US" dirty="0"/>
            </a:br>
            <a:r>
              <a:rPr lang="en-US" altLang="en-US" dirty="0"/>
              <a:t>Eligibility Requirements</a:t>
            </a:r>
          </a:p>
        </p:txBody>
      </p:sp>
      <p:pic>
        <p:nvPicPr>
          <p:cNvPr id="110595" name="Picture 4">
            <a:extLst>
              <a:ext uri="{FF2B5EF4-FFF2-40B4-BE49-F238E27FC236}">
                <a16:creationId xmlns:a16="http://schemas.microsoft.com/office/drawing/2014/main" id="{495A974B-5B2D-413E-BC67-003B91E85A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498600"/>
            <a:ext cx="3387725"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596" name="Group 8" descr="decorative element">
            <a:extLst>
              <a:ext uri="{FF2B5EF4-FFF2-40B4-BE49-F238E27FC236}">
                <a16:creationId xmlns:a16="http://schemas.microsoft.com/office/drawing/2014/main" id="{62506E2F-D014-4A68-A88E-74368CF627EA}"/>
              </a:ext>
            </a:extLst>
          </p:cNvPr>
          <p:cNvGrpSpPr>
            <a:grpSpLocks/>
          </p:cNvGrpSpPr>
          <p:nvPr/>
        </p:nvGrpSpPr>
        <p:grpSpPr bwMode="auto">
          <a:xfrm>
            <a:off x="3491880" y="1498601"/>
            <a:ext cx="2895600" cy="5054600"/>
            <a:chOff x="1826589" y="0"/>
            <a:chExt cx="7388298" cy="6858000"/>
          </a:xfrm>
        </p:grpSpPr>
        <p:sp>
          <p:nvSpPr>
            <p:cNvPr id="7" name="Parallelogram 6">
              <a:extLst>
                <a:ext uri="{FF2B5EF4-FFF2-40B4-BE49-F238E27FC236}">
                  <a16:creationId xmlns:a16="http://schemas.microsoft.com/office/drawing/2014/main" id="{7A16F03E-7320-4C55-97B2-8B4AF202A625}"/>
                </a:ext>
              </a:extLst>
            </p:cNvPr>
            <p:cNvSpPr/>
            <p:nvPr/>
          </p:nvSpPr>
          <p:spPr>
            <a:xfrm>
              <a:off x="2616458" y="0"/>
              <a:ext cx="6598429"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Parallelogram 7">
              <a:extLst>
                <a:ext uri="{FF2B5EF4-FFF2-40B4-BE49-F238E27FC236}">
                  <a16:creationId xmlns:a16="http://schemas.microsoft.com/office/drawing/2014/main" id="{123E25B8-2948-40CD-AB0D-96BE43285E4A}"/>
                </a:ext>
              </a:extLst>
            </p:cNvPr>
            <p:cNvSpPr/>
            <p:nvPr/>
          </p:nvSpPr>
          <p:spPr>
            <a:xfrm>
              <a:off x="2341017" y="0"/>
              <a:ext cx="6598429"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Parallelogram 8">
              <a:extLst>
                <a:ext uri="{FF2B5EF4-FFF2-40B4-BE49-F238E27FC236}">
                  <a16:creationId xmlns:a16="http://schemas.microsoft.com/office/drawing/2014/main" id="{30CA5C39-49A7-4E29-BDCF-4920765E45B3}"/>
                </a:ext>
              </a:extLst>
            </p:cNvPr>
            <p:cNvSpPr/>
            <p:nvPr/>
          </p:nvSpPr>
          <p:spPr>
            <a:xfrm>
              <a:off x="1826589" y="0"/>
              <a:ext cx="6598432"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3" name="Content Placeholder 2">
            <a:extLst>
              <a:ext uri="{FF2B5EF4-FFF2-40B4-BE49-F238E27FC236}">
                <a16:creationId xmlns:a16="http://schemas.microsoft.com/office/drawing/2014/main" id="{F5B87A00-29CC-47C2-890E-3B20E5C33F71}"/>
              </a:ext>
            </a:extLst>
          </p:cNvPr>
          <p:cNvSpPr>
            <a:spLocks noGrp="1"/>
          </p:cNvSpPr>
          <p:nvPr>
            <p:ph idx="1"/>
          </p:nvPr>
        </p:nvSpPr>
        <p:spPr>
          <a:xfrm>
            <a:off x="31750" y="1700213"/>
            <a:ext cx="6156325" cy="4752975"/>
          </a:xfrm>
        </p:spPr>
        <p:txBody>
          <a:bodyPr/>
          <a:lstStyle/>
          <a:p>
            <a:pPr>
              <a:defRPr/>
            </a:pPr>
            <a:r>
              <a:rPr lang="en-US" sz="2400" dirty="0"/>
              <a:t>Young adults who transition directly into EFC when they turn 18 retain their Title IV-E eligibility.</a:t>
            </a:r>
            <a:br>
              <a:rPr lang="en-US" sz="2400" dirty="0"/>
            </a:br>
            <a:endParaRPr lang="en-US" sz="2400" dirty="0"/>
          </a:p>
          <a:p>
            <a:pPr lvl="1">
              <a:buFont typeface="Calibri" panose="020F0502020204030204" pitchFamily="34" charset="0"/>
              <a:buChar char="‐"/>
              <a:defRPr/>
            </a:pPr>
            <a:r>
              <a:rPr lang="en-US" sz="2200" dirty="0"/>
              <a:t>For young adults who were determined </a:t>
            </a:r>
            <a:br>
              <a:rPr lang="en-US" sz="2200" dirty="0"/>
            </a:br>
            <a:r>
              <a:rPr lang="en-US" sz="2200" dirty="0"/>
              <a:t>IV-E ineligible as a child at the first judicial hearing post 18, the removal episode will be ended and a VPA executed.</a:t>
            </a:r>
            <a:br>
              <a:rPr lang="en-US" sz="2200" dirty="0"/>
            </a:br>
            <a:endParaRPr lang="en-US" sz="2200" dirty="0"/>
          </a:p>
          <a:p>
            <a:pPr lvl="1">
              <a:buFont typeface="Calibri" panose="020F0502020204030204" pitchFamily="34" charset="0"/>
              <a:buChar char="‐"/>
              <a:defRPr/>
            </a:pPr>
            <a:r>
              <a:rPr lang="en-US" sz="2200" dirty="0"/>
              <a:t>For young adults who were determined to be IV-E eligible as a child, the same ongoing IV-E eligibility requirements apply. </a:t>
            </a:r>
          </a:p>
          <a:p>
            <a:pPr>
              <a:defRPr/>
            </a:pPr>
            <a:endParaRPr lang="en-US" sz="2200" dirty="0">
              <a:solidFill>
                <a:srgbClr val="FF0000"/>
              </a:solidFill>
            </a:endParaRPr>
          </a:p>
          <a:p>
            <a:pPr marL="0" indent="0">
              <a:buFontTx/>
              <a:buNone/>
              <a:defRPr/>
            </a:pPr>
            <a:endParaRPr 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38</a:t>
            </a:fld>
            <a:endParaRPr lang="es-ES" altLang="en-US"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3AC4E500-AF9C-4571-BA68-318E9EC87109}"/>
              </a:ext>
            </a:extLst>
          </p:cNvPr>
          <p:cNvSpPr>
            <a:spLocks noGrp="1" noChangeArrowheads="1"/>
          </p:cNvSpPr>
          <p:nvPr>
            <p:ph type="title"/>
          </p:nvPr>
        </p:nvSpPr>
        <p:spPr>
          <a:xfrm>
            <a:off x="457200" y="188913"/>
            <a:ext cx="8229600" cy="1079500"/>
          </a:xfrm>
        </p:spPr>
        <p:txBody>
          <a:bodyPr/>
          <a:lstStyle/>
          <a:p>
            <a:r>
              <a:rPr lang="en-US" altLang="en-US"/>
              <a:t>Reasonable Efforts to Finalize Permanency Plan</a:t>
            </a:r>
          </a:p>
        </p:txBody>
      </p:sp>
      <p:sp>
        <p:nvSpPr>
          <p:cNvPr id="112643" name="Content Placeholder 2">
            <a:extLst>
              <a:ext uri="{FF2B5EF4-FFF2-40B4-BE49-F238E27FC236}">
                <a16:creationId xmlns:a16="http://schemas.microsoft.com/office/drawing/2014/main" id="{DE944033-1B57-4271-B002-393CEDFDC223}"/>
              </a:ext>
            </a:extLst>
          </p:cNvPr>
          <p:cNvSpPr>
            <a:spLocks noGrp="1" noChangeArrowheads="1"/>
          </p:cNvSpPr>
          <p:nvPr>
            <p:ph idx="1"/>
          </p:nvPr>
        </p:nvSpPr>
        <p:spPr>
          <a:xfrm>
            <a:off x="457200" y="1916113"/>
            <a:ext cx="8229600" cy="4167187"/>
          </a:xfrm>
        </p:spPr>
        <p:txBody>
          <a:bodyPr/>
          <a:lstStyle/>
          <a:p>
            <a:r>
              <a:rPr lang="en-US" altLang="en-US" sz="2400" dirty="0"/>
              <a:t>To maintain Title IV-E eligibility, a judicial finding that reasonable efforts were made to finalize the Permanency Plan (REFPP) must be made every twelve months.</a:t>
            </a:r>
            <a:br>
              <a:rPr lang="en-US" altLang="en-US" sz="2400" dirty="0"/>
            </a:br>
            <a:endParaRPr lang="en-US" altLang="en-US" sz="2400" dirty="0"/>
          </a:p>
          <a:p>
            <a:r>
              <a:rPr lang="en-US" altLang="en-US" sz="2400" dirty="0"/>
              <a:t>Failure to obtain judicial findings will result in the foster care maintenance payment being non-reimbursable for federal financial participation. </a:t>
            </a:r>
            <a:br>
              <a:rPr lang="en-US" altLang="en-US" sz="2400" dirty="0"/>
            </a:br>
            <a:endParaRPr lang="en-US" altLang="en-US" sz="2400" dirty="0"/>
          </a:p>
          <a:p>
            <a:r>
              <a:rPr lang="en-US" altLang="en-US" sz="2400" dirty="0"/>
              <a:t>This ongoing eligibility must be maintained in FSFN.</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39</a:t>
            </a:fld>
            <a:endParaRPr lang="es-ES"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DDC89A4-B6F8-43AC-A49E-F965CE9E6D08}"/>
              </a:ext>
            </a:extLst>
          </p:cNvPr>
          <p:cNvSpPr>
            <a:spLocks noGrp="1" noChangeArrowheads="1"/>
          </p:cNvSpPr>
          <p:nvPr>
            <p:ph type="title"/>
          </p:nvPr>
        </p:nvSpPr>
        <p:spPr>
          <a:xfrm>
            <a:off x="457200" y="274638"/>
            <a:ext cx="8229600" cy="922337"/>
          </a:xfrm>
        </p:spPr>
        <p:txBody>
          <a:bodyPr/>
          <a:lstStyle/>
          <a:p>
            <a:r>
              <a:rPr lang="en-US" altLang="en-US"/>
              <a:t>Why This, Why Now?</a:t>
            </a:r>
            <a:br>
              <a:rPr lang="en-US" altLang="en-US"/>
            </a:br>
            <a:r>
              <a:rPr lang="en-US" altLang="en-US"/>
              <a:t>Title IV-E Waiver Expiration</a:t>
            </a:r>
          </a:p>
        </p:txBody>
      </p:sp>
      <p:sp>
        <p:nvSpPr>
          <p:cNvPr id="5" name="Content Placeholder 2">
            <a:extLst>
              <a:ext uri="{FF2B5EF4-FFF2-40B4-BE49-F238E27FC236}">
                <a16:creationId xmlns:a16="http://schemas.microsoft.com/office/drawing/2014/main" id="{2794FCD8-BE46-4CD7-8507-1C76C8261387}"/>
              </a:ext>
            </a:extLst>
          </p:cNvPr>
          <p:cNvSpPr>
            <a:spLocks noGrp="1"/>
          </p:cNvSpPr>
          <p:nvPr>
            <p:ph idx="1"/>
          </p:nvPr>
        </p:nvSpPr>
        <p:spPr>
          <a:xfrm>
            <a:off x="457200" y="2349500"/>
            <a:ext cx="8229600" cy="2951163"/>
          </a:xfrm>
        </p:spPr>
        <p:txBody>
          <a:bodyPr/>
          <a:lstStyle/>
          <a:p>
            <a:pPr>
              <a:defRPr/>
            </a:pPr>
            <a:r>
              <a:rPr lang="en-US" sz="2400" dirty="0"/>
              <a:t>The Title IV-E Waiver expired in September 2018.  Florida requested and was granted an extension until September 2019.</a:t>
            </a:r>
          </a:p>
          <a:p>
            <a:pPr marL="0" indent="0">
              <a:buFontTx/>
              <a:buNone/>
              <a:defRPr/>
            </a:pPr>
            <a:endParaRPr lang="en-US" sz="2400" dirty="0">
              <a:ea typeface="+mj-ea"/>
              <a:cs typeface="+mj-cs"/>
            </a:endParaRPr>
          </a:p>
          <a:p>
            <a:pPr>
              <a:defRPr/>
            </a:pPr>
            <a:r>
              <a:rPr lang="en-US" sz="2400" dirty="0">
                <a:ea typeface="+mj-ea"/>
                <a:cs typeface="+mj-cs"/>
              </a:rPr>
              <a:t>With the </a:t>
            </a:r>
            <a:r>
              <a:rPr lang="en-US" sz="2400" dirty="0" err="1">
                <a:ea typeface="+mj-ea"/>
                <a:cs typeface="+mj-cs"/>
              </a:rPr>
              <a:t>sunsetting</a:t>
            </a:r>
            <a:r>
              <a:rPr lang="en-US" sz="2400" dirty="0">
                <a:ea typeface="+mj-ea"/>
                <a:cs typeface="+mj-cs"/>
              </a:rPr>
              <a:t> of the waiver, the Department expects to lose $90 million dollars in revenue that goes to the CBCs to fund services to families and positions.  </a:t>
            </a:r>
          </a:p>
          <a:p>
            <a:pPr>
              <a:defRPr/>
            </a:pPr>
            <a:endParaRPr lang="en-US" altLang="en-US" sz="2400" dirty="0">
              <a:solidFill>
                <a:srgbClr val="FF0000"/>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a:t>
            </a:fld>
            <a:endParaRPr lang="es-ES" altLang="en-US"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1F20111-9CAD-43B9-80B3-A190BB04C41C}"/>
              </a:ext>
            </a:extLst>
          </p:cNvPr>
          <p:cNvSpPr>
            <a:spLocks noGrp="1" noChangeArrowheads="1"/>
          </p:cNvSpPr>
          <p:nvPr>
            <p:ph type="title"/>
          </p:nvPr>
        </p:nvSpPr>
        <p:spPr>
          <a:xfrm>
            <a:off x="457200" y="188913"/>
            <a:ext cx="8229600" cy="1143000"/>
          </a:xfrm>
        </p:spPr>
        <p:txBody>
          <a:bodyPr/>
          <a:lstStyle/>
          <a:p>
            <a:r>
              <a:rPr lang="en-US" altLang="en-US"/>
              <a:t>Placement and Care Responsibility</a:t>
            </a:r>
          </a:p>
        </p:txBody>
      </p:sp>
      <p:sp>
        <p:nvSpPr>
          <p:cNvPr id="114691" name="Content Placeholder 2">
            <a:extLst>
              <a:ext uri="{FF2B5EF4-FFF2-40B4-BE49-F238E27FC236}">
                <a16:creationId xmlns:a16="http://schemas.microsoft.com/office/drawing/2014/main" id="{1F3DA48E-63BD-4D43-8CFE-37A2F5661504}"/>
              </a:ext>
            </a:extLst>
          </p:cNvPr>
          <p:cNvSpPr>
            <a:spLocks noGrp="1" noChangeArrowheads="1"/>
          </p:cNvSpPr>
          <p:nvPr>
            <p:ph idx="1"/>
          </p:nvPr>
        </p:nvSpPr>
        <p:spPr>
          <a:xfrm>
            <a:off x="457200" y="2205038"/>
            <a:ext cx="8229600" cy="2808287"/>
          </a:xfrm>
        </p:spPr>
        <p:txBody>
          <a:bodyPr/>
          <a:lstStyle/>
          <a:p>
            <a:r>
              <a:rPr lang="en-US" altLang="en-US" sz="2400" dirty="0"/>
              <a:t>If the young adult remains in foster care continuously through a court order, this order must provide the Department with placement and care responsibility.</a:t>
            </a:r>
            <a:br>
              <a:rPr lang="en-US" altLang="en-US" sz="2400" dirty="0"/>
            </a:br>
            <a:endParaRPr lang="en-US" altLang="en-US" sz="2400" dirty="0"/>
          </a:p>
          <a:p>
            <a:r>
              <a:rPr lang="en-US" altLang="en-US" sz="2400" dirty="0"/>
              <a:t>The young adult is Title IV-E non-reimbursable for any month where the Department does not have placement and care responsibility.  </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40</a:t>
            </a:fld>
            <a:endParaRPr lang="es-ES" altLang="en-US"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E9F764DD-6FB4-40CA-8E48-4DB372EE4365}"/>
              </a:ext>
            </a:extLst>
          </p:cNvPr>
          <p:cNvSpPr>
            <a:spLocks noGrp="1" noChangeArrowheads="1"/>
          </p:cNvSpPr>
          <p:nvPr>
            <p:ph type="title"/>
          </p:nvPr>
        </p:nvSpPr>
        <p:spPr>
          <a:xfrm>
            <a:off x="457200" y="274638"/>
            <a:ext cx="8229600" cy="922337"/>
          </a:xfrm>
        </p:spPr>
        <p:txBody>
          <a:bodyPr/>
          <a:lstStyle/>
          <a:p>
            <a:r>
              <a:rPr lang="en-US" altLang="en-US"/>
              <a:t>Supervised Living Arrangement</a:t>
            </a:r>
          </a:p>
        </p:txBody>
      </p:sp>
      <p:sp>
        <p:nvSpPr>
          <p:cNvPr id="116739" name="Content Placeholder 2">
            <a:extLst>
              <a:ext uri="{FF2B5EF4-FFF2-40B4-BE49-F238E27FC236}">
                <a16:creationId xmlns:a16="http://schemas.microsoft.com/office/drawing/2014/main" id="{FFB81B47-15A6-4109-99E4-B146D4C4FF2F}"/>
              </a:ext>
            </a:extLst>
          </p:cNvPr>
          <p:cNvSpPr>
            <a:spLocks noGrp="1" noChangeArrowheads="1"/>
          </p:cNvSpPr>
          <p:nvPr>
            <p:ph idx="1"/>
          </p:nvPr>
        </p:nvSpPr>
        <p:spPr>
          <a:xfrm>
            <a:off x="457200" y="1916113"/>
            <a:ext cx="5051425" cy="2017712"/>
          </a:xfrm>
        </p:spPr>
        <p:txBody>
          <a:bodyPr/>
          <a:lstStyle/>
          <a:p>
            <a:r>
              <a:rPr lang="en-US" altLang="en-US" sz="2400"/>
              <a:t>The young adult must continue to reside in a supervised living arrangement that is approved by the CBC lead agency and acceptable to the young adult.</a:t>
            </a:r>
            <a:br>
              <a:rPr lang="en-US" altLang="en-US" sz="2400"/>
            </a:br>
            <a:endParaRPr lang="en-US" altLang="en-US" sz="2400"/>
          </a:p>
        </p:txBody>
      </p:sp>
      <p:pic>
        <p:nvPicPr>
          <p:cNvPr id="116740" name="Picture 1">
            <a:extLst>
              <a:ext uri="{FF2B5EF4-FFF2-40B4-BE49-F238E27FC236}">
                <a16:creationId xmlns:a16="http://schemas.microsoft.com/office/drawing/2014/main" id="{4BDC2080-595F-4705-9031-84DEEE6C0D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070100"/>
            <a:ext cx="26765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Content Placeholder 2">
            <a:extLst>
              <a:ext uri="{FF2B5EF4-FFF2-40B4-BE49-F238E27FC236}">
                <a16:creationId xmlns:a16="http://schemas.microsoft.com/office/drawing/2014/main" id="{C821A70C-B106-4C25-9ACB-E7E15E708637}"/>
              </a:ext>
            </a:extLst>
          </p:cNvPr>
          <p:cNvSpPr txBox="1">
            <a:spLocks noChangeArrowheads="1"/>
          </p:cNvSpPr>
          <p:nvPr/>
        </p:nvSpPr>
        <p:spPr bwMode="auto">
          <a:xfrm>
            <a:off x="457200" y="4149725"/>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r>
              <a:rPr lang="en-US" altLang="en-US" sz="2400" dirty="0"/>
              <a:t>All placement changes must be documented in FSFN.</a:t>
            </a:r>
            <a:br>
              <a:rPr lang="en-US" altLang="en-US" sz="2400" dirty="0"/>
            </a:br>
            <a:endParaRPr lang="en-US" altLang="en-US" sz="2400" dirty="0"/>
          </a:p>
          <a:p>
            <a:r>
              <a:rPr lang="en-US" altLang="en-US" sz="2400" dirty="0"/>
              <a:t>IV-E eligibility is not re-determined when changing placements.</a:t>
            </a:r>
          </a:p>
          <a:p>
            <a:endParaRPr lang="en-US" altLang="en-US" sz="2400" dirty="0"/>
          </a:p>
        </p:txBody>
      </p:sp>
      <p:pic>
        <p:nvPicPr>
          <p:cNvPr id="116742" name="Content Placeholder 8">
            <a:extLst>
              <a:ext uri="{FF2B5EF4-FFF2-40B4-BE49-F238E27FC236}">
                <a16:creationId xmlns:a16="http://schemas.microsoft.com/office/drawing/2014/main" id="{BB261B38-6F4F-4CD1-860A-F71C6A2633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058988"/>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41</a:t>
            </a:fld>
            <a:endParaRPr lang="es-ES" altLang="en-US"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CF742D34-BAF4-487F-925A-C3A49781328C}"/>
              </a:ext>
            </a:extLst>
          </p:cNvPr>
          <p:cNvSpPr>
            <a:spLocks noGrp="1" noChangeArrowheads="1"/>
          </p:cNvSpPr>
          <p:nvPr>
            <p:ph type="title"/>
          </p:nvPr>
        </p:nvSpPr>
        <p:spPr>
          <a:xfrm>
            <a:off x="457200" y="274638"/>
            <a:ext cx="8229600" cy="993775"/>
          </a:xfrm>
        </p:spPr>
        <p:txBody>
          <a:bodyPr/>
          <a:lstStyle/>
          <a:p>
            <a:r>
              <a:rPr lang="en-US" altLang="en-US"/>
              <a:t>Remaining in EFC until 22</a:t>
            </a:r>
            <a:endParaRPr lang="en-US" altLang="en-US" sz="3600"/>
          </a:p>
        </p:txBody>
      </p:sp>
      <p:sp>
        <p:nvSpPr>
          <p:cNvPr id="25603" name="Content Placeholder 2">
            <a:extLst>
              <a:ext uri="{FF2B5EF4-FFF2-40B4-BE49-F238E27FC236}">
                <a16:creationId xmlns:a16="http://schemas.microsoft.com/office/drawing/2014/main" id="{CEEF12E7-FDCB-4B9F-AD80-685314B07357}"/>
              </a:ext>
            </a:extLst>
          </p:cNvPr>
          <p:cNvSpPr>
            <a:spLocks noGrp="1"/>
          </p:cNvSpPr>
          <p:nvPr>
            <p:ph idx="1"/>
          </p:nvPr>
        </p:nvSpPr>
        <p:spPr>
          <a:xfrm>
            <a:off x="457200" y="1772816"/>
            <a:ext cx="8229600" cy="4536504"/>
          </a:xfrm>
        </p:spPr>
        <p:txBody>
          <a:bodyPr/>
          <a:lstStyle/>
          <a:p>
            <a:pPr>
              <a:defRPr/>
            </a:pPr>
            <a:r>
              <a:rPr lang="en-US" altLang="en-US" sz="2200" dirty="0">
                <a:ea typeface="+mj-ea"/>
                <a:cs typeface="+mj-cs"/>
              </a:rPr>
              <a:t>The EFC Program ends when young adults turn 21 unless they have a documented disability.  If so, they must be actively participating in the program on their 21</a:t>
            </a:r>
            <a:r>
              <a:rPr lang="en-US" altLang="en-US" sz="2200" baseline="30000" dirty="0">
                <a:ea typeface="+mj-ea"/>
                <a:cs typeface="+mj-cs"/>
              </a:rPr>
              <a:t>st</a:t>
            </a:r>
            <a:r>
              <a:rPr lang="en-US" altLang="en-US" sz="2200" dirty="0">
                <a:ea typeface="+mj-ea"/>
                <a:cs typeface="+mj-cs"/>
              </a:rPr>
              <a:t> birthday.</a:t>
            </a:r>
          </a:p>
          <a:p>
            <a:pPr marL="0" indent="0">
              <a:buFontTx/>
              <a:buNone/>
              <a:defRPr/>
            </a:pPr>
            <a:endParaRPr lang="en-US" altLang="en-US" sz="2200" dirty="0">
              <a:ea typeface="+mj-ea"/>
              <a:cs typeface="+mj-cs"/>
            </a:endParaRPr>
          </a:p>
          <a:p>
            <a:pPr>
              <a:defRPr/>
            </a:pPr>
            <a:r>
              <a:rPr lang="en-US" altLang="en-US" sz="2200" dirty="0">
                <a:ea typeface="+mj-ea"/>
                <a:cs typeface="+mj-cs"/>
              </a:rPr>
              <a:t>Title IV-E eligibility ends at age 21.</a:t>
            </a:r>
          </a:p>
          <a:p>
            <a:pPr>
              <a:defRPr/>
            </a:pPr>
            <a:endParaRPr lang="en-US" altLang="en-US" sz="2200" dirty="0">
              <a:ea typeface="+mj-ea"/>
              <a:cs typeface="+mj-cs"/>
            </a:endParaRPr>
          </a:p>
          <a:p>
            <a:pPr>
              <a:defRPr/>
            </a:pPr>
            <a:r>
              <a:rPr lang="en-US" altLang="en-US" sz="2200" dirty="0"/>
              <a:t>The out-of-home placement will be discharged at 21 as the young adult no longer meets our definition of child.  For those eligible at 22, create a living arrangement and make payments via a service using a specific Reporting Category. </a:t>
            </a:r>
          </a:p>
          <a:p>
            <a:pPr lvl="1">
              <a:defRPr/>
            </a:pPr>
            <a:r>
              <a:rPr lang="en-US" altLang="en-US" sz="2200" dirty="0"/>
              <a:t>Extended Foster Care – Age 21</a:t>
            </a:r>
          </a:p>
          <a:p>
            <a:pPr>
              <a:defRPr/>
            </a:pPr>
            <a:endParaRPr lang="en-US" altLang="en-US" sz="22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42</a:t>
            </a:fld>
            <a:endParaRPr lang="es-ES" altLang="en-US"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D133C6A4-412F-4AA0-A7C2-93DC80F7C0FD}"/>
              </a:ext>
            </a:extLst>
          </p:cNvPr>
          <p:cNvSpPr>
            <a:spLocks noGrp="1" noChangeArrowheads="1"/>
          </p:cNvSpPr>
          <p:nvPr>
            <p:ph type="title"/>
          </p:nvPr>
        </p:nvSpPr>
        <p:spPr>
          <a:xfrm>
            <a:off x="449173" y="180483"/>
            <a:ext cx="8229600" cy="1143000"/>
          </a:xfrm>
        </p:spPr>
        <p:txBody>
          <a:bodyPr/>
          <a:lstStyle/>
          <a:p>
            <a:r>
              <a:rPr lang="en-US" altLang="en-US" dirty="0"/>
              <a:t>Children of Young Adults in Extended Foster Care</a:t>
            </a:r>
          </a:p>
        </p:txBody>
      </p:sp>
      <p:sp>
        <p:nvSpPr>
          <p:cNvPr id="119811" name="Content Placeholder 2">
            <a:extLst>
              <a:ext uri="{FF2B5EF4-FFF2-40B4-BE49-F238E27FC236}">
                <a16:creationId xmlns:a16="http://schemas.microsoft.com/office/drawing/2014/main" id="{ABFBC763-269F-4E9A-B2C4-036E26D5B662}"/>
              </a:ext>
            </a:extLst>
          </p:cNvPr>
          <p:cNvSpPr>
            <a:spLocks noGrp="1" noChangeArrowheads="1"/>
          </p:cNvSpPr>
          <p:nvPr>
            <p:ph idx="1"/>
          </p:nvPr>
        </p:nvSpPr>
        <p:spPr>
          <a:xfrm>
            <a:off x="3805238" y="1739900"/>
            <a:ext cx="5087937" cy="2663825"/>
          </a:xfrm>
        </p:spPr>
        <p:txBody>
          <a:bodyPr/>
          <a:lstStyle/>
          <a:p>
            <a:r>
              <a:rPr lang="en-US" altLang="en-US" sz="2400"/>
              <a:t>If a young adult in EFC has a child, the foster care maintenance payments cover the young adult’s child if that child is placed with the young adult in the same supervised independent living setting. </a:t>
            </a:r>
            <a:br>
              <a:rPr lang="en-US" altLang="en-US" sz="2400"/>
            </a:br>
            <a:endParaRPr lang="en-US" altLang="en-US" sz="2400"/>
          </a:p>
        </p:txBody>
      </p:sp>
      <p:pic>
        <p:nvPicPr>
          <p:cNvPr id="2" name="Picture 1">
            <a:extLst>
              <a:ext uri="{FF2B5EF4-FFF2-40B4-BE49-F238E27FC236}">
                <a16:creationId xmlns:a16="http://schemas.microsoft.com/office/drawing/2014/main" id="{38E40AB5-BE46-4BDA-9A0E-4292D9DA2D12}"/>
              </a:ext>
            </a:extLst>
          </p:cNvPr>
          <p:cNvPicPr>
            <a:picLocks noChangeAspect="1"/>
          </p:cNvPicPr>
          <p:nvPr/>
        </p:nvPicPr>
        <p:blipFill>
          <a:blip r:embed="rId4"/>
          <a:stretch>
            <a:fillRect/>
          </a:stretch>
        </p:blipFill>
        <p:spPr>
          <a:xfrm>
            <a:off x="395536" y="2060848"/>
            <a:ext cx="3348372" cy="2232248"/>
          </a:xfrm>
          <a:prstGeom prst="rect">
            <a:avLst/>
          </a:prstGeom>
          <a:effectLst>
            <a:softEdge rad="63500"/>
          </a:effectLst>
        </p:spPr>
      </p:pic>
      <p:sp>
        <p:nvSpPr>
          <p:cNvPr id="119813" name="Content Placeholder 2">
            <a:extLst>
              <a:ext uri="{FF2B5EF4-FFF2-40B4-BE49-F238E27FC236}">
                <a16:creationId xmlns:a16="http://schemas.microsoft.com/office/drawing/2014/main" id="{2B47567A-92A9-4DE8-B4D8-FC3DB766C81B}"/>
              </a:ext>
            </a:extLst>
          </p:cNvPr>
          <p:cNvSpPr txBox="1">
            <a:spLocks noChangeArrowheads="1"/>
          </p:cNvSpPr>
          <p:nvPr/>
        </p:nvSpPr>
        <p:spPr bwMode="auto">
          <a:xfrm>
            <a:off x="457200" y="4581525"/>
            <a:ext cx="7935913"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0066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66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66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66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66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6666"/>
                </a:solidFill>
                <a:latin typeface="Arial" panose="020B0604020202020204" pitchFamily="34" charset="0"/>
                <a:cs typeface="Arial" panose="020B0604020202020204" pitchFamily="34" charset="0"/>
              </a:defRPr>
            </a:lvl9pPr>
          </a:lstStyle>
          <a:p>
            <a:r>
              <a:rPr lang="en-US" altLang="en-US" sz="2400"/>
              <a:t>If the young adult in foster care has costs covered by the Title IV-E foster care maintenance payment, his/her child is categorically eligible for the Title XIX Medicaid.</a:t>
            </a:r>
          </a:p>
          <a:p>
            <a:endParaRPr lang="en-US" altLang="en-US" sz="2400"/>
          </a:p>
        </p:txBody>
      </p:sp>
      <p:pic>
        <p:nvPicPr>
          <p:cNvPr id="119814" name="Content Placeholder 8">
            <a:extLst>
              <a:ext uri="{FF2B5EF4-FFF2-40B4-BE49-F238E27FC236}">
                <a16:creationId xmlns:a16="http://schemas.microsoft.com/office/drawing/2014/main" id="{2E2A5FC3-AA63-4677-A969-43DB3977BC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955800"/>
            <a:ext cx="3348037"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43</a:t>
            </a:fld>
            <a:endParaRPr lang="es-ES" altLang="en-US"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9618D760-7083-4B18-82B9-23C4B8D05465}"/>
              </a:ext>
            </a:extLst>
          </p:cNvPr>
          <p:cNvSpPr>
            <a:spLocks noGrp="1" noChangeArrowheads="1"/>
          </p:cNvSpPr>
          <p:nvPr>
            <p:ph type="title"/>
          </p:nvPr>
        </p:nvSpPr>
        <p:spPr/>
        <p:txBody>
          <a:bodyPr/>
          <a:lstStyle/>
          <a:p>
            <a:r>
              <a:rPr lang="en-US" altLang="en-US"/>
              <a:t>Young Adults Receiving SSI</a:t>
            </a:r>
          </a:p>
        </p:txBody>
      </p:sp>
      <p:sp>
        <p:nvSpPr>
          <p:cNvPr id="121859" name="Content Placeholder 2">
            <a:extLst>
              <a:ext uri="{FF2B5EF4-FFF2-40B4-BE49-F238E27FC236}">
                <a16:creationId xmlns:a16="http://schemas.microsoft.com/office/drawing/2014/main" id="{08E69E6A-E0C5-4CA3-AD26-E26A9CF0C8F0}"/>
              </a:ext>
            </a:extLst>
          </p:cNvPr>
          <p:cNvSpPr>
            <a:spLocks noGrp="1" noChangeArrowheads="1"/>
          </p:cNvSpPr>
          <p:nvPr>
            <p:ph idx="1"/>
          </p:nvPr>
        </p:nvSpPr>
        <p:spPr>
          <a:xfrm>
            <a:off x="457200" y="1773238"/>
            <a:ext cx="8229600" cy="4352925"/>
          </a:xfrm>
        </p:spPr>
        <p:txBody>
          <a:bodyPr/>
          <a:lstStyle/>
          <a:p>
            <a:r>
              <a:rPr lang="en-US" altLang="en-US" sz="2400"/>
              <a:t>A young adult may receive a SSI benefit and be determined Title IV-E Non-Reimbursable for EFC.</a:t>
            </a:r>
            <a:br>
              <a:rPr lang="en-US" altLang="en-US" sz="2400"/>
            </a:br>
            <a:endParaRPr lang="en-US" altLang="en-US" sz="2400"/>
          </a:p>
          <a:p>
            <a:r>
              <a:rPr lang="en-US" altLang="en-US" sz="2400"/>
              <a:t>SSI benefits are not counted as income and cost-sharing between the Social Security Administration and Title IV-E is not an option. </a:t>
            </a:r>
            <a:br>
              <a:rPr lang="en-US" altLang="en-US" sz="2400"/>
            </a:br>
            <a:endParaRPr lang="en-US" altLang="en-US" sz="2400"/>
          </a:p>
          <a:p>
            <a:r>
              <a:rPr lang="en-US" altLang="en-US" sz="2400"/>
              <a:t>Florida will claim the federal benefit through the Social Security Administration, so the cost of care is not reimbursable under Title IV-E.</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44</a:t>
            </a:fld>
            <a:endParaRPr lang="es-ES" altLang="en-US"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7122B-F6D4-4979-B206-A84CDBD20A46}"/>
              </a:ext>
            </a:extLst>
          </p:cNvPr>
          <p:cNvPicPr>
            <a:picLocks noChangeAspect="1"/>
          </p:cNvPicPr>
          <p:nvPr/>
        </p:nvPicPr>
        <p:blipFill>
          <a:blip r:embed="rId3"/>
          <a:stretch>
            <a:fillRect/>
          </a:stretch>
        </p:blipFill>
        <p:spPr>
          <a:xfrm>
            <a:off x="989602" y="320265"/>
            <a:ext cx="7164796" cy="6217470"/>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45</a:t>
            </a:fld>
            <a:endParaRPr lang="es-ES" altLang="en-US"/>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5170" name="Rectangle 150">
            <a:extLst>
              <a:ext uri="{FF2B5EF4-FFF2-40B4-BE49-F238E27FC236}">
                <a16:creationId xmlns:a16="http://schemas.microsoft.com/office/drawing/2014/main" id="{295E488A-28BA-4A0A-9C7E-CDD543B9BD9F}"/>
              </a:ext>
            </a:extLst>
          </p:cNvPr>
          <p:cNvSpPr>
            <a:spLocks noGrp="1" noChangeArrowheads="1"/>
          </p:cNvSpPr>
          <p:nvPr>
            <p:ph type="ctrTitle"/>
          </p:nvPr>
        </p:nvSpPr>
        <p:spPr>
          <a:xfrm>
            <a:off x="395288" y="4437063"/>
            <a:ext cx="8424862" cy="1295400"/>
          </a:xfrm>
        </p:spPr>
        <p:txBody>
          <a:bodyPr anchor="ctr"/>
          <a:lstStyle/>
          <a:p>
            <a:pPr algn="l" eaLnBrk="1" hangingPunct="1"/>
            <a:r>
              <a:rPr lang="es-UY" altLang="en-US" sz="4400" b="1" dirty="0" err="1">
                <a:solidFill>
                  <a:srgbClr val="006666"/>
                </a:solidFill>
              </a:rPr>
              <a:t>Termination</a:t>
            </a:r>
            <a:r>
              <a:rPr lang="es-UY" altLang="en-US" sz="4400" b="1" dirty="0">
                <a:solidFill>
                  <a:srgbClr val="006666"/>
                </a:solidFill>
              </a:rPr>
              <a:t> </a:t>
            </a:r>
            <a:r>
              <a:rPr lang="es-UY" altLang="en-US" sz="4400" b="1" dirty="0" err="1">
                <a:solidFill>
                  <a:srgbClr val="006666"/>
                </a:solidFill>
              </a:rPr>
              <a:t>of</a:t>
            </a:r>
            <a:r>
              <a:rPr lang="es-UY" altLang="en-US" sz="4400" b="1" dirty="0">
                <a:solidFill>
                  <a:srgbClr val="006666"/>
                </a:solidFill>
              </a:rPr>
              <a:t> EFC</a:t>
            </a:r>
            <a:endParaRPr lang="es-ES" altLang="en-US" sz="4400" b="1" dirty="0">
              <a:solidFill>
                <a:srgbClr val="006666"/>
              </a:solidFill>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78EF1-9787-49C8-9BBB-FBBD9B9006A0}"/>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2" name="Picture 1">
            <a:extLst>
              <a:ext uri="{FF2B5EF4-FFF2-40B4-BE49-F238E27FC236}">
                <a16:creationId xmlns:a16="http://schemas.microsoft.com/office/drawing/2014/main" id="{C95156B7-F70B-49C3-ADBE-0A02F3D27D34}"/>
              </a:ext>
            </a:extLst>
          </p:cNvPr>
          <p:cNvPicPr>
            <a:picLocks noChangeAspect="1"/>
          </p:cNvPicPr>
          <p:nvPr/>
        </p:nvPicPr>
        <p:blipFill>
          <a:blip r:embed="rId5"/>
          <a:stretch>
            <a:fillRect/>
          </a:stretch>
        </p:blipFill>
        <p:spPr>
          <a:xfrm>
            <a:off x="2916238" y="4652963"/>
            <a:ext cx="5761037" cy="639762"/>
          </a:xfrm>
          <a:prstGeom prst="rect">
            <a:avLst/>
          </a:prstGeom>
          <a:effectLst>
            <a:outerShdw blurRad="50800" dist="88900" dir="9000000" algn="tr"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47</a:t>
            </a:fld>
            <a:endParaRPr lang="es-ES"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
            <a:extLst>
              <a:ext uri="{FF2B5EF4-FFF2-40B4-BE49-F238E27FC236}">
                <a16:creationId xmlns:a16="http://schemas.microsoft.com/office/drawing/2014/main" id="{AF107B8B-9CDF-4423-81C9-3D61CB4F08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6150" y="4221163"/>
            <a:ext cx="31178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Title 1">
            <a:extLst>
              <a:ext uri="{FF2B5EF4-FFF2-40B4-BE49-F238E27FC236}">
                <a16:creationId xmlns:a16="http://schemas.microsoft.com/office/drawing/2014/main" id="{DB9A5C9E-5B42-43BC-BDBD-DF9B5909A85D}"/>
              </a:ext>
            </a:extLst>
          </p:cNvPr>
          <p:cNvSpPr>
            <a:spLocks noGrp="1" noChangeArrowheads="1"/>
          </p:cNvSpPr>
          <p:nvPr>
            <p:ph type="title"/>
          </p:nvPr>
        </p:nvSpPr>
        <p:spPr>
          <a:xfrm>
            <a:off x="457200" y="260350"/>
            <a:ext cx="8229600" cy="936625"/>
          </a:xfrm>
        </p:spPr>
        <p:txBody>
          <a:bodyPr/>
          <a:lstStyle/>
          <a:p>
            <a:r>
              <a:rPr lang="en-US" altLang="en-US"/>
              <a:t>Program Termination Reasons</a:t>
            </a:r>
          </a:p>
        </p:txBody>
      </p:sp>
      <p:sp>
        <p:nvSpPr>
          <p:cNvPr id="100355" name="Content Placeholder 2">
            <a:extLst>
              <a:ext uri="{FF2B5EF4-FFF2-40B4-BE49-F238E27FC236}">
                <a16:creationId xmlns:a16="http://schemas.microsoft.com/office/drawing/2014/main" id="{AE1D318D-48D5-43F1-93EB-FD041B15616A}"/>
              </a:ext>
            </a:extLst>
          </p:cNvPr>
          <p:cNvSpPr>
            <a:spLocks noGrp="1" noChangeArrowheads="1"/>
          </p:cNvSpPr>
          <p:nvPr>
            <p:ph idx="1"/>
          </p:nvPr>
        </p:nvSpPr>
        <p:spPr>
          <a:xfrm>
            <a:off x="457200" y="1773238"/>
            <a:ext cx="6130925" cy="4679950"/>
          </a:xfrm>
        </p:spPr>
        <p:txBody>
          <a:bodyPr/>
          <a:lstStyle/>
          <a:p>
            <a:pPr lvl="1">
              <a:buFont typeface="Arial" panose="020B0604020202020204" pitchFamily="34" charset="0"/>
              <a:buChar char="•"/>
              <a:defRPr/>
            </a:pPr>
            <a:r>
              <a:rPr lang="en-US" altLang="en-US" sz="2400" dirty="0"/>
              <a:t>Termination with Appeal Process:</a:t>
            </a:r>
          </a:p>
          <a:p>
            <a:pPr marL="973138" lvl="2">
              <a:buFont typeface="Calibri" panose="020F0502020204030204" pitchFamily="34" charset="0"/>
              <a:buChar char="‐"/>
              <a:defRPr/>
            </a:pPr>
            <a:r>
              <a:rPr lang="en-US" altLang="en-US" dirty="0"/>
              <a:t>Achieved permanency </a:t>
            </a:r>
          </a:p>
          <a:p>
            <a:pPr marL="973138" lvl="2">
              <a:buFont typeface="Calibri" panose="020F0502020204030204" pitchFamily="34" charset="0"/>
              <a:buChar char="‐"/>
              <a:defRPr/>
            </a:pPr>
            <a:r>
              <a:rPr lang="en-US" altLang="en-US" dirty="0"/>
              <a:t>Aged out</a:t>
            </a:r>
          </a:p>
          <a:p>
            <a:pPr marL="973138" lvl="2">
              <a:buFont typeface="Calibri" panose="020F0502020204030204" pitchFamily="34" charset="0"/>
              <a:buChar char="‐"/>
              <a:defRPr/>
            </a:pPr>
            <a:r>
              <a:rPr lang="en-US" altLang="en-US" dirty="0"/>
              <a:t>Not participating in a qualifying activity </a:t>
            </a:r>
          </a:p>
          <a:p>
            <a:pPr marL="973138" lvl="2">
              <a:buFont typeface="Calibri" panose="020F0502020204030204" pitchFamily="34" charset="0"/>
              <a:buChar char="‐"/>
              <a:defRPr/>
            </a:pPr>
            <a:r>
              <a:rPr lang="en-US" altLang="en-US" dirty="0"/>
              <a:t>Not residing in an approved, supervised living arrangement</a:t>
            </a:r>
          </a:p>
          <a:p>
            <a:pPr marL="914400" lvl="2" indent="0">
              <a:buFontTx/>
              <a:buNone/>
              <a:defRPr/>
            </a:pPr>
            <a:endParaRPr lang="en-US" altLang="en-US" dirty="0"/>
          </a:p>
          <a:p>
            <a:pPr lvl="1">
              <a:buFont typeface="Arial" panose="020B0604020202020204" pitchFamily="34" charset="0"/>
              <a:buChar char="•"/>
              <a:defRPr/>
            </a:pPr>
            <a:r>
              <a:rPr lang="en-US" altLang="en-US" sz="2400" dirty="0"/>
              <a:t>Termination without Appeal Process:</a:t>
            </a:r>
          </a:p>
          <a:p>
            <a:pPr marL="973138" lvl="2">
              <a:buFont typeface="Calibri" panose="020F0502020204030204" pitchFamily="34" charset="0"/>
              <a:buChar char="‐"/>
              <a:defRPr/>
            </a:pPr>
            <a:r>
              <a:rPr lang="en-US" altLang="en-US" dirty="0"/>
              <a:t>Voluntary opt-out</a:t>
            </a:r>
          </a:p>
          <a:p>
            <a:pPr marL="973138" lvl="2">
              <a:buFont typeface="Calibri" panose="020F0502020204030204" pitchFamily="34" charset="0"/>
              <a:buChar char="‐"/>
              <a:defRPr/>
            </a:pPr>
            <a:r>
              <a:rPr lang="en-US" altLang="en-US" dirty="0"/>
              <a:t>Deceased</a:t>
            </a:r>
          </a:p>
          <a:p>
            <a:pPr>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48</a:t>
            </a:fld>
            <a:endParaRPr lang="es-ES" altLang="en-US" dirty="0"/>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13BDCA41-6E6C-473E-8424-7E836DDE4ADA}"/>
              </a:ext>
            </a:extLst>
          </p:cNvPr>
          <p:cNvSpPr>
            <a:spLocks noGrp="1" noChangeArrowheads="1"/>
          </p:cNvSpPr>
          <p:nvPr>
            <p:ph type="title"/>
          </p:nvPr>
        </p:nvSpPr>
        <p:spPr>
          <a:xfrm>
            <a:off x="457200" y="274638"/>
            <a:ext cx="8229600" cy="922337"/>
          </a:xfrm>
        </p:spPr>
        <p:txBody>
          <a:bodyPr/>
          <a:lstStyle/>
          <a:p>
            <a:r>
              <a:rPr lang="en-US" altLang="en-US"/>
              <a:t>Termination </a:t>
            </a:r>
            <a:endParaRPr lang="en-US" altLang="en-US" sz="3600"/>
          </a:p>
        </p:txBody>
      </p:sp>
      <p:sp>
        <p:nvSpPr>
          <p:cNvPr id="3" name="Content Placeholder 2">
            <a:extLst>
              <a:ext uri="{FF2B5EF4-FFF2-40B4-BE49-F238E27FC236}">
                <a16:creationId xmlns:a16="http://schemas.microsoft.com/office/drawing/2014/main" id="{CBCAF1EB-B956-4DCF-A571-6DC454307631}"/>
              </a:ext>
            </a:extLst>
          </p:cNvPr>
          <p:cNvSpPr>
            <a:spLocks noGrp="1"/>
          </p:cNvSpPr>
          <p:nvPr>
            <p:ph idx="1"/>
          </p:nvPr>
        </p:nvSpPr>
        <p:spPr>
          <a:xfrm>
            <a:off x="179388" y="1557338"/>
            <a:ext cx="8785225" cy="4967287"/>
          </a:xfrm>
        </p:spPr>
        <p:txBody>
          <a:bodyPr/>
          <a:lstStyle/>
          <a:p>
            <a:pPr>
              <a:buFont typeface="Arial" panose="020B0604020202020204" pitchFamily="34" charset="0"/>
              <a:buChar char="•"/>
              <a:defRPr/>
            </a:pPr>
            <a:r>
              <a:rPr lang="en-US" sz="2400" dirty="0"/>
              <a:t>If it is determined that the young adult should be discharged from the program for an appealable termination reason, the young adult is sent a </a:t>
            </a:r>
            <a:r>
              <a:rPr lang="en-US" sz="2400" i="1" dirty="0">
                <a:solidFill>
                  <a:srgbClr val="3886DC"/>
                </a:solidFill>
              </a:rPr>
              <a:t>Notice of Discharge from Extended Foster Care (CF-FSP 5376)</a:t>
            </a:r>
            <a:r>
              <a:rPr lang="en-US" sz="2400" i="1" dirty="0"/>
              <a:t>. </a:t>
            </a:r>
            <a:r>
              <a:rPr lang="en-US" sz="2400" dirty="0"/>
              <a:t>The young adult has 30 days from the date of receipt of this document to request a fair hearing. </a:t>
            </a:r>
            <a:br>
              <a:rPr lang="en-US" sz="2400" dirty="0"/>
            </a:br>
            <a:endParaRPr lang="en-US" sz="2400" dirty="0">
              <a:ea typeface="+mj-ea"/>
              <a:cs typeface="+mj-cs"/>
            </a:endParaRPr>
          </a:p>
          <a:p>
            <a:pPr>
              <a:buFont typeface="Arial" panose="020B0604020202020204" pitchFamily="34" charset="0"/>
              <a:buChar char="•"/>
              <a:defRPr/>
            </a:pPr>
            <a:r>
              <a:rPr lang="en-US" sz="2400" dirty="0"/>
              <a:t>If they request a hearing within ten days, payment will continue pending the result of the hearing. </a:t>
            </a:r>
            <a:br>
              <a:rPr lang="en-US" sz="2400" dirty="0"/>
            </a:br>
            <a:endParaRPr lang="en-US" sz="2400" dirty="0"/>
          </a:p>
          <a:p>
            <a:pPr>
              <a:buFont typeface="Arial" panose="020B0604020202020204" pitchFamily="34" charset="0"/>
              <a:buChar char="•"/>
              <a:defRPr/>
            </a:pPr>
            <a:r>
              <a:rPr lang="en-US" sz="2400" dirty="0"/>
              <a:t>If they do not request a hearing within ten days, the payment will end, but the removal episode is not discharged pending the result of the hearing.</a:t>
            </a:r>
            <a:endParaRPr lang="en-US" sz="2400" dirty="0">
              <a:ea typeface="+mj-ea"/>
              <a:cs typeface="+mj-cs"/>
            </a:endParaRPr>
          </a:p>
          <a:p>
            <a:pPr>
              <a:buFont typeface="Arial" panose="020B0604020202020204" pitchFamily="34" charset="0"/>
              <a:buChar char="•"/>
              <a:defRPr/>
            </a:pPr>
            <a:endParaRPr lang="en-US" sz="2400" dirty="0"/>
          </a:p>
          <a:p>
            <a:pPr marL="0" indent="0">
              <a:buFontTx/>
              <a:buNone/>
              <a:defRPr/>
            </a:pPr>
            <a:endParaRPr lang="en-US" sz="2400" dirty="0"/>
          </a:p>
          <a:p>
            <a:pPr>
              <a:defRPr/>
            </a:pPr>
            <a:endParaRPr 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49</a:t>
            </a:fld>
            <a:endParaRPr lang="es-ES"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DCAA82D-6CFC-4B7B-A9A3-858173DB95DB}"/>
              </a:ext>
            </a:extLst>
          </p:cNvPr>
          <p:cNvSpPr>
            <a:spLocks noGrp="1" noChangeArrowheads="1"/>
          </p:cNvSpPr>
          <p:nvPr>
            <p:ph type="title"/>
          </p:nvPr>
        </p:nvSpPr>
        <p:spPr>
          <a:xfrm>
            <a:off x="457200" y="274638"/>
            <a:ext cx="8229600" cy="922337"/>
          </a:xfrm>
        </p:spPr>
        <p:txBody>
          <a:bodyPr/>
          <a:lstStyle/>
          <a:p>
            <a:r>
              <a:rPr lang="en-US" altLang="en-US"/>
              <a:t>Why This, Why Now?</a:t>
            </a:r>
            <a:br>
              <a:rPr lang="en-US" altLang="en-US"/>
            </a:br>
            <a:r>
              <a:rPr lang="en-US" altLang="en-US"/>
              <a:t>Path Forward</a:t>
            </a:r>
          </a:p>
        </p:txBody>
      </p:sp>
      <p:sp>
        <p:nvSpPr>
          <p:cNvPr id="5" name="Content Placeholder 2">
            <a:extLst>
              <a:ext uri="{FF2B5EF4-FFF2-40B4-BE49-F238E27FC236}">
                <a16:creationId xmlns:a16="http://schemas.microsoft.com/office/drawing/2014/main" id="{AB835408-2A21-408C-A7A3-E4463120EF41}"/>
              </a:ext>
            </a:extLst>
          </p:cNvPr>
          <p:cNvSpPr>
            <a:spLocks noGrp="1"/>
          </p:cNvSpPr>
          <p:nvPr>
            <p:ph idx="1"/>
          </p:nvPr>
        </p:nvSpPr>
        <p:spPr>
          <a:xfrm>
            <a:off x="457200" y="1773238"/>
            <a:ext cx="8229600" cy="4535487"/>
          </a:xfrm>
        </p:spPr>
        <p:txBody>
          <a:bodyPr/>
          <a:lstStyle/>
          <a:p>
            <a:pPr>
              <a:defRPr/>
            </a:pPr>
            <a:r>
              <a:rPr lang="en-US" sz="2400" dirty="0">
                <a:ea typeface="+mj-ea"/>
                <a:cs typeface="+mj-cs"/>
              </a:rPr>
              <a:t>Path Forward is the statewide initiative to prepare for the post-waiver environment. </a:t>
            </a:r>
          </a:p>
          <a:p>
            <a:pPr>
              <a:defRPr/>
            </a:pPr>
            <a:r>
              <a:rPr lang="en-US" sz="2400" dirty="0">
                <a:ea typeface="+mj-ea"/>
                <a:cs typeface="+mj-cs"/>
              </a:rPr>
              <a:t>The Department has identified initiatives that can be used to draw down additional federal funds to support the state’s Child Welfare System:</a:t>
            </a:r>
          </a:p>
          <a:p>
            <a:pPr lvl="1">
              <a:buFont typeface="Calibri" panose="020F0502020204030204" pitchFamily="34" charset="0"/>
              <a:buChar char="‐"/>
              <a:defRPr/>
            </a:pPr>
            <a:r>
              <a:rPr lang="en-US" sz="2400" dirty="0">
                <a:ea typeface="+mj-ea"/>
                <a:cs typeface="+mj-cs"/>
              </a:rPr>
              <a:t>Title IV-E Extended Foster Care (EFC)</a:t>
            </a:r>
          </a:p>
          <a:p>
            <a:pPr lvl="1">
              <a:buFont typeface="Calibri" panose="020F0502020204030204" pitchFamily="34" charset="0"/>
              <a:buChar char="‐"/>
              <a:defRPr/>
            </a:pPr>
            <a:r>
              <a:rPr lang="en-US" sz="2400" dirty="0">
                <a:ea typeface="+mj-ea"/>
                <a:cs typeface="+mj-cs"/>
              </a:rPr>
              <a:t>Extension of Maintenance Adoption Subsidy (EMAS)</a:t>
            </a:r>
          </a:p>
          <a:p>
            <a:pPr lvl="1">
              <a:buFont typeface="Calibri" panose="020F0502020204030204" pitchFamily="34" charset="0"/>
              <a:buChar char="‐"/>
              <a:defRPr/>
            </a:pPr>
            <a:r>
              <a:rPr lang="en-US" sz="2400" dirty="0">
                <a:ea typeface="+mj-ea"/>
                <a:cs typeface="+mj-cs"/>
              </a:rPr>
              <a:t>Guardianship Assistance Program (GAP)</a:t>
            </a:r>
          </a:p>
          <a:p>
            <a:pPr lvl="1">
              <a:buFont typeface="Calibri" panose="020F0502020204030204" pitchFamily="34" charset="0"/>
              <a:buChar char="‐"/>
              <a:defRPr/>
            </a:pPr>
            <a:r>
              <a:rPr lang="en-US" sz="2400" dirty="0">
                <a:ea typeface="+mj-ea"/>
                <a:cs typeface="+mj-cs"/>
              </a:rPr>
              <a:t>Candidacy</a:t>
            </a:r>
          </a:p>
          <a:p>
            <a:pPr lvl="1">
              <a:buFont typeface="Calibri" panose="020F0502020204030204" pitchFamily="34" charset="0"/>
              <a:buChar char="‐"/>
              <a:defRPr/>
            </a:pPr>
            <a:r>
              <a:rPr lang="en-US" altLang="en-US" sz="2400" dirty="0">
                <a:ea typeface="+mj-ea"/>
                <a:cs typeface="+mj-cs"/>
              </a:rPr>
              <a:t>Title IV-E eligibility clean-up</a:t>
            </a:r>
          </a:p>
          <a:p>
            <a:pPr lvl="1">
              <a:defRPr/>
            </a:pPr>
            <a:endParaRPr lang="en-US" sz="2400" dirty="0"/>
          </a:p>
          <a:p>
            <a:pPr lvl="1">
              <a:defRPr/>
            </a:pPr>
            <a:endParaRPr lang="en-US" altLang="en-US" sz="2000" dirty="0">
              <a:solidFill>
                <a:srgbClr val="FF0000"/>
              </a:solidFill>
              <a:ea typeface="+mj-ea"/>
              <a:cs typeface="+mj-cs"/>
            </a:endParaRPr>
          </a:p>
          <a:p>
            <a:pPr marL="0" indent="0">
              <a:buFontTx/>
              <a:buNone/>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a:t>
            </a:fld>
            <a:endParaRPr lang="es-ES" altLang="en-US"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9789B48D-9173-4FF1-8FD9-C6E340300E3B}"/>
              </a:ext>
            </a:extLst>
          </p:cNvPr>
          <p:cNvSpPr>
            <a:spLocks noGrp="1" noChangeArrowheads="1"/>
          </p:cNvSpPr>
          <p:nvPr>
            <p:ph type="title" idx="4294967295"/>
          </p:nvPr>
        </p:nvSpPr>
        <p:spPr>
          <a:xfrm>
            <a:off x="287338" y="274638"/>
            <a:ext cx="8856662" cy="922337"/>
          </a:xfrm>
        </p:spPr>
        <p:txBody>
          <a:bodyPr/>
          <a:lstStyle/>
          <a:p>
            <a:r>
              <a:rPr lang="en-US" altLang="en-US"/>
              <a:t>Process</a:t>
            </a:r>
          </a:p>
        </p:txBody>
      </p:sp>
      <p:pic>
        <p:nvPicPr>
          <p:cNvPr id="2" name="Picture 1">
            <a:extLst>
              <a:ext uri="{FF2B5EF4-FFF2-40B4-BE49-F238E27FC236}">
                <a16:creationId xmlns:a16="http://schemas.microsoft.com/office/drawing/2014/main" id="{C13C6500-2B1F-4F67-9F08-055A8F7754A0}"/>
              </a:ext>
            </a:extLst>
          </p:cNvPr>
          <p:cNvPicPr>
            <a:picLocks noChangeAspect="1"/>
          </p:cNvPicPr>
          <p:nvPr/>
        </p:nvPicPr>
        <p:blipFill>
          <a:blip r:embed="rId4"/>
          <a:stretch>
            <a:fillRect/>
          </a:stretch>
        </p:blipFill>
        <p:spPr>
          <a:xfrm>
            <a:off x="89756" y="727670"/>
            <a:ext cx="8964488" cy="5401543"/>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50</a:t>
            </a:fld>
            <a:endParaRPr lang="es-ES" altLang="en-US"/>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Content Placeholder 8">
            <a:extLst>
              <a:ext uri="{FF2B5EF4-FFF2-40B4-BE49-F238E27FC236}">
                <a16:creationId xmlns:a16="http://schemas.microsoft.com/office/drawing/2014/main" id="{FC66202F-E939-4B96-A556-8588CF2183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1484313"/>
            <a:ext cx="3052762"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1" name="Title 1">
            <a:extLst>
              <a:ext uri="{FF2B5EF4-FFF2-40B4-BE49-F238E27FC236}">
                <a16:creationId xmlns:a16="http://schemas.microsoft.com/office/drawing/2014/main" id="{E801954A-CD79-4C79-95C4-9786FE02AB17}"/>
              </a:ext>
            </a:extLst>
          </p:cNvPr>
          <p:cNvSpPr>
            <a:spLocks noGrp="1" noChangeArrowheads="1"/>
          </p:cNvSpPr>
          <p:nvPr>
            <p:ph type="title"/>
          </p:nvPr>
        </p:nvSpPr>
        <p:spPr>
          <a:xfrm>
            <a:off x="457200" y="274638"/>
            <a:ext cx="8229600" cy="949325"/>
          </a:xfrm>
        </p:spPr>
        <p:txBody>
          <a:bodyPr/>
          <a:lstStyle/>
          <a:p>
            <a:r>
              <a:rPr lang="en-US" altLang="en-US"/>
              <a:t>Choosing to Leave EFC</a:t>
            </a:r>
            <a:endParaRPr lang="en-US" altLang="en-US" sz="3600"/>
          </a:p>
        </p:txBody>
      </p:sp>
      <p:sp>
        <p:nvSpPr>
          <p:cNvPr id="3" name="Content Placeholder 2">
            <a:extLst>
              <a:ext uri="{FF2B5EF4-FFF2-40B4-BE49-F238E27FC236}">
                <a16:creationId xmlns:a16="http://schemas.microsoft.com/office/drawing/2014/main" id="{66D6F577-C208-473C-B811-4ABC5879B2A4}"/>
              </a:ext>
            </a:extLst>
          </p:cNvPr>
          <p:cNvSpPr>
            <a:spLocks noGrp="1"/>
          </p:cNvSpPr>
          <p:nvPr>
            <p:ph idx="1"/>
          </p:nvPr>
        </p:nvSpPr>
        <p:spPr>
          <a:xfrm>
            <a:off x="457200" y="2105025"/>
            <a:ext cx="5051425" cy="3844925"/>
          </a:xfrm>
        </p:spPr>
        <p:txBody>
          <a:bodyPr/>
          <a:lstStyle/>
          <a:p>
            <a:pPr>
              <a:buFont typeface="Arial" panose="020B0604020202020204" pitchFamily="34" charset="0"/>
              <a:buChar char="•"/>
              <a:defRPr/>
            </a:pPr>
            <a:r>
              <a:rPr lang="en-US" sz="2400" dirty="0">
                <a:ea typeface="+mj-ea"/>
                <a:cs typeface="+mj-cs"/>
              </a:rPr>
              <a:t>If the young adult decides to leave EFC, the Child Welfare Professional should complete the</a:t>
            </a:r>
            <a:r>
              <a:rPr lang="en-US" sz="2400" dirty="0"/>
              <a:t> </a:t>
            </a:r>
            <a:r>
              <a:rPr lang="en-US" sz="2400" i="1" dirty="0">
                <a:solidFill>
                  <a:srgbClr val="3886DC"/>
                </a:solidFill>
              </a:rPr>
              <a:t>My Decision to Leave Extended Foster Care form (CF-FSP 5375)</a:t>
            </a:r>
            <a:r>
              <a:rPr lang="en-US" sz="2400" i="1" dirty="0"/>
              <a:t> </a:t>
            </a:r>
            <a:r>
              <a:rPr lang="en-US" sz="2400" dirty="0"/>
              <a:t>with </a:t>
            </a:r>
            <a:r>
              <a:rPr lang="en-US" sz="2400" dirty="0">
                <a:ea typeface="+mj-ea"/>
                <a:cs typeface="+mj-cs"/>
              </a:rPr>
              <a:t>the young adult.</a:t>
            </a:r>
            <a:br>
              <a:rPr lang="en-US" sz="2400" dirty="0">
                <a:ea typeface="+mj-ea"/>
                <a:cs typeface="+mj-cs"/>
              </a:rPr>
            </a:br>
            <a:endParaRPr lang="en-US" sz="2400" dirty="0">
              <a:ea typeface="+mj-ea"/>
              <a:cs typeface="+mj-cs"/>
            </a:endParaRPr>
          </a:p>
          <a:p>
            <a:pPr>
              <a:buFont typeface="Arial" panose="020B0604020202020204" pitchFamily="34" charset="0"/>
              <a:buChar char="•"/>
              <a:defRPr/>
            </a:pPr>
            <a:r>
              <a:rPr lang="en-US" sz="2400" dirty="0">
                <a:ea typeface="+mj-ea"/>
                <a:cs typeface="+mj-cs"/>
              </a:rPr>
              <a:t>The removal episode is discharged as of the date the young adult signs the form.  </a:t>
            </a:r>
            <a:br>
              <a:rPr lang="en-US" sz="2400" dirty="0"/>
            </a:br>
            <a:endParaRPr lang="en-US" sz="2400" dirty="0"/>
          </a:p>
          <a:p>
            <a:pPr marL="0" indent="0">
              <a:buFontTx/>
              <a:buNone/>
              <a:defRPr/>
            </a:pPr>
            <a:endParaRPr lang="en-US" sz="2400" dirty="0"/>
          </a:p>
          <a:p>
            <a:pPr>
              <a:defRPr/>
            </a:pPr>
            <a:endParaRPr lang="en-US" sz="2400" dirty="0"/>
          </a:p>
        </p:txBody>
      </p:sp>
      <p:pic>
        <p:nvPicPr>
          <p:cNvPr id="4" name="Picture 3">
            <a:extLst>
              <a:ext uri="{FF2B5EF4-FFF2-40B4-BE49-F238E27FC236}">
                <a16:creationId xmlns:a16="http://schemas.microsoft.com/office/drawing/2014/main" id="{1BA86240-0113-4B9F-A1A3-F649037E1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917" y="2132856"/>
            <a:ext cx="3053083" cy="3307506"/>
          </a:xfrm>
          <a:prstGeom prst="rect">
            <a:avLst/>
          </a:prstGeom>
          <a:effectLst>
            <a:softEdge rad="317500"/>
          </a:effectLst>
        </p:spPr>
      </p:pic>
      <p:sp>
        <p:nvSpPr>
          <p:cNvPr id="11" name="Rectangle 10" descr="decorative element">
            <a:extLst>
              <a:ext uri="{FF2B5EF4-FFF2-40B4-BE49-F238E27FC236}">
                <a16:creationId xmlns:a16="http://schemas.microsoft.com/office/drawing/2014/main" id="{274CD608-B2A2-4A4C-A644-C26D578248E7}"/>
              </a:ext>
            </a:extLst>
          </p:cNvPr>
          <p:cNvSpPr/>
          <p:nvPr/>
        </p:nvSpPr>
        <p:spPr>
          <a:xfrm>
            <a:off x="0" y="6551613"/>
            <a:ext cx="9144000" cy="46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51</a:t>
            </a:fld>
            <a:endParaRPr lang="es-ES" altLang="en-US"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C948927F-57EB-4E45-8015-8144D84CE064}"/>
              </a:ext>
            </a:extLst>
          </p:cNvPr>
          <p:cNvSpPr>
            <a:spLocks noGrp="1" noChangeArrowheads="1"/>
          </p:cNvSpPr>
          <p:nvPr>
            <p:ph type="title"/>
          </p:nvPr>
        </p:nvSpPr>
        <p:spPr>
          <a:xfrm>
            <a:off x="457200" y="274638"/>
            <a:ext cx="8229600" cy="922337"/>
          </a:xfrm>
        </p:spPr>
        <p:txBody>
          <a:bodyPr/>
          <a:lstStyle/>
          <a:p>
            <a:r>
              <a:rPr lang="en-US" altLang="en-US"/>
              <a:t>Placement Discharge in FSFN</a:t>
            </a:r>
          </a:p>
        </p:txBody>
      </p:sp>
      <p:sp>
        <p:nvSpPr>
          <p:cNvPr id="83971" name="Content Placeholder 2">
            <a:extLst>
              <a:ext uri="{FF2B5EF4-FFF2-40B4-BE49-F238E27FC236}">
                <a16:creationId xmlns:a16="http://schemas.microsoft.com/office/drawing/2014/main" id="{05A38A9C-F0C2-4A63-9984-7143A7F115A2}"/>
              </a:ext>
            </a:extLst>
          </p:cNvPr>
          <p:cNvSpPr>
            <a:spLocks noGrp="1" noChangeArrowheads="1"/>
          </p:cNvSpPr>
          <p:nvPr>
            <p:ph idx="1"/>
          </p:nvPr>
        </p:nvSpPr>
        <p:spPr>
          <a:xfrm>
            <a:off x="457200" y="2133600"/>
            <a:ext cx="8229600" cy="3816350"/>
          </a:xfrm>
        </p:spPr>
        <p:txBody>
          <a:bodyPr/>
          <a:lstStyle/>
          <a:p>
            <a:pPr>
              <a:defRPr/>
            </a:pPr>
            <a:r>
              <a:rPr lang="en-US" altLang="en-US" sz="2400" dirty="0"/>
              <a:t>Young Adult Ages Out</a:t>
            </a:r>
            <a:br>
              <a:rPr lang="en-US" altLang="en-US" sz="2400" dirty="0"/>
            </a:br>
            <a:endParaRPr lang="en-US" altLang="en-US" sz="2400" dirty="0"/>
          </a:p>
          <a:p>
            <a:pPr>
              <a:defRPr/>
            </a:pPr>
            <a:r>
              <a:rPr lang="en-US" altLang="en-US" sz="2400" dirty="0"/>
              <a:t>Young Adult Opts Out</a:t>
            </a:r>
            <a:br>
              <a:rPr lang="en-US" altLang="en-US" sz="2400" dirty="0"/>
            </a:br>
            <a:endParaRPr lang="en-US" altLang="en-US" sz="2400" dirty="0"/>
          </a:p>
          <a:p>
            <a:pPr>
              <a:defRPr/>
            </a:pPr>
            <a:r>
              <a:rPr lang="en-US" altLang="en-US" sz="2400" dirty="0"/>
              <a:t>No Longer EFC Eligible</a:t>
            </a:r>
            <a:br>
              <a:rPr lang="en-US" altLang="en-US" sz="2400" dirty="0"/>
            </a:br>
            <a:endParaRPr lang="en-US" altLang="en-US" sz="2400" dirty="0"/>
          </a:p>
          <a:p>
            <a:pPr>
              <a:defRPr/>
            </a:pPr>
            <a:r>
              <a:rPr lang="en-US" altLang="en-US" sz="2400" dirty="0"/>
              <a:t>Marriage (when resulting in Permanency)</a:t>
            </a:r>
            <a:br>
              <a:rPr lang="en-US" altLang="en-US" sz="2400" dirty="0"/>
            </a:br>
            <a:endParaRPr lang="en-US" altLang="en-US" sz="2400" dirty="0"/>
          </a:p>
          <a:p>
            <a:pPr>
              <a:defRPr/>
            </a:pPr>
            <a:r>
              <a:rPr lang="en-US" altLang="en-US" sz="2400" dirty="0"/>
              <a:t>Death of Child</a:t>
            </a:r>
          </a:p>
          <a:p>
            <a:pPr marL="0" indent="0">
              <a:buFontTx/>
              <a:buNone/>
              <a:defRPr/>
            </a:pPr>
            <a:endParaRPr lang="en-US" altLang="en-US" sz="2400" dirty="0"/>
          </a:p>
          <a:p>
            <a:pPr>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52</a:t>
            </a:fld>
            <a:endParaRPr lang="es-ES" altLang="en-US"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9552" y="1340768"/>
            <a:ext cx="7991146" cy="3744416"/>
          </a:xfrm>
          <a:prstGeom prst="rect">
            <a:avLst/>
          </a:prstGeom>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53</a:t>
            </a:fld>
            <a:endParaRPr lang="es-ES"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9506" name="Rectangle 150">
            <a:extLst>
              <a:ext uri="{FF2B5EF4-FFF2-40B4-BE49-F238E27FC236}">
                <a16:creationId xmlns:a16="http://schemas.microsoft.com/office/drawing/2014/main" id="{2C246ACD-CCE7-4191-A989-6E8C7519728C}"/>
              </a:ext>
            </a:extLst>
          </p:cNvPr>
          <p:cNvSpPr>
            <a:spLocks noGrp="1" noChangeArrowheads="1"/>
          </p:cNvSpPr>
          <p:nvPr>
            <p:ph type="ctrTitle"/>
          </p:nvPr>
        </p:nvSpPr>
        <p:spPr>
          <a:xfrm>
            <a:off x="395288" y="4437063"/>
            <a:ext cx="8424862" cy="1368425"/>
          </a:xfrm>
        </p:spPr>
        <p:txBody>
          <a:bodyPr anchor="ctr"/>
          <a:lstStyle/>
          <a:p>
            <a:pPr algn="l" eaLnBrk="1" hangingPunct="1"/>
            <a:r>
              <a:rPr lang="es-UY" altLang="en-US" sz="4400" b="1">
                <a:solidFill>
                  <a:srgbClr val="006666"/>
                </a:solidFill>
              </a:rPr>
              <a:t>Re-Entry into Foster Care</a:t>
            </a:r>
            <a:endParaRPr lang="es-ES" altLang="en-US" sz="4400" b="1">
              <a:solidFill>
                <a:srgbClr val="006666"/>
              </a:solidFill>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176B5F-BCA6-4C0F-9944-AC7ED7CE487F}"/>
              </a:ext>
            </a:extLst>
          </p:cNvPr>
          <p:cNvPicPr>
            <a:picLocks noChangeAspect="1"/>
          </p:cNvPicPr>
          <p:nvPr/>
        </p:nvPicPr>
        <p:blipFill>
          <a:blip r:embed="rId4">
            <a:alphaModFix amt="35000"/>
          </a:blip>
          <a:stretch>
            <a:fillRect/>
          </a:stretch>
        </p:blipFill>
        <p:spPr>
          <a:xfrm>
            <a:off x="383118" y="475349"/>
            <a:ext cx="8377763" cy="5907301"/>
          </a:xfrm>
          <a:prstGeom prst="rect">
            <a:avLst/>
          </a:prstGeom>
        </p:spPr>
      </p:pic>
      <p:pic>
        <p:nvPicPr>
          <p:cNvPr id="3" name="Picture 2">
            <a:extLst>
              <a:ext uri="{FF2B5EF4-FFF2-40B4-BE49-F238E27FC236}">
                <a16:creationId xmlns:a16="http://schemas.microsoft.com/office/drawing/2014/main" id="{05BFCBEA-E14E-4E79-AAAE-D2548965416F}"/>
              </a:ext>
            </a:extLst>
          </p:cNvPr>
          <p:cNvPicPr>
            <a:picLocks noChangeAspect="1"/>
          </p:cNvPicPr>
          <p:nvPr/>
        </p:nvPicPr>
        <p:blipFill>
          <a:blip r:embed="rId5"/>
          <a:stretch>
            <a:fillRect/>
          </a:stretch>
        </p:blipFill>
        <p:spPr>
          <a:xfrm>
            <a:off x="2916238" y="5300663"/>
            <a:ext cx="4665662" cy="639762"/>
          </a:xfrm>
          <a:prstGeom prst="rect">
            <a:avLst/>
          </a:prstGeom>
          <a:effectLst>
            <a:outerShdw blurRad="50800" dist="88900" dir="9000000" algn="tr" rotWithShape="0">
              <a:prstClr val="black">
                <a:alpha val="40000"/>
              </a:prstClr>
            </a:outerShdw>
          </a:effectLst>
        </p:spPr>
      </p:pic>
      <p:sp>
        <p:nvSpPr>
          <p:cNvPr id="2" name="Slide Number Placeholder 1"/>
          <p:cNvSpPr>
            <a:spLocks noGrp="1"/>
          </p:cNvSpPr>
          <p:nvPr>
            <p:ph type="sldNum" sz="quarter" idx="12"/>
          </p:nvPr>
        </p:nvSpPr>
        <p:spPr/>
        <p:txBody>
          <a:bodyPr/>
          <a:lstStyle/>
          <a:p>
            <a:pPr>
              <a:defRPr/>
            </a:pPr>
            <a:fld id="{DB79A3B0-9CE6-44F3-809E-7F93666E5294}" type="slidenum">
              <a:rPr lang="es-ES" altLang="en-US" smtClean="0"/>
              <a:pPr>
                <a:defRPr/>
              </a:pPr>
              <a:t>55</a:t>
            </a:fld>
            <a:endParaRPr lang="es-ES" altLang="en-US"/>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5CF4014C-87C2-4FB6-B48D-B8AB9F9DD44C}"/>
              </a:ext>
            </a:extLst>
          </p:cNvPr>
          <p:cNvSpPr>
            <a:spLocks noGrp="1" noChangeArrowheads="1"/>
          </p:cNvSpPr>
          <p:nvPr>
            <p:ph type="title"/>
          </p:nvPr>
        </p:nvSpPr>
        <p:spPr>
          <a:xfrm>
            <a:off x="468313" y="188913"/>
            <a:ext cx="8229600" cy="1177925"/>
          </a:xfrm>
        </p:spPr>
        <p:txBody>
          <a:bodyPr/>
          <a:lstStyle/>
          <a:p>
            <a:pPr eaLnBrk="1" hangingPunct="1"/>
            <a:r>
              <a:rPr lang="en-US" altLang="en-US"/>
              <a:t>Re-Entry Process</a:t>
            </a:r>
          </a:p>
        </p:txBody>
      </p:sp>
      <p:sp>
        <p:nvSpPr>
          <p:cNvPr id="14339" name="Rectangle 3">
            <a:extLst>
              <a:ext uri="{FF2B5EF4-FFF2-40B4-BE49-F238E27FC236}">
                <a16:creationId xmlns:a16="http://schemas.microsoft.com/office/drawing/2014/main" id="{FB91CC4E-7875-447E-9089-4112E8051F17}"/>
              </a:ext>
            </a:extLst>
          </p:cNvPr>
          <p:cNvSpPr>
            <a:spLocks noGrp="1" noChangeArrowheads="1"/>
          </p:cNvSpPr>
          <p:nvPr>
            <p:ph type="body" idx="1"/>
          </p:nvPr>
        </p:nvSpPr>
        <p:spPr>
          <a:xfrm>
            <a:off x="176213" y="1700213"/>
            <a:ext cx="4608512" cy="4730750"/>
          </a:xfrm>
        </p:spPr>
        <p:txBody>
          <a:bodyPr/>
          <a:lstStyle/>
          <a:p>
            <a:pPr eaLnBrk="1" hangingPunct="1">
              <a:defRPr/>
            </a:pPr>
            <a:r>
              <a:rPr lang="en-US" altLang="en-US" sz="2000" dirty="0">
                <a:ea typeface="+mj-ea"/>
                <a:cs typeface="+mj-cs"/>
              </a:rPr>
              <a:t>Young adults may re-enter foster care any time before their 21</a:t>
            </a:r>
            <a:r>
              <a:rPr lang="en-US" altLang="en-US" sz="2000" baseline="30000" dirty="0">
                <a:ea typeface="+mj-ea"/>
                <a:cs typeface="+mj-cs"/>
              </a:rPr>
              <a:t>st</a:t>
            </a:r>
            <a:r>
              <a:rPr lang="en-US" altLang="en-US" sz="2000" dirty="0">
                <a:ea typeface="+mj-ea"/>
                <a:cs typeface="+mj-cs"/>
              </a:rPr>
              <a:t>  birthday.</a:t>
            </a:r>
            <a:br>
              <a:rPr lang="en-US" altLang="en-US" sz="2000" dirty="0"/>
            </a:br>
            <a:endParaRPr lang="en-US" altLang="en-US" sz="2000" dirty="0"/>
          </a:p>
          <a:p>
            <a:pPr eaLnBrk="1" hangingPunct="1">
              <a:defRPr/>
            </a:pPr>
            <a:r>
              <a:rPr lang="en-US" altLang="en-US" sz="2000" dirty="0">
                <a:ea typeface="+mj-ea"/>
                <a:cs typeface="+mj-cs"/>
              </a:rPr>
              <a:t>The young adult must complete the </a:t>
            </a:r>
            <a:r>
              <a:rPr lang="en-US" altLang="en-US" sz="2000" i="1" dirty="0">
                <a:solidFill>
                  <a:srgbClr val="3886DC"/>
                </a:solidFill>
              </a:rPr>
              <a:t>Extended Foster Care Voluntary Placement Agreement (VPA) form </a:t>
            </a:r>
            <a:br>
              <a:rPr lang="en-US" altLang="en-US" sz="2000" i="1" dirty="0">
                <a:solidFill>
                  <a:srgbClr val="3886DC"/>
                </a:solidFill>
              </a:rPr>
            </a:br>
            <a:r>
              <a:rPr lang="en-US" altLang="en-US" sz="2000" i="1" dirty="0">
                <a:solidFill>
                  <a:srgbClr val="3886DC"/>
                </a:solidFill>
              </a:rPr>
              <a:t>(CS-FSP 5377)</a:t>
            </a:r>
            <a:r>
              <a:rPr lang="en-US" altLang="en-US" sz="2000" i="1" dirty="0"/>
              <a:t>.</a:t>
            </a:r>
          </a:p>
          <a:p>
            <a:pPr eaLnBrk="1" hangingPunct="1">
              <a:defRPr/>
            </a:pPr>
            <a:endParaRPr lang="en-US" altLang="en-US" sz="2000" dirty="0">
              <a:solidFill>
                <a:srgbClr val="3886DC"/>
              </a:solidFill>
            </a:endParaRPr>
          </a:p>
          <a:p>
            <a:pPr eaLnBrk="1" hangingPunct="1">
              <a:defRPr/>
            </a:pPr>
            <a:r>
              <a:rPr lang="en-US" altLang="en-US" sz="2000" dirty="0">
                <a:ea typeface="+mj-ea"/>
                <a:cs typeface="+mj-cs"/>
              </a:rPr>
              <a:t>The VPA initiates the young adult’s new foster care episode based on the last signature date on the agreement.</a:t>
            </a:r>
          </a:p>
        </p:txBody>
      </p:sp>
      <p:pic>
        <p:nvPicPr>
          <p:cNvPr id="150532" name="Picture 7">
            <a:extLst>
              <a:ext uri="{FF2B5EF4-FFF2-40B4-BE49-F238E27FC236}">
                <a16:creationId xmlns:a16="http://schemas.microsoft.com/office/drawing/2014/main" id="{E2F6F043-7C1C-4448-89B1-6DB2F8BACF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4113" y="1484313"/>
            <a:ext cx="4176712"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Content Placeholder 8">
            <a:extLst>
              <a:ext uri="{FF2B5EF4-FFF2-40B4-BE49-F238E27FC236}">
                <a16:creationId xmlns:a16="http://schemas.microsoft.com/office/drawing/2014/main" id="{786DF47C-1D83-45EA-9CE3-93C93192E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113" y="1487488"/>
            <a:ext cx="2144712" cy="503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56</a:t>
            </a:fld>
            <a:endParaRPr lang="es-ES" altLang="en-US"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4391ABA7-7CDF-493D-B8A2-9E922F8F0C21}"/>
              </a:ext>
            </a:extLst>
          </p:cNvPr>
          <p:cNvSpPr>
            <a:spLocks noGrp="1" noChangeArrowheads="1"/>
          </p:cNvSpPr>
          <p:nvPr>
            <p:ph type="title"/>
          </p:nvPr>
        </p:nvSpPr>
        <p:spPr/>
        <p:txBody>
          <a:bodyPr/>
          <a:lstStyle/>
          <a:p>
            <a:r>
              <a:rPr lang="en-US" altLang="en-US"/>
              <a:t>Approval of EFC</a:t>
            </a:r>
          </a:p>
        </p:txBody>
      </p:sp>
      <p:pic>
        <p:nvPicPr>
          <p:cNvPr id="6" name="Picture 5">
            <a:extLst>
              <a:ext uri="{FF2B5EF4-FFF2-40B4-BE49-F238E27FC236}">
                <a16:creationId xmlns:a16="http://schemas.microsoft.com/office/drawing/2014/main" id="{6C934C72-E36C-44E9-A095-EE89646D7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154" y="1772816"/>
            <a:ext cx="2638646" cy="2142074"/>
          </a:xfrm>
          <a:prstGeom prst="rect">
            <a:avLst/>
          </a:prstGeom>
          <a:effectLst>
            <a:softEdge rad="63500"/>
          </a:effectLst>
        </p:spPr>
      </p:pic>
      <p:sp>
        <p:nvSpPr>
          <p:cNvPr id="152580" name="Content Placeholder 2">
            <a:extLst>
              <a:ext uri="{FF2B5EF4-FFF2-40B4-BE49-F238E27FC236}">
                <a16:creationId xmlns:a16="http://schemas.microsoft.com/office/drawing/2014/main" id="{82FAF34E-4736-4F59-82FD-7EAA49F92403}"/>
              </a:ext>
            </a:extLst>
          </p:cNvPr>
          <p:cNvSpPr>
            <a:spLocks noGrp="1" noChangeArrowheads="1"/>
          </p:cNvSpPr>
          <p:nvPr>
            <p:ph idx="1"/>
          </p:nvPr>
        </p:nvSpPr>
        <p:spPr>
          <a:xfrm>
            <a:off x="323850" y="1628775"/>
            <a:ext cx="5770563" cy="4781550"/>
          </a:xfrm>
        </p:spPr>
        <p:txBody>
          <a:bodyPr/>
          <a:lstStyle/>
          <a:p>
            <a:pPr eaLnBrk="1" hangingPunct="1"/>
            <a:r>
              <a:rPr lang="en-US" altLang="en-US" sz="2400" dirty="0"/>
              <a:t>Before the CBC representative signs the VPA approving re-entry into EFC, the Child Welfare Professional must ensure the young adult meets all eligibility requirements by:</a:t>
            </a:r>
            <a:br>
              <a:rPr lang="en-US" altLang="en-US" sz="2400" dirty="0"/>
            </a:br>
            <a:endParaRPr lang="en-US" altLang="en-US" sz="2400" dirty="0"/>
          </a:p>
          <a:p>
            <a:pPr lvl="1" eaLnBrk="1" hangingPunct="1">
              <a:buFont typeface="Calibri" panose="020F0502020204030204" pitchFamily="34" charset="0"/>
              <a:buChar char="‐"/>
            </a:pPr>
            <a:r>
              <a:rPr lang="en-US" altLang="en-US" sz="2400" dirty="0"/>
              <a:t>Verifying the qualifying activity</a:t>
            </a:r>
            <a:br>
              <a:rPr lang="en-US" altLang="en-US" sz="2400" dirty="0"/>
            </a:br>
            <a:endParaRPr lang="en-US" altLang="en-US" sz="2400" dirty="0"/>
          </a:p>
          <a:p>
            <a:pPr lvl="1" eaLnBrk="1" hangingPunct="1">
              <a:buFont typeface="Calibri" panose="020F0502020204030204" pitchFamily="34" charset="0"/>
              <a:buChar char="‐"/>
            </a:pPr>
            <a:r>
              <a:rPr lang="en-US" altLang="en-US" sz="2400" dirty="0"/>
              <a:t>Assessing and approving the supervised living arrangement (includes completion of the Shared Living Plan) </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57</a:t>
            </a:fld>
            <a:endParaRPr lang="es-ES" altLang="en-US"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305B4325-210A-434D-9FDB-2EA962B1A20B}"/>
              </a:ext>
            </a:extLst>
          </p:cNvPr>
          <p:cNvSpPr>
            <a:spLocks noGrp="1" noChangeArrowheads="1"/>
          </p:cNvSpPr>
          <p:nvPr>
            <p:ph type="title"/>
          </p:nvPr>
        </p:nvSpPr>
        <p:spPr/>
        <p:txBody>
          <a:bodyPr/>
          <a:lstStyle/>
          <a:p>
            <a:r>
              <a:rPr lang="en-US" altLang="en-US"/>
              <a:t>Title IV-E Eligibility for Re-Entry</a:t>
            </a:r>
          </a:p>
        </p:txBody>
      </p:sp>
      <p:sp>
        <p:nvSpPr>
          <p:cNvPr id="3" name="Content Placeholder 2">
            <a:extLst>
              <a:ext uri="{FF2B5EF4-FFF2-40B4-BE49-F238E27FC236}">
                <a16:creationId xmlns:a16="http://schemas.microsoft.com/office/drawing/2014/main" id="{4D142904-F7F2-494E-8A80-B9192B99FF69}"/>
              </a:ext>
            </a:extLst>
          </p:cNvPr>
          <p:cNvSpPr>
            <a:spLocks noGrp="1"/>
          </p:cNvSpPr>
          <p:nvPr>
            <p:ph idx="1"/>
          </p:nvPr>
        </p:nvSpPr>
        <p:spPr>
          <a:xfrm>
            <a:off x="457200" y="2133600"/>
            <a:ext cx="8229600" cy="3240088"/>
          </a:xfrm>
        </p:spPr>
        <p:txBody>
          <a:bodyPr/>
          <a:lstStyle/>
          <a:p>
            <a:pPr>
              <a:defRPr/>
            </a:pPr>
            <a:r>
              <a:rPr lang="en-US" sz="2400" dirty="0"/>
              <a:t>Once the young adult has entered EFC from a VPA, the young adult is considered in a removal episode.</a:t>
            </a:r>
            <a:br>
              <a:rPr lang="en-US" sz="2400" dirty="0"/>
            </a:br>
            <a:endParaRPr lang="en-US" sz="2400" dirty="0"/>
          </a:p>
          <a:p>
            <a:pPr>
              <a:defRPr/>
            </a:pPr>
            <a:r>
              <a:rPr lang="en-US" sz="2400" dirty="0"/>
              <a:t>Title IV-E eligibility determination must be approved in FSFN within 30 calendar days from entry into EFC.</a:t>
            </a:r>
            <a:br>
              <a:rPr lang="en-US" sz="2400" dirty="0"/>
            </a:br>
            <a:endParaRPr lang="en-US" sz="2400" dirty="0"/>
          </a:p>
          <a:p>
            <a:pPr>
              <a:defRPr/>
            </a:pPr>
            <a:r>
              <a:rPr lang="en-US" sz="2400" dirty="0"/>
              <a:t>Prior Title IV-E eligibility in previous foster care episodes does not apply.</a:t>
            </a:r>
          </a:p>
          <a:p>
            <a:pPr>
              <a:defRPr/>
            </a:pPr>
            <a:endParaRPr lang="en-US" sz="2400" dirty="0"/>
          </a:p>
          <a:p>
            <a:pPr>
              <a:defRPr/>
            </a:pPr>
            <a:endParaRPr lang="en-US" sz="2400" dirty="0"/>
          </a:p>
          <a:p>
            <a:pPr marL="0" indent="0">
              <a:buFontTx/>
              <a:buNone/>
              <a:defRPr/>
            </a:pPr>
            <a:endParaRPr 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58</a:t>
            </a:fld>
            <a:endParaRPr lang="es-ES" altLang="en-US" dirty="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CD13E5F-35C9-427C-8DA5-F3385162D75B}"/>
              </a:ext>
            </a:extLst>
          </p:cNvPr>
          <p:cNvSpPr>
            <a:spLocks noGrp="1" noChangeArrowheads="1"/>
          </p:cNvSpPr>
          <p:nvPr>
            <p:ph type="title"/>
          </p:nvPr>
        </p:nvSpPr>
        <p:spPr>
          <a:xfrm>
            <a:off x="457200" y="188913"/>
            <a:ext cx="8229600" cy="1143000"/>
          </a:xfrm>
        </p:spPr>
        <p:txBody>
          <a:bodyPr/>
          <a:lstStyle/>
          <a:p>
            <a:r>
              <a:rPr lang="en-US" altLang="en-US"/>
              <a:t>How to Determine </a:t>
            </a:r>
            <a:br>
              <a:rPr lang="en-US" altLang="en-US"/>
            </a:br>
            <a:r>
              <a:rPr lang="en-US" altLang="en-US"/>
              <a:t>Title IV-E Eligibility </a:t>
            </a:r>
          </a:p>
        </p:txBody>
      </p:sp>
      <p:sp>
        <p:nvSpPr>
          <p:cNvPr id="155651" name="Content Placeholder 2">
            <a:extLst>
              <a:ext uri="{FF2B5EF4-FFF2-40B4-BE49-F238E27FC236}">
                <a16:creationId xmlns:a16="http://schemas.microsoft.com/office/drawing/2014/main" id="{CEF02583-A79B-465B-85AD-7F46426D91EE}"/>
              </a:ext>
            </a:extLst>
          </p:cNvPr>
          <p:cNvSpPr>
            <a:spLocks noGrp="1" noChangeArrowheads="1"/>
          </p:cNvSpPr>
          <p:nvPr>
            <p:ph idx="1"/>
          </p:nvPr>
        </p:nvSpPr>
        <p:spPr>
          <a:xfrm>
            <a:off x="457200" y="1989138"/>
            <a:ext cx="8229600" cy="4137025"/>
          </a:xfrm>
        </p:spPr>
        <p:txBody>
          <a:bodyPr/>
          <a:lstStyle/>
          <a:p>
            <a:r>
              <a:rPr lang="en-US" altLang="en-US" sz="2400" dirty="0"/>
              <a:t>Title IV-E eligibility is based only on the young adult’s circumstances at the time of re-entry:</a:t>
            </a:r>
            <a:br>
              <a:rPr lang="en-US" altLang="en-US" sz="2400" dirty="0"/>
            </a:br>
            <a:endParaRPr lang="en-US" altLang="en-US" sz="2400" dirty="0"/>
          </a:p>
          <a:p>
            <a:pPr lvl="1">
              <a:buFont typeface="Calibri" panose="020F0502020204030204" pitchFamily="34" charset="0"/>
              <a:buChar char="‐"/>
            </a:pPr>
            <a:r>
              <a:rPr lang="en-US" altLang="en-US" sz="2400" dirty="0"/>
              <a:t>Age (must be under 21)</a:t>
            </a:r>
          </a:p>
          <a:p>
            <a:pPr lvl="1">
              <a:buFont typeface="Calibri" panose="020F0502020204030204" pitchFamily="34" charset="0"/>
              <a:buChar char="‐"/>
            </a:pPr>
            <a:r>
              <a:rPr lang="en-US" altLang="en-US" sz="2400" dirty="0"/>
              <a:t>Placement in care responsibility</a:t>
            </a:r>
          </a:p>
          <a:p>
            <a:pPr lvl="1">
              <a:buFont typeface="Calibri" panose="020F0502020204030204" pitchFamily="34" charset="0"/>
              <a:buChar char="‐"/>
            </a:pPr>
            <a:r>
              <a:rPr lang="en-US" altLang="en-US" sz="2400" dirty="0"/>
              <a:t>Best interest judicial finding (within 180 days)</a:t>
            </a:r>
          </a:p>
          <a:p>
            <a:pPr lvl="1">
              <a:buFont typeface="Calibri" panose="020F0502020204030204" pitchFamily="34" charset="0"/>
              <a:buChar char="‐"/>
            </a:pPr>
            <a:r>
              <a:rPr lang="en-US" altLang="en-US" sz="2400" dirty="0"/>
              <a:t>AFDC: Technical and Financial</a:t>
            </a:r>
          </a:p>
          <a:p>
            <a:pPr lvl="1">
              <a:buFont typeface="Calibri" panose="020F0502020204030204" pitchFamily="34" charset="0"/>
              <a:buChar char="‐"/>
            </a:pPr>
            <a:r>
              <a:rPr lang="en-US" altLang="en-US" sz="2400" dirty="0"/>
              <a:t>Reimbursable placement </a:t>
            </a:r>
          </a:p>
          <a:p>
            <a:pPr lvl="1">
              <a:buFont typeface="Calibri" panose="020F0502020204030204" pitchFamily="34" charset="0"/>
              <a:buChar char="‐"/>
            </a:pPr>
            <a:endParaRPr lang="en-US" altLang="en-US" sz="2400" dirty="0"/>
          </a:p>
          <a:p>
            <a:pPr lvl="1"/>
            <a:endParaRPr lang="en-US" altLang="en-US" sz="2400" dirty="0"/>
          </a:p>
          <a:p>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59</a:t>
            </a:fld>
            <a:endParaRPr lang="es-ES"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39C7493-F310-4A5D-A7C3-9AC8F0300907}"/>
              </a:ext>
            </a:extLst>
          </p:cNvPr>
          <p:cNvSpPr>
            <a:spLocks noGrp="1" noChangeArrowheads="1"/>
          </p:cNvSpPr>
          <p:nvPr>
            <p:ph type="title"/>
          </p:nvPr>
        </p:nvSpPr>
        <p:spPr>
          <a:xfrm>
            <a:off x="457200" y="274638"/>
            <a:ext cx="8229600" cy="922337"/>
          </a:xfrm>
        </p:spPr>
        <p:txBody>
          <a:bodyPr/>
          <a:lstStyle/>
          <a:p>
            <a:r>
              <a:rPr lang="en-US" altLang="en-US"/>
              <a:t>Title IV-E EFC Program</a:t>
            </a:r>
          </a:p>
        </p:txBody>
      </p:sp>
      <p:sp>
        <p:nvSpPr>
          <p:cNvPr id="5" name="Content Placeholder 2">
            <a:extLst>
              <a:ext uri="{FF2B5EF4-FFF2-40B4-BE49-F238E27FC236}">
                <a16:creationId xmlns:a16="http://schemas.microsoft.com/office/drawing/2014/main" id="{17427DF3-3DE9-46E2-80AB-3C1FD398359F}"/>
              </a:ext>
            </a:extLst>
          </p:cNvPr>
          <p:cNvSpPr>
            <a:spLocks noGrp="1"/>
          </p:cNvSpPr>
          <p:nvPr>
            <p:ph idx="1"/>
          </p:nvPr>
        </p:nvSpPr>
        <p:spPr>
          <a:xfrm>
            <a:off x="457200" y="1989138"/>
            <a:ext cx="8229600" cy="3887787"/>
          </a:xfrm>
        </p:spPr>
        <p:txBody>
          <a:bodyPr/>
          <a:lstStyle/>
          <a:p>
            <a:pPr>
              <a:defRPr/>
            </a:pPr>
            <a:r>
              <a:rPr lang="en-US" altLang="en-US" sz="2400" dirty="0">
                <a:ea typeface="+mj-ea"/>
                <a:cs typeface="+mj-cs"/>
              </a:rPr>
              <a:t>The EFC program is currently funded with general revenue/state funds.</a:t>
            </a:r>
            <a:br>
              <a:rPr lang="en-US" altLang="en-US" sz="2400" dirty="0">
                <a:ea typeface="+mj-ea"/>
                <a:cs typeface="+mj-cs"/>
              </a:rPr>
            </a:br>
            <a:endParaRPr lang="en-US" altLang="en-US" sz="2400" dirty="0">
              <a:ea typeface="+mj-ea"/>
              <a:cs typeface="+mj-cs"/>
            </a:endParaRPr>
          </a:p>
          <a:p>
            <a:pPr>
              <a:defRPr/>
            </a:pPr>
            <a:r>
              <a:rPr lang="en-US" altLang="en-US" sz="2400" dirty="0">
                <a:ea typeface="+mj-ea"/>
                <a:cs typeface="+mj-cs"/>
              </a:rPr>
              <a:t>Florida has elected to move to a federally-funded Title IV-E program to </a:t>
            </a:r>
            <a:r>
              <a:rPr lang="en-US" sz="2400" dirty="0"/>
              <a:t>provide foster care services for young adults age 18-21.</a:t>
            </a:r>
            <a:br>
              <a:rPr lang="en-US" sz="2400" dirty="0"/>
            </a:br>
            <a:endParaRPr lang="en-US" sz="2400" dirty="0"/>
          </a:p>
          <a:p>
            <a:pPr>
              <a:defRPr/>
            </a:pPr>
            <a:r>
              <a:rPr lang="en-US" altLang="en-US" sz="2400" dirty="0"/>
              <a:t>General revenue/state funds can still be used, however, Title IV-E funding is preferred.</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a:t>
            </a:fld>
            <a:endParaRPr lang="es-ES" altLang="en-US" dirty="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CD13E5F-35C9-427C-8DA5-F3385162D75B}"/>
              </a:ext>
            </a:extLst>
          </p:cNvPr>
          <p:cNvSpPr>
            <a:spLocks noGrp="1" noChangeArrowheads="1"/>
          </p:cNvSpPr>
          <p:nvPr>
            <p:ph type="title"/>
          </p:nvPr>
        </p:nvSpPr>
        <p:spPr>
          <a:xfrm>
            <a:off x="457200" y="188913"/>
            <a:ext cx="8229600" cy="1143000"/>
          </a:xfrm>
        </p:spPr>
        <p:txBody>
          <a:bodyPr/>
          <a:lstStyle/>
          <a:p>
            <a:r>
              <a:rPr lang="en-US" altLang="en-US" dirty="0"/>
              <a:t>How to Determine </a:t>
            </a:r>
            <a:br>
              <a:rPr lang="en-US" altLang="en-US" dirty="0"/>
            </a:br>
            <a:r>
              <a:rPr lang="en-US" altLang="en-US" dirty="0"/>
              <a:t>Title IV-E Eligibility, </a:t>
            </a:r>
            <a:r>
              <a:rPr lang="en-US" altLang="en-US" sz="4000" dirty="0"/>
              <a:t>cont. </a:t>
            </a:r>
          </a:p>
        </p:txBody>
      </p:sp>
      <p:sp>
        <p:nvSpPr>
          <p:cNvPr id="155651" name="Content Placeholder 2">
            <a:extLst>
              <a:ext uri="{FF2B5EF4-FFF2-40B4-BE49-F238E27FC236}">
                <a16:creationId xmlns:a16="http://schemas.microsoft.com/office/drawing/2014/main" id="{CEF02583-A79B-465B-85AD-7F46426D91EE}"/>
              </a:ext>
            </a:extLst>
          </p:cNvPr>
          <p:cNvSpPr>
            <a:spLocks noGrp="1" noChangeArrowheads="1"/>
          </p:cNvSpPr>
          <p:nvPr>
            <p:ph idx="1"/>
          </p:nvPr>
        </p:nvSpPr>
        <p:spPr>
          <a:xfrm>
            <a:off x="457200" y="1989138"/>
            <a:ext cx="8229600" cy="4392190"/>
          </a:xfrm>
        </p:spPr>
        <p:txBody>
          <a:bodyPr/>
          <a:lstStyle/>
          <a:p>
            <a:pPr>
              <a:buFont typeface="Arial" panose="020B0604020202020204" pitchFamily="34" charset="0"/>
              <a:buChar char="•"/>
            </a:pPr>
            <a:r>
              <a:rPr lang="en-US" altLang="en-US" sz="2800" dirty="0"/>
              <a:t>Placement in care responsibility</a:t>
            </a:r>
          </a:p>
          <a:p>
            <a:pPr marL="625475" lvl="1">
              <a:buFont typeface="Calibri" panose="020F0502020204030204" pitchFamily="34" charset="0"/>
              <a:buChar char="‐"/>
            </a:pPr>
            <a:r>
              <a:rPr lang="en-US" altLang="en-US" sz="2400" dirty="0"/>
              <a:t>Obtained in VPA and then ongoing in judicial review orders</a:t>
            </a:r>
          </a:p>
          <a:p>
            <a:pPr marL="457200" lvl="1" indent="0">
              <a:buNone/>
            </a:pPr>
            <a:endParaRPr lang="en-US" altLang="en-US" sz="2400" dirty="0"/>
          </a:p>
          <a:p>
            <a:pPr>
              <a:buFont typeface="Arial" panose="020B0604020202020204" pitchFamily="34" charset="0"/>
              <a:buChar char="•"/>
            </a:pPr>
            <a:r>
              <a:rPr lang="en-US" altLang="en-US" sz="2800" dirty="0"/>
              <a:t>Best interest judicial finding (within 180 days)</a:t>
            </a:r>
          </a:p>
          <a:p>
            <a:pPr marL="625475" lvl="1">
              <a:buFont typeface="Calibri" panose="020F0502020204030204" pitchFamily="34" charset="0"/>
              <a:buChar char="‐"/>
            </a:pPr>
            <a:r>
              <a:rPr lang="en-US" altLang="en-US" sz="2400" dirty="0"/>
              <a:t>Eligible, Reimbursable for day 1 to day 180</a:t>
            </a:r>
          </a:p>
          <a:p>
            <a:pPr marL="625475" lvl="1">
              <a:buFont typeface="Calibri" panose="020F0502020204030204" pitchFamily="34" charset="0"/>
              <a:buChar char="‐"/>
            </a:pPr>
            <a:r>
              <a:rPr lang="en-US" altLang="en-US" sz="2400" dirty="0"/>
              <a:t>If not made, as of day 181 young adult is IV-E INELIGIBLE for remainder of removal episode</a:t>
            </a:r>
          </a:p>
          <a:p>
            <a:pPr lvl="1"/>
            <a:endParaRPr lang="en-US" altLang="en-US" sz="2400" dirty="0"/>
          </a:p>
          <a:p>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60</a:t>
            </a:fld>
            <a:endParaRPr lang="es-ES" altLang="en-US" dirty="0"/>
          </a:p>
        </p:txBody>
      </p:sp>
    </p:spTree>
    <p:custDataLst>
      <p:tags r:id="rId1"/>
    </p:custDataLst>
    <p:extLst>
      <p:ext uri="{BB962C8B-B14F-4D97-AF65-F5344CB8AC3E}">
        <p14:creationId xmlns:p14="http://schemas.microsoft.com/office/powerpoint/2010/main" val="4210632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1CD13E5F-35C9-427C-8DA5-F3385162D75B}"/>
              </a:ext>
            </a:extLst>
          </p:cNvPr>
          <p:cNvSpPr>
            <a:spLocks noGrp="1" noChangeArrowheads="1"/>
          </p:cNvSpPr>
          <p:nvPr>
            <p:ph type="title"/>
          </p:nvPr>
        </p:nvSpPr>
        <p:spPr>
          <a:xfrm>
            <a:off x="457200" y="188913"/>
            <a:ext cx="8229600" cy="1143000"/>
          </a:xfrm>
        </p:spPr>
        <p:txBody>
          <a:bodyPr/>
          <a:lstStyle/>
          <a:p>
            <a:r>
              <a:rPr lang="en-US" altLang="en-US" dirty="0"/>
              <a:t>How to Determine </a:t>
            </a:r>
            <a:br>
              <a:rPr lang="en-US" altLang="en-US" dirty="0"/>
            </a:br>
            <a:r>
              <a:rPr lang="en-US" altLang="en-US" dirty="0"/>
              <a:t>Title IV-E Eligibility, </a:t>
            </a:r>
            <a:r>
              <a:rPr lang="en-US" altLang="en-US" sz="4000" dirty="0"/>
              <a:t>cont. </a:t>
            </a:r>
          </a:p>
        </p:txBody>
      </p:sp>
      <p:sp>
        <p:nvSpPr>
          <p:cNvPr id="155651" name="Content Placeholder 2">
            <a:extLst>
              <a:ext uri="{FF2B5EF4-FFF2-40B4-BE49-F238E27FC236}">
                <a16:creationId xmlns:a16="http://schemas.microsoft.com/office/drawing/2014/main" id="{CEF02583-A79B-465B-85AD-7F46426D91EE}"/>
              </a:ext>
            </a:extLst>
          </p:cNvPr>
          <p:cNvSpPr>
            <a:spLocks noGrp="1" noChangeArrowheads="1"/>
          </p:cNvSpPr>
          <p:nvPr>
            <p:ph idx="1"/>
          </p:nvPr>
        </p:nvSpPr>
        <p:spPr>
          <a:xfrm>
            <a:off x="457200" y="1989138"/>
            <a:ext cx="8229600" cy="4392190"/>
          </a:xfrm>
        </p:spPr>
        <p:txBody>
          <a:bodyPr/>
          <a:lstStyle/>
          <a:p>
            <a:pPr>
              <a:buFont typeface="Arial" panose="020B0604020202020204" pitchFamily="34" charset="0"/>
              <a:buChar char="•"/>
            </a:pPr>
            <a:r>
              <a:rPr lang="en-US" altLang="en-US" sz="2800" dirty="0"/>
              <a:t>AFDC Technical</a:t>
            </a:r>
          </a:p>
          <a:p>
            <a:pPr marL="625475" lvl="1">
              <a:buFont typeface="Calibri" panose="020F0502020204030204" pitchFamily="34" charset="0"/>
              <a:buChar char="‐"/>
            </a:pPr>
            <a:r>
              <a:rPr lang="en-US" altLang="en-US" sz="2400" dirty="0"/>
              <a:t>Young Adult is their own Specific Relative for Removal Home</a:t>
            </a:r>
          </a:p>
          <a:p>
            <a:pPr marL="625475" lvl="1">
              <a:buFont typeface="Calibri" panose="020F0502020204030204" pitchFamily="34" charset="0"/>
              <a:buChar char="‐"/>
            </a:pPr>
            <a:r>
              <a:rPr lang="en-US" altLang="en-US" sz="2400" dirty="0"/>
              <a:t>Deprivation: same reasons apply</a:t>
            </a:r>
          </a:p>
          <a:p>
            <a:pPr marL="457200" lvl="1" indent="0">
              <a:buNone/>
            </a:pPr>
            <a:endParaRPr lang="en-US" altLang="en-US" sz="2400" dirty="0"/>
          </a:p>
          <a:p>
            <a:pPr>
              <a:buFont typeface="Arial" panose="020B0604020202020204" pitchFamily="34" charset="0"/>
              <a:buChar char="•"/>
            </a:pPr>
            <a:r>
              <a:rPr lang="en-US" altLang="en-US" sz="2800" dirty="0"/>
              <a:t>AFDC Financial </a:t>
            </a:r>
            <a:r>
              <a:rPr lang="en-US" altLang="en-US" sz="2400" dirty="0"/>
              <a:t> </a:t>
            </a:r>
          </a:p>
          <a:p>
            <a:pPr marL="625475" lvl="1">
              <a:buFont typeface="Calibri" panose="020F0502020204030204" pitchFamily="34" charset="0"/>
              <a:buChar char="‐"/>
            </a:pPr>
            <a:r>
              <a:rPr lang="en-US" altLang="en-US" sz="2400" dirty="0"/>
              <a:t>SFU = 1 (young adult only)</a:t>
            </a:r>
          </a:p>
          <a:p>
            <a:pPr marL="625475" lvl="1">
              <a:buFont typeface="Calibri" panose="020F0502020204030204" pitchFamily="34" charset="0"/>
              <a:buChar char="‐"/>
            </a:pPr>
            <a:r>
              <a:rPr lang="en-US" altLang="en-US" sz="2400" dirty="0"/>
              <a:t>If SSI recipient, excluded and SFU = 0</a:t>
            </a:r>
          </a:p>
          <a:p>
            <a:pPr lvl="1"/>
            <a:endParaRPr lang="en-US" altLang="en-US" sz="2400" dirty="0"/>
          </a:p>
          <a:p>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61</a:t>
            </a:fld>
            <a:endParaRPr lang="es-ES" altLang="en-US" dirty="0"/>
          </a:p>
        </p:txBody>
      </p:sp>
    </p:spTree>
    <p:custDataLst>
      <p:tags r:id="rId1"/>
    </p:custDataLst>
    <p:extLst>
      <p:ext uri="{BB962C8B-B14F-4D97-AF65-F5344CB8AC3E}">
        <p14:creationId xmlns:p14="http://schemas.microsoft.com/office/powerpoint/2010/main" val="4131913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992DC2E4-62D6-44E7-8C00-87ADF63ACD7E}"/>
              </a:ext>
            </a:extLst>
          </p:cNvPr>
          <p:cNvSpPr>
            <a:spLocks noGrp="1" noChangeArrowheads="1"/>
          </p:cNvSpPr>
          <p:nvPr>
            <p:ph type="title"/>
          </p:nvPr>
        </p:nvSpPr>
        <p:spPr>
          <a:xfrm>
            <a:off x="457200" y="274638"/>
            <a:ext cx="8229600" cy="941387"/>
          </a:xfrm>
        </p:spPr>
        <p:txBody>
          <a:bodyPr/>
          <a:lstStyle/>
          <a:p>
            <a:r>
              <a:rPr lang="en-US" altLang="en-US"/>
              <a:t>FSFN Documentation</a:t>
            </a:r>
            <a:endParaRPr lang="en-US" altLang="en-US" sz="3600"/>
          </a:p>
        </p:txBody>
      </p:sp>
      <p:sp>
        <p:nvSpPr>
          <p:cNvPr id="3" name="Content Placeholder 2">
            <a:extLst>
              <a:ext uri="{FF2B5EF4-FFF2-40B4-BE49-F238E27FC236}">
                <a16:creationId xmlns:a16="http://schemas.microsoft.com/office/drawing/2014/main" id="{798D420D-3E39-4681-9449-50B6F542C4B6}"/>
              </a:ext>
            </a:extLst>
          </p:cNvPr>
          <p:cNvSpPr>
            <a:spLocks noGrp="1"/>
          </p:cNvSpPr>
          <p:nvPr>
            <p:ph idx="1"/>
          </p:nvPr>
        </p:nvSpPr>
        <p:spPr>
          <a:xfrm>
            <a:off x="457200" y="1844675"/>
            <a:ext cx="8229600" cy="4370388"/>
          </a:xfrm>
        </p:spPr>
        <p:txBody>
          <a:bodyPr/>
          <a:lstStyle/>
          <a:p>
            <a:pPr>
              <a:buFont typeface="Arial" panose="020B0604020202020204" pitchFamily="34" charset="0"/>
              <a:buChar char="•"/>
              <a:defRPr/>
            </a:pPr>
            <a:r>
              <a:rPr lang="en-US" sz="2400" dirty="0">
                <a:ea typeface="+mj-ea"/>
                <a:cs typeface="+mj-cs"/>
              </a:rPr>
              <a:t>The following data must be entered before working on the Title IV-E EFC eligibility determination:</a:t>
            </a:r>
            <a:br>
              <a:rPr lang="en-US" sz="2400" dirty="0">
                <a:ea typeface="+mj-ea"/>
                <a:cs typeface="+mj-cs"/>
              </a:rPr>
            </a:br>
            <a:endParaRPr lang="en-US" sz="2400" dirty="0">
              <a:ea typeface="+mj-ea"/>
              <a:cs typeface="+mj-cs"/>
            </a:endParaRPr>
          </a:p>
          <a:p>
            <a:pPr marL="625475">
              <a:buFont typeface="Calibri" panose="020F0502020204030204" pitchFamily="34" charset="0"/>
              <a:buChar char="‐"/>
              <a:defRPr/>
            </a:pPr>
            <a:r>
              <a:rPr lang="en-US" sz="2400" dirty="0">
                <a:ea typeface="+mj-ea"/>
                <a:cs typeface="+mj-cs"/>
              </a:rPr>
              <a:t>Person Management must document citizenship status and date of birth.</a:t>
            </a:r>
            <a:br>
              <a:rPr lang="en-US" sz="2400" dirty="0">
                <a:ea typeface="+mj-ea"/>
                <a:cs typeface="+mj-cs"/>
              </a:rPr>
            </a:br>
            <a:endParaRPr lang="en-US" sz="2400" dirty="0">
              <a:ea typeface="+mj-ea"/>
              <a:cs typeface="+mj-cs"/>
            </a:endParaRPr>
          </a:p>
          <a:p>
            <a:pPr marL="625475">
              <a:buFont typeface="Calibri" panose="020F0502020204030204" pitchFamily="34" charset="0"/>
              <a:buChar char="‐"/>
              <a:defRPr/>
            </a:pPr>
            <a:r>
              <a:rPr lang="en-US" sz="2400" dirty="0">
                <a:ea typeface="+mj-ea"/>
                <a:cs typeface="+mj-cs"/>
              </a:rPr>
              <a:t>Assets and Employment module must document all income and assets/resources for the month of entry.</a:t>
            </a:r>
            <a:br>
              <a:rPr lang="en-US" sz="2400" dirty="0">
                <a:ea typeface="+mj-ea"/>
                <a:cs typeface="+mj-cs"/>
              </a:rPr>
            </a:br>
            <a:endParaRPr lang="en-US" sz="2400" dirty="0">
              <a:ea typeface="+mj-ea"/>
              <a:cs typeface="+mj-cs"/>
            </a:endParaRPr>
          </a:p>
          <a:p>
            <a:pPr marL="625475">
              <a:buFont typeface="Calibri" panose="020F0502020204030204" pitchFamily="34" charset="0"/>
              <a:buChar char="‐"/>
              <a:defRPr/>
            </a:pPr>
            <a:r>
              <a:rPr lang="en-US" sz="2400" dirty="0">
                <a:ea typeface="+mj-ea"/>
                <a:cs typeface="+mj-cs"/>
              </a:rPr>
              <a:t>Upload, as a legal document, the court order containing the best interest finding (if made).</a:t>
            </a:r>
          </a:p>
          <a:p>
            <a:pPr marL="800100">
              <a:buFont typeface="Arial" panose="020B0604020202020204" pitchFamily="34" charset="0"/>
              <a:buChar char="•"/>
              <a:defRPr/>
            </a:pPr>
            <a:endParaRPr lang="en-US" sz="2400" dirty="0">
              <a:ea typeface="+mj-ea"/>
              <a:cs typeface="+mj-cs"/>
            </a:endParaRPr>
          </a:p>
          <a:p>
            <a:pPr marL="0" indent="0">
              <a:buFontTx/>
              <a:buNone/>
              <a:defRPr/>
            </a:pPr>
            <a:endParaRPr lang="en-US" sz="2400" dirty="0"/>
          </a:p>
          <a:p>
            <a:pPr>
              <a:defRPr/>
            </a:pPr>
            <a:endParaRPr 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62</a:t>
            </a:fld>
            <a:endParaRPr lang="es-ES" altLang="en-US" dirty="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FFAC3-DCC6-444A-9FF8-B461819E2704}"/>
              </a:ext>
            </a:extLst>
          </p:cNvPr>
          <p:cNvPicPr>
            <a:picLocks noChangeAspect="1"/>
          </p:cNvPicPr>
          <p:nvPr/>
        </p:nvPicPr>
        <p:blipFill>
          <a:blip r:embed="rId3"/>
          <a:stretch>
            <a:fillRect/>
          </a:stretch>
        </p:blipFill>
        <p:spPr>
          <a:xfrm>
            <a:off x="395536" y="383879"/>
            <a:ext cx="8352928" cy="6090241"/>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63</a:t>
            </a:fld>
            <a:endParaRPr lang="es-ES" altLang="en-US"/>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CA2131-F87F-450C-A5B5-923245C1AD89}"/>
              </a:ext>
            </a:extLst>
          </p:cNvPr>
          <p:cNvPicPr>
            <a:picLocks noChangeAspect="1"/>
          </p:cNvPicPr>
          <p:nvPr/>
        </p:nvPicPr>
        <p:blipFill>
          <a:blip r:embed="rId3"/>
          <a:stretch>
            <a:fillRect/>
          </a:stretch>
        </p:blipFill>
        <p:spPr>
          <a:xfrm>
            <a:off x="432792" y="440668"/>
            <a:ext cx="8278415" cy="5976664"/>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64</a:t>
            </a:fld>
            <a:endParaRPr lang="es-ES" altLang="en-US"/>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27EC9C-D8C8-421C-93B0-D6740E448988}"/>
              </a:ext>
            </a:extLst>
          </p:cNvPr>
          <p:cNvPicPr>
            <a:picLocks noChangeAspect="1"/>
          </p:cNvPicPr>
          <p:nvPr/>
        </p:nvPicPr>
        <p:blipFill>
          <a:blip r:embed="rId3"/>
          <a:stretch>
            <a:fillRect/>
          </a:stretch>
        </p:blipFill>
        <p:spPr>
          <a:xfrm>
            <a:off x="590850" y="404664"/>
            <a:ext cx="7962299" cy="6048672"/>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65</a:t>
            </a:fld>
            <a:endParaRPr lang="es-ES" altLang="en-US"/>
          </a:p>
        </p:txBody>
      </p:sp>
    </p:spTree>
    <p:custDataLst>
      <p:tags r:id="rId1"/>
    </p:custDataLst>
    <p:extLst>
      <p:ext uri="{BB962C8B-B14F-4D97-AF65-F5344CB8AC3E}">
        <p14:creationId xmlns:p14="http://schemas.microsoft.com/office/powerpoint/2010/main" val="1162227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CE543-AE31-4661-869C-90629EE28837}"/>
              </a:ext>
            </a:extLst>
          </p:cNvPr>
          <p:cNvPicPr>
            <a:picLocks noChangeAspect="1"/>
          </p:cNvPicPr>
          <p:nvPr/>
        </p:nvPicPr>
        <p:blipFill>
          <a:blip r:embed="rId3"/>
          <a:stretch>
            <a:fillRect/>
          </a:stretch>
        </p:blipFill>
        <p:spPr>
          <a:xfrm>
            <a:off x="683568" y="420091"/>
            <a:ext cx="7776864" cy="6017818"/>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66</a:t>
            </a:fld>
            <a:endParaRPr lang="es-ES" altLang="en-US"/>
          </a:p>
        </p:txBody>
      </p:sp>
    </p:spTree>
    <p:custDataLst>
      <p:tags r:id="rId1"/>
    </p:custDataLst>
    <p:extLst>
      <p:ext uri="{BB962C8B-B14F-4D97-AF65-F5344CB8AC3E}">
        <p14:creationId xmlns:p14="http://schemas.microsoft.com/office/powerpoint/2010/main" val="3958146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1657A-7EEA-4A90-8927-AF84E6993CB8}"/>
              </a:ext>
            </a:extLst>
          </p:cNvPr>
          <p:cNvPicPr>
            <a:picLocks noChangeAspect="1"/>
          </p:cNvPicPr>
          <p:nvPr/>
        </p:nvPicPr>
        <p:blipFill>
          <a:blip r:embed="rId3"/>
          <a:stretch>
            <a:fillRect/>
          </a:stretch>
        </p:blipFill>
        <p:spPr>
          <a:xfrm>
            <a:off x="1088738" y="2528900"/>
            <a:ext cx="6966523" cy="1800200"/>
          </a:xfrm>
          <a:prstGeom prst="rect">
            <a:avLst/>
          </a:prstGeom>
        </p:spPr>
      </p:pic>
      <p:sp>
        <p:nvSpPr>
          <p:cNvPr id="3" name="Slide Number Placeholder 2"/>
          <p:cNvSpPr>
            <a:spLocks noGrp="1"/>
          </p:cNvSpPr>
          <p:nvPr>
            <p:ph type="sldNum" sz="quarter" idx="12"/>
          </p:nvPr>
        </p:nvSpPr>
        <p:spPr/>
        <p:txBody>
          <a:bodyPr/>
          <a:lstStyle/>
          <a:p>
            <a:pPr>
              <a:defRPr/>
            </a:pPr>
            <a:fld id="{DB79A3B0-9CE6-44F3-809E-7F93666E5294}" type="slidenum">
              <a:rPr lang="es-ES" altLang="en-US" smtClean="0"/>
              <a:pPr>
                <a:defRPr/>
              </a:pPr>
              <a:t>67</a:t>
            </a:fld>
            <a:endParaRPr lang="es-ES" altLang="en-US"/>
          </a:p>
        </p:txBody>
      </p:sp>
    </p:spTree>
    <p:custDataLst>
      <p:tags r:id="rId1"/>
    </p:custDataLst>
    <p:extLst>
      <p:ext uri="{BB962C8B-B14F-4D97-AF65-F5344CB8AC3E}">
        <p14:creationId xmlns:p14="http://schemas.microsoft.com/office/powerpoint/2010/main" val="1250725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58EFFDC1-6E75-485A-8EFA-42C79D4CC544}"/>
              </a:ext>
            </a:extLst>
          </p:cNvPr>
          <p:cNvSpPr>
            <a:spLocks noGrp="1" noChangeArrowheads="1"/>
          </p:cNvSpPr>
          <p:nvPr>
            <p:ph type="title" idx="4294967295"/>
          </p:nvPr>
        </p:nvSpPr>
        <p:spPr>
          <a:xfrm>
            <a:off x="0" y="274638"/>
            <a:ext cx="8229600" cy="1143000"/>
          </a:xfrm>
        </p:spPr>
        <p:txBody>
          <a:bodyPr/>
          <a:lstStyle/>
          <a:p>
            <a:r>
              <a:rPr lang="en-US" altLang="en-US" dirty="0"/>
              <a:t>FSFN Training Sandbox</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79A3B0-9CE6-44F3-809E-7F93666E5294}" type="slidenum">
              <a:rPr kumimoji="0" lang="es-E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s-E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50">
            <a:extLst>
              <a:ext uri="{FF2B5EF4-FFF2-40B4-BE49-F238E27FC236}">
                <a16:creationId xmlns:a16="http://schemas.microsoft.com/office/drawing/2014/main" id="{6F3CEF6C-D011-4BCB-9AF6-6557ADE6FB95}"/>
              </a:ext>
            </a:extLst>
          </p:cNvPr>
          <p:cNvSpPr txBox="1">
            <a:spLocks noChangeArrowheads="1"/>
          </p:cNvSpPr>
          <p:nvPr/>
        </p:nvSpPr>
        <p:spPr>
          <a:xfrm>
            <a:off x="395536" y="3068960"/>
            <a:ext cx="8207375" cy="1368425"/>
          </a:xfrm>
          <a:prstGeom prst="rect">
            <a:avLst/>
          </a:prstGeom>
        </p:spPr>
        <p:txBody>
          <a:bodyPr anchor="ct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Y" altLang="en-US" sz="7200" b="1" i="0" u="none" strike="noStrike" kern="1200" cap="none" spc="0" normalizeH="0" baseline="0" noProof="0" dirty="0">
                <a:ln>
                  <a:noFill/>
                </a:ln>
                <a:solidFill>
                  <a:srgbClr val="006666"/>
                </a:solidFill>
                <a:effectLst/>
                <a:uLnTx/>
                <a:uFillTx/>
                <a:latin typeface="Arial"/>
                <a:ea typeface="+mj-ea"/>
                <a:cs typeface="Arial"/>
              </a:rPr>
              <a:t>fsfn.dcf.state.fl.us</a:t>
            </a:r>
            <a:endParaRPr kumimoji="0" lang="es-ES" altLang="en-US" sz="7200" b="1" i="0" u="none" strike="noStrike" kern="1200" cap="none" spc="0" normalizeH="0" baseline="0" noProof="0" dirty="0">
              <a:ln>
                <a:noFill/>
              </a:ln>
              <a:solidFill>
                <a:srgbClr val="006666"/>
              </a:solidFill>
              <a:effectLst/>
              <a:uLnTx/>
              <a:uFillTx/>
              <a:latin typeface="Arial"/>
              <a:ea typeface="+mj-ea"/>
              <a:cs typeface="Arial"/>
            </a:endParaRPr>
          </a:p>
        </p:txBody>
      </p:sp>
    </p:spTree>
    <p:custDataLst>
      <p:tags r:id="rId1"/>
    </p:custDataLst>
    <p:extLst>
      <p:ext uri="{BB962C8B-B14F-4D97-AF65-F5344CB8AC3E}">
        <p14:creationId xmlns:p14="http://schemas.microsoft.com/office/powerpoint/2010/main" val="718058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58EFFDC1-6E75-485A-8EFA-42C79D4CC544}"/>
              </a:ext>
            </a:extLst>
          </p:cNvPr>
          <p:cNvSpPr>
            <a:spLocks noGrp="1" noChangeArrowheads="1"/>
          </p:cNvSpPr>
          <p:nvPr>
            <p:ph type="title" idx="4294967295"/>
          </p:nvPr>
        </p:nvSpPr>
        <p:spPr>
          <a:xfrm>
            <a:off x="0" y="274638"/>
            <a:ext cx="8229600" cy="1143000"/>
          </a:xfrm>
        </p:spPr>
        <p:txBody>
          <a:bodyPr/>
          <a:lstStyle/>
          <a:p>
            <a:r>
              <a:rPr lang="en-US" altLang="en-US" dirty="0"/>
              <a:t>FSFN Training Sandbox</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79A3B0-9CE6-44F3-809E-7F93666E5294}" type="slidenum">
              <a:rPr kumimoji="0" lang="es-E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s-ES" alt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150">
            <a:extLst>
              <a:ext uri="{FF2B5EF4-FFF2-40B4-BE49-F238E27FC236}">
                <a16:creationId xmlns:a16="http://schemas.microsoft.com/office/drawing/2014/main" id="{6F3CEF6C-D011-4BCB-9AF6-6557ADE6FB95}"/>
              </a:ext>
            </a:extLst>
          </p:cNvPr>
          <p:cNvSpPr txBox="1">
            <a:spLocks noChangeArrowheads="1"/>
          </p:cNvSpPr>
          <p:nvPr/>
        </p:nvSpPr>
        <p:spPr>
          <a:xfrm>
            <a:off x="179512" y="3068960"/>
            <a:ext cx="8640960" cy="1368425"/>
          </a:xfrm>
          <a:prstGeom prst="rect">
            <a:avLst/>
          </a:prstGeom>
        </p:spPr>
        <p:txBody>
          <a:bodyPr anchor="ct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6666"/>
                </a:solidFill>
                <a:effectLst/>
                <a:uLnTx/>
                <a:uFillTx/>
                <a:latin typeface="Arial"/>
                <a:ea typeface="+mj-ea"/>
                <a:cs typeface="Arial"/>
              </a:rPr>
              <a:t>User name: </a:t>
            </a:r>
            <a:r>
              <a:rPr kumimoji="0" lang="en-US" sz="7200" b="1" i="0" u="none" strike="noStrike" kern="1200" cap="none" spc="0" normalizeH="0" baseline="0" noProof="0" dirty="0">
                <a:ln>
                  <a:noFill/>
                </a:ln>
                <a:solidFill>
                  <a:srgbClr val="006666"/>
                </a:solidFill>
                <a:effectLst/>
                <a:uLnTx/>
                <a:uFillTx/>
                <a:latin typeface="Arial"/>
                <a:ea typeface="+mj-ea"/>
                <a:cs typeface="Arial"/>
              </a:rPr>
              <a:t>D20FSFN07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6666"/>
                </a:solidFill>
                <a:effectLst/>
                <a:uLnTx/>
                <a:uFillTx/>
                <a:latin typeface="Arial"/>
                <a:ea typeface="+mj-ea"/>
                <a:cs typeface="Arial"/>
              </a:rPr>
              <a:t>Password:</a:t>
            </a:r>
            <a:r>
              <a:rPr kumimoji="0" lang="en-US" altLang="en-US" sz="7200" b="1" i="0" u="none" strike="noStrike" kern="1200" cap="none" spc="0" normalizeH="0" baseline="0" noProof="0" dirty="0">
                <a:ln>
                  <a:noFill/>
                </a:ln>
                <a:solidFill>
                  <a:srgbClr val="006666"/>
                </a:solidFill>
                <a:effectLst/>
                <a:uLnTx/>
                <a:uFillTx/>
                <a:latin typeface="Arial"/>
                <a:ea typeface="+mj-ea"/>
                <a:cs typeface="Arial"/>
              </a:rPr>
              <a:t> sandbox2</a:t>
            </a:r>
            <a:endParaRPr kumimoji="0" lang="es-ES" altLang="en-US" sz="7200" b="1" i="0" u="none" strike="noStrike" kern="1200" cap="none" spc="0" normalizeH="0" baseline="0" noProof="0" dirty="0">
              <a:ln>
                <a:noFill/>
              </a:ln>
              <a:solidFill>
                <a:srgbClr val="006666"/>
              </a:solidFill>
              <a:effectLst/>
              <a:uLnTx/>
              <a:uFillTx/>
              <a:latin typeface="Arial"/>
              <a:ea typeface="+mj-ea"/>
              <a:cs typeface="Arial"/>
            </a:endParaRPr>
          </a:p>
        </p:txBody>
      </p:sp>
    </p:spTree>
    <p:custDataLst>
      <p:tags r:id="rId1"/>
    </p:custDataLst>
    <p:extLst>
      <p:ext uri="{BB962C8B-B14F-4D97-AF65-F5344CB8AC3E}">
        <p14:creationId xmlns:p14="http://schemas.microsoft.com/office/powerpoint/2010/main" val="370741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A6C0E2E-4F8E-4563-B42D-236BF4ADA90B}"/>
              </a:ext>
            </a:extLst>
          </p:cNvPr>
          <p:cNvSpPr>
            <a:spLocks noGrp="1" noChangeArrowheads="1"/>
          </p:cNvSpPr>
          <p:nvPr>
            <p:ph type="title"/>
          </p:nvPr>
        </p:nvSpPr>
        <p:spPr>
          <a:xfrm>
            <a:off x="457200" y="274638"/>
            <a:ext cx="8229600" cy="922337"/>
          </a:xfrm>
        </p:spPr>
        <p:txBody>
          <a:bodyPr/>
          <a:lstStyle/>
          <a:p>
            <a:r>
              <a:rPr lang="en-US" altLang="en-US"/>
              <a:t>Program Policy Changes</a:t>
            </a:r>
          </a:p>
        </p:txBody>
      </p:sp>
      <p:graphicFrame>
        <p:nvGraphicFramePr>
          <p:cNvPr id="2" name="Table 1">
            <a:extLst>
              <a:ext uri="{FF2B5EF4-FFF2-40B4-BE49-F238E27FC236}">
                <a16:creationId xmlns:a16="http://schemas.microsoft.com/office/drawing/2014/main" id="{269AC85E-3B78-416F-B852-56DE2AEC2676}"/>
              </a:ext>
            </a:extLst>
          </p:cNvPr>
          <p:cNvGraphicFramePr>
            <a:graphicFrameLocks noGrp="1"/>
          </p:cNvGraphicFramePr>
          <p:nvPr>
            <p:extLst>
              <p:ext uri="{D42A27DB-BD31-4B8C-83A1-F6EECF244321}">
                <p14:modId xmlns:p14="http://schemas.microsoft.com/office/powerpoint/2010/main" val="3139662531"/>
              </p:ext>
            </p:extLst>
          </p:nvPr>
        </p:nvGraphicFramePr>
        <p:xfrm>
          <a:off x="323850" y="1628775"/>
          <a:ext cx="8496300" cy="4785120"/>
        </p:xfrm>
        <a:graphic>
          <a:graphicData uri="http://schemas.openxmlformats.org/drawingml/2006/table">
            <a:tbl>
              <a:tblPr firstRow="1" bandRow="1">
                <a:tableStyleId>{69CF1AB2-1976-4502-BF36-3FF5EA218861}</a:tableStyleId>
              </a:tblPr>
              <a:tblGrid>
                <a:gridCol w="2832100">
                  <a:extLst>
                    <a:ext uri="{9D8B030D-6E8A-4147-A177-3AD203B41FA5}">
                      <a16:colId xmlns:a16="http://schemas.microsoft.com/office/drawing/2014/main" val="20000"/>
                    </a:ext>
                  </a:extLst>
                </a:gridCol>
                <a:gridCol w="2832100">
                  <a:extLst>
                    <a:ext uri="{9D8B030D-6E8A-4147-A177-3AD203B41FA5}">
                      <a16:colId xmlns:a16="http://schemas.microsoft.com/office/drawing/2014/main" val="20001"/>
                    </a:ext>
                  </a:extLst>
                </a:gridCol>
                <a:gridCol w="2832100">
                  <a:extLst>
                    <a:ext uri="{9D8B030D-6E8A-4147-A177-3AD203B41FA5}">
                      <a16:colId xmlns:a16="http://schemas.microsoft.com/office/drawing/2014/main" val="20002"/>
                    </a:ext>
                  </a:extLst>
                </a:gridCol>
              </a:tblGrid>
              <a:tr h="396153">
                <a:tc>
                  <a:txBody>
                    <a:bodyPr/>
                    <a:lstStyle/>
                    <a:p>
                      <a:r>
                        <a:rPr lang="en-US" sz="2000" dirty="0"/>
                        <a:t>Statute</a:t>
                      </a:r>
                    </a:p>
                  </a:txBody>
                  <a:tcPr marL="91433" marR="91433" marT="45690" marB="45690">
                    <a:solidFill>
                      <a:srgbClr val="C4E1E6"/>
                    </a:solidFill>
                  </a:tcPr>
                </a:tc>
                <a:tc>
                  <a:txBody>
                    <a:bodyPr/>
                    <a:lstStyle/>
                    <a:p>
                      <a:r>
                        <a:rPr lang="en-US" sz="2000" dirty="0"/>
                        <a:t>Rule</a:t>
                      </a:r>
                    </a:p>
                  </a:txBody>
                  <a:tcPr marL="91433" marR="91433" marT="45690" marB="45690">
                    <a:solidFill>
                      <a:srgbClr val="C4E1E6"/>
                    </a:solidFill>
                  </a:tcPr>
                </a:tc>
                <a:tc>
                  <a:txBody>
                    <a:bodyPr/>
                    <a:lstStyle/>
                    <a:p>
                      <a:r>
                        <a:rPr lang="en-US" sz="2000" dirty="0"/>
                        <a:t>Policy</a:t>
                      </a:r>
                    </a:p>
                  </a:txBody>
                  <a:tcPr marL="91433" marR="91433" marT="45690" marB="45690">
                    <a:solidFill>
                      <a:srgbClr val="C4E1E6"/>
                    </a:solidFill>
                  </a:tcPr>
                </a:tc>
                <a:extLst>
                  <a:ext uri="{0D108BD9-81ED-4DB2-BD59-A6C34878D82A}">
                    <a16:rowId xmlns:a16="http://schemas.microsoft.com/office/drawing/2014/main" val="10000"/>
                  </a:ext>
                </a:extLst>
              </a:tr>
              <a:tr h="146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Chapter 39.6251 F.S., </a:t>
                      </a:r>
                      <a:r>
                        <a:rPr lang="en-US" sz="1800" b="1" kern="1200" dirty="0">
                          <a:solidFill>
                            <a:srgbClr val="006666"/>
                          </a:solidFill>
                        </a:rPr>
                        <a:t>Continuing care for young adults</a:t>
                      </a:r>
                    </a:p>
                    <a:p>
                      <a:br>
                        <a:rPr lang="en-US" altLang="en-US" sz="1800" b="1" kern="1200" dirty="0">
                          <a:solidFill>
                            <a:srgbClr val="006666"/>
                          </a:solidFill>
                        </a:rPr>
                      </a:br>
                      <a:endParaRPr lang="en-US" sz="1800" b="1" dirty="0">
                        <a:solidFill>
                          <a:srgbClr val="006666"/>
                        </a:solidFill>
                      </a:endParaRPr>
                    </a:p>
                  </a:txBody>
                  <a:tcPr marL="91433" marR="91433" marT="45690" marB="45690"/>
                </a:tc>
                <a:tc>
                  <a:txBody>
                    <a:bodyPr/>
                    <a:lstStyle/>
                    <a:p>
                      <a:r>
                        <a:rPr lang="en-US" altLang="en-US" sz="1800" b="1" kern="1200" dirty="0">
                          <a:solidFill>
                            <a:srgbClr val="006666"/>
                          </a:solidFill>
                        </a:rPr>
                        <a:t>65C-41 Extended Foster Care DRAFT</a:t>
                      </a:r>
                      <a:endParaRPr lang="en-US" sz="1800" b="1" dirty="0">
                        <a:solidFill>
                          <a:srgbClr val="006666"/>
                        </a:solidFill>
                      </a:endParaRPr>
                    </a:p>
                  </a:txBody>
                  <a:tcPr marL="91433" marR="91433" marT="45690" marB="45690"/>
                </a:tc>
                <a:tc>
                  <a:txBody>
                    <a:bodyPr/>
                    <a:lstStyle/>
                    <a:p>
                      <a:r>
                        <a:rPr lang="en-US" altLang="en-US" sz="1800" b="1" kern="1200" dirty="0">
                          <a:solidFill>
                            <a:srgbClr val="006666"/>
                          </a:solidFill>
                        </a:rPr>
                        <a:t>CFOP 170-17:  </a:t>
                      </a:r>
                      <a:br>
                        <a:rPr lang="en-US" altLang="en-US" sz="1800" b="1" kern="1200" dirty="0">
                          <a:solidFill>
                            <a:srgbClr val="006666"/>
                          </a:solidFill>
                        </a:rPr>
                      </a:br>
                      <a:r>
                        <a:rPr lang="en-US" altLang="en-US" sz="1800" b="1" kern="1200" dirty="0">
                          <a:solidFill>
                            <a:srgbClr val="006666"/>
                          </a:solidFill>
                        </a:rPr>
                        <a:t>Chapter 2, Transition Planning for Youth</a:t>
                      </a:r>
                      <a:endParaRPr lang="en-US" sz="1800" b="1" dirty="0">
                        <a:solidFill>
                          <a:srgbClr val="006666"/>
                        </a:solidFill>
                      </a:endParaRPr>
                    </a:p>
                  </a:txBody>
                  <a:tcPr marL="91433" marR="91433" marT="45690" marB="45690"/>
                </a:tc>
                <a:extLst>
                  <a:ext uri="{0D108BD9-81ED-4DB2-BD59-A6C34878D82A}">
                    <a16:rowId xmlns:a16="http://schemas.microsoft.com/office/drawing/2014/main" val="10001"/>
                  </a:ext>
                </a:extLst>
              </a:tr>
              <a:tr h="1188562">
                <a:tc>
                  <a:txBody>
                    <a:bodyPr/>
                    <a:lstStyle/>
                    <a:p>
                      <a:endParaRPr lang="en-US" sz="1800" b="1" dirty="0">
                        <a:solidFill>
                          <a:srgbClr val="006666"/>
                        </a:solidFill>
                      </a:endParaRPr>
                    </a:p>
                  </a:txBody>
                  <a:tcPr marL="91433" marR="91433" marT="45690" marB="45690"/>
                </a:tc>
                <a:tc>
                  <a:txBody>
                    <a:bodyPr/>
                    <a:lstStyle/>
                    <a:p>
                      <a:endParaRPr lang="en-US" sz="1800" b="1" dirty="0">
                        <a:solidFill>
                          <a:srgbClr val="006666"/>
                        </a:solidFill>
                      </a:endParaRPr>
                    </a:p>
                  </a:txBody>
                  <a:tcPr marL="91433" marR="91433" marT="45690" marB="456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170-17:  </a:t>
                      </a:r>
                      <a:br>
                        <a:rPr lang="en-US" altLang="en-US" sz="1800" b="1" kern="1200" dirty="0">
                          <a:solidFill>
                            <a:srgbClr val="006666"/>
                          </a:solidFill>
                        </a:rPr>
                      </a:br>
                      <a:r>
                        <a:rPr lang="en-US" altLang="en-US" sz="1800" b="1" kern="1200" dirty="0">
                          <a:solidFill>
                            <a:srgbClr val="006666"/>
                          </a:solidFill>
                        </a:rPr>
                        <a:t>Chapter 3, Extended Foster Care </a:t>
                      </a:r>
                      <a:r>
                        <a:rPr lang="en-US" altLang="en-US" sz="1800" b="1" dirty="0">
                          <a:solidFill>
                            <a:srgbClr val="006666"/>
                          </a:solidFill>
                        </a:rPr>
                        <a:t>DRAFT</a:t>
                      </a:r>
                      <a:endParaRPr lang="en-US" altLang="en-US" sz="1800" b="1" kern="1200" dirty="0">
                        <a:solidFill>
                          <a:srgbClr val="006666"/>
                        </a:solidFill>
                      </a:endParaRPr>
                    </a:p>
                    <a:p>
                      <a:endParaRPr lang="en-US" sz="1800" b="1" dirty="0">
                        <a:solidFill>
                          <a:srgbClr val="006666"/>
                        </a:solidFill>
                      </a:endParaRPr>
                    </a:p>
                  </a:txBody>
                  <a:tcPr marL="91433" marR="91433" marT="45690" marB="45690"/>
                </a:tc>
                <a:extLst>
                  <a:ext uri="{0D108BD9-81ED-4DB2-BD59-A6C34878D82A}">
                    <a16:rowId xmlns:a16="http://schemas.microsoft.com/office/drawing/2014/main" val="10002"/>
                  </a:ext>
                </a:extLst>
              </a:tr>
              <a:tr h="1737153">
                <a:tc>
                  <a:txBody>
                    <a:bodyPr/>
                    <a:lstStyle/>
                    <a:p>
                      <a:endParaRPr lang="en-US" sz="1800" b="1" dirty="0">
                        <a:solidFill>
                          <a:srgbClr val="006666"/>
                        </a:solidFill>
                      </a:endParaRPr>
                    </a:p>
                  </a:txBody>
                  <a:tcPr marL="91433" marR="91433" marT="45690" marB="45690"/>
                </a:tc>
                <a:tc>
                  <a:txBody>
                    <a:bodyPr/>
                    <a:lstStyle/>
                    <a:p>
                      <a:endParaRPr lang="en-US" sz="1800" b="1" dirty="0">
                        <a:solidFill>
                          <a:srgbClr val="006666"/>
                        </a:solidFill>
                      </a:endParaRPr>
                    </a:p>
                  </a:txBody>
                  <a:tcPr marL="91433" marR="91433" marT="45690" marB="456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170-17:  </a:t>
                      </a:r>
                      <a:br>
                        <a:rPr lang="en-US" altLang="en-US" sz="1800" b="1" kern="1200" dirty="0">
                          <a:solidFill>
                            <a:srgbClr val="006666"/>
                          </a:solidFill>
                        </a:rPr>
                      </a:br>
                      <a:r>
                        <a:rPr lang="en-US" altLang="en-US" sz="1800" b="1" kern="1200" dirty="0">
                          <a:solidFill>
                            <a:srgbClr val="006666"/>
                          </a:solidFill>
                        </a:rPr>
                        <a:t>Chapter 7, Extended Federally Funded Foster Care (Temporary while 65C-41 is promulgated)</a:t>
                      </a:r>
                      <a:r>
                        <a:rPr lang="en-US" altLang="en-US" sz="1800" b="1" kern="1200" baseline="0" dirty="0">
                          <a:solidFill>
                            <a:srgbClr val="006666"/>
                          </a:solidFill>
                        </a:rPr>
                        <a:t> </a:t>
                      </a:r>
                      <a:r>
                        <a:rPr lang="en-US" altLang="en-US" sz="1800" b="1" dirty="0">
                          <a:solidFill>
                            <a:srgbClr val="006666"/>
                          </a:solidFill>
                        </a:rPr>
                        <a:t>DRAFT</a:t>
                      </a:r>
                      <a:endParaRPr lang="en-US" sz="1800" b="1" dirty="0">
                        <a:solidFill>
                          <a:srgbClr val="006666"/>
                        </a:solidFill>
                      </a:endParaRPr>
                    </a:p>
                  </a:txBody>
                  <a:tcPr marL="91433" marR="91433" marT="45690" marB="4569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7</a:t>
            </a:fld>
            <a:endParaRPr lang="es-ES" altLang="en-US" dirty="0"/>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5890" name="Rectangle 150">
            <a:extLst>
              <a:ext uri="{FF2B5EF4-FFF2-40B4-BE49-F238E27FC236}">
                <a16:creationId xmlns:a16="http://schemas.microsoft.com/office/drawing/2014/main" id="{BD614415-617C-4C8C-9151-E7C3C442E306}"/>
              </a:ext>
            </a:extLst>
          </p:cNvPr>
          <p:cNvSpPr>
            <a:spLocks noGrp="1" noChangeArrowheads="1"/>
          </p:cNvSpPr>
          <p:nvPr>
            <p:ph type="ctrTitle"/>
          </p:nvPr>
        </p:nvSpPr>
        <p:spPr>
          <a:xfrm>
            <a:off x="250825" y="4437063"/>
            <a:ext cx="8713788" cy="1368425"/>
          </a:xfrm>
        </p:spPr>
        <p:txBody>
          <a:bodyPr anchor="ctr"/>
          <a:lstStyle/>
          <a:p>
            <a:pPr algn="l" eaLnBrk="1" hangingPunct="1"/>
            <a:r>
              <a:rPr lang="es-UY" altLang="en-US" sz="4400" b="1">
                <a:solidFill>
                  <a:srgbClr val="006666"/>
                </a:solidFill>
              </a:rPr>
              <a:t>Implementation Considerations for Current EFC Population</a:t>
            </a:r>
            <a:endParaRPr lang="es-ES" altLang="en-US" sz="4400" b="1">
              <a:solidFill>
                <a:srgbClr val="006666"/>
              </a:solidFill>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7E4C6B40-5A13-4CFB-A828-A08DD00C0B45}"/>
              </a:ext>
            </a:extLst>
          </p:cNvPr>
          <p:cNvSpPr>
            <a:spLocks noGrp="1" noChangeArrowheads="1"/>
          </p:cNvSpPr>
          <p:nvPr>
            <p:ph type="title"/>
          </p:nvPr>
        </p:nvSpPr>
        <p:spPr>
          <a:xfrm>
            <a:off x="457200" y="188913"/>
            <a:ext cx="8229600" cy="1079500"/>
          </a:xfrm>
        </p:spPr>
        <p:txBody>
          <a:bodyPr/>
          <a:lstStyle/>
          <a:p>
            <a:r>
              <a:rPr lang="en-US" altLang="en-US" dirty="0"/>
              <a:t>Young Adults in EFC</a:t>
            </a:r>
            <a:br>
              <a:rPr lang="en-US" altLang="en-US" dirty="0"/>
            </a:br>
            <a:r>
              <a:rPr lang="en-US" altLang="en-US" dirty="0"/>
              <a:t> Prior to January 4, 2019</a:t>
            </a:r>
          </a:p>
        </p:txBody>
      </p:sp>
      <p:sp>
        <p:nvSpPr>
          <p:cNvPr id="166915" name="Content Placeholder 2">
            <a:extLst>
              <a:ext uri="{FF2B5EF4-FFF2-40B4-BE49-F238E27FC236}">
                <a16:creationId xmlns:a16="http://schemas.microsoft.com/office/drawing/2014/main" id="{EB575212-A225-4DC2-ADCB-6C482F975B8B}"/>
              </a:ext>
            </a:extLst>
          </p:cNvPr>
          <p:cNvSpPr>
            <a:spLocks noGrp="1" noChangeArrowheads="1"/>
          </p:cNvSpPr>
          <p:nvPr>
            <p:ph idx="1"/>
          </p:nvPr>
        </p:nvSpPr>
        <p:spPr>
          <a:xfrm>
            <a:off x="457200" y="1989138"/>
            <a:ext cx="8229600" cy="4137025"/>
          </a:xfrm>
        </p:spPr>
        <p:txBody>
          <a:bodyPr/>
          <a:lstStyle/>
          <a:p>
            <a:r>
              <a:rPr lang="en-US" altLang="en-US" sz="2400" dirty="0"/>
              <a:t>Will need to assess whether or not the young adult is eligible for Title IV-E funds.</a:t>
            </a:r>
            <a:br>
              <a:rPr lang="en-US" altLang="en-US" sz="2400" dirty="0"/>
            </a:br>
            <a:endParaRPr lang="en-US" altLang="en-US" sz="2400" dirty="0"/>
          </a:p>
          <a:p>
            <a:r>
              <a:rPr lang="en-US" altLang="en-US" sz="2400" dirty="0"/>
              <a:t>To be IV-E eligible, the young adult must meet these requirements: </a:t>
            </a:r>
          </a:p>
          <a:p>
            <a:pPr marL="692150" lvl="1" indent="-341313">
              <a:buFont typeface="Calibri" panose="020F0502020204030204" pitchFamily="34" charset="0"/>
              <a:buChar char="‐"/>
            </a:pPr>
            <a:r>
              <a:rPr lang="en-US" altLang="en-US" sz="2400" dirty="0"/>
              <a:t>Was determined to be IV-E eligible prior to their 18</a:t>
            </a:r>
            <a:r>
              <a:rPr lang="en-US" altLang="en-US" sz="2400" baseline="30000" dirty="0"/>
              <a:t>th</a:t>
            </a:r>
            <a:r>
              <a:rPr lang="en-US" altLang="en-US" sz="2400" dirty="0"/>
              <a:t> birthday.</a:t>
            </a:r>
          </a:p>
          <a:p>
            <a:pPr marL="692150" lvl="1" indent="-341313">
              <a:buFont typeface="Calibri" panose="020F0502020204030204" pitchFamily="34" charset="0"/>
              <a:buChar char="‐"/>
            </a:pPr>
            <a:r>
              <a:rPr lang="en-US" altLang="en-US" sz="2400" dirty="0"/>
              <a:t>Immediately entered into EFC when he/she turned 18.</a:t>
            </a:r>
          </a:p>
          <a:p>
            <a:pPr marL="692150" lvl="1" indent="-341313">
              <a:buFont typeface="Calibri" panose="020F0502020204030204" pitchFamily="34" charset="0"/>
              <a:buChar char="‐"/>
            </a:pPr>
            <a:r>
              <a:rPr lang="en-US" altLang="en-US" sz="2400" dirty="0"/>
              <a:t>Since the 18</a:t>
            </a:r>
            <a:r>
              <a:rPr lang="en-US" altLang="en-US" sz="2400" baseline="30000" dirty="0"/>
              <a:t>th</a:t>
            </a:r>
            <a:r>
              <a:rPr lang="en-US" altLang="en-US" sz="2400" dirty="0"/>
              <a:t> birthday, the young adult has never exited and re-entered EFC (no break in service).</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71</a:t>
            </a:fld>
            <a:endParaRPr lang="es-ES" altLang="en-US" dirty="0"/>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7E4C6B40-5A13-4CFB-A828-A08DD00C0B45}"/>
              </a:ext>
            </a:extLst>
          </p:cNvPr>
          <p:cNvSpPr>
            <a:spLocks noGrp="1" noChangeArrowheads="1"/>
          </p:cNvSpPr>
          <p:nvPr>
            <p:ph type="title"/>
          </p:nvPr>
        </p:nvSpPr>
        <p:spPr>
          <a:xfrm>
            <a:off x="457200" y="188913"/>
            <a:ext cx="8229600" cy="1079500"/>
          </a:xfrm>
        </p:spPr>
        <p:txBody>
          <a:bodyPr/>
          <a:lstStyle/>
          <a:p>
            <a:r>
              <a:rPr lang="en-US" altLang="en-US" dirty="0"/>
              <a:t>Assessed IV-E Eligible</a:t>
            </a:r>
          </a:p>
        </p:txBody>
      </p:sp>
      <p:sp>
        <p:nvSpPr>
          <p:cNvPr id="166915" name="Content Placeholder 2">
            <a:extLst>
              <a:ext uri="{FF2B5EF4-FFF2-40B4-BE49-F238E27FC236}">
                <a16:creationId xmlns:a16="http://schemas.microsoft.com/office/drawing/2014/main" id="{EB575212-A225-4DC2-ADCB-6C482F975B8B}"/>
              </a:ext>
            </a:extLst>
          </p:cNvPr>
          <p:cNvSpPr>
            <a:spLocks noGrp="1" noChangeArrowheads="1"/>
          </p:cNvSpPr>
          <p:nvPr>
            <p:ph idx="1"/>
          </p:nvPr>
        </p:nvSpPr>
        <p:spPr>
          <a:xfrm>
            <a:off x="0" y="1628800"/>
            <a:ext cx="9144000" cy="4924400"/>
          </a:xfrm>
        </p:spPr>
        <p:txBody>
          <a:bodyPr/>
          <a:lstStyle/>
          <a:p>
            <a:pPr>
              <a:spcBef>
                <a:spcPts val="0"/>
              </a:spcBef>
            </a:pPr>
            <a:r>
              <a:rPr lang="en-US" altLang="en-US" sz="2200" dirty="0"/>
              <a:t>End Living Arrangement and Create an Out-of-Home Placement.</a:t>
            </a:r>
          </a:p>
          <a:p>
            <a:pPr marL="625475" lvl="1">
              <a:spcBef>
                <a:spcPts val="0"/>
              </a:spcBef>
              <a:buFont typeface="Calibri" panose="020F0502020204030204" pitchFamily="34" charset="0"/>
              <a:buChar char="‐"/>
            </a:pPr>
            <a:r>
              <a:rPr lang="en-US" altLang="en-US" sz="2200" dirty="0"/>
              <a:t>Effective Date = 1/4/19</a:t>
            </a:r>
          </a:p>
          <a:p>
            <a:pPr marL="625475" lvl="1">
              <a:spcBef>
                <a:spcPts val="0"/>
              </a:spcBef>
              <a:spcAft>
                <a:spcPts val="600"/>
              </a:spcAft>
              <a:buFont typeface="Calibri" panose="020F0502020204030204" pitchFamily="34" charset="0"/>
              <a:buChar char="‐"/>
            </a:pPr>
            <a:r>
              <a:rPr lang="en-US" altLang="en-US" sz="2200" dirty="0"/>
              <a:t>For this transition population, effective dates should not be later than 1/4/19.</a:t>
            </a:r>
            <a:br>
              <a:rPr lang="en-US" altLang="en-US" sz="2200" dirty="0"/>
            </a:br>
            <a:endParaRPr lang="en-US" altLang="en-US" sz="2200" dirty="0"/>
          </a:p>
          <a:p>
            <a:pPr>
              <a:spcBef>
                <a:spcPts val="0"/>
              </a:spcBef>
            </a:pPr>
            <a:r>
              <a:rPr lang="en-US" altLang="en-US" sz="2200" dirty="0"/>
              <a:t>Leave IV-E EFC Eligibility PENDING that generated upon approval of OOH placement until discharge of removal episode.</a:t>
            </a:r>
          </a:p>
          <a:p>
            <a:pPr marL="625475" lvl="1">
              <a:spcBef>
                <a:spcPts val="0"/>
              </a:spcBef>
              <a:spcAft>
                <a:spcPts val="600"/>
              </a:spcAft>
              <a:buFont typeface="Calibri" panose="020F0502020204030204" pitchFamily="34" charset="0"/>
              <a:buChar char="‐"/>
            </a:pPr>
            <a:r>
              <a:rPr lang="en-US" altLang="en-US" sz="2200" dirty="0"/>
              <a:t>Manually track REFPP.  If lapse, adjust placement to use NON IV-E Reporting Category/Service Type until the month REFPP is obtained.</a:t>
            </a:r>
            <a:br>
              <a:rPr lang="en-US" altLang="en-US" sz="2200" dirty="0"/>
            </a:br>
            <a:endParaRPr lang="en-US" altLang="en-US" sz="2200" dirty="0"/>
          </a:p>
          <a:p>
            <a:pPr>
              <a:spcBef>
                <a:spcPts val="0"/>
              </a:spcBef>
              <a:spcAft>
                <a:spcPts val="600"/>
              </a:spcAft>
            </a:pPr>
            <a:r>
              <a:rPr lang="en-US" altLang="en-US" sz="2200" dirty="0"/>
              <a:t>Use Service Type that is specific for the Reporting Category.</a:t>
            </a:r>
          </a:p>
          <a:p>
            <a:pPr marL="625475" lvl="1">
              <a:spcBef>
                <a:spcPts val="0"/>
              </a:spcBef>
              <a:spcAft>
                <a:spcPts val="600"/>
              </a:spcAft>
              <a:buFont typeface="Calibri" panose="020F0502020204030204" pitchFamily="34" charset="0"/>
              <a:buChar char="‐"/>
            </a:pPr>
            <a:r>
              <a:rPr lang="en-US" altLang="en-US" sz="2200" dirty="0"/>
              <a:t>EFC IV-E Eligible (Transition)</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72</a:t>
            </a:fld>
            <a:endParaRPr lang="es-ES" altLang="en-US" dirty="0"/>
          </a:p>
        </p:txBody>
      </p:sp>
    </p:spTree>
    <p:custDataLst>
      <p:tags r:id="rId1"/>
    </p:custDataLst>
    <p:extLst>
      <p:ext uri="{BB962C8B-B14F-4D97-AF65-F5344CB8AC3E}">
        <p14:creationId xmlns:p14="http://schemas.microsoft.com/office/powerpoint/2010/main" val="3506305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7E4C6B40-5A13-4CFB-A828-A08DD00C0B45}"/>
              </a:ext>
            </a:extLst>
          </p:cNvPr>
          <p:cNvSpPr>
            <a:spLocks noGrp="1" noChangeArrowheads="1"/>
          </p:cNvSpPr>
          <p:nvPr>
            <p:ph type="title"/>
          </p:nvPr>
        </p:nvSpPr>
        <p:spPr>
          <a:xfrm>
            <a:off x="457200" y="188913"/>
            <a:ext cx="8229600" cy="1079500"/>
          </a:xfrm>
        </p:spPr>
        <p:txBody>
          <a:bodyPr/>
          <a:lstStyle/>
          <a:p>
            <a:r>
              <a:rPr lang="en-US" altLang="en-US" dirty="0"/>
              <a:t>Assessed NON IV-E Eligible</a:t>
            </a:r>
          </a:p>
        </p:txBody>
      </p:sp>
      <p:sp>
        <p:nvSpPr>
          <p:cNvPr id="166915" name="Content Placeholder 2">
            <a:extLst>
              <a:ext uri="{FF2B5EF4-FFF2-40B4-BE49-F238E27FC236}">
                <a16:creationId xmlns:a16="http://schemas.microsoft.com/office/drawing/2014/main" id="{EB575212-A225-4DC2-ADCB-6C482F975B8B}"/>
              </a:ext>
            </a:extLst>
          </p:cNvPr>
          <p:cNvSpPr>
            <a:spLocks noGrp="1" noChangeArrowheads="1"/>
          </p:cNvSpPr>
          <p:nvPr>
            <p:ph idx="1"/>
          </p:nvPr>
        </p:nvSpPr>
        <p:spPr>
          <a:xfrm>
            <a:off x="179512" y="1700808"/>
            <a:ext cx="8856984" cy="5157192"/>
          </a:xfrm>
        </p:spPr>
        <p:txBody>
          <a:bodyPr/>
          <a:lstStyle/>
          <a:p>
            <a:pPr>
              <a:spcBef>
                <a:spcPts val="0"/>
              </a:spcBef>
            </a:pPr>
            <a:r>
              <a:rPr lang="en-US" altLang="en-US" sz="2400" dirty="0"/>
              <a:t>End Living Arrangement and Create an Out-of-Home Placement.</a:t>
            </a:r>
          </a:p>
          <a:p>
            <a:pPr marL="625475" lvl="1">
              <a:spcBef>
                <a:spcPts val="0"/>
              </a:spcBef>
              <a:buFont typeface="Calibri" panose="020F0502020204030204" pitchFamily="34" charset="0"/>
              <a:buChar char="‐"/>
            </a:pPr>
            <a:r>
              <a:rPr lang="en-US" altLang="en-US" sz="2400" dirty="0"/>
              <a:t>Effective Date = 1/4/19</a:t>
            </a:r>
          </a:p>
          <a:p>
            <a:pPr marL="625475" lvl="1">
              <a:spcBef>
                <a:spcPts val="0"/>
              </a:spcBef>
              <a:buFont typeface="Calibri" panose="020F0502020204030204" pitchFamily="34" charset="0"/>
              <a:buChar char="‐"/>
            </a:pPr>
            <a:r>
              <a:rPr lang="en-US" altLang="en-US" sz="2400" dirty="0"/>
              <a:t>For this transition population, effective dates should not be later than 1/4/19.</a:t>
            </a:r>
            <a:br>
              <a:rPr lang="en-US" altLang="en-US" sz="2400" dirty="0"/>
            </a:br>
            <a:endParaRPr lang="en-US" altLang="en-US" sz="2400" dirty="0"/>
          </a:p>
          <a:p>
            <a:pPr>
              <a:spcBef>
                <a:spcPts val="0"/>
              </a:spcBef>
            </a:pPr>
            <a:r>
              <a:rPr lang="en-US" altLang="en-US" sz="2400" dirty="0"/>
              <a:t>Leave IV-E EFC Eligibility PENDING that generated upon approval of OOH placement until discharge of removal episode.</a:t>
            </a:r>
            <a:br>
              <a:rPr lang="en-US" altLang="en-US" sz="2400" dirty="0"/>
            </a:br>
            <a:endParaRPr lang="en-US" altLang="en-US" sz="2400" dirty="0"/>
          </a:p>
          <a:p>
            <a:pPr>
              <a:spcBef>
                <a:spcPts val="0"/>
              </a:spcBef>
            </a:pPr>
            <a:r>
              <a:rPr lang="en-US" altLang="en-US" sz="2400" dirty="0"/>
              <a:t>Use Service Type that is specific for the Reporting Category.</a:t>
            </a:r>
          </a:p>
          <a:p>
            <a:pPr marL="625475" lvl="1">
              <a:spcBef>
                <a:spcPts val="0"/>
              </a:spcBef>
              <a:buFont typeface="Calibri" panose="020F0502020204030204" pitchFamily="34" charset="0"/>
              <a:buChar char="‐"/>
            </a:pPr>
            <a:r>
              <a:rPr lang="en-US" altLang="en-US" sz="2400" dirty="0"/>
              <a:t>EFC Non IV-E Eligible (Transition)</a:t>
            </a:r>
          </a:p>
          <a:p>
            <a:pPr lvl="1"/>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73</a:t>
            </a:fld>
            <a:endParaRPr lang="es-ES" altLang="en-US" dirty="0"/>
          </a:p>
        </p:txBody>
      </p:sp>
    </p:spTree>
    <p:custDataLst>
      <p:tags r:id="rId1"/>
    </p:custDataLst>
    <p:extLst>
      <p:ext uri="{BB962C8B-B14F-4D97-AF65-F5344CB8AC3E}">
        <p14:creationId xmlns:p14="http://schemas.microsoft.com/office/powerpoint/2010/main" val="1575438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5890" name="Rectangle 150">
            <a:extLst>
              <a:ext uri="{FF2B5EF4-FFF2-40B4-BE49-F238E27FC236}">
                <a16:creationId xmlns:a16="http://schemas.microsoft.com/office/drawing/2014/main" id="{BD614415-617C-4C8C-9151-E7C3C442E306}"/>
              </a:ext>
            </a:extLst>
          </p:cNvPr>
          <p:cNvSpPr>
            <a:spLocks noGrp="1" noChangeArrowheads="1"/>
          </p:cNvSpPr>
          <p:nvPr>
            <p:ph type="ctrTitle"/>
          </p:nvPr>
        </p:nvSpPr>
        <p:spPr>
          <a:xfrm>
            <a:off x="250825" y="4437063"/>
            <a:ext cx="8713788" cy="1368425"/>
          </a:xfrm>
        </p:spPr>
        <p:txBody>
          <a:bodyPr anchor="ctr"/>
          <a:lstStyle/>
          <a:p>
            <a:pPr algn="l" eaLnBrk="1" hangingPunct="1"/>
            <a:r>
              <a:rPr lang="en-US" altLang="en-US" sz="4400" b="1" dirty="0">
                <a:solidFill>
                  <a:srgbClr val="006666"/>
                </a:solidFill>
              </a:rPr>
              <a:t>Extension of Maintenance Adoption Subsidy (EMAS) Program</a:t>
            </a:r>
            <a:endParaRPr lang="es-ES" altLang="en-US" sz="4400" b="1" dirty="0">
              <a:solidFill>
                <a:srgbClr val="006666"/>
              </a:solidFill>
            </a:endParaRPr>
          </a:p>
        </p:txBody>
      </p:sp>
    </p:spTree>
    <p:custDataLst>
      <p:tags r:id="rId1"/>
    </p:custDataLst>
    <p:extLst>
      <p:ext uri="{BB962C8B-B14F-4D97-AF65-F5344CB8AC3E}">
        <p14:creationId xmlns:p14="http://schemas.microsoft.com/office/powerpoint/2010/main" val="2935803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B3D02B2B-FEF2-4F6C-BA53-79097864646C}"/>
              </a:ext>
            </a:extLst>
          </p:cNvPr>
          <p:cNvSpPr>
            <a:spLocks noGrp="1" noChangeArrowheads="1"/>
          </p:cNvSpPr>
          <p:nvPr>
            <p:ph type="title"/>
          </p:nvPr>
        </p:nvSpPr>
        <p:spPr>
          <a:xfrm>
            <a:off x="0" y="274638"/>
            <a:ext cx="9144000" cy="922337"/>
          </a:xfrm>
        </p:spPr>
        <p:txBody>
          <a:bodyPr/>
          <a:lstStyle/>
          <a:p>
            <a:r>
              <a:rPr lang="en-US" altLang="en-US" dirty="0"/>
              <a:t>Extension of Maintenance Adoption Subsidy (EMAS) Program</a:t>
            </a:r>
          </a:p>
        </p:txBody>
      </p:sp>
      <p:sp>
        <p:nvSpPr>
          <p:cNvPr id="172035" name="Content Placeholder 2">
            <a:extLst>
              <a:ext uri="{FF2B5EF4-FFF2-40B4-BE49-F238E27FC236}">
                <a16:creationId xmlns:a16="http://schemas.microsoft.com/office/drawing/2014/main" id="{DDD5E9D2-5306-4F69-A0BD-67AB78E22337}"/>
              </a:ext>
            </a:extLst>
          </p:cNvPr>
          <p:cNvSpPr>
            <a:spLocks noGrp="1" noChangeArrowheads="1"/>
          </p:cNvSpPr>
          <p:nvPr>
            <p:ph idx="1"/>
          </p:nvPr>
        </p:nvSpPr>
        <p:spPr>
          <a:xfrm>
            <a:off x="179513" y="1556792"/>
            <a:ext cx="8856984" cy="4996407"/>
          </a:xfrm>
        </p:spPr>
        <p:txBody>
          <a:bodyPr/>
          <a:lstStyle/>
          <a:p>
            <a:r>
              <a:rPr lang="en-US" altLang="en-US" sz="2100" dirty="0"/>
              <a:t>Available to adoptive parents who entered into an initial Adoption Assistance Agreement for a 16 or 17-year-old special needs child.</a:t>
            </a:r>
            <a:br>
              <a:rPr lang="en-US" altLang="en-US" sz="2100" dirty="0"/>
            </a:br>
            <a:endParaRPr lang="en-US" altLang="en-US" sz="2100" dirty="0"/>
          </a:p>
          <a:p>
            <a:r>
              <a:rPr lang="en-US" altLang="en-US" sz="2100" dirty="0"/>
              <a:t>Young adults are able to receive Maintenance Adoption Subsidy and Medicaid until the age of 21.</a:t>
            </a:r>
          </a:p>
          <a:p>
            <a:pPr marL="566738" lvl="2" indent="-277813">
              <a:buFont typeface="Calibri" panose="020F0502020204030204" pitchFamily="34" charset="0"/>
              <a:buChar char="‐"/>
            </a:pPr>
            <a:r>
              <a:rPr lang="en-US" altLang="en-US" sz="2100" dirty="0"/>
              <a:t>Subsidy Service changed to “Extended Adoption” Reporting Category.</a:t>
            </a:r>
          </a:p>
          <a:p>
            <a:pPr marL="566738" lvl="2" indent="-277813">
              <a:buFont typeface="Calibri" panose="020F0502020204030204" pitchFamily="34" charset="0"/>
              <a:buChar char="‐"/>
            </a:pPr>
            <a:r>
              <a:rPr lang="en-US" altLang="en-US" sz="2100" dirty="0"/>
              <a:t>FSFN case remains open to manage Medicaid.</a:t>
            </a:r>
            <a:br>
              <a:rPr lang="en-US" altLang="en-US" sz="2100" dirty="0"/>
            </a:br>
            <a:endParaRPr lang="en-US" altLang="en-US" sz="2100" dirty="0"/>
          </a:p>
          <a:p>
            <a:r>
              <a:rPr lang="en-US" altLang="en-US" sz="2100" dirty="0"/>
              <a:t>This new program will:</a:t>
            </a:r>
          </a:p>
          <a:p>
            <a:pPr marL="566738" lvl="2">
              <a:buFont typeface="Calibri" panose="020F0502020204030204" pitchFamily="34" charset="0"/>
              <a:buChar char="‐"/>
            </a:pPr>
            <a:r>
              <a:rPr lang="en-US" altLang="en-US" sz="2100" dirty="0"/>
              <a:t>Reduce the risk of a child remaining in foster care.</a:t>
            </a:r>
          </a:p>
          <a:p>
            <a:pPr marL="566738" lvl="2">
              <a:buFont typeface="Calibri" panose="020F0502020204030204" pitchFamily="34" charset="0"/>
              <a:buChar char="‐"/>
            </a:pPr>
            <a:r>
              <a:rPr lang="en-US" altLang="en-US" sz="2100" dirty="0"/>
              <a:t>Provide additional financial support to adoptive parents.</a:t>
            </a:r>
          </a:p>
          <a:p>
            <a:pPr marL="566738" lvl="2">
              <a:buFont typeface="Calibri" panose="020F0502020204030204" pitchFamily="34" charset="0"/>
              <a:buChar char="‐"/>
            </a:pPr>
            <a:r>
              <a:rPr lang="en-US" altLang="en-US" sz="2100" dirty="0"/>
              <a:t>Allow CBC lead agencies the ability provide to additional support to adoptive families.</a:t>
            </a:r>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75</a:t>
            </a:fld>
            <a:endParaRPr lang="es-ES" altLang="en-US" dirty="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4AD0DBB9-574A-4043-AA2F-086D3E52F2BF}"/>
              </a:ext>
            </a:extLst>
          </p:cNvPr>
          <p:cNvSpPr>
            <a:spLocks noGrp="1" noChangeArrowheads="1"/>
          </p:cNvSpPr>
          <p:nvPr>
            <p:ph type="title"/>
          </p:nvPr>
        </p:nvSpPr>
        <p:spPr>
          <a:xfrm>
            <a:off x="468313" y="188913"/>
            <a:ext cx="8229600" cy="1177925"/>
          </a:xfrm>
        </p:spPr>
        <p:txBody>
          <a:bodyPr/>
          <a:lstStyle/>
          <a:p>
            <a:pPr eaLnBrk="1" hangingPunct="1"/>
            <a:r>
              <a:rPr lang="en-US" altLang="en-US"/>
              <a:t>EMAS Title IV-E Eligibility</a:t>
            </a:r>
          </a:p>
        </p:txBody>
      </p:sp>
      <p:sp>
        <p:nvSpPr>
          <p:cNvPr id="14339" name="Rectangle 3">
            <a:extLst>
              <a:ext uri="{FF2B5EF4-FFF2-40B4-BE49-F238E27FC236}">
                <a16:creationId xmlns:a16="http://schemas.microsoft.com/office/drawing/2014/main" id="{A348A048-F95C-4644-8C2E-9662EDDA9F7E}"/>
              </a:ext>
            </a:extLst>
          </p:cNvPr>
          <p:cNvSpPr>
            <a:spLocks noGrp="1" noChangeArrowheads="1"/>
          </p:cNvSpPr>
          <p:nvPr>
            <p:ph type="body" idx="1"/>
          </p:nvPr>
        </p:nvSpPr>
        <p:spPr>
          <a:xfrm>
            <a:off x="468313" y="1844675"/>
            <a:ext cx="8229600" cy="4248150"/>
          </a:xfrm>
        </p:spPr>
        <p:txBody>
          <a:bodyPr/>
          <a:lstStyle/>
          <a:p>
            <a:pPr eaLnBrk="1" hangingPunct="1">
              <a:defRPr/>
            </a:pPr>
            <a:r>
              <a:rPr lang="en-US" altLang="en-US" sz="2400" dirty="0">
                <a:ea typeface="+mj-ea"/>
                <a:cs typeface="+mj-cs"/>
              </a:rPr>
              <a:t>Adoptive parents and young adults may participate in this program regardless of Title IV-E eligibility status prior to age 18.  </a:t>
            </a:r>
          </a:p>
          <a:p>
            <a:pPr marL="0" indent="0" eaLnBrk="1" hangingPunct="1">
              <a:buFontTx/>
              <a:buNone/>
              <a:defRPr/>
            </a:pPr>
            <a:endParaRPr lang="en-US" altLang="en-US" sz="2400" dirty="0">
              <a:ea typeface="+mj-ea"/>
              <a:cs typeface="+mj-cs"/>
            </a:endParaRPr>
          </a:p>
          <a:p>
            <a:pPr eaLnBrk="1" hangingPunct="1">
              <a:defRPr/>
            </a:pPr>
            <a:r>
              <a:rPr lang="en-US" sz="2400" dirty="0"/>
              <a:t>If the young adult’s adoption eligibility before 18 was determined TANF eligible, a final Adoption TANF eligibility determination must be completed to document the young adult as TANF ineligible since they no longer meet age criteria.  </a:t>
            </a: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76</a:t>
            </a:fld>
            <a:endParaRPr lang="es-ES" altLang="en-US" dirty="0"/>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D2CD4734-EB30-44EB-ACAC-BA69A28B7A92}"/>
              </a:ext>
            </a:extLst>
          </p:cNvPr>
          <p:cNvSpPr>
            <a:spLocks noGrp="1" noChangeArrowheads="1"/>
          </p:cNvSpPr>
          <p:nvPr>
            <p:ph type="title"/>
          </p:nvPr>
        </p:nvSpPr>
        <p:spPr/>
        <p:txBody>
          <a:bodyPr/>
          <a:lstStyle/>
          <a:p>
            <a:r>
              <a:rPr lang="en-US" altLang="en-US"/>
              <a:t>Resources</a:t>
            </a:r>
          </a:p>
        </p:txBody>
      </p:sp>
      <p:sp>
        <p:nvSpPr>
          <p:cNvPr id="104451" name="Content Placeholder 2">
            <a:extLst>
              <a:ext uri="{FF2B5EF4-FFF2-40B4-BE49-F238E27FC236}">
                <a16:creationId xmlns:a16="http://schemas.microsoft.com/office/drawing/2014/main" id="{602BB119-265D-4B6D-A140-54E85541A62E}"/>
              </a:ext>
            </a:extLst>
          </p:cNvPr>
          <p:cNvSpPr>
            <a:spLocks noGrp="1" noChangeArrowheads="1"/>
          </p:cNvSpPr>
          <p:nvPr>
            <p:ph idx="1"/>
          </p:nvPr>
        </p:nvSpPr>
        <p:spPr>
          <a:xfrm>
            <a:off x="457200" y="1916113"/>
            <a:ext cx="8229600" cy="4210050"/>
          </a:xfrm>
        </p:spPr>
        <p:txBody>
          <a:bodyPr/>
          <a:lstStyle/>
          <a:p>
            <a:pPr>
              <a:defRPr/>
            </a:pPr>
            <a:r>
              <a:rPr lang="en-US" altLang="en-US" sz="2400" b="1" dirty="0"/>
              <a:t>EFC/EMAS Project Site:</a:t>
            </a:r>
          </a:p>
          <a:p>
            <a:pPr marL="400050" lvl="1" indent="0">
              <a:buNone/>
              <a:defRPr/>
            </a:pPr>
            <a:r>
              <a:rPr lang="en-US" sz="2400" dirty="0">
                <a:hlinkClick r:id="rId3"/>
              </a:rPr>
              <a:t>http://www.centerforchildwelfare.org/il_efc.shtml</a:t>
            </a:r>
            <a:endParaRPr lang="en-US" sz="2400" dirty="0"/>
          </a:p>
          <a:p>
            <a:pPr>
              <a:defRPr/>
            </a:pPr>
            <a:endParaRPr lang="en-US" altLang="en-US" sz="2400" dirty="0"/>
          </a:p>
          <a:p>
            <a:pPr>
              <a:defRPr/>
            </a:pPr>
            <a:r>
              <a:rPr lang="en-US" altLang="en-US" sz="2400" b="1" dirty="0"/>
              <a:t>FSFN How Do I Guides and User Guides:</a:t>
            </a:r>
          </a:p>
          <a:p>
            <a:pPr marL="342900" lvl="1" indent="0">
              <a:buFontTx/>
              <a:buNone/>
              <a:defRPr/>
            </a:pPr>
            <a:r>
              <a:rPr lang="en-US" altLang="en-US" sz="2400" dirty="0">
                <a:hlinkClick r:id="rId4"/>
              </a:rPr>
              <a:t>http://centerforchildwelfare.fmhi.usf.edu/FSFNAll.shtml#HowdoI</a:t>
            </a:r>
            <a:r>
              <a:rPr lang="en-US" altLang="en-US" sz="2400" dirty="0"/>
              <a:t> </a:t>
            </a:r>
          </a:p>
          <a:p>
            <a:pPr marL="457200" lvl="1" indent="0">
              <a:buFontTx/>
              <a:buNone/>
              <a:defRPr/>
            </a:pPr>
            <a:endParaRPr lang="en-US" altLang="en-US" sz="2400" dirty="0"/>
          </a:p>
          <a:p>
            <a:pPr>
              <a:defRPr/>
            </a:pPr>
            <a:r>
              <a:rPr lang="en-US" altLang="en-US" sz="2400" b="1" dirty="0"/>
              <a:t>Questions:  </a:t>
            </a:r>
            <a:br>
              <a:rPr lang="en-US" altLang="en-US" sz="2400" b="1" dirty="0"/>
            </a:br>
            <a:r>
              <a:rPr lang="en-US" altLang="en-US" sz="2400" dirty="0">
                <a:hlinkClick r:id="rId5"/>
              </a:rPr>
              <a:t>Jennifer.Perez1@myflfamilies.com</a:t>
            </a:r>
            <a:endParaRPr lang="en-US" altLang="en-US" sz="2400" dirty="0"/>
          </a:p>
          <a:p>
            <a:pPr marL="57150" indent="0">
              <a:buFontTx/>
              <a:buNone/>
              <a:defRPr/>
            </a:pPr>
            <a:r>
              <a:rPr lang="en-US" altLang="en-US" sz="2400" dirty="0"/>
              <a:t> </a:t>
            </a:r>
          </a:p>
          <a:p>
            <a:pPr marL="514350" indent="-457200">
              <a:defRPr/>
            </a:pPr>
            <a:endParaRPr lang="en-US" altLang="en-US" sz="2400" dirty="0"/>
          </a:p>
        </p:txBody>
      </p:sp>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77</a:t>
            </a:fld>
            <a:endParaRPr lang="es-ES" alt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118D145-F25A-421F-AE02-F86590326D0B}"/>
              </a:ext>
            </a:extLst>
          </p:cNvPr>
          <p:cNvSpPr>
            <a:spLocks noGrp="1" noChangeArrowheads="1"/>
          </p:cNvSpPr>
          <p:nvPr>
            <p:ph type="title"/>
          </p:nvPr>
        </p:nvSpPr>
        <p:spPr>
          <a:xfrm>
            <a:off x="457200" y="274638"/>
            <a:ext cx="8229600" cy="922337"/>
          </a:xfrm>
        </p:spPr>
        <p:txBody>
          <a:bodyPr/>
          <a:lstStyle/>
          <a:p>
            <a:r>
              <a:rPr lang="en-US" altLang="en-US"/>
              <a:t>Eligibility Policy Changes</a:t>
            </a:r>
          </a:p>
        </p:txBody>
      </p:sp>
      <p:graphicFrame>
        <p:nvGraphicFramePr>
          <p:cNvPr id="4" name="Table 3">
            <a:extLst>
              <a:ext uri="{FF2B5EF4-FFF2-40B4-BE49-F238E27FC236}">
                <a16:creationId xmlns:a16="http://schemas.microsoft.com/office/drawing/2014/main" id="{0422A9EF-E2CE-46FD-AF81-5B0EDF90DE54}"/>
              </a:ext>
            </a:extLst>
          </p:cNvPr>
          <p:cNvGraphicFramePr>
            <a:graphicFrameLocks noGrp="1"/>
          </p:cNvGraphicFramePr>
          <p:nvPr/>
        </p:nvGraphicFramePr>
        <p:xfrm>
          <a:off x="1239838" y="2205038"/>
          <a:ext cx="6664325" cy="3240087"/>
        </p:xfrm>
        <a:graphic>
          <a:graphicData uri="http://schemas.openxmlformats.org/drawingml/2006/table">
            <a:tbl>
              <a:tblPr firstRow="1" bandRow="1">
                <a:tableStyleId>{69CF1AB2-1976-4502-BF36-3FF5EA218861}</a:tableStyleId>
              </a:tblPr>
              <a:tblGrid>
                <a:gridCol w="6664325">
                  <a:extLst>
                    <a:ext uri="{9D8B030D-6E8A-4147-A177-3AD203B41FA5}">
                      <a16:colId xmlns:a16="http://schemas.microsoft.com/office/drawing/2014/main" val="20000"/>
                    </a:ext>
                  </a:extLst>
                </a:gridCol>
              </a:tblGrid>
              <a:tr h="418076">
                <a:tc>
                  <a:txBody>
                    <a:bodyPr/>
                    <a:lstStyle/>
                    <a:p>
                      <a:r>
                        <a:rPr lang="en-US" sz="2000" dirty="0"/>
                        <a:t>Policy</a:t>
                      </a:r>
                    </a:p>
                  </a:txBody>
                  <a:tcPr marL="91418" marR="91418" marT="45716" marB="45716">
                    <a:solidFill>
                      <a:srgbClr val="C4E1E6"/>
                    </a:solidFill>
                  </a:tcPr>
                </a:tc>
                <a:extLst>
                  <a:ext uri="{0D108BD9-81ED-4DB2-BD59-A6C34878D82A}">
                    <a16:rowId xmlns:a16="http://schemas.microsoft.com/office/drawing/2014/main" val="10000"/>
                  </a:ext>
                </a:extLst>
              </a:tr>
              <a:tr h="731633">
                <a:tc>
                  <a:txBody>
                    <a:bodyPr/>
                    <a:lstStyle/>
                    <a:p>
                      <a:r>
                        <a:rPr lang="en-US" altLang="en-US" sz="1800" b="1" kern="1200" dirty="0">
                          <a:solidFill>
                            <a:srgbClr val="006666"/>
                          </a:solidFill>
                        </a:rPr>
                        <a:t>CFOP 170-15:  </a:t>
                      </a:r>
                      <a:br>
                        <a:rPr lang="en-US" altLang="en-US" sz="1800" b="1" kern="1200" dirty="0">
                          <a:solidFill>
                            <a:srgbClr val="006666"/>
                          </a:solidFill>
                        </a:rPr>
                      </a:br>
                      <a:r>
                        <a:rPr lang="en-US" altLang="en-US" sz="1800" b="1" kern="1200" dirty="0">
                          <a:solidFill>
                            <a:srgbClr val="006666"/>
                          </a:solidFill>
                        </a:rPr>
                        <a:t>Chapter 2, Medicaid</a:t>
                      </a:r>
                      <a:endParaRPr lang="en-US" sz="1800" b="1" dirty="0">
                        <a:solidFill>
                          <a:srgbClr val="006666"/>
                        </a:solidFill>
                      </a:endParaRPr>
                    </a:p>
                  </a:txBody>
                  <a:tcPr marL="91418" marR="91418" marT="45716" marB="45716"/>
                </a:tc>
                <a:extLst>
                  <a:ext uri="{0D108BD9-81ED-4DB2-BD59-A6C34878D82A}">
                    <a16:rowId xmlns:a16="http://schemas.microsoft.com/office/drawing/2014/main" val="10001"/>
                  </a:ext>
                </a:extLst>
              </a:tr>
              <a:tr h="104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170-15:  </a:t>
                      </a:r>
                      <a:br>
                        <a:rPr lang="en-US" altLang="en-US" sz="1800" b="1" kern="1200" dirty="0">
                          <a:solidFill>
                            <a:srgbClr val="006666"/>
                          </a:solidFill>
                        </a:rPr>
                      </a:br>
                      <a:r>
                        <a:rPr lang="en-US" altLang="en-US" sz="1800" b="1" kern="1200" dirty="0">
                          <a:solidFill>
                            <a:srgbClr val="006666"/>
                          </a:solidFill>
                        </a:rPr>
                        <a:t>Chapter 6, Extended Foster Care</a:t>
                      </a:r>
                    </a:p>
                    <a:p>
                      <a:endParaRPr lang="en-US" sz="1800" b="1" dirty="0">
                        <a:solidFill>
                          <a:srgbClr val="006666"/>
                        </a:solidFill>
                      </a:endParaRPr>
                    </a:p>
                  </a:txBody>
                  <a:tcPr marL="91418" marR="91418" marT="45716" marB="45716"/>
                </a:tc>
                <a:extLst>
                  <a:ext uri="{0D108BD9-81ED-4DB2-BD59-A6C34878D82A}">
                    <a16:rowId xmlns:a16="http://schemas.microsoft.com/office/drawing/2014/main" val="10002"/>
                  </a:ext>
                </a:extLst>
              </a:tr>
              <a:tr h="104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6666"/>
                          </a:solidFill>
                        </a:rPr>
                        <a:t>CFOP 170-15:  </a:t>
                      </a:r>
                      <a:br>
                        <a:rPr lang="en-US" altLang="en-US" sz="1800" b="1" kern="1200" dirty="0">
                          <a:solidFill>
                            <a:srgbClr val="006666"/>
                          </a:solidFill>
                        </a:rPr>
                      </a:br>
                      <a:r>
                        <a:rPr lang="en-US" altLang="en-US" sz="1800" b="1" kern="1200" dirty="0">
                          <a:solidFill>
                            <a:srgbClr val="006666"/>
                          </a:solidFill>
                        </a:rPr>
                        <a:t>Chapter 7, Extension of Maintenance Adoption Subsidy</a:t>
                      </a:r>
                      <a:endParaRPr lang="en-US" sz="1800" b="1" dirty="0">
                        <a:solidFill>
                          <a:srgbClr val="006666"/>
                        </a:solidFill>
                      </a:endParaRPr>
                    </a:p>
                  </a:txBody>
                  <a:tcPr marL="91418" marR="91418" marT="45716" marB="45716"/>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1C70283B-774E-4D72-99BE-AAACB16ED4CD}" type="slidenum">
              <a:rPr lang="es-ES" altLang="en-US" smtClean="0"/>
              <a:pPr>
                <a:defRPr/>
              </a:pPr>
              <a:t>8</a:t>
            </a:fld>
            <a:endParaRPr lang="es-ES" alt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AA78BD2-7EE4-4772-95F6-4600AEA233F0}"/>
              </a:ext>
            </a:extLst>
          </p:cNvPr>
          <p:cNvSpPr>
            <a:spLocks noGrp="1" noChangeArrowheads="1"/>
          </p:cNvSpPr>
          <p:nvPr>
            <p:ph type="title"/>
          </p:nvPr>
        </p:nvSpPr>
        <p:spPr>
          <a:xfrm>
            <a:off x="444500" y="188913"/>
            <a:ext cx="8229600" cy="1143000"/>
          </a:xfrm>
        </p:spPr>
        <p:txBody>
          <a:bodyPr/>
          <a:lstStyle/>
          <a:p>
            <a:r>
              <a:rPr lang="en-US" altLang="en-US"/>
              <a:t>Definitions</a:t>
            </a:r>
          </a:p>
        </p:txBody>
      </p:sp>
      <p:sp>
        <p:nvSpPr>
          <p:cNvPr id="76803" name="Content Placeholder 2">
            <a:extLst>
              <a:ext uri="{FF2B5EF4-FFF2-40B4-BE49-F238E27FC236}">
                <a16:creationId xmlns:a16="http://schemas.microsoft.com/office/drawing/2014/main" id="{4B2ADFC0-201D-4E81-94C3-1172E46231CA}"/>
              </a:ext>
            </a:extLst>
          </p:cNvPr>
          <p:cNvSpPr>
            <a:spLocks noGrp="1"/>
          </p:cNvSpPr>
          <p:nvPr>
            <p:ph idx="1"/>
          </p:nvPr>
        </p:nvSpPr>
        <p:spPr>
          <a:xfrm>
            <a:off x="418023" y="1829810"/>
            <a:ext cx="5410200" cy="5040312"/>
          </a:xfrm>
        </p:spPr>
        <p:txBody>
          <a:bodyPr/>
          <a:lstStyle/>
          <a:p>
            <a:pPr>
              <a:defRPr/>
            </a:pPr>
            <a:r>
              <a:rPr lang="en-US" altLang="en-US" sz="2400" b="1" dirty="0"/>
              <a:t>Child:  </a:t>
            </a:r>
            <a:r>
              <a:rPr lang="en-US" altLang="en-US" sz="2400" dirty="0"/>
              <a:t>A</a:t>
            </a:r>
            <a:r>
              <a:rPr lang="en-US" sz="2400" dirty="0"/>
              <a:t>n individual who has not attained 21 years of age.</a:t>
            </a:r>
            <a:br>
              <a:rPr lang="en-US" sz="2400" dirty="0"/>
            </a:br>
            <a:endParaRPr lang="en-US" sz="2400" dirty="0"/>
          </a:p>
          <a:p>
            <a:pPr>
              <a:defRPr/>
            </a:pPr>
            <a:r>
              <a:rPr lang="en-US" sz="2400" b="1" dirty="0"/>
              <a:t>Youth:  </a:t>
            </a:r>
            <a:r>
              <a:rPr lang="en-US" sz="2400" dirty="0"/>
              <a:t>Children 13-17 years of age under the Department’s protective supervision.</a:t>
            </a:r>
          </a:p>
          <a:p>
            <a:pPr marL="0" indent="0">
              <a:buFontTx/>
              <a:buNone/>
              <a:defRPr/>
            </a:pPr>
            <a:endParaRPr lang="en-US" altLang="en-US" sz="2400" dirty="0"/>
          </a:p>
          <a:p>
            <a:pPr>
              <a:defRPr/>
            </a:pPr>
            <a:r>
              <a:rPr lang="en-US" altLang="en-US" sz="2400" b="1" dirty="0"/>
              <a:t>Young Adult:  </a:t>
            </a:r>
            <a:r>
              <a:rPr lang="en-US" altLang="en-US" sz="2400" dirty="0"/>
              <a:t>A</a:t>
            </a:r>
            <a:r>
              <a:rPr lang="en-US" sz="2400" dirty="0"/>
              <a:t>n individual who has attained 18 years of age, but who has not attained 21 years of age.  39.6251, F.S.</a:t>
            </a:r>
            <a:endParaRPr lang="en-US" altLang="en-US" sz="2400" dirty="0"/>
          </a:p>
        </p:txBody>
      </p:sp>
      <p:pic>
        <p:nvPicPr>
          <p:cNvPr id="2" name="Picture 1">
            <a:extLst>
              <a:ext uri="{FF2B5EF4-FFF2-40B4-BE49-F238E27FC236}">
                <a16:creationId xmlns:a16="http://schemas.microsoft.com/office/drawing/2014/main" id="{53BFB178-BA34-4EA0-B731-59B68CD9A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1988840"/>
            <a:ext cx="2736304" cy="4104456"/>
          </a:xfrm>
          <a:prstGeom prst="rect">
            <a:avLst/>
          </a:prstGeom>
          <a:effectLst>
            <a:softEdge rad="101600"/>
          </a:effectLst>
        </p:spPr>
      </p:pic>
      <p:pic>
        <p:nvPicPr>
          <p:cNvPr id="58373" name="Content Placeholder 8">
            <a:extLst>
              <a:ext uri="{FF2B5EF4-FFF2-40B4-BE49-F238E27FC236}">
                <a16:creationId xmlns:a16="http://schemas.microsoft.com/office/drawing/2014/main" id="{71950443-FF31-48E7-A43B-B820271E11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008188"/>
            <a:ext cx="27352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C70283B-774E-4D72-99BE-AAACB16ED4CD}" type="slidenum">
              <a:rPr lang="es-ES" altLang="en-US" smtClean="0"/>
              <a:pPr>
                <a:defRPr/>
              </a:pPr>
              <a:t>9</a:t>
            </a:fld>
            <a:endParaRPr lang="es-ES" altLang="en-US"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ISEÑO PREDETERMINADO" val="npZG8ZEn"/>
  <p:tag name="ARTICULATE_PROJECT_OPEN" val="0"/>
  <p:tag name="ARTICULATE_SLIDE_COUNT" val="7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C730185937F499D3595E9F84A87E4" ma:contentTypeVersion="6" ma:contentTypeDescription="Create a new document." ma:contentTypeScope="" ma:versionID="243495faddc0e6d405ff6559f7ada240">
  <xsd:schema xmlns:xsd="http://www.w3.org/2001/XMLSchema" xmlns:xs="http://www.w3.org/2001/XMLSchema" xmlns:p="http://schemas.microsoft.com/office/2006/metadata/properties" xmlns:ns2="4fb2acd5-1ecd-451d-a4fe-3a13cc5c70d6" targetNamespace="http://schemas.microsoft.com/office/2006/metadata/properties" ma:root="true" ma:fieldsID="c31aaa3e4baa77a4c4bb911bf9f807ee" ns2:_="">
    <xsd:import namespace="4fb2acd5-1ecd-451d-a4fe-3a13cc5c70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2acd5-1ecd-451d-a4fe-3a13cc5c7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740266-BF18-4381-9F6E-B93D6FFA699C}">
  <ds:schemaRefs>
    <ds:schemaRef ds:uri="http://schemas.microsoft.com/office/infopath/2007/PartnerControls"/>
    <ds:schemaRef ds:uri="http://purl.org/dc/terms/"/>
    <ds:schemaRef ds:uri="http://www.w3.org/XML/1998/namespace"/>
    <ds:schemaRef ds:uri="http://purl.org/dc/elements/1.1/"/>
    <ds:schemaRef ds:uri="http://purl.org/dc/dcmitype/"/>
    <ds:schemaRef ds:uri="4fb2acd5-1ecd-451d-a4fe-3a13cc5c70d6"/>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BFD15B1D-84AE-4BD3-BC0B-AB2D13AA7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2acd5-1ecd-451d-a4fe-3a13cc5c7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13384</TotalTime>
  <Words>3728</Words>
  <Application>Microsoft Office PowerPoint</Application>
  <PresentationFormat>On-screen Show (4:3)</PresentationFormat>
  <Paragraphs>443</Paragraphs>
  <Slides>77</Slides>
  <Notes>46</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77</vt:i4>
      </vt:variant>
    </vt:vector>
  </HeadingPairs>
  <TitlesOfParts>
    <vt:vector size="83" baseType="lpstr">
      <vt:lpstr>Arial</vt:lpstr>
      <vt:lpstr>Calibri</vt:lpstr>
      <vt:lpstr>Diseño predeterminado</vt:lpstr>
      <vt:lpstr>3_Diseño predeterminado</vt:lpstr>
      <vt:lpstr>4_Diseño predeterminado</vt:lpstr>
      <vt:lpstr>5_Diseño predeterminado</vt:lpstr>
      <vt:lpstr>Title IV-E Extended Foster Care (EFC) Funding Eligibility</vt:lpstr>
      <vt:lpstr>Introduction</vt:lpstr>
      <vt:lpstr>Why This, Why Now? Title IV-E Waiver</vt:lpstr>
      <vt:lpstr>Why This, Why Now? Title IV-E Waiver Expiration</vt:lpstr>
      <vt:lpstr>Why This, Why Now? Path Forward</vt:lpstr>
      <vt:lpstr>Title IV-E EFC Program</vt:lpstr>
      <vt:lpstr>Program Policy Changes</vt:lpstr>
      <vt:lpstr>Eligibility Policy Changes</vt:lpstr>
      <vt:lpstr>Definitions</vt:lpstr>
      <vt:lpstr>Implementation Dates</vt:lpstr>
      <vt:lpstr>Foundational Concepts</vt:lpstr>
      <vt:lpstr>Workshop Topics</vt:lpstr>
      <vt:lpstr>Youth Transitioning to Young Adult: 90 Days Prior to 18th Birthday</vt:lpstr>
      <vt:lpstr>PowerPoint Presentation</vt:lpstr>
      <vt:lpstr>Preparing Youth Who are Turning 18</vt:lpstr>
      <vt:lpstr>EFC Program Eligibility Requirements</vt:lpstr>
      <vt:lpstr>PowerPoint Presentation</vt:lpstr>
      <vt:lpstr>Program Funding</vt:lpstr>
      <vt:lpstr>Youth Opts Out of EFC</vt:lpstr>
      <vt:lpstr>Supervised Living Arrangement</vt:lpstr>
      <vt:lpstr>Youth Turns 18</vt:lpstr>
      <vt:lpstr>PowerPoint Presentation</vt:lpstr>
      <vt:lpstr>Creating a New Young Adult Case</vt:lpstr>
      <vt:lpstr>Medicaid</vt:lpstr>
      <vt:lpstr>Affordable Care Act </vt:lpstr>
      <vt:lpstr>Supplemental Security Income and Medicaid</vt:lpstr>
      <vt:lpstr>PowerPoint Presentation</vt:lpstr>
      <vt:lpstr>PowerPoint Presentation</vt:lpstr>
      <vt:lpstr>PowerPoint Presentation</vt:lpstr>
      <vt:lpstr>PowerPoint Presentation</vt:lpstr>
      <vt:lpstr>PowerPoint Presentation</vt:lpstr>
      <vt:lpstr>FSFN Placements for EFC </vt:lpstr>
      <vt:lpstr>PowerPoint Presentation</vt:lpstr>
      <vt:lpstr>PowerPoint Presentation</vt:lpstr>
      <vt:lpstr>PowerPoint Presentation</vt:lpstr>
      <vt:lpstr>Continued Program Eligibility</vt:lpstr>
      <vt:lpstr>PowerPoint Presentation</vt:lpstr>
      <vt:lpstr>Ongoing Eligibility Requirements</vt:lpstr>
      <vt:lpstr>Reasonable Efforts to Finalize Permanency Plan</vt:lpstr>
      <vt:lpstr>Placement and Care Responsibility</vt:lpstr>
      <vt:lpstr>Supervised Living Arrangement</vt:lpstr>
      <vt:lpstr>Remaining in EFC until 22</vt:lpstr>
      <vt:lpstr>Children of Young Adults in Extended Foster Care</vt:lpstr>
      <vt:lpstr>Young Adults Receiving SSI</vt:lpstr>
      <vt:lpstr>PowerPoint Presentation</vt:lpstr>
      <vt:lpstr>Termination of EFC</vt:lpstr>
      <vt:lpstr>PowerPoint Presentation</vt:lpstr>
      <vt:lpstr>Program Termination Reasons</vt:lpstr>
      <vt:lpstr>Termination </vt:lpstr>
      <vt:lpstr>Process</vt:lpstr>
      <vt:lpstr>Choosing to Leave EFC</vt:lpstr>
      <vt:lpstr>Placement Discharge in FSFN</vt:lpstr>
      <vt:lpstr>PowerPoint Presentation</vt:lpstr>
      <vt:lpstr>Re-Entry into Foster Care</vt:lpstr>
      <vt:lpstr>PowerPoint Presentation</vt:lpstr>
      <vt:lpstr>Re-Entry Process</vt:lpstr>
      <vt:lpstr>Approval of EFC</vt:lpstr>
      <vt:lpstr>Title IV-E Eligibility for Re-Entry</vt:lpstr>
      <vt:lpstr>How to Determine  Title IV-E Eligibility </vt:lpstr>
      <vt:lpstr>How to Determine  Title IV-E Eligibility, cont. </vt:lpstr>
      <vt:lpstr>How to Determine  Title IV-E Eligibility, cont. </vt:lpstr>
      <vt:lpstr>FSFN Documentation</vt:lpstr>
      <vt:lpstr>PowerPoint Presentation</vt:lpstr>
      <vt:lpstr>PowerPoint Presentation</vt:lpstr>
      <vt:lpstr>PowerPoint Presentation</vt:lpstr>
      <vt:lpstr>PowerPoint Presentation</vt:lpstr>
      <vt:lpstr>PowerPoint Presentation</vt:lpstr>
      <vt:lpstr>FSFN Training Sandbox</vt:lpstr>
      <vt:lpstr>FSFN Training Sandbox</vt:lpstr>
      <vt:lpstr>Implementation Considerations for Current EFC Population</vt:lpstr>
      <vt:lpstr>Young Adults in EFC  Prior to January 4, 2019</vt:lpstr>
      <vt:lpstr>Assessed IV-E Eligible</vt:lpstr>
      <vt:lpstr>Assessed NON IV-E Eligible</vt:lpstr>
      <vt:lpstr>Extension of Maintenance Adoption Subsidy (EMAS) Program</vt:lpstr>
      <vt:lpstr>Extension of Maintenance Adoption Subsidy (EMAS) Program</vt:lpstr>
      <vt:lpstr>EMAS Title IV-E Eligibility</vt:lpstr>
      <vt:lpstr>Resources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IV-E Extended Foster Care (EFC) Funding Eligibility - November 2018</dc:title>
  <dc:creator>Mariajose</dc:creator>
  <cp:lastModifiedBy>VanDyke, Misty N</cp:lastModifiedBy>
  <cp:revision>1028</cp:revision>
  <dcterms:created xsi:type="dcterms:W3CDTF">2010-05-23T14:28:12Z</dcterms:created>
  <dcterms:modified xsi:type="dcterms:W3CDTF">2025-04-15T13:40:18Z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B2C2E1FC-E6B1-4CA7-A0C3-1D30851261B5</vt:lpwstr>
  </property>
  <property fmtid="{D5CDD505-2E9C-101B-9397-08002B2CF9AE}" pid="3" name="ArticulatePath">
    <vt:lpwstr>PPT template</vt:lpwstr>
  </property>
  <property fmtid="{D5CDD505-2E9C-101B-9397-08002B2CF9AE}" pid="4" name="ContentTypeId">
    <vt:lpwstr>0x010100C1FC730185937F499D3595E9F84A87E4</vt:lpwstr>
  </property>
</Properties>
</file>