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662" r:id="rId2"/>
    <p:sldId id="666" r:id="rId3"/>
    <p:sldId id="675" r:id="rId4"/>
    <p:sldId id="676" r:id="rId5"/>
    <p:sldId id="677" r:id="rId6"/>
    <p:sldId id="682" r:id="rId7"/>
    <p:sldId id="679" r:id="rId8"/>
    <p:sldId id="683" r:id="rId9"/>
    <p:sldId id="680" r:id="rId10"/>
    <p:sldId id="681" r:id="rId11"/>
    <p:sldId id="678" r:id="rId12"/>
    <p:sldId id="68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1" d="100"/>
          <a:sy n="71"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5E90EF-36EF-45DF-8D1C-6BB4A1C0CFEC}" type="datetimeFigureOut">
              <a:rPr lang="en-US" smtClean="0"/>
              <a:t>2/14/2023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B96F68-BA7E-4410-BA84-0BF9EB2B29C3}" type="slidenum">
              <a:rPr lang="en-US" smtClean="0"/>
              <a:t>‹#›</a:t>
            </a:fld>
            <a:endParaRPr lang="en-US"/>
          </a:p>
        </p:txBody>
      </p:sp>
    </p:spTree>
    <p:extLst>
      <p:ext uri="{BB962C8B-B14F-4D97-AF65-F5344CB8AC3E}">
        <p14:creationId xmlns:p14="http://schemas.microsoft.com/office/powerpoint/2010/main" val="410044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5843A-0F4D-4F27-8EC6-823F48FCC257}" type="slidenum">
              <a:rPr lang="en-US" smtClean="0"/>
              <a:t>1</a:t>
            </a:fld>
            <a:endParaRPr lang="en-US"/>
          </a:p>
        </p:txBody>
      </p:sp>
    </p:spTree>
    <p:extLst>
      <p:ext uri="{BB962C8B-B14F-4D97-AF65-F5344CB8AC3E}">
        <p14:creationId xmlns:p14="http://schemas.microsoft.com/office/powerpoint/2010/main" val="412155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10</a:t>
            </a:fld>
            <a:endParaRPr lang="en-US"/>
          </a:p>
        </p:txBody>
      </p:sp>
    </p:spTree>
    <p:extLst>
      <p:ext uri="{BB962C8B-B14F-4D97-AF65-F5344CB8AC3E}">
        <p14:creationId xmlns:p14="http://schemas.microsoft.com/office/powerpoint/2010/main" val="401680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11</a:t>
            </a:fld>
            <a:endParaRPr lang="en-US"/>
          </a:p>
        </p:txBody>
      </p:sp>
    </p:spTree>
    <p:extLst>
      <p:ext uri="{BB962C8B-B14F-4D97-AF65-F5344CB8AC3E}">
        <p14:creationId xmlns:p14="http://schemas.microsoft.com/office/powerpoint/2010/main" val="57372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12</a:t>
            </a:fld>
            <a:endParaRPr lang="en-US"/>
          </a:p>
        </p:txBody>
      </p:sp>
    </p:spTree>
    <p:extLst>
      <p:ext uri="{BB962C8B-B14F-4D97-AF65-F5344CB8AC3E}">
        <p14:creationId xmlns:p14="http://schemas.microsoft.com/office/powerpoint/2010/main" val="5766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2</a:t>
            </a:fld>
            <a:endParaRPr lang="en-US"/>
          </a:p>
        </p:txBody>
      </p:sp>
    </p:spTree>
    <p:extLst>
      <p:ext uri="{BB962C8B-B14F-4D97-AF65-F5344CB8AC3E}">
        <p14:creationId xmlns:p14="http://schemas.microsoft.com/office/powerpoint/2010/main" val="3032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3</a:t>
            </a:fld>
            <a:endParaRPr lang="en-US"/>
          </a:p>
        </p:txBody>
      </p:sp>
    </p:spTree>
    <p:extLst>
      <p:ext uri="{BB962C8B-B14F-4D97-AF65-F5344CB8AC3E}">
        <p14:creationId xmlns:p14="http://schemas.microsoft.com/office/powerpoint/2010/main" val="109041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4</a:t>
            </a:fld>
            <a:endParaRPr lang="en-US"/>
          </a:p>
        </p:txBody>
      </p:sp>
    </p:spTree>
    <p:extLst>
      <p:ext uri="{BB962C8B-B14F-4D97-AF65-F5344CB8AC3E}">
        <p14:creationId xmlns:p14="http://schemas.microsoft.com/office/powerpoint/2010/main" val="255086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5</a:t>
            </a:fld>
            <a:endParaRPr lang="en-US"/>
          </a:p>
        </p:txBody>
      </p:sp>
    </p:spTree>
    <p:extLst>
      <p:ext uri="{BB962C8B-B14F-4D97-AF65-F5344CB8AC3E}">
        <p14:creationId xmlns:p14="http://schemas.microsoft.com/office/powerpoint/2010/main" val="216295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6</a:t>
            </a:fld>
            <a:endParaRPr lang="en-US"/>
          </a:p>
        </p:txBody>
      </p:sp>
    </p:spTree>
    <p:extLst>
      <p:ext uri="{BB962C8B-B14F-4D97-AF65-F5344CB8AC3E}">
        <p14:creationId xmlns:p14="http://schemas.microsoft.com/office/powerpoint/2010/main" val="378181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7</a:t>
            </a:fld>
            <a:endParaRPr lang="en-US"/>
          </a:p>
        </p:txBody>
      </p:sp>
    </p:spTree>
    <p:extLst>
      <p:ext uri="{BB962C8B-B14F-4D97-AF65-F5344CB8AC3E}">
        <p14:creationId xmlns:p14="http://schemas.microsoft.com/office/powerpoint/2010/main" val="263234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8</a:t>
            </a:fld>
            <a:endParaRPr lang="en-US"/>
          </a:p>
        </p:txBody>
      </p:sp>
    </p:spTree>
    <p:extLst>
      <p:ext uri="{BB962C8B-B14F-4D97-AF65-F5344CB8AC3E}">
        <p14:creationId xmlns:p14="http://schemas.microsoft.com/office/powerpoint/2010/main" val="377375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Escribe capability</a:t>
            </a:r>
          </a:p>
        </p:txBody>
      </p:sp>
      <p:sp>
        <p:nvSpPr>
          <p:cNvPr id="4" name="Slide Number Placeholder 3"/>
          <p:cNvSpPr>
            <a:spLocks noGrp="1"/>
          </p:cNvSpPr>
          <p:nvPr>
            <p:ph type="sldNum" sz="quarter" idx="5"/>
          </p:nvPr>
        </p:nvSpPr>
        <p:spPr/>
        <p:txBody>
          <a:bodyPr/>
          <a:lstStyle/>
          <a:p>
            <a:fld id="{E3D8D107-F487-41A2-9D75-CE8862ABE973}" type="slidenum">
              <a:rPr lang="en-US" smtClean="0"/>
              <a:t>9</a:t>
            </a:fld>
            <a:endParaRPr lang="en-US"/>
          </a:p>
        </p:txBody>
      </p:sp>
    </p:spTree>
    <p:extLst>
      <p:ext uri="{BB962C8B-B14F-4D97-AF65-F5344CB8AC3E}">
        <p14:creationId xmlns:p14="http://schemas.microsoft.com/office/powerpoint/2010/main" val="105734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9146-BFD5-434B-AA8B-5BD640933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31C94-75BA-4A99-AAC0-4BFB87BAC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CB6BF-5EF2-49B4-B0E2-7DBADD66272D}"/>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5" name="Footer Placeholder 4">
            <a:extLst>
              <a:ext uri="{FF2B5EF4-FFF2-40B4-BE49-F238E27FC236}">
                <a16:creationId xmlns:a16="http://schemas.microsoft.com/office/drawing/2014/main" id="{DEC74672-DB2D-46DE-93E6-972B2E1C1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5DEE8-60C0-4ECE-8EC7-3268DA7EB49C}"/>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425663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E734-034F-49A8-BD34-42FBC0303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1B94B8-55E4-4B93-898D-9EB3C1C34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8F57D-0042-416E-B5EB-FF4D4A97A1B9}"/>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5" name="Footer Placeholder 4">
            <a:extLst>
              <a:ext uri="{FF2B5EF4-FFF2-40B4-BE49-F238E27FC236}">
                <a16:creationId xmlns:a16="http://schemas.microsoft.com/office/drawing/2014/main" id="{FC4A6E4F-161D-4D4A-A7FB-99365E015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7E8FE-3408-436E-A63F-27B3E04456F1}"/>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28726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9583B-FA63-4BB9-A8C0-DE238DE3BF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FE421-ADD2-432D-9E57-69123AFE9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FBF50-B478-4FC0-B1E4-68823D8D31BB}"/>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5" name="Footer Placeholder 4">
            <a:extLst>
              <a:ext uri="{FF2B5EF4-FFF2-40B4-BE49-F238E27FC236}">
                <a16:creationId xmlns:a16="http://schemas.microsoft.com/office/drawing/2014/main" id="{E5F8119A-8A5C-4307-8741-1833073A9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2B3C4-9046-41C6-AAF5-485DE951A55F}"/>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51004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D0F4-52B1-462E-A90D-01D188A65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40285-D1A3-4FF5-B70C-FF00494F36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51173-2F6C-4588-89C3-7B5C2EBBFE65}"/>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5" name="Footer Placeholder 4">
            <a:extLst>
              <a:ext uri="{FF2B5EF4-FFF2-40B4-BE49-F238E27FC236}">
                <a16:creationId xmlns:a16="http://schemas.microsoft.com/office/drawing/2014/main" id="{06F2838D-AE49-4056-A85E-D72A9B381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0E80A-40E5-4148-A53E-6BE733F20699}"/>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413377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B6CC-BD08-4FA0-95F2-A13EAC190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A26AE-5EFB-45DB-A4A9-7BE27816C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208B8-2F0B-4C24-A78E-FD337C41BA02}"/>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5" name="Footer Placeholder 4">
            <a:extLst>
              <a:ext uri="{FF2B5EF4-FFF2-40B4-BE49-F238E27FC236}">
                <a16:creationId xmlns:a16="http://schemas.microsoft.com/office/drawing/2014/main" id="{1027F8EC-5014-4A09-9924-CBA719787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3588E-0FF5-415D-AB79-D5A7BBB9C8DA}"/>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70095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6342-C6DE-468A-82A5-52E5B89A0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29473-8A9C-4799-8577-1D609C1E94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E3021-B05A-4CD5-8274-AFD298B62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8E35C1-5D07-4414-86F0-648487668B58}"/>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6" name="Footer Placeholder 5">
            <a:extLst>
              <a:ext uri="{FF2B5EF4-FFF2-40B4-BE49-F238E27FC236}">
                <a16:creationId xmlns:a16="http://schemas.microsoft.com/office/drawing/2014/main" id="{6385B021-B036-4C32-A4CB-AAECE13E3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8E84B-549C-4219-B9C1-06808AFAA326}"/>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352940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052E-01B2-4E92-B4AB-E2A450AB60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41E918-28EE-4D12-B0C5-896E44A19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C24A8-F276-40D6-B769-DB5DC721C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17B72-6DD1-4A42-8EB8-7BFF203C9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A59B1-F075-43AF-886D-ADA75453D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AD6F4-637A-4EB3-8298-19175084B8B9}"/>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8" name="Footer Placeholder 7">
            <a:extLst>
              <a:ext uri="{FF2B5EF4-FFF2-40B4-BE49-F238E27FC236}">
                <a16:creationId xmlns:a16="http://schemas.microsoft.com/office/drawing/2014/main" id="{3790E619-D86E-4BC9-8E91-39975E9C0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F93008-DEC1-46B4-A233-E9D5C53E20AB}"/>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74610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56B8-5453-496A-86E1-9BD44D985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8D9A2-A473-483C-B507-AF2771FDB387}"/>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4" name="Footer Placeholder 3">
            <a:extLst>
              <a:ext uri="{FF2B5EF4-FFF2-40B4-BE49-F238E27FC236}">
                <a16:creationId xmlns:a16="http://schemas.microsoft.com/office/drawing/2014/main" id="{2250696D-5397-4E1B-AE34-4D68B29B32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57318-8726-4FEC-9150-853B85EC4827}"/>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73491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110B0-91CA-415E-9CEE-8C73C116DABD}"/>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3" name="Footer Placeholder 2">
            <a:extLst>
              <a:ext uri="{FF2B5EF4-FFF2-40B4-BE49-F238E27FC236}">
                <a16:creationId xmlns:a16="http://schemas.microsoft.com/office/drawing/2014/main" id="{D9878552-35D1-49C4-B812-A5E56CBAA7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D10D5-CEC0-40DE-AD5E-5684E598A459}"/>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146023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7CE0-8972-484C-9A34-7E032515A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81AF8-A46C-4D30-AE1C-17BF4F4B9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37DF0D-8672-4F71-8F4C-ECC14230A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67D75-74EC-4FFB-9E30-C19A02A9FF50}"/>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6" name="Footer Placeholder 5">
            <a:extLst>
              <a:ext uri="{FF2B5EF4-FFF2-40B4-BE49-F238E27FC236}">
                <a16:creationId xmlns:a16="http://schemas.microsoft.com/office/drawing/2014/main" id="{DC43B50B-48B7-4C19-99EF-DFF0AC276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845-5A95-4394-A015-ED57AED8E818}"/>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130944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E824-BCF0-4AD9-B8AA-F63BA2087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3C5A9-BCEC-4E9C-A129-75871D6D6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34707-FC0F-43B8-A5E0-4712C8DFF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3E9BC-53C6-4537-8028-FADBD818EE3A}"/>
              </a:ext>
            </a:extLst>
          </p:cNvPr>
          <p:cNvSpPr>
            <a:spLocks noGrp="1"/>
          </p:cNvSpPr>
          <p:nvPr>
            <p:ph type="dt" sz="half" idx="10"/>
          </p:nvPr>
        </p:nvSpPr>
        <p:spPr/>
        <p:txBody>
          <a:bodyPr/>
          <a:lstStyle/>
          <a:p>
            <a:fld id="{FAAD07CD-2DAC-49F6-91C8-57E3805EE3D5}" type="datetimeFigureOut">
              <a:rPr lang="en-US" smtClean="0"/>
              <a:t>2/14/2023</a:t>
            </a:fld>
            <a:endParaRPr lang="en-US"/>
          </a:p>
        </p:txBody>
      </p:sp>
      <p:sp>
        <p:nvSpPr>
          <p:cNvPr id="6" name="Footer Placeholder 5">
            <a:extLst>
              <a:ext uri="{FF2B5EF4-FFF2-40B4-BE49-F238E27FC236}">
                <a16:creationId xmlns:a16="http://schemas.microsoft.com/office/drawing/2014/main" id="{0C9880E2-2D0B-40CD-BFCC-E280C68B1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165CB-7279-4ED4-8A23-204A09D0C22D}"/>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5149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B5532-BA71-4E3D-AF4D-ADCDF2ABC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7BA886-C98F-47BB-AAC7-BC8172FFA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209D4-FE58-455C-9731-3A9964986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D07CD-2DAC-49F6-91C8-57E3805EE3D5}" type="datetimeFigureOut">
              <a:rPr lang="en-US" smtClean="0"/>
              <a:t>2/14/2023</a:t>
            </a:fld>
            <a:endParaRPr lang="en-US"/>
          </a:p>
        </p:txBody>
      </p:sp>
      <p:sp>
        <p:nvSpPr>
          <p:cNvPr id="5" name="Footer Placeholder 4">
            <a:extLst>
              <a:ext uri="{FF2B5EF4-FFF2-40B4-BE49-F238E27FC236}">
                <a16:creationId xmlns:a16="http://schemas.microsoft.com/office/drawing/2014/main" id="{54569C13-98D0-45EB-8274-50AA49736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47F5A1-21DC-438C-BDD2-D0462977F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CD385-DE7B-413E-B92E-0E6AFD1C29DD}" type="slidenum">
              <a:rPr lang="en-US" smtClean="0"/>
              <a:t>‹#›</a:t>
            </a:fld>
            <a:endParaRPr lang="en-US"/>
          </a:p>
        </p:txBody>
      </p:sp>
    </p:spTree>
    <p:extLst>
      <p:ext uri="{BB962C8B-B14F-4D97-AF65-F5344CB8AC3E}">
        <p14:creationId xmlns:p14="http://schemas.microsoft.com/office/powerpoint/2010/main" val="401357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1795" y="2"/>
            <a:ext cx="7120205" cy="6857999"/>
          </a:xfrm>
          <a:prstGeom prst="rect">
            <a:avLst/>
          </a:prstGeom>
          <a:blipFill>
            <a:blip r:embed="rId3" cstate="print"/>
            <a:stretch>
              <a:fillRect/>
            </a:stretch>
          </a:blipFill>
        </p:spPr>
        <p:txBody>
          <a:bodyPr wrap="square" lIns="0" tIns="0" rIns="0" bIns="0" rtlCol="0"/>
          <a:lstStyle/>
          <a:p>
            <a:pPr defTabSz="609630">
              <a:defRPr/>
            </a:pPr>
            <a:endParaRPr sz="1200">
              <a:solidFill>
                <a:prstClr val="black"/>
              </a:solidFill>
              <a:latin typeface="Calibri" panose="020F0502020204030204"/>
            </a:endParaRPr>
          </a:p>
        </p:txBody>
      </p:sp>
      <p:sp>
        <p:nvSpPr>
          <p:cNvPr id="3" name="object 3"/>
          <p:cNvSpPr/>
          <p:nvPr/>
        </p:nvSpPr>
        <p:spPr>
          <a:xfrm>
            <a:off x="1" y="0"/>
            <a:ext cx="8930217" cy="6858000"/>
          </a:xfrm>
          <a:custGeom>
            <a:avLst/>
            <a:gdLst/>
            <a:ahLst/>
            <a:cxnLst/>
            <a:rect l="l" t="t" r="r" b="b"/>
            <a:pathLst>
              <a:path w="13395325" h="10287000">
                <a:moveTo>
                  <a:pt x="8150292" y="0"/>
                </a:moveTo>
                <a:lnTo>
                  <a:pt x="13394716" y="10287000"/>
                </a:lnTo>
                <a:lnTo>
                  <a:pt x="0" y="10287000"/>
                </a:lnTo>
                <a:lnTo>
                  <a:pt x="0" y="419259"/>
                </a:lnTo>
                <a:lnTo>
                  <a:pt x="822382" y="0"/>
                </a:lnTo>
                <a:lnTo>
                  <a:pt x="8150292" y="0"/>
                </a:lnTo>
                <a:close/>
              </a:path>
            </a:pathLst>
          </a:custGeom>
          <a:solidFill>
            <a:srgbClr val="083366"/>
          </a:solidFill>
        </p:spPr>
        <p:txBody>
          <a:bodyPr wrap="square" lIns="0" tIns="0" rIns="0" bIns="0" rtlCol="0"/>
          <a:lstStyle/>
          <a:p>
            <a:pPr defTabSz="609630">
              <a:defRPr/>
            </a:pPr>
            <a:endParaRPr sz="1200">
              <a:solidFill>
                <a:prstClr val="black"/>
              </a:solidFill>
              <a:latin typeface="Calibri" panose="020F0502020204030204"/>
            </a:endParaRPr>
          </a:p>
        </p:txBody>
      </p:sp>
      <p:sp>
        <p:nvSpPr>
          <p:cNvPr id="4" name="object 4"/>
          <p:cNvSpPr/>
          <p:nvPr/>
        </p:nvSpPr>
        <p:spPr>
          <a:xfrm>
            <a:off x="2" y="0"/>
            <a:ext cx="7996343" cy="6858000"/>
          </a:xfrm>
          <a:custGeom>
            <a:avLst/>
            <a:gdLst/>
            <a:ahLst/>
            <a:cxnLst/>
            <a:rect l="l" t="t" r="r" b="b"/>
            <a:pathLst>
              <a:path w="11994515" h="10287000">
                <a:moveTo>
                  <a:pt x="6750041" y="0"/>
                </a:moveTo>
                <a:lnTo>
                  <a:pt x="11994466" y="10287000"/>
                </a:lnTo>
                <a:lnTo>
                  <a:pt x="0" y="10287000"/>
                </a:lnTo>
                <a:lnTo>
                  <a:pt x="0" y="0"/>
                </a:lnTo>
                <a:lnTo>
                  <a:pt x="6750041" y="0"/>
                </a:lnTo>
                <a:close/>
              </a:path>
            </a:pathLst>
          </a:custGeom>
          <a:solidFill>
            <a:srgbClr val="094185"/>
          </a:solidFill>
        </p:spPr>
        <p:txBody>
          <a:bodyPr wrap="square" lIns="0" tIns="0" rIns="0" bIns="0" rtlCol="0"/>
          <a:lstStyle/>
          <a:p>
            <a:pPr defTabSz="609630">
              <a:defRPr/>
            </a:pPr>
            <a:endParaRPr sz="1200" dirty="0">
              <a:solidFill>
                <a:prstClr val="black"/>
              </a:solidFill>
              <a:latin typeface="Calibri" panose="020F0502020204030204"/>
            </a:endParaRPr>
          </a:p>
        </p:txBody>
      </p:sp>
      <p:sp>
        <p:nvSpPr>
          <p:cNvPr id="5" name="object 5"/>
          <p:cNvSpPr/>
          <p:nvPr/>
        </p:nvSpPr>
        <p:spPr>
          <a:xfrm>
            <a:off x="73296" y="4830296"/>
            <a:ext cx="6571827" cy="0"/>
          </a:xfrm>
          <a:custGeom>
            <a:avLst/>
            <a:gdLst/>
            <a:ahLst/>
            <a:cxnLst/>
            <a:rect l="l" t="t" r="r" b="b"/>
            <a:pathLst>
              <a:path w="9857740">
                <a:moveTo>
                  <a:pt x="0" y="0"/>
                </a:moveTo>
                <a:lnTo>
                  <a:pt x="9857131" y="0"/>
                </a:lnTo>
              </a:path>
            </a:pathLst>
          </a:custGeom>
          <a:ln w="26779">
            <a:solidFill>
              <a:srgbClr val="FFFFFF"/>
            </a:solidFill>
          </a:ln>
        </p:spPr>
        <p:txBody>
          <a:bodyPr wrap="square" lIns="0" tIns="0" rIns="0" bIns="0" rtlCol="0"/>
          <a:lstStyle/>
          <a:p>
            <a:pPr defTabSz="609630">
              <a:defRPr/>
            </a:pPr>
            <a:endParaRPr sz="1200">
              <a:solidFill>
                <a:prstClr val="black"/>
              </a:solidFill>
              <a:latin typeface="Calibri" panose="020F0502020204030204"/>
            </a:endParaRPr>
          </a:p>
        </p:txBody>
      </p:sp>
      <p:sp>
        <p:nvSpPr>
          <p:cNvPr id="6" name="object 6"/>
          <p:cNvSpPr/>
          <p:nvPr/>
        </p:nvSpPr>
        <p:spPr>
          <a:xfrm>
            <a:off x="169085" y="2"/>
            <a:ext cx="2635249" cy="3149599"/>
          </a:xfrm>
          <a:prstGeom prst="rect">
            <a:avLst/>
          </a:prstGeom>
          <a:blipFill>
            <a:blip r:embed="rId4" cstate="print"/>
            <a:stretch>
              <a:fillRect/>
            </a:stretch>
          </a:blipFill>
        </p:spPr>
        <p:txBody>
          <a:bodyPr wrap="square" lIns="0" tIns="0" rIns="0" bIns="0" rtlCol="0"/>
          <a:lstStyle/>
          <a:p>
            <a:pPr defTabSz="609630">
              <a:defRPr/>
            </a:pPr>
            <a:endParaRPr sz="1200">
              <a:solidFill>
                <a:prstClr val="black"/>
              </a:solidFill>
              <a:latin typeface="Calibri" panose="020F0502020204030204"/>
            </a:endParaRPr>
          </a:p>
        </p:txBody>
      </p:sp>
      <p:sp>
        <p:nvSpPr>
          <p:cNvPr id="9" name="TextBox 8">
            <a:extLst>
              <a:ext uri="{FF2B5EF4-FFF2-40B4-BE49-F238E27FC236}">
                <a16:creationId xmlns:a16="http://schemas.microsoft.com/office/drawing/2014/main" id="{0E377DF3-541A-4118-9EBC-9D11A152C0D2}"/>
              </a:ext>
            </a:extLst>
          </p:cNvPr>
          <p:cNvSpPr txBox="1"/>
          <p:nvPr/>
        </p:nvSpPr>
        <p:spPr>
          <a:xfrm>
            <a:off x="0" y="4159881"/>
            <a:ext cx="6858727" cy="666786"/>
          </a:xfrm>
          <a:prstGeom prst="rect">
            <a:avLst/>
          </a:prstGeom>
          <a:noFill/>
        </p:spPr>
        <p:txBody>
          <a:bodyPr wrap="square" rtlCol="0">
            <a:spAutoFit/>
          </a:bodyPr>
          <a:lstStyle/>
          <a:p>
            <a:endParaRPr lang="en-US" sz="1333" dirty="0">
              <a:solidFill>
                <a:schemeClr val="bg1"/>
              </a:solidFill>
            </a:endParaRPr>
          </a:p>
          <a:p>
            <a:r>
              <a:rPr lang="en-US" sz="2400" dirty="0">
                <a:solidFill>
                  <a:schemeClr val="bg1"/>
                </a:solidFill>
              </a:rPr>
              <a:t>Mental Health and Substance Abuse Services</a:t>
            </a:r>
          </a:p>
        </p:txBody>
      </p:sp>
      <p:sp>
        <p:nvSpPr>
          <p:cNvPr id="10" name="TextBox 9">
            <a:extLst>
              <a:ext uri="{FF2B5EF4-FFF2-40B4-BE49-F238E27FC236}">
                <a16:creationId xmlns:a16="http://schemas.microsoft.com/office/drawing/2014/main" id="{9D22E6D6-4254-4439-B7A3-7473FE8D5AD7}"/>
              </a:ext>
            </a:extLst>
          </p:cNvPr>
          <p:cNvSpPr txBox="1"/>
          <p:nvPr/>
        </p:nvSpPr>
        <p:spPr>
          <a:xfrm>
            <a:off x="73296" y="5147056"/>
            <a:ext cx="5674362" cy="1528945"/>
          </a:xfrm>
          <a:prstGeom prst="rect">
            <a:avLst/>
          </a:prstGeom>
          <a:noFill/>
        </p:spPr>
        <p:txBody>
          <a:bodyPr wrap="square" rtlCol="0">
            <a:spAutoFit/>
          </a:bodyPr>
          <a:lstStyle/>
          <a:p>
            <a:r>
              <a:rPr lang="en-US" sz="1867" dirty="0">
                <a:solidFill>
                  <a:schemeClr val="bg1"/>
                </a:solidFill>
              </a:rPr>
              <a:t>Tracy L. Shelby, Ph.D., Director of MH &amp; SA Services</a:t>
            </a:r>
          </a:p>
          <a:p>
            <a:r>
              <a:rPr lang="en-US" sz="1867" dirty="0">
                <a:solidFill>
                  <a:schemeClr val="bg1"/>
                </a:solidFill>
              </a:rPr>
              <a:t>Joy Bennink, LMHC, Deputy Director of MH &amp; SA Services</a:t>
            </a:r>
          </a:p>
          <a:p>
            <a:r>
              <a:rPr lang="en-US" sz="1867" dirty="0">
                <a:solidFill>
                  <a:schemeClr val="bg1"/>
                </a:solidFill>
              </a:rPr>
              <a:t>Florida Department of Juvenile Justice</a:t>
            </a:r>
          </a:p>
          <a:p>
            <a:r>
              <a:rPr lang="en-US" sz="1867" dirty="0">
                <a:solidFill>
                  <a:schemeClr val="bg1"/>
                </a:solidFill>
              </a:rPr>
              <a:t>Commission on Mental Health and Substance Abuse</a:t>
            </a:r>
          </a:p>
          <a:p>
            <a:r>
              <a:rPr lang="en-US" sz="1867" dirty="0">
                <a:solidFill>
                  <a:schemeClr val="bg1"/>
                </a:solidFill>
              </a:rPr>
              <a:t>February 15, 2023</a:t>
            </a:r>
          </a:p>
        </p:txBody>
      </p:sp>
    </p:spTree>
    <p:extLst>
      <p:ext uri="{BB962C8B-B14F-4D97-AF65-F5344CB8AC3E}">
        <p14:creationId xmlns:p14="http://schemas.microsoft.com/office/powerpoint/2010/main" val="56216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10</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Barriers to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822962" y="1311835"/>
            <a:ext cx="10498328" cy="809452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Lack of parent/guardian involvement in care  </a:t>
            </a:r>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Employment of qualified therapists </a:t>
            </a: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Youth engagement in shorter term detention centers</a:t>
            </a:r>
          </a:p>
          <a:p>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Complex youth, dually served by multiple agencies</a:t>
            </a:r>
          </a:p>
          <a:p>
            <a:pPr marL="457200" indent="-457200">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Lack of competition - providers in residential programs</a:t>
            </a:r>
          </a:p>
          <a:p>
            <a:pPr marL="457200" indent="-457200">
              <a:buFont typeface="Arial" panose="020B0604020202020204" pitchFamily="34" charset="0"/>
              <a:buChar char="•"/>
            </a:pPr>
            <a:endParaRPr lang="en-US" sz="900" dirty="0">
              <a:highlight>
                <a:srgbClr val="FFFF00"/>
              </a:highligh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Fiscal limitations</a:t>
            </a:r>
          </a:p>
          <a:p>
            <a:pPr marL="457200" indent="-457200">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Disparity in youth knowledge and comfort level of treatment</a:t>
            </a:r>
          </a:p>
          <a:p>
            <a:pPr marL="457200" indent="-457200">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No exemption for Chapter 397 licensure for probation providers</a:t>
            </a: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152373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11</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Future Ideas for Treatment</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06142" y="1398921"/>
            <a:ext cx="10757702" cy="810991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Continuity of care – ability to follow youth through the system effectively (EHR)</a:t>
            </a:r>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Exploring incentives for parent/guardian involvement</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Cost of care reduction for parent/guardian when parent/guardian and youth are involved in treatment</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Higher degree of collaboration and information sharing between educators and clinicians</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Clinically-based vocational counseling</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240670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12</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Contacts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06142" y="1398921"/>
            <a:ext cx="10757702" cy="8217634"/>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Tracy L. Shelby, Ph.D.</a:t>
            </a:r>
          </a:p>
          <a:p>
            <a:r>
              <a:rPr lang="en-US" sz="2400" dirty="0">
                <a:latin typeface="Calibri" panose="020F0502020204030204" pitchFamily="34" charset="0"/>
                <a:ea typeface="Calibri" panose="020F0502020204030204" pitchFamily="34" charset="0"/>
                <a:cs typeface="Calibri" panose="020F0502020204030204" pitchFamily="34" charset="0"/>
              </a:rPr>
              <a:t>Director of Mental Health and Substance Abuse Services</a:t>
            </a:r>
          </a:p>
          <a:p>
            <a:r>
              <a:rPr lang="en-US" sz="2400" dirty="0">
                <a:latin typeface="Calibri" panose="020F0502020204030204" pitchFamily="34" charset="0"/>
                <a:ea typeface="Calibri" panose="020F0502020204030204" pitchFamily="34" charset="0"/>
                <a:cs typeface="Calibri" panose="020F0502020204030204" pitchFamily="34" charset="0"/>
              </a:rPr>
              <a:t>Office of Health Services</a:t>
            </a:r>
          </a:p>
          <a:p>
            <a:r>
              <a:rPr lang="en-US" sz="2400" dirty="0">
                <a:latin typeface="Calibri" panose="020F0502020204030204" pitchFamily="34" charset="0"/>
                <a:ea typeface="Calibri" panose="020F0502020204030204" pitchFamily="34" charset="0"/>
                <a:cs typeface="Calibri" panose="020F0502020204030204" pitchFamily="34" charset="0"/>
              </a:rPr>
              <a:t>Florida Department of Juvenile Justice</a:t>
            </a:r>
          </a:p>
          <a:p>
            <a:r>
              <a:rPr lang="en-US" sz="2400" dirty="0">
                <a:latin typeface="Calibri" panose="020F0502020204030204" pitchFamily="34" charset="0"/>
                <a:ea typeface="Calibri" panose="020F0502020204030204" pitchFamily="34" charset="0"/>
                <a:cs typeface="Calibri" panose="020F0502020204030204" pitchFamily="34" charset="0"/>
              </a:rPr>
              <a:t>(850) 717-2413</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en-US" sz="2800" dirty="0">
                <a:latin typeface="Calibri" panose="020F0502020204030204" pitchFamily="34" charset="0"/>
                <a:ea typeface="Calibri" panose="020F0502020204030204" pitchFamily="34" charset="0"/>
                <a:cs typeface="Calibri" panose="020F0502020204030204" pitchFamily="34" charset="0"/>
              </a:rPr>
              <a:t>Joy Bennink, LMHC, CAP, ATR</a:t>
            </a:r>
          </a:p>
          <a:p>
            <a:r>
              <a:rPr lang="en-US" sz="2400" dirty="0">
                <a:latin typeface="Calibri" panose="020F0502020204030204" pitchFamily="34" charset="0"/>
                <a:ea typeface="Calibri" panose="020F0502020204030204" pitchFamily="34" charset="0"/>
                <a:cs typeface="Calibri" panose="020F0502020204030204" pitchFamily="34" charset="0"/>
              </a:rPr>
              <a:t>Deputy Director, Mental Health &amp; Substance Abuse Services </a:t>
            </a:r>
          </a:p>
          <a:p>
            <a:r>
              <a:rPr lang="en-US" sz="2400" dirty="0">
                <a:latin typeface="Calibri" panose="020F0502020204030204" pitchFamily="34" charset="0"/>
                <a:ea typeface="Calibri" panose="020F0502020204030204" pitchFamily="34" charset="0"/>
                <a:cs typeface="Calibri" panose="020F0502020204030204" pitchFamily="34" charset="0"/>
              </a:rPr>
              <a:t>Office of Health Services</a:t>
            </a:r>
          </a:p>
          <a:p>
            <a:r>
              <a:rPr lang="en-US" sz="2400" dirty="0">
                <a:latin typeface="Calibri" panose="020F0502020204030204" pitchFamily="34" charset="0"/>
                <a:ea typeface="Calibri" panose="020F0502020204030204" pitchFamily="34" charset="0"/>
                <a:cs typeface="Calibri" panose="020F0502020204030204" pitchFamily="34" charset="0"/>
              </a:rPr>
              <a:t>Florida Department of Juvenile Justice</a:t>
            </a:r>
          </a:p>
          <a:p>
            <a:r>
              <a:rPr lang="en-US" sz="2400" dirty="0">
                <a:latin typeface="Calibri" panose="020F0502020204030204" pitchFamily="34" charset="0"/>
                <a:ea typeface="Calibri" panose="020F0502020204030204" pitchFamily="34" charset="0"/>
                <a:cs typeface="Calibri" panose="020F0502020204030204" pitchFamily="34" charset="0"/>
              </a:rPr>
              <a:t>Cell (850)210-9122</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92860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2</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Introduction</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19142" y="1311835"/>
            <a:ext cx="10498328" cy="7325082"/>
          </a:xfrm>
          <a:prstGeom prst="rect">
            <a:avLst/>
          </a:prstGeom>
          <a:noFill/>
        </p:spPr>
        <p:txBody>
          <a:bodyPr wrap="square" rtlCol="0">
            <a:spAutoFit/>
          </a:bodyPr>
          <a:lstStyle/>
          <a:p>
            <a:pPr marL="457200" indent="-457200">
              <a:buFont typeface="Arial" panose="020B0604020202020204" pitchFamily="34" charset="0"/>
              <a:buChar char="•"/>
            </a:pPr>
            <a:r>
              <a:rPr lang="en-US" sz="2800" dirty="0"/>
              <a:t>Medical and mental health services are overseen by the Office of Health Services within the department.</a:t>
            </a:r>
          </a:p>
          <a:p>
            <a:endParaRPr lang="en-US" sz="900" dirty="0"/>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The Florida Department of Juvenile Justice (DJJ) provides oversight of youth medical and mental health services and partners with providers to ensure these services are delivered with efficacy.</a:t>
            </a: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The Department provides clinical technical assistance and training to contracted medical and mental health staff.</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209753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3</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Treatment Services We Provide</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546967"/>
            <a:ext cx="10498328" cy="760208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Mental Health and Substance Abuse (MHSA) services are offered throughout our continuum of care through prevention, detention, probation and residential services.</a:t>
            </a:r>
          </a:p>
          <a:p>
            <a:endParaRPr lang="en-US" sz="900" dirty="0"/>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Screening, assessment, evaluation, individual therapy, group therapy, family therapy, crisis intervention, suicide prevention and supportive services are provided. </a:t>
            </a: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Psychiatric services are provided to youth as needed.</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143408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4</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Detention Treatment Services We Provide</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459880"/>
            <a:ext cx="10498328" cy="798680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Detention centers are staffed with full-time mental health clinical staff on site daily.</a:t>
            </a:r>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 youth in detention are provided mental health and substance abuse treatment services during their stay based upon the individualized treatment needs of each youth.</a:t>
            </a:r>
          </a:p>
          <a:p>
            <a:endParaRPr lang="en-US" sz="11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Individual, group and family therapy as well as suicide prevention and crisis intervention are provided.</a:t>
            </a:r>
          </a:p>
          <a:p>
            <a:pPr marL="457200" indent="-457200">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Psychiatric services are provided to youth as needed.</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6610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5</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598714" y="284215"/>
            <a:ext cx="10512552" cy="646331"/>
          </a:xfrm>
          <a:prstGeom prst="rect">
            <a:avLst/>
          </a:prstGeom>
          <a:noFill/>
        </p:spPr>
        <p:txBody>
          <a:bodyPr wrap="square" rtlCol="0">
            <a:spAutoFit/>
          </a:bodyPr>
          <a:lstStyle/>
          <a:p>
            <a:pPr algn="ctr"/>
            <a:r>
              <a:rPr lang="en-US" sz="3600" spc="7" dirty="0">
                <a:solidFill>
                  <a:srgbClr val="094285"/>
                </a:solidFill>
              </a:rPr>
              <a:t>Probation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224750"/>
            <a:ext cx="10498328" cy="837921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Youth must be under the department’s jurisdiction as disposed by the court to receive services through probation or residential commitment.</a:t>
            </a:r>
          </a:p>
          <a:p>
            <a:endParaRPr lang="en-US" sz="900" dirty="0"/>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Youth under supervision by the Office of Probation and Community Intervention receive mental health and substance abuse treatment from outpatient providers when an identified treatment need exists. </a:t>
            </a:r>
          </a:p>
          <a:p>
            <a:endParaRPr lang="en-US" sz="105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Individual, group and family therapy, as well as suicide prevention and crisis intervention, are provided.</a:t>
            </a: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86211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6</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598714" y="284215"/>
            <a:ext cx="10512552" cy="646331"/>
          </a:xfrm>
          <a:prstGeom prst="rect">
            <a:avLst/>
          </a:prstGeom>
          <a:noFill/>
        </p:spPr>
        <p:txBody>
          <a:bodyPr wrap="square" rtlCol="0">
            <a:spAutoFit/>
          </a:bodyPr>
          <a:lstStyle/>
          <a:p>
            <a:pPr algn="ctr"/>
            <a:r>
              <a:rPr lang="en-US" sz="3600" spc="7" dirty="0">
                <a:solidFill>
                  <a:srgbClr val="094285"/>
                </a:solidFill>
              </a:rPr>
              <a:t>Probation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224750"/>
            <a:ext cx="10498328" cy="707886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Examples of services offered through Probation providers include:</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Juvenile sexual offender therapy</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Redirections</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Day treatment</a:t>
            </a: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All youth receive a Comprehensive Evaluation completed by a contracted provider for youth pending residential commitment.  This allows youth to be placed in specialized residential programs to meet the individualized needs of each youth.</a:t>
            </a: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46433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7</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58457" y="292923"/>
            <a:ext cx="10512552" cy="646331"/>
          </a:xfrm>
          <a:prstGeom prst="rect">
            <a:avLst/>
          </a:prstGeom>
          <a:noFill/>
        </p:spPr>
        <p:txBody>
          <a:bodyPr wrap="square" rtlCol="0">
            <a:spAutoFit/>
          </a:bodyPr>
          <a:lstStyle/>
          <a:p>
            <a:pPr algn="ctr"/>
            <a:r>
              <a:rPr lang="en-US" sz="3600" spc="7" dirty="0">
                <a:solidFill>
                  <a:srgbClr val="094285"/>
                </a:solidFill>
              </a:rPr>
              <a:t>Residential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29511" y="1155081"/>
            <a:ext cx="10498328" cy="81560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Mental health and substance abuse treatment services in residential commitment programs range in intensity.  All residential programs are staffed with full-time mental health clinical staff on site daily to provide mental health and substance abuse treatment services. </a:t>
            </a:r>
          </a:p>
          <a:p>
            <a:endParaRPr lang="en-US" sz="900" dirty="0"/>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Youth are provided appropriate identified services during their stay in our residential programs based on the individualized treatment needs of each youth.</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Individual, group and family therapy, as well as suicide prevention and crisis intervention, are provided.</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210658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8</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Residential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19320" y="1303127"/>
            <a:ext cx="10825844" cy="861774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Residential Program types include the following treatment specializations: </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Mental health overlay</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Substance abuse overlay</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Juvenile sexual offender</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Developmental Disability and Borderline Intellectual Functioning </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Intensive mental health </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Comprehensive co-occurring disorders</a:t>
            </a: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Therapist case loads range from 8 to 16 youth, and therapists are on-site daily.</a:t>
            </a:r>
          </a:p>
          <a:p>
            <a:endParaRPr lang="en-US" sz="9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Frequency of treatment depends upon program type and symptom severity. </a:t>
            </a: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90820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9</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DJJ Treatment Priorities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393833" y="1163790"/>
            <a:ext cx="10498328" cy="4873129"/>
          </a:xfrm>
          <a:prstGeom prst="rect">
            <a:avLst/>
          </a:prstGeom>
          <a:noFill/>
        </p:spPr>
        <p:txBody>
          <a:bodyPr wrap="square" rtlCol="0">
            <a:spAutoFit/>
          </a:bodyPr>
          <a:lstStyle/>
          <a:p>
            <a:pPr marR="0" lvl="1" indent="-457200">
              <a:spcBef>
                <a:spcPts val="400"/>
              </a:spcBef>
              <a:spcAft>
                <a:spcPts val="2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DJJ is working to complete the Electronic Health Record (EHR) to include updated mental health forms. </a:t>
            </a:r>
          </a:p>
          <a:p>
            <a:endParaRPr lang="en-US" sz="900" dirty="0"/>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EHR will ensure continuity of care, quality of care, appropriateness of care, transitional community care and expand collaborative efforts with the Florida Department of Children and Families to care for dually served youth. </a:t>
            </a:r>
            <a:r>
              <a:rPr lang="en-US" sz="2800" dirty="0">
                <a:latin typeface="Calibri" panose="020F0502020204030204" pitchFamily="34" charset="0"/>
                <a:ea typeface="Calibri" panose="020F0502020204030204" pitchFamily="34" charset="0"/>
                <a:cs typeface="Calibri" panose="020F0502020204030204" pitchFamily="34" charset="0"/>
              </a:rPr>
              <a:t> </a:t>
            </a: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R="0" lvl="1" indent="-457200">
              <a:spcBef>
                <a:spcPts val="400"/>
              </a:spcBef>
              <a:spcAft>
                <a:spcPts val="2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EHR allows for the seamless transition of services throughout program areas (Detention, Residential and Probation &amp; Community Services).</a:t>
            </a:r>
            <a:endParaRPr lang="en-US" sz="2800" strike="sngStrike" dirty="0">
              <a:effectLst/>
              <a:latin typeface="Calibri" panose="020F0502020204030204" pitchFamily="34" charset="0"/>
              <a:ea typeface="Calibri" panose="020F0502020204030204" pitchFamily="34" charset="0"/>
            </a:endParaRPr>
          </a:p>
          <a:p>
            <a:pPr lvl="1"/>
            <a:endParaRPr lang="en-US" sz="1600" dirty="0"/>
          </a:p>
        </p:txBody>
      </p:sp>
    </p:spTree>
    <p:extLst>
      <p:ext uri="{BB962C8B-B14F-4D97-AF65-F5344CB8AC3E}">
        <p14:creationId xmlns:p14="http://schemas.microsoft.com/office/powerpoint/2010/main" val="148651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857</Words>
  <Application>Microsoft Office PowerPoint</Application>
  <PresentationFormat>Widescreen</PresentationFormat>
  <Paragraphs>276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Slama, Amanda</dc:creator>
  <cp:lastModifiedBy>Platt, Aaron</cp:lastModifiedBy>
  <cp:revision>19</cp:revision>
  <cp:lastPrinted>2023-02-13T15:22:08Z</cp:lastPrinted>
  <dcterms:created xsi:type="dcterms:W3CDTF">2023-01-23T16:20:36Z</dcterms:created>
  <dcterms:modified xsi:type="dcterms:W3CDTF">2023-02-14T15:50:19Z</dcterms:modified>
</cp:coreProperties>
</file>