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Needle to Inject Illegal Drugs*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Flakka*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38.1</c:v>
                </c:pt>
                <c:pt idx="1">
                  <c:v>22.4</c:v>
                </c:pt>
                <c:pt idx="2">
                  <c:v>19</c:v>
                </c:pt>
                <c:pt idx="3">
                  <c:v>11.3</c:v>
                </c:pt>
                <c:pt idx="4">
                  <c:v>9.5</c:v>
                </c:pt>
                <c:pt idx="5">
                  <c:v>5.0999999999999996</c:v>
                </c:pt>
                <c:pt idx="6">
                  <c:v>4.7</c:v>
                </c:pt>
                <c:pt idx="7">
                  <c:v>4.2</c:v>
                </c:pt>
                <c:pt idx="8">
                  <c:v>3.7</c:v>
                </c:pt>
                <c:pt idx="9">
                  <c:v>3.1</c:v>
                </c:pt>
                <c:pt idx="10">
                  <c:v>2.7</c:v>
                </c:pt>
                <c:pt idx="11">
                  <c:v>2.2999999999999998</c:v>
                </c:pt>
                <c:pt idx="12">
                  <c:v>1.7</c:v>
                </c:pt>
                <c:pt idx="13">
                  <c:v>1.2</c:v>
                </c:pt>
                <c:pt idx="14">
                  <c:v>0.5</c:v>
                </c:pt>
                <c:pt idx="15">
                  <c:v>0.4</c:v>
                </c:pt>
                <c:pt idx="16">
                  <c:v>0.4</c:v>
                </c:pt>
                <c:pt idx="17">
                  <c:v>0.4</c:v>
                </c:pt>
                <c:pt idx="18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717440"/>
        <c:axId val="50718976"/>
      </c:barChart>
      <c:catAx>
        <c:axId val="5071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18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7189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17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22.4</c:v>
                </c:pt>
                <c:pt idx="1">
                  <c:v>7.6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464448"/>
        <c:axId val="51478528"/>
      </c:barChart>
      <c:catAx>
        <c:axId val="5146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47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4785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46444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2.5</c:v>
                </c:pt>
                <c:pt idx="1">
                  <c:v>11.4</c:v>
                </c:pt>
                <c:pt idx="2">
                  <c:v>7.3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3.5</c:v>
                </c:pt>
                <c:pt idx="1">
                  <c:v>14</c:v>
                </c:pt>
                <c:pt idx="2">
                  <c:v>9.4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4.3</c:v>
                </c:pt>
                <c:pt idx="1">
                  <c:v>15.3</c:v>
                </c:pt>
                <c:pt idx="2">
                  <c:v>10.6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3.7</c:v>
                </c:pt>
                <c:pt idx="1">
                  <c:v>19</c:v>
                </c:pt>
                <c:pt idx="2">
                  <c:v>12.5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16</c:v>
                </c:pt>
                <c:pt idx="2">
                  <c:v>11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</c:v>
                </c:pt>
                <c:pt idx="1">
                  <c:v>16.7</c:v>
                </c:pt>
                <c:pt idx="2">
                  <c:v>11.2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419392"/>
        <c:axId val="51437568"/>
      </c:barChart>
      <c:catAx>
        <c:axId val="5141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43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43756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4193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7.3</c:v>
                </c:pt>
                <c:pt idx="1">
                  <c:v>9.4</c:v>
                </c:pt>
                <c:pt idx="2">
                  <c:v>10.6</c:v>
                </c:pt>
                <c:pt idx="3">
                  <c:v>12.5</c:v>
                </c:pt>
                <c:pt idx="4">
                  <c:v>11</c:v>
                </c:pt>
                <c:pt idx="5">
                  <c:v>11.2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9.4</c:v>
                </c:pt>
                <c:pt idx="1">
                  <c:v>8.1</c:v>
                </c:pt>
                <c:pt idx="2">
                  <c:v>8</c:v>
                </c:pt>
                <c:pt idx="3">
                  <c:v>9.6999999999999993</c:v>
                </c:pt>
                <c:pt idx="4">
                  <c:v>8.3000000000000007</c:v>
                </c:pt>
                <c:pt idx="5">
                  <c:v>9.5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36.1</c:v>
                </c:pt>
                <c:pt idx="1">
                  <c:v>31.4</c:v>
                </c:pt>
                <c:pt idx="2">
                  <c:v>30.6</c:v>
                </c:pt>
                <c:pt idx="3">
                  <c:v>25.7</c:v>
                </c:pt>
                <c:pt idx="4">
                  <c:v>25.9</c:v>
                </c:pt>
                <c:pt idx="5">
                  <c:v>21.7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561600"/>
        <c:axId val="51563520"/>
      </c:lineChart>
      <c:catAx>
        <c:axId val="5156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56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563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561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</c:v>
                </c:pt>
                <c:pt idx="1">
                  <c:v>6.3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2005888"/>
        <c:axId val="52015872"/>
      </c:barChart>
      <c:catAx>
        <c:axId val="5200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015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01587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0058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18.399999999999999</c:v>
                </c:pt>
                <c:pt idx="1">
                  <c:v>27</c:v>
                </c:pt>
                <c:pt idx="2">
                  <c:v>7</c:v>
                </c:pt>
                <c:pt idx="3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14.8</c:v>
                </c:pt>
                <c:pt idx="1">
                  <c:v>22.2</c:v>
                </c:pt>
                <c:pt idx="2">
                  <c:v>5.9</c:v>
                </c:pt>
                <c:pt idx="3">
                  <c:v>9.6999999999999993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14.5</c:v>
                </c:pt>
                <c:pt idx="1">
                  <c:v>22.7</c:v>
                </c:pt>
                <c:pt idx="2">
                  <c:v>4.7</c:v>
                </c:pt>
                <c:pt idx="3">
                  <c:v>10.199999999999999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812608"/>
        <c:axId val="51822592"/>
      </c:barChart>
      <c:catAx>
        <c:axId val="5181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22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82259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126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5.9</c:v>
                </c:pt>
                <c:pt idx="1">
                  <c:v>1.9</c:v>
                </c:pt>
                <c:pt idx="2">
                  <c:v>3.7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5.4</c:v>
                </c:pt>
                <c:pt idx="1">
                  <c:v>2.2999999999999998</c:v>
                </c:pt>
                <c:pt idx="2">
                  <c:v>3.7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3.7</c:v>
                </c:pt>
                <c:pt idx="1">
                  <c:v>1.4</c:v>
                </c:pt>
                <c:pt idx="2">
                  <c:v>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3.6</c:v>
                </c:pt>
                <c:pt idx="1">
                  <c:v>2.1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3.3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1.1000000000000001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847168"/>
        <c:axId val="51848704"/>
      </c:barChart>
      <c:catAx>
        <c:axId val="5184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48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8487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47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1.3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2.6</c:v>
                </c:pt>
                <c:pt idx="2">
                  <c:v>2.4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899776"/>
        <c:axId val="51901568"/>
      </c:barChart>
      <c:catAx>
        <c:axId val="5189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901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9015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997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0.5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0.4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0.7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878336"/>
        <c:axId val="112879872"/>
      </c:barChart>
      <c:catAx>
        <c:axId val="11287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879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8798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8783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1.7</c:v>
                </c:pt>
                <c:pt idx="1">
                  <c:v>2.2999999999999998</c:v>
                </c:pt>
                <c:pt idx="2">
                  <c:v>2.1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1.2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1.3</c:v>
                </c:pt>
                <c:pt idx="1">
                  <c:v>2.5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</c:v>
                </c:pt>
                <c:pt idx="1">
                  <c:v>1.3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952832"/>
        <c:axId val="112954368"/>
      </c:barChart>
      <c:catAx>
        <c:axId val="11295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954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9543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9528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0.8</c:v>
                </c:pt>
                <c:pt idx="1">
                  <c:v>0.4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0.7</c:v>
                </c:pt>
                <c:pt idx="2">
                  <c:v>0.5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2.4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035136"/>
        <c:axId val="113036672"/>
      </c:barChart>
      <c:catAx>
        <c:axId val="11303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036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0366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0351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Over-the-Counter Drugs</c:v>
                </c:pt>
                <c:pt idx="5">
                  <c:v>Cigarettes</c:v>
                </c:pt>
                <c:pt idx="6">
                  <c:v>Prescription Amphetamines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Heroin</c:v>
                </c:pt>
                <c:pt idx="14">
                  <c:v>Club Drugs</c:v>
                </c:pt>
                <c:pt idx="15">
                  <c:v>Steroids (without a doctor’s order)</c:v>
                </c:pt>
                <c:pt idx="16">
                  <c:v>Methamphetamine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18.3</c:v>
                </c:pt>
                <c:pt idx="1">
                  <c:v>11.2</c:v>
                </c:pt>
                <c:pt idx="2">
                  <c:v>7.6</c:v>
                </c:pt>
                <c:pt idx="3">
                  <c:v>6.7</c:v>
                </c:pt>
                <c:pt idx="4">
                  <c:v>2.2000000000000002</c:v>
                </c:pt>
                <c:pt idx="5">
                  <c:v>2.2000000000000002</c:v>
                </c:pt>
                <c:pt idx="6">
                  <c:v>1.6</c:v>
                </c:pt>
                <c:pt idx="7">
                  <c:v>1.6</c:v>
                </c:pt>
                <c:pt idx="8">
                  <c:v>1.6</c:v>
                </c:pt>
                <c:pt idx="9">
                  <c:v>1.2</c:v>
                </c:pt>
                <c:pt idx="10">
                  <c:v>0.9</c:v>
                </c:pt>
                <c:pt idx="11">
                  <c:v>0.5</c:v>
                </c:pt>
                <c:pt idx="12">
                  <c:v>0.4</c:v>
                </c:pt>
                <c:pt idx="13">
                  <c:v>0.3</c:v>
                </c:pt>
                <c:pt idx="14">
                  <c:v>0.3</c:v>
                </c:pt>
                <c:pt idx="15">
                  <c:v>0.2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644096"/>
        <c:axId val="50645632"/>
      </c:barChart>
      <c:catAx>
        <c:axId val="5064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645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64563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6440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15.1</c:v>
                </c:pt>
                <c:pt idx="1">
                  <c:v>7.1</c:v>
                </c:pt>
                <c:pt idx="2">
                  <c:v>10.3</c:v>
                </c:pt>
                <c:pt idx="3">
                  <c:v>25.2</c:v>
                </c:pt>
                <c:pt idx="4">
                  <c:v>7.5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3094656"/>
        <c:axId val="113096192"/>
      </c:barChart>
      <c:catAx>
        <c:axId val="11309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09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0961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0946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3.6</c:v>
                </c:pt>
                <c:pt idx="1">
                  <c:v>3.3</c:v>
                </c:pt>
                <c:pt idx="2">
                  <c:v>1.5</c:v>
                </c:pt>
                <c:pt idx="3">
                  <c:v>1.7</c:v>
                </c:pt>
                <c:pt idx="4">
                  <c:v>0.8</c:v>
                </c:pt>
                <c:pt idx="5">
                  <c:v>7.2</c:v>
                </c:pt>
                <c:pt idx="6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8224128"/>
        <c:axId val="48225664"/>
      </c:barChart>
      <c:catAx>
        <c:axId val="4822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225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2256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2241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5.2</c:v>
                </c:pt>
                <c:pt idx="1">
                  <c:v>17.3</c:v>
                </c:pt>
                <c:pt idx="2">
                  <c:v>31.9</c:v>
                </c:pt>
                <c:pt idx="3">
                  <c:v>5.5</c:v>
                </c:pt>
                <c:pt idx="4">
                  <c:v>8.5</c:v>
                </c:pt>
                <c:pt idx="5">
                  <c:v>13.5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5.4</c:v>
                </c:pt>
                <c:pt idx="1">
                  <c:v>7.9</c:v>
                </c:pt>
                <c:pt idx="2">
                  <c:v>21.3</c:v>
                </c:pt>
                <c:pt idx="3">
                  <c:v>7.5</c:v>
                </c:pt>
                <c:pt idx="4">
                  <c:v>5.5</c:v>
                </c:pt>
                <c:pt idx="5">
                  <c:v>10.7</c:v>
                </c:pt>
                <c:pt idx="6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3172480"/>
        <c:axId val="113174016"/>
      </c:barChart>
      <c:catAx>
        <c:axId val="1131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17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1740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1724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3.1</c:v>
                </c:pt>
                <c:pt idx="1">
                  <c:v>16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3252224"/>
        <c:axId val="113253760"/>
      </c:barChart>
      <c:catAx>
        <c:axId val="11325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53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2537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522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57</c:v>
                </c:pt>
                <c:pt idx="2">
                  <c:v>52</c:v>
                </c:pt>
                <c:pt idx="3">
                  <c:v>54</c:v>
                </c:pt>
                <c:pt idx="4">
                  <c:v>47</c:v>
                </c:pt>
                <c:pt idx="5">
                  <c:v>51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324032"/>
        <c:axId val="113325568"/>
      </c:barChart>
      <c:catAx>
        <c:axId val="1133240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255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3255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240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42</c:v>
                </c:pt>
                <c:pt idx="1">
                  <c:v>58</c:v>
                </c:pt>
                <c:pt idx="2">
                  <c:v>37</c:v>
                </c:pt>
                <c:pt idx="3">
                  <c:v>35</c:v>
                </c:pt>
                <c:pt idx="4">
                  <c:v>19</c:v>
                </c:pt>
                <c:pt idx="5">
                  <c:v>45</c:v>
                </c:pt>
                <c:pt idx="6">
                  <c:v>37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387008"/>
        <c:axId val="113388544"/>
      </c:barChart>
      <c:catAx>
        <c:axId val="1133870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885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3885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870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45</c:v>
                </c:pt>
                <c:pt idx="1">
                  <c:v>53</c:v>
                </c:pt>
                <c:pt idx="2">
                  <c:v>38</c:v>
                </c:pt>
                <c:pt idx="3">
                  <c:v>30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433600"/>
        <c:axId val="113820416"/>
      </c:barChart>
      <c:catAx>
        <c:axId val="113433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204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8204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433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71</c:v>
                </c:pt>
                <c:pt idx="1">
                  <c:v>60</c:v>
                </c:pt>
                <c:pt idx="2">
                  <c:v>59</c:v>
                </c:pt>
                <c:pt idx="3">
                  <c:v>65</c:v>
                </c:pt>
                <c:pt idx="4">
                  <c:v>55</c:v>
                </c:pt>
                <c:pt idx="5">
                  <c:v>59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472256"/>
        <c:axId val="113473792"/>
      </c:barChart>
      <c:catAx>
        <c:axId val="1134722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4737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4737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4722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55</c:v>
                </c:pt>
                <c:pt idx="2">
                  <c:v>30</c:v>
                </c:pt>
                <c:pt idx="3">
                  <c:v>22</c:v>
                </c:pt>
                <c:pt idx="4">
                  <c:v>32</c:v>
                </c:pt>
                <c:pt idx="5">
                  <c:v>41</c:v>
                </c:pt>
                <c:pt idx="6">
                  <c:v>28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604864"/>
        <c:axId val="113610752"/>
      </c:barChart>
      <c:catAx>
        <c:axId val="1136048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107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6107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048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58</c:v>
                </c:pt>
                <c:pt idx="2">
                  <c:v>34</c:v>
                </c:pt>
                <c:pt idx="3">
                  <c:v>36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741824"/>
        <c:axId val="113743360"/>
      </c:barChart>
      <c:catAx>
        <c:axId val="1137418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433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7433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418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18.7</c:v>
                </c:pt>
                <c:pt idx="1">
                  <c:v>34.1</c:v>
                </c:pt>
                <c:pt idx="2">
                  <c:v>27.1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16.8</c:v>
                </c:pt>
                <c:pt idx="1">
                  <c:v>37.299999999999997</c:v>
                </c:pt>
                <c:pt idx="2">
                  <c:v>28.3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14.8</c:v>
                </c:pt>
                <c:pt idx="1">
                  <c:v>34.1</c:v>
                </c:pt>
                <c:pt idx="2">
                  <c:v>25.9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11.2</c:v>
                </c:pt>
                <c:pt idx="1">
                  <c:v>31.3</c:v>
                </c:pt>
                <c:pt idx="2">
                  <c:v>22.7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23.6</c:v>
                </c:pt>
                <c:pt idx="2">
                  <c:v>17.8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8.6</c:v>
                </c:pt>
                <c:pt idx="1">
                  <c:v>24.5</c:v>
                </c:pt>
                <c:pt idx="2">
                  <c:v>18.3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0464640"/>
        <c:axId val="50466176"/>
      </c:barChart>
      <c:catAx>
        <c:axId val="5046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466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46617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4646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5.6</c:v>
                </c:pt>
                <c:pt idx="1">
                  <c:v>17</c:v>
                </c:pt>
                <c:pt idx="2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</c:v>
                </c:pt>
                <c:pt idx="1">
                  <c:v>18.8</c:v>
                </c:pt>
                <c:pt idx="2">
                  <c:v>12.7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16.8</c:v>
                </c:pt>
                <c:pt idx="2">
                  <c:v>11.5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16.8</c:v>
                </c:pt>
                <c:pt idx="2">
                  <c:v>11.5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3.5</c:v>
                </c:pt>
                <c:pt idx="1">
                  <c:v>12</c:v>
                </c:pt>
                <c:pt idx="2">
                  <c:v>8.4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</c:v>
                </c:pt>
                <c:pt idx="1">
                  <c:v>9.1</c:v>
                </c:pt>
                <c:pt idx="2">
                  <c:v>6.7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0527232"/>
        <c:axId val="50664192"/>
      </c:barChart>
      <c:catAx>
        <c:axId val="5052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664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6641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5272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27.1</c:v>
                </c:pt>
                <c:pt idx="1">
                  <c:v>28.3</c:v>
                </c:pt>
                <c:pt idx="2">
                  <c:v>25.9</c:v>
                </c:pt>
                <c:pt idx="3">
                  <c:v>22.7</c:v>
                </c:pt>
                <c:pt idx="4">
                  <c:v>17.8</c:v>
                </c:pt>
                <c:pt idx="5">
                  <c:v>18.3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11.8</c:v>
                </c:pt>
                <c:pt idx="1">
                  <c:v>12.7</c:v>
                </c:pt>
                <c:pt idx="2">
                  <c:v>11.5</c:v>
                </c:pt>
                <c:pt idx="3">
                  <c:v>11.5</c:v>
                </c:pt>
                <c:pt idx="4">
                  <c:v>8.4</c:v>
                </c:pt>
                <c:pt idx="5">
                  <c:v>6.7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40.1</c:v>
                </c:pt>
                <c:pt idx="1">
                  <c:v>31.8</c:v>
                </c:pt>
                <c:pt idx="2">
                  <c:v>24</c:v>
                </c:pt>
                <c:pt idx="3">
                  <c:v>25.5</c:v>
                </c:pt>
                <c:pt idx="4">
                  <c:v>21.9</c:v>
                </c:pt>
                <c:pt idx="5">
                  <c:v>16.5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44.5</c:v>
                </c:pt>
                <c:pt idx="1">
                  <c:v>45.6</c:v>
                </c:pt>
                <c:pt idx="2">
                  <c:v>46.3</c:v>
                </c:pt>
                <c:pt idx="3">
                  <c:v>43.8</c:v>
                </c:pt>
                <c:pt idx="4">
                  <c:v>45.6</c:v>
                </c:pt>
                <c:pt idx="5">
                  <c:v>42.4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796032"/>
        <c:axId val="50797952"/>
      </c:lineChart>
      <c:catAx>
        <c:axId val="5079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97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7979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96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10.3</c:v>
                </c:pt>
                <c:pt idx="1">
                  <c:v>1.9</c:v>
                </c:pt>
                <c:pt idx="2">
                  <c:v>0.4</c:v>
                </c:pt>
                <c:pt idx="3">
                  <c:v>4.9000000000000004</c:v>
                </c:pt>
                <c:pt idx="4">
                  <c:v>52</c:v>
                </c:pt>
                <c:pt idx="5">
                  <c:v>0</c:v>
                </c:pt>
                <c:pt idx="6">
                  <c:v>12.6</c:v>
                </c:pt>
                <c:pt idx="7">
                  <c:v>17.899999999999999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0855296"/>
        <c:axId val="50865280"/>
      </c:barChart>
      <c:catAx>
        <c:axId val="5085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865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8652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8552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44.9</c:v>
                </c:pt>
                <c:pt idx="1">
                  <c:v>33</c:v>
                </c:pt>
                <c:pt idx="2">
                  <c:v>0.5</c:v>
                </c:pt>
                <c:pt idx="3">
                  <c:v>4.8</c:v>
                </c:pt>
                <c:pt idx="4">
                  <c:v>4</c:v>
                </c:pt>
                <c:pt idx="5">
                  <c:v>1.9</c:v>
                </c:pt>
                <c:pt idx="6">
                  <c:v>0</c:v>
                </c:pt>
                <c:pt idx="7">
                  <c:v>11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0935296"/>
        <c:axId val="50936832"/>
      </c:barChart>
      <c:catAx>
        <c:axId val="5093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936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9368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9352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2.5</c:v>
                </c:pt>
                <c:pt idx="1">
                  <c:v>7.8</c:v>
                </c:pt>
                <c:pt idx="2">
                  <c:v>5.4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8.1999999999999993</c:v>
                </c:pt>
                <c:pt idx="2">
                  <c:v>5.6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1.5</c:v>
                </c:pt>
                <c:pt idx="1">
                  <c:v>6.2</c:v>
                </c:pt>
                <c:pt idx="2">
                  <c:v>4.2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2.1</c:v>
                </c:pt>
                <c:pt idx="1">
                  <c:v>5.3</c:v>
                </c:pt>
                <c:pt idx="2">
                  <c:v>3.9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2.7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0.7</c:v>
                </c:pt>
                <c:pt idx="1">
                  <c:v>3.2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358336"/>
        <c:axId val="51360128"/>
      </c:barChart>
      <c:catAx>
        <c:axId val="5135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360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3601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3583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5.4</c:v>
                </c:pt>
                <c:pt idx="1">
                  <c:v>5.6</c:v>
                </c:pt>
                <c:pt idx="2">
                  <c:v>4.2</c:v>
                </c:pt>
                <c:pt idx="3">
                  <c:v>3.9</c:v>
                </c:pt>
                <c:pt idx="4">
                  <c:v>2.7</c:v>
                </c:pt>
                <c:pt idx="5">
                  <c:v>2.2000000000000002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19.3</c:v>
                </c:pt>
                <c:pt idx="1">
                  <c:v>14</c:v>
                </c:pt>
                <c:pt idx="2">
                  <c:v>9.4</c:v>
                </c:pt>
                <c:pt idx="3">
                  <c:v>9.8000000000000007</c:v>
                </c:pt>
                <c:pt idx="4">
                  <c:v>8.1</c:v>
                </c:pt>
                <c:pt idx="5">
                  <c:v>5.8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71.7</c:v>
                </c:pt>
                <c:pt idx="1">
                  <c:v>70.599999999999994</c:v>
                </c:pt>
                <c:pt idx="2">
                  <c:v>68.3</c:v>
                </c:pt>
                <c:pt idx="3">
                  <c:v>68.400000000000006</c:v>
                </c:pt>
                <c:pt idx="4">
                  <c:v>68.7</c:v>
                </c:pt>
                <c:pt idx="5">
                  <c:v>66.8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675520"/>
        <c:axId val="51677440"/>
      </c:lineChart>
      <c:catAx>
        <c:axId val="5167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77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6774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755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8006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Broward </a:t>
            </a: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Behavioral </a:t>
            </a:r>
            <a:endParaRPr lang="en-US" sz="4000" b="1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Health </a:t>
            </a: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Coalition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2942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084927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81218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52336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351625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068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17409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87685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8866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Broward BHC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379846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Broward BHC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Broward BHC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1,359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and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5.8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Broward BHC,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18.3%, matching the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11.8% in 2006 to 6.7%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96689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83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035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8305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703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473042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Broward BHC, 7.1%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6265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27043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0308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Broward BHC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Broward BHC,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1.5%),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are less than 2.0%.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(7.2%)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(4.9%).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Broward BHC, 25.7%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11.8%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6.7%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3.1%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2.5%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6945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5502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8266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5326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1959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23886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67734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(51%)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(55</a:t>
            </a:r>
            <a:r>
              <a:rPr lang="en-US" sz="2800" dirty="0" smtClean="0">
                <a:latin typeface="Gill Sans MT" pitchFamily="34" charset="0"/>
              </a:rPr>
              <a:t>%),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(59%),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(55</a:t>
            </a:r>
            <a:r>
              <a:rPr lang="en-US" sz="2800" smtClean="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1400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Broward BHC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(22.4%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7.6%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(19.0%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11.3%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and over-the-counter drugs to 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92751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3676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BHC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1337</Words>
  <Application>Microsoft Office PowerPoint</Application>
  <PresentationFormat>On-screen Show (4:3)</PresentationFormat>
  <Paragraphs>224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2016-11-02T23:24:49Z</dcterms:modified>
</cp:coreProperties>
</file>