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arasota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Synthetic Marijuana*</c:v>
                </c:pt>
                <c:pt idx="6">
                  <c:v>Inhalants</c:v>
                </c:pt>
                <c:pt idx="7">
                  <c:v>Prescription Pain Relievers</c:v>
                </c:pt>
                <c:pt idx="8">
                  <c:v>Depressants</c:v>
                </c:pt>
                <c:pt idx="9">
                  <c:v>LSD, PCP or Mushrooms</c:v>
                </c:pt>
                <c:pt idx="10">
                  <c:v>Prescription Amphetamines</c:v>
                </c:pt>
                <c:pt idx="11">
                  <c:v>Over-the-Counter Drugs</c:v>
                </c:pt>
                <c:pt idx="12">
                  <c:v>Club Drugs</c:v>
                </c:pt>
                <c:pt idx="13">
                  <c:v>Cocaine or Crack Cocaine</c:v>
                </c:pt>
                <c:pt idx="14">
                  <c:v>Flakka*</c:v>
                </c:pt>
                <c:pt idx="15">
                  <c:v>Methamphetamine</c:v>
                </c:pt>
                <c:pt idx="16">
                  <c:v>Needle to Inject Illegal Drugs*</c:v>
                </c:pt>
                <c:pt idx="17">
                  <c:v>Steroids (without a doctor’s order)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40</c:v>
                </c:pt>
                <c:pt idx="1">
                  <c:v>33.299999999999997</c:v>
                </c:pt>
                <c:pt idx="2">
                  <c:v>25.6</c:v>
                </c:pt>
                <c:pt idx="3">
                  <c:v>19.3</c:v>
                </c:pt>
                <c:pt idx="4">
                  <c:v>15.7</c:v>
                </c:pt>
                <c:pt idx="5">
                  <c:v>7.6</c:v>
                </c:pt>
                <c:pt idx="6">
                  <c:v>6.1</c:v>
                </c:pt>
                <c:pt idx="7">
                  <c:v>5.4</c:v>
                </c:pt>
                <c:pt idx="8">
                  <c:v>5</c:v>
                </c:pt>
                <c:pt idx="9">
                  <c:v>5</c:v>
                </c:pt>
                <c:pt idx="10">
                  <c:v>4.2</c:v>
                </c:pt>
                <c:pt idx="11">
                  <c:v>3.9</c:v>
                </c:pt>
                <c:pt idx="12">
                  <c:v>2.8</c:v>
                </c:pt>
                <c:pt idx="13">
                  <c:v>2</c:v>
                </c:pt>
                <c:pt idx="14">
                  <c:v>0.9</c:v>
                </c:pt>
                <c:pt idx="15">
                  <c:v>0.8</c:v>
                </c:pt>
                <c:pt idx="16">
                  <c:v>0.7</c:v>
                </c:pt>
                <c:pt idx="17">
                  <c:v>0.4</c:v>
                </c:pt>
                <c:pt idx="18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9945600"/>
        <c:axId val="69974272"/>
      </c:barChart>
      <c:catAx>
        <c:axId val="69945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9742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97427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9456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33.299999999999997</c:v>
                </c:pt>
                <c:pt idx="1">
                  <c:v>14.3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7819776"/>
        <c:axId val="67825664"/>
      </c:barChart>
      <c:catAx>
        <c:axId val="67819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8256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82566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81977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7.8</c:v>
                </c:pt>
                <c:pt idx="1">
                  <c:v>26.5</c:v>
                </c:pt>
                <c:pt idx="2">
                  <c:v>21.3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5.7</c:v>
                </c:pt>
                <c:pt idx="1">
                  <c:v>29</c:v>
                </c:pt>
                <c:pt idx="2">
                  <c:v>19.3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4.7</c:v>
                </c:pt>
                <c:pt idx="1">
                  <c:v>20.5</c:v>
                </c:pt>
                <c:pt idx="2">
                  <c:v>13.8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8.6999999999999993</c:v>
                </c:pt>
                <c:pt idx="1">
                  <c:v>27.8</c:v>
                </c:pt>
                <c:pt idx="2">
                  <c:v>19.3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2.7</c:v>
                </c:pt>
                <c:pt idx="1">
                  <c:v>23.8</c:v>
                </c:pt>
                <c:pt idx="2">
                  <c:v>14.7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7963904"/>
        <c:axId val="68040576"/>
      </c:barChart>
      <c:catAx>
        <c:axId val="67963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0405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040576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96390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21.3</c:v>
                </c:pt>
                <c:pt idx="2">
                  <c:v>19.3</c:v>
                </c:pt>
                <c:pt idx="3">
                  <c:v>13.8</c:v>
                </c:pt>
                <c:pt idx="4">
                  <c:v>19.3</c:v>
                </c:pt>
                <c:pt idx="5">
                  <c:v>14.7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15.3</c:v>
                </c:pt>
                <c:pt idx="2">
                  <c:v>15.8</c:v>
                </c:pt>
                <c:pt idx="3">
                  <c:v>15.3</c:v>
                </c:pt>
                <c:pt idx="4">
                  <c:v>13.8</c:v>
                </c:pt>
                <c:pt idx="5">
                  <c:v>15.8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24.3</c:v>
                </c:pt>
                <c:pt idx="2">
                  <c:v>23.3</c:v>
                </c:pt>
                <c:pt idx="3">
                  <c:v>25.5</c:v>
                </c:pt>
                <c:pt idx="4">
                  <c:v>23.3</c:v>
                </c:pt>
                <c:pt idx="5">
                  <c:v>24.7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060672"/>
        <c:axId val="68062592"/>
      </c:lineChart>
      <c:catAx>
        <c:axId val="68060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062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06259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0606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3.4</c:v>
                </c:pt>
                <c:pt idx="1">
                  <c:v>10.4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8111744"/>
        <c:axId val="68151936"/>
      </c:barChart>
      <c:catAx>
        <c:axId val="68111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151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15193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11174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24.9</c:v>
                </c:pt>
                <c:pt idx="1">
                  <c:v>27.5</c:v>
                </c:pt>
                <c:pt idx="2">
                  <c:v>11.7</c:v>
                </c:pt>
                <c:pt idx="3">
                  <c:v>12.1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22.2</c:v>
                </c:pt>
                <c:pt idx="1">
                  <c:v>29.8</c:v>
                </c:pt>
                <c:pt idx="2">
                  <c:v>7.1</c:v>
                </c:pt>
                <c:pt idx="3">
                  <c:v>12.7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18.899999999999999</c:v>
                </c:pt>
                <c:pt idx="1">
                  <c:v>28.3</c:v>
                </c:pt>
                <c:pt idx="2">
                  <c:v>4.8</c:v>
                </c:pt>
                <c:pt idx="3">
                  <c:v>12.6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8234240"/>
        <c:axId val="68261376"/>
      </c:barChart>
      <c:catAx>
        <c:axId val="68234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261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26137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23424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5.7</c:v>
                </c:pt>
                <c:pt idx="1">
                  <c:v>2.9</c:v>
                </c:pt>
                <c:pt idx="2">
                  <c:v>4.0999999999999996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4.5</c:v>
                </c:pt>
                <c:pt idx="1">
                  <c:v>0.6</c:v>
                </c:pt>
                <c:pt idx="2">
                  <c:v>2.2999999999999998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4.7</c:v>
                </c:pt>
                <c:pt idx="1">
                  <c:v>0.9</c:v>
                </c:pt>
                <c:pt idx="2">
                  <c:v>2.5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1.2</c:v>
                </c:pt>
                <c:pt idx="2">
                  <c:v>2.6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1.7</c:v>
                </c:pt>
                <c:pt idx="1">
                  <c:v>1.4</c:v>
                </c:pt>
                <c:pt idx="2">
                  <c:v>1.5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8654592"/>
        <c:axId val="68656128"/>
      </c:barChart>
      <c:catAx>
        <c:axId val="68654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6561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65612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65459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1.5</c:v>
                </c:pt>
                <c:pt idx="1">
                  <c:v>2.2000000000000002</c:v>
                </c:pt>
                <c:pt idx="2">
                  <c:v>1.9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1.7</c:v>
                </c:pt>
                <c:pt idx="1">
                  <c:v>1.5</c:v>
                </c:pt>
                <c:pt idx="2">
                  <c:v>1.6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4.5</c:v>
                </c:pt>
                <c:pt idx="1">
                  <c:v>2.6</c:v>
                </c:pt>
                <c:pt idx="2">
                  <c:v>3.5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1.3</c:v>
                </c:pt>
                <c:pt idx="1">
                  <c:v>2.2000000000000002</c:v>
                </c:pt>
                <c:pt idx="2">
                  <c:v>1.8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8642688"/>
        <c:axId val="68644224"/>
      </c:barChart>
      <c:catAx>
        <c:axId val="68642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6442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64422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64268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0.9</c:v>
                </c:pt>
                <c:pt idx="1">
                  <c:v>4.2</c:v>
                </c:pt>
                <c:pt idx="2">
                  <c:v>3.2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0.7</c:v>
                </c:pt>
                <c:pt idx="1">
                  <c:v>3.9</c:v>
                </c:pt>
                <c:pt idx="2">
                  <c:v>2.5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0.3</c:v>
                </c:pt>
                <c:pt idx="1">
                  <c:v>1.9</c:v>
                </c:pt>
                <c:pt idx="2">
                  <c:v>1.2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3.9</c:v>
                </c:pt>
                <c:pt idx="1">
                  <c:v>2.2000000000000002</c:v>
                </c:pt>
                <c:pt idx="2">
                  <c:v>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0.6</c:v>
                </c:pt>
                <c:pt idx="1">
                  <c:v>2.7</c:v>
                </c:pt>
                <c:pt idx="2">
                  <c:v>1.8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9111168"/>
        <c:axId val="69117056"/>
      </c:barChart>
      <c:catAx>
        <c:axId val="69111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1170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11705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11116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0</c:v>
                </c:pt>
                <c:pt idx="1">
                  <c:v>5.2</c:v>
                </c:pt>
                <c:pt idx="2">
                  <c:v>3.6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1.8</c:v>
                </c:pt>
                <c:pt idx="1">
                  <c:v>4.5</c:v>
                </c:pt>
                <c:pt idx="2">
                  <c:v>3.4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1.5</c:v>
                </c:pt>
                <c:pt idx="2">
                  <c:v>1.3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1.9</c:v>
                </c:pt>
                <c:pt idx="1">
                  <c:v>3</c:v>
                </c:pt>
                <c:pt idx="2">
                  <c:v>2.5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0.4</c:v>
                </c:pt>
                <c:pt idx="1">
                  <c:v>2.2999999999999998</c:v>
                </c:pt>
                <c:pt idx="2">
                  <c:v>1.5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8794624"/>
        <c:axId val="68806912"/>
      </c:barChart>
      <c:catAx>
        <c:axId val="68794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806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80691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79462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</c:v>
                </c:pt>
                <c:pt idx="1">
                  <c:v>3.2</c:v>
                </c:pt>
                <c:pt idx="2">
                  <c:v>2.5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0.5</c:v>
                </c:pt>
                <c:pt idx="1">
                  <c:v>1.5</c:v>
                </c:pt>
                <c:pt idx="2">
                  <c:v>1.1000000000000001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0.6</c:v>
                </c:pt>
                <c:pt idx="1">
                  <c:v>0.8</c:v>
                </c:pt>
                <c:pt idx="2">
                  <c:v>0.7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1.2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0.4</c:v>
                </c:pt>
                <c:pt idx="1">
                  <c:v>1.8</c:v>
                </c:pt>
                <c:pt idx="2">
                  <c:v>1.2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8927488"/>
        <c:axId val="68929792"/>
      </c:barChart>
      <c:catAx>
        <c:axId val="68927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9297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92979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92748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Depressants</c:v>
                </c:pt>
                <c:pt idx="7">
                  <c:v>Prescription Pain Relievers</c:v>
                </c:pt>
                <c:pt idx="8">
                  <c:v>Inhalants</c:v>
                </c:pt>
                <c:pt idx="9">
                  <c:v>Prescription Amphetamines</c:v>
                </c:pt>
                <c:pt idx="10">
                  <c:v>LSD, PCP or Mushrooms</c:v>
                </c:pt>
                <c:pt idx="11">
                  <c:v>Cocaine or Crack Cocaine</c:v>
                </c:pt>
                <c:pt idx="12">
                  <c:v>Club Drugs</c:v>
                </c:pt>
                <c:pt idx="13">
                  <c:v>Synthetic Marijuana*</c:v>
                </c:pt>
                <c:pt idx="14">
                  <c:v>Heroin</c:v>
                </c:pt>
                <c:pt idx="15">
                  <c:v>Methamphetamine</c:v>
                </c:pt>
                <c:pt idx="16">
                  <c:v>Flakka*</c:v>
                </c:pt>
                <c:pt idx="17">
                  <c:v>Steroids (without a doctor’s order)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17.5</c:v>
                </c:pt>
                <c:pt idx="1">
                  <c:v>14.7</c:v>
                </c:pt>
                <c:pt idx="2">
                  <c:v>14.3</c:v>
                </c:pt>
                <c:pt idx="3">
                  <c:v>7.2</c:v>
                </c:pt>
                <c:pt idx="4">
                  <c:v>4.0999999999999996</c:v>
                </c:pt>
                <c:pt idx="5">
                  <c:v>1.8</c:v>
                </c:pt>
                <c:pt idx="6">
                  <c:v>1.8</c:v>
                </c:pt>
                <c:pt idx="7">
                  <c:v>1.5</c:v>
                </c:pt>
                <c:pt idx="8">
                  <c:v>1.5</c:v>
                </c:pt>
                <c:pt idx="9">
                  <c:v>1.2</c:v>
                </c:pt>
                <c:pt idx="10">
                  <c:v>1.1000000000000001</c:v>
                </c:pt>
                <c:pt idx="11">
                  <c:v>0.8</c:v>
                </c:pt>
                <c:pt idx="12">
                  <c:v>0.5</c:v>
                </c:pt>
                <c:pt idx="13">
                  <c:v>0.5</c:v>
                </c:pt>
                <c:pt idx="14">
                  <c:v>0.3</c:v>
                </c:pt>
                <c:pt idx="15">
                  <c:v>0.3</c:v>
                </c:pt>
                <c:pt idx="16">
                  <c:v>0.3</c:v>
                </c:pt>
                <c:pt idx="17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0029312"/>
        <c:axId val="70032384"/>
      </c:barChart>
      <c:catAx>
        <c:axId val="70029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0323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03238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02931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17.899999999999999</c:v>
                </c:pt>
                <c:pt idx="1">
                  <c:v>7.4</c:v>
                </c:pt>
                <c:pt idx="2">
                  <c:v>7.4</c:v>
                </c:pt>
                <c:pt idx="3">
                  <c:v>25</c:v>
                </c:pt>
                <c:pt idx="4">
                  <c:v>7.8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9026944"/>
        <c:axId val="69042944"/>
      </c:barChart>
      <c:catAx>
        <c:axId val="69026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042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04294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0269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3.7</c:v>
                </c:pt>
                <c:pt idx="1">
                  <c:v>5.8</c:v>
                </c:pt>
                <c:pt idx="2">
                  <c:v>1</c:v>
                </c:pt>
                <c:pt idx="3">
                  <c:v>2.2000000000000002</c:v>
                </c:pt>
                <c:pt idx="4">
                  <c:v>0.3</c:v>
                </c:pt>
                <c:pt idx="5">
                  <c:v>7.1</c:v>
                </c:pt>
                <c:pt idx="6">
                  <c:v>5.9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9144960"/>
        <c:axId val="69146496"/>
      </c:barChart>
      <c:catAx>
        <c:axId val="69144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1464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14649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14496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9.5</c:v>
                </c:pt>
                <c:pt idx="1">
                  <c:v>19.2</c:v>
                </c:pt>
                <c:pt idx="2">
                  <c:v>41.9</c:v>
                </c:pt>
                <c:pt idx="3">
                  <c:v>8.1999999999999993</c:v>
                </c:pt>
                <c:pt idx="4">
                  <c:v>4.9000000000000004</c:v>
                </c:pt>
                <c:pt idx="5">
                  <c:v>11.6</c:v>
                </c:pt>
                <c:pt idx="6">
                  <c:v>3.4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12.8</c:v>
                </c:pt>
                <c:pt idx="1">
                  <c:v>7.1</c:v>
                </c:pt>
                <c:pt idx="2">
                  <c:v>29</c:v>
                </c:pt>
                <c:pt idx="3">
                  <c:v>9.6</c:v>
                </c:pt>
                <c:pt idx="4">
                  <c:v>3.5</c:v>
                </c:pt>
                <c:pt idx="5">
                  <c:v>10.9</c:v>
                </c:pt>
                <c:pt idx="6">
                  <c:v>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8990080"/>
        <c:axId val="68991616"/>
      </c:barChart>
      <c:catAx>
        <c:axId val="68990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991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99161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99008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2.7</c:v>
                </c:pt>
                <c:pt idx="1">
                  <c:v>11.5</c:v>
                </c:pt>
                <c:pt idx="2">
                  <c:v>1.2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9171456"/>
        <c:axId val="69190016"/>
      </c:barChart>
      <c:catAx>
        <c:axId val="69171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190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19001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17145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47</c:v>
                </c:pt>
                <c:pt idx="1">
                  <c:v>60</c:v>
                </c:pt>
                <c:pt idx="2">
                  <c:v>58</c:v>
                </c:pt>
                <c:pt idx="3">
                  <c:v>57</c:v>
                </c:pt>
                <c:pt idx="4">
                  <c:v>54</c:v>
                </c:pt>
                <c:pt idx="5">
                  <c:v>48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9350912"/>
        <c:axId val="69352448"/>
      </c:barChart>
      <c:catAx>
        <c:axId val="6935091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35244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935244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35091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32</c:v>
                </c:pt>
                <c:pt idx="1">
                  <c:v>56</c:v>
                </c:pt>
                <c:pt idx="2">
                  <c:v>32</c:v>
                </c:pt>
                <c:pt idx="3">
                  <c:v>38</c:v>
                </c:pt>
                <c:pt idx="4">
                  <c:v>22</c:v>
                </c:pt>
                <c:pt idx="5">
                  <c:v>30</c:v>
                </c:pt>
                <c:pt idx="6">
                  <c:v>40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9360640"/>
        <c:axId val="69386240"/>
      </c:barChart>
      <c:catAx>
        <c:axId val="6936064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38624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938624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36064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35</c:v>
                </c:pt>
                <c:pt idx="1">
                  <c:v>56</c:v>
                </c:pt>
                <c:pt idx="2">
                  <c:v>39</c:v>
                </c:pt>
                <c:pt idx="3">
                  <c:v>28</c:v>
                </c:pt>
                <c:pt idx="4">
                  <c:v>20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0135808"/>
        <c:axId val="71344512"/>
      </c:barChart>
      <c:catAx>
        <c:axId val="701358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34451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134451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1358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69</c:v>
                </c:pt>
                <c:pt idx="1">
                  <c:v>58</c:v>
                </c:pt>
                <c:pt idx="2">
                  <c:v>57</c:v>
                </c:pt>
                <c:pt idx="3">
                  <c:v>67</c:v>
                </c:pt>
                <c:pt idx="4">
                  <c:v>62</c:v>
                </c:pt>
                <c:pt idx="5">
                  <c:v>45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1353472"/>
        <c:axId val="84739200"/>
      </c:barChart>
      <c:catAx>
        <c:axId val="7135347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73920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473920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35347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40</c:v>
                </c:pt>
                <c:pt idx="1">
                  <c:v>67</c:v>
                </c:pt>
                <c:pt idx="2">
                  <c:v>31</c:v>
                </c:pt>
                <c:pt idx="3">
                  <c:v>32</c:v>
                </c:pt>
                <c:pt idx="4">
                  <c:v>35</c:v>
                </c:pt>
                <c:pt idx="5">
                  <c:v>37</c:v>
                </c:pt>
                <c:pt idx="6">
                  <c:v>39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4745600"/>
        <c:axId val="84751872"/>
      </c:barChart>
      <c:catAx>
        <c:axId val="8474560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75187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475187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74560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44</c:v>
                </c:pt>
                <c:pt idx="1">
                  <c:v>53</c:v>
                </c:pt>
                <c:pt idx="2">
                  <c:v>42</c:v>
                </c:pt>
                <c:pt idx="3">
                  <c:v>38</c:v>
                </c:pt>
                <c:pt idx="4">
                  <c:v>28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7708800"/>
        <c:axId val="87710720"/>
      </c:barChart>
      <c:catAx>
        <c:axId val="8770880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71072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771072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70880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23.8</c:v>
                </c:pt>
                <c:pt idx="1">
                  <c:v>54.3</c:v>
                </c:pt>
                <c:pt idx="2">
                  <c:v>45.9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13.7</c:v>
                </c:pt>
                <c:pt idx="1">
                  <c:v>44.3</c:v>
                </c:pt>
                <c:pt idx="2">
                  <c:v>31.4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10.8</c:v>
                </c:pt>
                <c:pt idx="1">
                  <c:v>38</c:v>
                </c:pt>
                <c:pt idx="2">
                  <c:v>26.5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16.399999999999999</c:v>
                </c:pt>
                <c:pt idx="1">
                  <c:v>36.299999999999997</c:v>
                </c:pt>
                <c:pt idx="2">
                  <c:v>27.5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7</c:v>
                </c:pt>
                <c:pt idx="1">
                  <c:v>25.5</c:v>
                </c:pt>
                <c:pt idx="2">
                  <c:v>17.5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7757568"/>
        <c:axId val="87759104"/>
      </c:barChart>
      <c:catAx>
        <c:axId val="87757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7591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775910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7575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5.8</c:v>
                </c:pt>
                <c:pt idx="1">
                  <c:v>33.700000000000003</c:v>
                </c:pt>
                <c:pt idx="2">
                  <c:v>25.1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25.9</c:v>
                </c:pt>
                <c:pt idx="2">
                  <c:v>17.100000000000001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3.2</c:v>
                </c:pt>
                <c:pt idx="1">
                  <c:v>21</c:v>
                </c:pt>
                <c:pt idx="2">
                  <c:v>13.5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6.9</c:v>
                </c:pt>
                <c:pt idx="1">
                  <c:v>18.399999999999999</c:v>
                </c:pt>
                <c:pt idx="2">
                  <c:v>13.3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2.6</c:v>
                </c:pt>
                <c:pt idx="1">
                  <c:v>10.7</c:v>
                </c:pt>
                <c:pt idx="2">
                  <c:v>7.2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8197760"/>
        <c:axId val="88809856"/>
      </c:barChart>
      <c:catAx>
        <c:axId val="88197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8098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80985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1977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45.9</c:v>
                </c:pt>
                <c:pt idx="2">
                  <c:v>31.4</c:v>
                </c:pt>
                <c:pt idx="3">
                  <c:v>26.5</c:v>
                </c:pt>
                <c:pt idx="4">
                  <c:v>27.5</c:v>
                </c:pt>
                <c:pt idx="5">
                  <c:v>17.5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25.1</c:v>
                </c:pt>
                <c:pt idx="2">
                  <c:v>17.100000000000001</c:v>
                </c:pt>
                <c:pt idx="3">
                  <c:v>13.5</c:v>
                </c:pt>
                <c:pt idx="4">
                  <c:v>13.3</c:v>
                </c:pt>
                <c:pt idx="5">
                  <c:v>7.2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34.5</c:v>
                </c:pt>
                <c:pt idx="2">
                  <c:v>30.2</c:v>
                </c:pt>
                <c:pt idx="3">
                  <c:v>25.2</c:v>
                </c:pt>
                <c:pt idx="4">
                  <c:v>24.2</c:v>
                </c:pt>
                <c:pt idx="5">
                  <c:v>19.899999999999999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38.299999999999997</c:v>
                </c:pt>
                <c:pt idx="2">
                  <c:v>39.799999999999997</c:v>
                </c:pt>
                <c:pt idx="3">
                  <c:v>38.1</c:v>
                </c:pt>
                <c:pt idx="4">
                  <c:v>39.700000000000003</c:v>
                </c:pt>
                <c:pt idx="5">
                  <c:v>43.6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005440"/>
        <c:axId val="89262336"/>
      </c:lineChart>
      <c:catAx>
        <c:axId val="89005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262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926233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00544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5.4</c:v>
                </c:pt>
                <c:pt idx="1">
                  <c:v>0.7</c:v>
                </c:pt>
                <c:pt idx="2">
                  <c:v>0</c:v>
                </c:pt>
                <c:pt idx="3">
                  <c:v>8.5</c:v>
                </c:pt>
                <c:pt idx="4">
                  <c:v>53</c:v>
                </c:pt>
                <c:pt idx="5">
                  <c:v>0</c:v>
                </c:pt>
                <c:pt idx="6">
                  <c:v>10.4</c:v>
                </c:pt>
                <c:pt idx="7">
                  <c:v>22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9283968"/>
        <c:axId val="89318912"/>
      </c:barChart>
      <c:catAx>
        <c:axId val="89283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318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931891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28396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34</c:v>
                </c:pt>
                <c:pt idx="1">
                  <c:v>49.8</c:v>
                </c:pt>
                <c:pt idx="2">
                  <c:v>0.6</c:v>
                </c:pt>
                <c:pt idx="3">
                  <c:v>2.4</c:v>
                </c:pt>
                <c:pt idx="4">
                  <c:v>5.8</c:v>
                </c:pt>
                <c:pt idx="5">
                  <c:v>0</c:v>
                </c:pt>
                <c:pt idx="6">
                  <c:v>1</c:v>
                </c:pt>
                <c:pt idx="7">
                  <c:v>6.4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0506368"/>
        <c:axId val="70507904"/>
      </c:barChart>
      <c:catAx>
        <c:axId val="70506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507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050790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50636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11</c:v>
                </c:pt>
                <c:pt idx="1">
                  <c:v>21.6</c:v>
                </c:pt>
                <c:pt idx="2">
                  <c:v>18.399999999999999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3.6</c:v>
                </c:pt>
                <c:pt idx="1">
                  <c:v>20.2</c:v>
                </c:pt>
                <c:pt idx="2">
                  <c:v>13.2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14.3</c:v>
                </c:pt>
                <c:pt idx="2">
                  <c:v>9.1999999999999993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6.5</c:v>
                </c:pt>
                <c:pt idx="1">
                  <c:v>10.1</c:v>
                </c:pt>
                <c:pt idx="2">
                  <c:v>8.5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0.7</c:v>
                </c:pt>
                <c:pt idx="1">
                  <c:v>6.7</c:v>
                </c:pt>
                <c:pt idx="2">
                  <c:v>4.0999999999999996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7910656"/>
        <c:axId val="68022656"/>
      </c:barChart>
      <c:catAx>
        <c:axId val="67910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022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02265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91065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18.399999999999999</c:v>
                </c:pt>
                <c:pt idx="2">
                  <c:v>13.2</c:v>
                </c:pt>
                <c:pt idx="3">
                  <c:v>9.1999999999999993</c:v>
                </c:pt>
                <c:pt idx="4">
                  <c:v>8.5</c:v>
                </c:pt>
                <c:pt idx="5">
                  <c:v>4.0999999999999996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24.7</c:v>
                </c:pt>
                <c:pt idx="2">
                  <c:v>22.5</c:v>
                </c:pt>
                <c:pt idx="3">
                  <c:v>19.7</c:v>
                </c:pt>
                <c:pt idx="4">
                  <c:v>14.1</c:v>
                </c:pt>
                <c:pt idx="5">
                  <c:v>13.5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67.7</c:v>
                </c:pt>
                <c:pt idx="2">
                  <c:v>67.099999999999994</c:v>
                </c:pt>
                <c:pt idx="3">
                  <c:v>70</c:v>
                </c:pt>
                <c:pt idx="4">
                  <c:v>67.599999999999994</c:v>
                </c:pt>
                <c:pt idx="5">
                  <c:v>73.2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325952"/>
        <c:axId val="71328896"/>
      </c:lineChart>
      <c:catAx>
        <c:axId val="71325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328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32889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3259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92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Sarasota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40027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18113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Sarasota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10303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Sarasota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55867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Sarasota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08598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35727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Sarasota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41940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Sarasota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291621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55392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Sarasota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975459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Sarasota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42875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1,228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5.3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Sarasota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County did not participate in the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FYSAS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. As a result, trend data are not available for the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survey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Sarasota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17.5%,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25.1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7.2%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4.1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32338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Sarasota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82828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Sarasota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62851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Sarasota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62385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Sarasota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75418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Sarasota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811408"/>
              </p:ext>
            </p:extLst>
          </p:nvPr>
        </p:nvGraphicFramePr>
        <p:xfrm>
          <a:off x="388189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Sarasota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Sarasota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2014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drug (except marijuana).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765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Sarasota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66579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33333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Sarasota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Sarasota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(1.0%)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(0.3%) are </a:t>
            </a:r>
            <a:r>
              <a:rPr lang="en-US" sz="2700" dirty="0">
                <a:latin typeface="Gill Sans MT"/>
              </a:rPr>
              <a:t>1.0</a:t>
            </a:r>
            <a:r>
              <a:rPr lang="en-US" sz="2700" dirty="0" smtClean="0">
                <a:latin typeface="Gill Sans MT"/>
              </a:rPr>
              <a:t>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(7.1%)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Attacking Someone with Intent to Harm </a:t>
            </a:r>
            <a:r>
              <a:rPr lang="en-US" sz="2700" dirty="0" smtClean="0">
                <a:latin typeface="Gill Sans MT"/>
              </a:rPr>
              <a:t>(5.9%).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Sarasota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34.6%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12.3%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9.0%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2.7%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1.2%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46337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Sarasota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33526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Sarasota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65722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Sarasota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72772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Sarasota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61514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Sarasota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555141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95897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Sarasota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 smtClean="0">
                <a:latin typeface="Gill Sans MT" pitchFamily="34" charset="0"/>
              </a:rPr>
              <a:t>(47%)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(48%)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(45%)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57%) </a:t>
            </a:r>
            <a:r>
              <a:rPr lang="en-US" sz="2800" dirty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(56%)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Lack </a:t>
            </a:r>
            <a:r>
              <a:rPr lang="en-US" sz="2800" i="1" dirty="0">
                <a:latin typeface="Gill Sans MT" pitchFamily="34" charset="0"/>
              </a:rPr>
              <a:t>of Commitment to School </a:t>
            </a:r>
            <a:r>
              <a:rPr lang="en-US" sz="2800" dirty="0" smtClean="0">
                <a:latin typeface="Gill Sans MT" pitchFamily="34" charset="0"/>
              </a:rPr>
              <a:t>(56%)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 smtClean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(67%)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>
                <a:latin typeface="Gill Sans MT" pitchFamily="34" charset="0"/>
              </a:rPr>
              <a:t>Lack of Commitment to </a:t>
            </a:r>
            <a:r>
              <a:rPr lang="en-US" sz="2800" i="1">
                <a:latin typeface="Gill Sans MT" pitchFamily="34" charset="0"/>
              </a:rPr>
              <a:t>School </a:t>
            </a:r>
            <a:r>
              <a:rPr lang="en-US" sz="2800" smtClean="0">
                <a:latin typeface="Gill Sans MT" pitchFamily="34" charset="0"/>
              </a:rPr>
              <a:t>(53%)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882219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40.0%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17.5%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Sarasota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</a:t>
            </a:r>
            <a:r>
              <a:rPr lang="en-US" sz="2600" dirty="0" smtClean="0">
                <a:latin typeface="Gill Sans MT"/>
              </a:rPr>
              <a:t>(33.0</a:t>
            </a:r>
            <a:r>
              <a:rPr lang="en-US" sz="2600" dirty="0" smtClean="0">
                <a:latin typeface="Gill Sans MT"/>
              </a:rPr>
              <a:t>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14.3%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</a:t>
            </a:r>
            <a:r>
              <a:rPr lang="en-US" sz="2600" dirty="0" smtClean="0">
                <a:latin typeface="Gill Sans MT"/>
              </a:rPr>
              <a:t>(25.6%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14.7%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19.3%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4.1%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31941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Sarasota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052781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Sarasota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Sarasota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9194</TotalTime>
  <Words>1346</Words>
  <Application>Microsoft Office PowerPoint</Application>
  <PresentationFormat>On-screen Show (4:3)</PresentationFormat>
  <Paragraphs>224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346</cp:revision>
  <dcterms:created xsi:type="dcterms:W3CDTF">2010-11-20T14:45:41Z</dcterms:created>
  <dcterms:modified xsi:type="dcterms:W3CDTF">2016-10-30T23:25:58Z</dcterms:modified>
</cp:coreProperties>
</file>