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3.xml" ContentType="application/vnd.openxmlformats-officedocument.drawingml.chart+xml"/>
  <Override PartName="/ppt/notesSlides/notesSlide9.xml" ContentType="application/vnd.openxmlformats-officedocument.presentationml.notesSlide+xml"/>
  <Override PartName="/ppt/charts/chart4.xml" ContentType="application/vnd.openxmlformats-officedocument.drawingml.chart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Override PartName="/ppt/notesSlides/notesSlide13.xml" ContentType="application/vnd.openxmlformats-officedocument.presentationml.notesSlide+xml"/>
  <Override PartName="/ppt/charts/chart8.xml" ContentType="application/vnd.openxmlformats-officedocument.drawingml.chart+xml"/>
  <Override PartName="/ppt/notesSlides/notesSlide14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15.xml" ContentType="application/vnd.openxmlformats-officedocument.presentationml.notesSlide+xml"/>
  <Override PartName="/ppt/charts/chart11.xml" ContentType="application/vnd.openxmlformats-officedocument.drawingml.chart+xml"/>
  <Override PartName="/ppt/notesSlides/notesSlide16.xml" ContentType="application/vnd.openxmlformats-officedocument.presentationml.notesSlide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notesSlides/notesSlide17.xml" ContentType="application/vnd.openxmlformats-officedocument.presentationml.notesSlide+xml"/>
  <Override PartName="/ppt/charts/chart14.xml" ContentType="application/vnd.openxmlformats-officedocument.drawingml.chart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rts/chart15.xml" ContentType="application/vnd.openxmlformats-officedocument.drawingml.chart+xml"/>
  <Override PartName="/ppt/notesSlides/notesSlide21.xml" ContentType="application/vnd.openxmlformats-officedocument.presentationml.notesSlide+xml"/>
  <Override PartName="/ppt/charts/chart16.xml" ContentType="application/vnd.openxmlformats-officedocument.drawingml.chart+xml"/>
  <Override PartName="/ppt/notesSlides/notesSlide22.xml" ContentType="application/vnd.openxmlformats-officedocument.presentationml.notesSlide+xml"/>
  <Override PartName="/ppt/charts/chart17.xml" ContentType="application/vnd.openxmlformats-officedocument.drawingml.chart+xml"/>
  <Override PartName="/ppt/notesSlides/notesSlide23.xml" ContentType="application/vnd.openxmlformats-officedocument.presentationml.notesSlide+xml"/>
  <Override PartName="/ppt/charts/chart18.xml" ContentType="application/vnd.openxmlformats-officedocument.drawingml.chart+xml"/>
  <Override PartName="/ppt/notesSlides/notesSlide24.xml" ContentType="application/vnd.openxmlformats-officedocument.presentationml.notesSlide+xml"/>
  <Override PartName="/ppt/charts/chart19.xml" ContentType="application/vnd.openxmlformats-officedocument.drawingml.chart+xml"/>
  <Override PartName="/ppt/notesSlides/notesSlide25.xml" ContentType="application/vnd.openxmlformats-officedocument.presentationml.notesSlide+xml"/>
  <Override PartName="/ppt/charts/chart20.xml" ContentType="application/vnd.openxmlformats-officedocument.drawingml.chart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charts/chart21.xml" ContentType="application/vnd.openxmlformats-officedocument.drawingml.chart+xml"/>
  <Override PartName="/ppt/notesSlides/notesSlide29.xml" ContentType="application/vnd.openxmlformats-officedocument.presentationml.notesSlide+xml"/>
  <Override PartName="/ppt/charts/chart22.xml" ContentType="application/vnd.openxmlformats-officedocument.drawingml.chart+xml"/>
  <Override PartName="/ppt/notesSlides/notesSlide30.xml" ContentType="application/vnd.openxmlformats-officedocument.presentationml.notesSlide+xml"/>
  <Override PartName="/ppt/charts/chart23.xml" ContentType="application/vnd.openxmlformats-officedocument.drawingml.chart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charts/chart24.xml" ContentType="application/vnd.openxmlformats-officedocument.drawingml.chart+xml"/>
  <Override PartName="/ppt/notesSlides/notesSlide34.xml" ContentType="application/vnd.openxmlformats-officedocument.presentationml.notesSlide+xml"/>
  <Override PartName="/ppt/charts/chart25.xml" ContentType="application/vnd.openxmlformats-officedocument.drawingml.chart+xml"/>
  <Override PartName="/ppt/notesSlides/notesSlide35.xml" ContentType="application/vnd.openxmlformats-officedocument.presentationml.notesSlide+xml"/>
  <Override PartName="/ppt/charts/chart26.xml" ContentType="application/vnd.openxmlformats-officedocument.drawingml.chart+xml"/>
  <Override PartName="/ppt/notesSlides/notesSlide36.xml" ContentType="application/vnd.openxmlformats-officedocument.presentationml.notesSlide+xml"/>
  <Override PartName="/ppt/charts/chart27.xml" ContentType="application/vnd.openxmlformats-officedocument.drawingml.chart+xml"/>
  <Override PartName="/ppt/notesSlides/notesSlide37.xml" ContentType="application/vnd.openxmlformats-officedocument.presentationml.notesSlide+xml"/>
  <Override PartName="/ppt/charts/chart28.xml" ContentType="application/vnd.openxmlformats-officedocument.drawingml.chart+xml"/>
  <Override PartName="/ppt/notesSlides/notesSlide38.xml" ContentType="application/vnd.openxmlformats-officedocument.presentationml.notesSlide+xml"/>
  <Override PartName="/ppt/charts/chart29.xml" ContentType="application/vnd.openxmlformats-officedocument.drawingml.chart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4"/>
  </p:notesMasterIdLst>
  <p:sldIdLst>
    <p:sldId id="287" r:id="rId2"/>
    <p:sldId id="288" r:id="rId3"/>
    <p:sldId id="291" r:id="rId4"/>
    <p:sldId id="257" r:id="rId5"/>
    <p:sldId id="258" r:id="rId6"/>
    <p:sldId id="294" r:id="rId7"/>
    <p:sldId id="292" r:id="rId8"/>
    <p:sldId id="259" r:id="rId9"/>
    <p:sldId id="260" r:id="rId10"/>
    <p:sldId id="273" r:id="rId11"/>
    <p:sldId id="275" r:id="rId12"/>
    <p:sldId id="276" r:id="rId13"/>
    <p:sldId id="261" r:id="rId14"/>
    <p:sldId id="274" r:id="rId15"/>
    <p:sldId id="303" r:id="rId16"/>
    <p:sldId id="262" r:id="rId17"/>
    <p:sldId id="277" r:id="rId18"/>
    <p:sldId id="302" r:id="rId19"/>
    <p:sldId id="300" r:id="rId20"/>
    <p:sldId id="295" r:id="rId21"/>
    <p:sldId id="293" r:id="rId22"/>
    <p:sldId id="263" r:id="rId23"/>
    <p:sldId id="278" r:id="rId24"/>
    <p:sldId id="279" r:id="rId25"/>
    <p:sldId id="280" r:id="rId26"/>
    <p:sldId id="281" r:id="rId27"/>
    <p:sldId id="264" r:id="rId28"/>
    <p:sldId id="296" r:id="rId29"/>
    <p:sldId id="290" r:id="rId30"/>
    <p:sldId id="265" r:id="rId31"/>
    <p:sldId id="282" r:id="rId32"/>
    <p:sldId id="301" r:id="rId33"/>
    <p:sldId id="297" r:id="rId34"/>
    <p:sldId id="289" r:id="rId35"/>
    <p:sldId id="266" r:id="rId36"/>
    <p:sldId id="283" r:id="rId37"/>
    <p:sldId id="284" r:id="rId38"/>
    <p:sldId id="268" r:id="rId39"/>
    <p:sldId id="285" r:id="rId40"/>
    <p:sldId id="286" r:id="rId41"/>
    <p:sldId id="298" r:id="rId42"/>
    <p:sldId id="299" r:id="rId4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>
        <p:scale>
          <a:sx n="100" d="100"/>
          <a:sy n="100" d="100"/>
        </p:scale>
        <p:origin x="-72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Sara\Dropbox\County-Region%20PowerPoint%20for%20Sara\County%20Graphs\Palm%20Beach%20County%20Graphs%202016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Palm%20Beach%20County%20Graphs%202016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Palm%20Beach%20County%20Graphs%202016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Palm%20Beach%20County%20Graphs%202016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Palm%20Beach%20County%20Graphs%202016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Palm%20Beach%20County%20Graphs%202016.xls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Palm%20Beach%20County%20Graphs%202016.xls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Palm%20Beach%20County%20Graphs%202016.xls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Palm%20Beach%20County%20Graphs%202016.xls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Palm%20Beach%20County%20Graphs%202016.xls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Palm%20Beach%20County%20Graphs%202016.xls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Sara\Dropbox\County-Region%20PowerPoint%20for%20Sara\County%20Graphs\Palm%20Beach%20County%20Graphs%202016.xls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Palm%20Beach%20County%20Graphs%202016.xls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Palm%20Beach%20County%20Graphs%202016.xls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Palm%20Beach%20County%20Graphs%202016.xls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Palm%20Beach%20County%20Graphs%202016.xls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Palm%20Beach%20County%20Graphs%202016.xls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Palm%20Beach%20County%20Graphs%202016.xls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Palm%20Beach%20County%20Graphs%202016.xls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Palm%20Beach%20County%20Graphs%202016.xls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Palm%20Beach%20County%20Graphs%202016.xls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Palm%20Beach%20County%20Graphs%202016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Palm%20Beach%20County%20Graphs%202016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Palm%20Beach%20County%20Graphs%202016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Palm%20Beach%20County%20Graphs%202016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Palm%20Beach%20County%20Graphs%202016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Palm%20Beach%20County%20Graphs%202016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Palm%20Beach%20County%20Graphs%202016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Palm%20Beach%20County%20Graphs%202016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24617272670268"/>
          <c:y val="6.5672438914187947E-2"/>
          <c:w val="0.84710267871806122"/>
          <c:h val="0.5257155911603892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'Data Sort'!$K$2:$K$20</c:f>
              <c:strCache>
                <c:ptCount val="19"/>
                <c:pt idx="0">
                  <c:v>Alcohol</c:v>
                </c:pt>
                <c:pt idx="1">
                  <c:v>Vaporizer/E-Cigarette</c:v>
                </c:pt>
                <c:pt idx="2">
                  <c:v>Marijuana or Hashish</c:v>
                </c:pt>
                <c:pt idx="3">
                  <c:v>Blacking Out from Drinking*</c:v>
                </c:pt>
                <c:pt idx="4">
                  <c:v>Cigarettes</c:v>
                </c:pt>
                <c:pt idx="5">
                  <c:v>Inhalants</c:v>
                </c:pt>
                <c:pt idx="6">
                  <c:v>LSD, PCP or Mushrooms</c:v>
                </c:pt>
                <c:pt idx="7">
                  <c:v>Depressants</c:v>
                </c:pt>
                <c:pt idx="8">
                  <c:v>Synthetic Marijuana*</c:v>
                </c:pt>
                <c:pt idx="9">
                  <c:v>Over-the-Counter Drugs</c:v>
                </c:pt>
                <c:pt idx="10">
                  <c:v>Prescription Amphetamines</c:v>
                </c:pt>
                <c:pt idx="11">
                  <c:v>Prescription Pain Relievers</c:v>
                </c:pt>
                <c:pt idx="12">
                  <c:v>Club Drugs</c:v>
                </c:pt>
                <c:pt idx="13">
                  <c:v>Cocaine or Crack Cocaine</c:v>
                </c:pt>
                <c:pt idx="14">
                  <c:v>Flakka*</c:v>
                </c:pt>
                <c:pt idx="15">
                  <c:v>Methamphetamine</c:v>
                </c:pt>
                <c:pt idx="16">
                  <c:v>Needle to Inject Illegal Drugs*</c:v>
                </c:pt>
                <c:pt idx="17">
                  <c:v>Steroids (without a doctor’s order)</c:v>
                </c:pt>
                <c:pt idx="18">
                  <c:v>Heroin</c:v>
                </c:pt>
              </c:strCache>
            </c:strRef>
          </c:cat>
          <c:val>
            <c:numRef>
              <c:f>'Data Sort'!$L$2:$L$20</c:f>
              <c:numCache>
                <c:formatCode>0.0</c:formatCode>
                <c:ptCount val="19"/>
                <c:pt idx="0">
                  <c:v>38.799999999999997</c:v>
                </c:pt>
                <c:pt idx="1">
                  <c:v>24.6</c:v>
                </c:pt>
                <c:pt idx="2">
                  <c:v>19.600000000000001</c:v>
                </c:pt>
                <c:pt idx="3">
                  <c:v>15.5</c:v>
                </c:pt>
                <c:pt idx="4">
                  <c:v>11.3</c:v>
                </c:pt>
                <c:pt idx="5">
                  <c:v>6.2</c:v>
                </c:pt>
                <c:pt idx="6">
                  <c:v>4.0999999999999996</c:v>
                </c:pt>
                <c:pt idx="7">
                  <c:v>3.9</c:v>
                </c:pt>
                <c:pt idx="8">
                  <c:v>3.7</c:v>
                </c:pt>
                <c:pt idx="9">
                  <c:v>3.6</c:v>
                </c:pt>
                <c:pt idx="10">
                  <c:v>3.4</c:v>
                </c:pt>
                <c:pt idx="11">
                  <c:v>3</c:v>
                </c:pt>
                <c:pt idx="12">
                  <c:v>2.5</c:v>
                </c:pt>
                <c:pt idx="13">
                  <c:v>1.4</c:v>
                </c:pt>
                <c:pt idx="14">
                  <c:v>0.9</c:v>
                </c:pt>
                <c:pt idx="15">
                  <c:v>0.7</c:v>
                </c:pt>
                <c:pt idx="16">
                  <c:v>0.5</c:v>
                </c:pt>
                <c:pt idx="17">
                  <c:v>0.4</c:v>
                </c:pt>
                <c:pt idx="18">
                  <c:v>0.3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57823616"/>
        <c:axId val="57825920"/>
      </c:barChart>
      <c:catAx>
        <c:axId val="578236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782592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7825920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7823616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Graphs!$E$381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Graphs!$E$382:$E$383</c:f>
              <c:numCache>
                <c:formatCode>General</c:formatCode>
                <c:ptCount val="2"/>
                <c:pt idx="0">
                  <c:v>24.6</c:v>
                </c:pt>
                <c:pt idx="1">
                  <c:v>9.8000000000000007</c:v>
                </c:pt>
              </c:numCache>
            </c:numRef>
          </c:val>
        </c:ser>
        <c:ser>
          <c:idx val="1"/>
          <c:order val="1"/>
          <c:tx>
            <c:strRef>
              <c:f>Graphs!$F$381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Graphs!$F$382:$F$383</c:f>
              <c:numCache>
                <c:formatCode>General</c:formatCode>
                <c:ptCount val="2"/>
                <c:pt idx="0">
                  <c:v>25.8</c:v>
                </c:pt>
                <c:pt idx="1">
                  <c:v>9.6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55286400"/>
        <c:axId val="55334016"/>
      </c:barChart>
      <c:catAx>
        <c:axId val="552864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53340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5334016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5286400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Graphs!$E$10:$G$10</c:f>
              <c:numCache>
                <c:formatCode>General</c:formatCode>
                <c:ptCount val="3"/>
                <c:pt idx="0">
                  <c:v>5.2</c:v>
                </c:pt>
                <c:pt idx="1">
                  <c:v>17.3</c:v>
                </c:pt>
                <c:pt idx="2">
                  <c:v>12.2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Graphs!$H$10:$J$10</c:f>
              <c:numCache>
                <c:formatCode>General</c:formatCode>
                <c:ptCount val="3"/>
                <c:pt idx="0">
                  <c:v>3.8</c:v>
                </c:pt>
                <c:pt idx="1">
                  <c:v>17.399999999999999</c:v>
                </c:pt>
                <c:pt idx="2">
                  <c:v>11.7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Graphs!$K$10:$M$10</c:f>
              <c:numCache>
                <c:formatCode>General</c:formatCode>
                <c:ptCount val="3"/>
                <c:pt idx="0">
                  <c:v>6</c:v>
                </c:pt>
                <c:pt idx="1">
                  <c:v>22.7</c:v>
                </c:pt>
                <c:pt idx="2">
                  <c:v>15.8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Graphs!$N$10:$P$10</c:f>
              <c:numCache>
                <c:formatCode>General</c:formatCode>
                <c:ptCount val="3"/>
                <c:pt idx="0">
                  <c:v>2.7</c:v>
                </c:pt>
                <c:pt idx="1">
                  <c:v>20.6</c:v>
                </c:pt>
                <c:pt idx="2">
                  <c:v>13.4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Graphs!$Q$10:$S$10</c:f>
              <c:numCache>
                <c:formatCode>General</c:formatCode>
                <c:ptCount val="3"/>
                <c:pt idx="0">
                  <c:v>4.0999999999999996</c:v>
                </c:pt>
                <c:pt idx="1">
                  <c:v>22.6</c:v>
                </c:pt>
                <c:pt idx="2">
                  <c:v>14.8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Graphs!$T$10:$V$10</c:f>
              <c:numCache>
                <c:formatCode>General</c:formatCode>
                <c:ptCount val="3"/>
                <c:pt idx="0">
                  <c:v>2.4</c:v>
                </c:pt>
                <c:pt idx="1">
                  <c:v>15.4</c:v>
                </c:pt>
                <c:pt idx="2">
                  <c:v>10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Graphs!$W$10:$Y$10</c:f>
              <c:numCache>
                <c:formatCode>General</c:formatCode>
                <c:ptCount val="3"/>
                <c:pt idx="0">
                  <c:v>3.2</c:v>
                </c:pt>
                <c:pt idx="1">
                  <c:v>17</c:v>
                </c:pt>
                <c:pt idx="2">
                  <c:v>11.2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01593472"/>
        <c:axId val="101595008"/>
      </c:barChart>
      <c:catAx>
        <c:axId val="1015934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159500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1595008"/>
        <c:scaling>
          <c:orientation val="minMax"/>
          <c:max val="4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1593472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6670586941659675E-2"/>
          <c:y val="8.6107337232196643E-2"/>
          <c:w val="0.86772322858549833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Graphs!$D$296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Graphs!$E$296:$J$296</c:f>
              <c:numCache>
                <c:formatCode>0.0</c:formatCode>
                <c:ptCount val="6"/>
                <c:pt idx="0">
                  <c:v>12.2</c:v>
                </c:pt>
                <c:pt idx="1">
                  <c:v>11.7</c:v>
                </c:pt>
                <c:pt idx="2">
                  <c:v>15.8</c:v>
                </c:pt>
                <c:pt idx="3">
                  <c:v>13.4</c:v>
                </c:pt>
                <c:pt idx="4">
                  <c:v>14.8</c:v>
                </c:pt>
                <c:pt idx="5">
                  <c:v>10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Graphs!$D$297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Graphs!$E$297:$J$297</c:f>
              <c:numCache>
                <c:formatCode>0.0</c:formatCode>
                <c:ptCount val="6"/>
                <c:pt idx="0">
                  <c:v>12.1</c:v>
                </c:pt>
                <c:pt idx="1">
                  <c:v>8.9</c:v>
                </c:pt>
                <c:pt idx="2">
                  <c:v>11</c:v>
                </c:pt>
                <c:pt idx="3">
                  <c:v>12.4</c:v>
                </c:pt>
                <c:pt idx="4">
                  <c:v>11.9</c:v>
                </c:pt>
                <c:pt idx="5">
                  <c:v>10.4</c:v>
                </c:pt>
              </c:numCache>
            </c:numRef>
          </c:val>
          <c:smooth val="0"/>
        </c:ser>
        <c:ser>
          <c:idx val="4"/>
          <c:order val="2"/>
          <c:tx>
            <c:strRef>
              <c:f>Graphs!$D$298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Graphs!$E$298:$J$298</c:f>
              <c:numCache>
                <c:formatCode>0.0</c:formatCode>
                <c:ptCount val="6"/>
                <c:pt idx="0">
                  <c:v>30.3</c:v>
                </c:pt>
                <c:pt idx="1">
                  <c:v>30.7</c:v>
                </c:pt>
                <c:pt idx="2">
                  <c:v>25.7</c:v>
                </c:pt>
                <c:pt idx="3">
                  <c:v>27.6</c:v>
                </c:pt>
                <c:pt idx="4">
                  <c:v>24.4</c:v>
                </c:pt>
                <c:pt idx="5">
                  <c:v>24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5702656"/>
        <c:axId val="75705344"/>
      </c:lineChart>
      <c:catAx>
        <c:axId val="757026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570534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5705344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5702656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30858120491224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Graphs!$E$323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Graphs!$E$324:$E$326</c:f>
              <c:numCache>
                <c:formatCode>General</c:formatCode>
                <c:ptCount val="3"/>
                <c:pt idx="0">
                  <c:v>4.5999999999999996</c:v>
                </c:pt>
                <c:pt idx="1">
                  <c:v>7.9</c:v>
                </c:pt>
                <c:pt idx="2">
                  <c:v>2.7</c:v>
                </c:pt>
              </c:numCache>
            </c:numRef>
          </c:val>
        </c:ser>
        <c:ser>
          <c:idx val="1"/>
          <c:order val="1"/>
          <c:tx>
            <c:strRef>
              <c:f>Graphs!$F$323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Graphs!$F$324:$F$326</c:f>
              <c:numCache>
                <c:formatCode>General</c:formatCode>
                <c:ptCount val="3"/>
                <c:pt idx="0">
                  <c:v>5.0999999999999996</c:v>
                </c:pt>
                <c:pt idx="1">
                  <c:v>8.5</c:v>
                </c:pt>
                <c:pt idx="2">
                  <c:v>2.9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73214592"/>
        <c:axId val="75703040"/>
      </c:barChart>
      <c:catAx>
        <c:axId val="732145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570304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5703040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3214592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Graphs!$E$308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Graphs!$E$309:$E$312</c:f>
              <c:numCache>
                <c:formatCode>General</c:formatCode>
                <c:ptCount val="4"/>
                <c:pt idx="0">
                  <c:v>20.6</c:v>
                </c:pt>
                <c:pt idx="1">
                  <c:v>25.7</c:v>
                </c:pt>
                <c:pt idx="2">
                  <c:v>10</c:v>
                </c:pt>
                <c:pt idx="3">
                  <c:v>12.3</c:v>
                </c:pt>
              </c:numCache>
            </c:numRef>
          </c:val>
        </c:ser>
        <c:ser>
          <c:idx val="1"/>
          <c:order val="1"/>
          <c:tx>
            <c:strRef>
              <c:f>Graphs!$F$308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Graphs!$F$309:$F$312</c:f>
              <c:numCache>
                <c:formatCode>General</c:formatCode>
                <c:ptCount val="4"/>
                <c:pt idx="0">
                  <c:v>20.3</c:v>
                </c:pt>
                <c:pt idx="1">
                  <c:v>26.5</c:v>
                </c:pt>
                <c:pt idx="2">
                  <c:v>9.1</c:v>
                </c:pt>
                <c:pt idx="3">
                  <c:v>12.6</c:v>
                </c:pt>
              </c:numCache>
            </c:numRef>
          </c:val>
        </c:ser>
        <c:ser>
          <c:idx val="2"/>
          <c:order val="2"/>
          <c:tx>
            <c:strRef>
              <c:f>Graphs!$G$308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Graphs!$G$309:$G$312</c:f>
              <c:numCache>
                <c:formatCode>General</c:formatCode>
                <c:ptCount val="4"/>
                <c:pt idx="0">
                  <c:v>15</c:v>
                </c:pt>
                <c:pt idx="1">
                  <c:v>19.100000000000001</c:v>
                </c:pt>
                <c:pt idx="2">
                  <c:v>4</c:v>
                </c:pt>
                <c:pt idx="3">
                  <c:v>8.6999999999999993</c:v>
                </c:pt>
              </c:numCache>
            </c:numRef>
          </c:val>
        </c:ser>
        <c:ser>
          <c:idx val="3"/>
          <c:order val="3"/>
          <c:tx>
            <c:strRef>
              <c:f>Graphs!$H$308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dLbls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Graphs!$H$309:$H$312</c:f>
              <c:numCache>
                <c:formatCode>General</c:formatCode>
                <c:ptCount val="4"/>
                <c:pt idx="0">
                  <c:v>16.399999999999999</c:v>
                </c:pt>
                <c:pt idx="1">
                  <c:v>22.7</c:v>
                </c:pt>
                <c:pt idx="2">
                  <c:v>5.4</c:v>
                </c:pt>
                <c:pt idx="3">
                  <c:v>10.3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75723136"/>
        <c:axId val="75726208"/>
      </c:barChart>
      <c:catAx>
        <c:axId val="757231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572620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5726208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5723136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453671106811308"/>
          <c:y val="8.6107312021200436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Graphs!$E$12:$G$12</c:f>
              <c:numCache>
                <c:formatCode>General</c:formatCode>
                <c:ptCount val="3"/>
                <c:pt idx="0">
                  <c:v>4.2</c:v>
                </c:pt>
                <c:pt idx="1">
                  <c:v>1.4</c:v>
                </c:pt>
                <c:pt idx="2">
                  <c:v>2.6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Graphs!$H$12:$J$12</c:f>
              <c:numCache>
                <c:formatCode>General</c:formatCode>
                <c:ptCount val="3"/>
                <c:pt idx="0">
                  <c:v>4.9000000000000004</c:v>
                </c:pt>
                <c:pt idx="1">
                  <c:v>1.3</c:v>
                </c:pt>
                <c:pt idx="2">
                  <c:v>2.8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Graphs!$K$12:$M$12</c:f>
              <c:numCache>
                <c:formatCode>General</c:formatCode>
                <c:ptCount val="3"/>
                <c:pt idx="0">
                  <c:v>5.0999999999999996</c:v>
                </c:pt>
                <c:pt idx="1">
                  <c:v>1.8</c:v>
                </c:pt>
                <c:pt idx="2">
                  <c:v>3.1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Graphs!$N$12:$P$12</c:f>
              <c:numCache>
                <c:formatCode>General</c:formatCode>
                <c:ptCount val="3"/>
                <c:pt idx="0">
                  <c:v>3.5</c:v>
                </c:pt>
                <c:pt idx="1">
                  <c:v>1.3</c:v>
                </c:pt>
                <c:pt idx="2">
                  <c:v>2.2000000000000002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Graphs!$Q$12:$S$12</c:f>
              <c:numCache>
                <c:formatCode>General</c:formatCode>
                <c:ptCount val="3"/>
                <c:pt idx="0">
                  <c:v>2</c:v>
                </c:pt>
                <c:pt idx="1">
                  <c:v>1.5</c:v>
                </c:pt>
                <c:pt idx="2">
                  <c:v>1.7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Graphs!$T$12:$V$12</c:f>
              <c:numCache>
                <c:formatCode>General</c:formatCode>
                <c:ptCount val="3"/>
                <c:pt idx="0">
                  <c:v>2.6</c:v>
                </c:pt>
                <c:pt idx="1">
                  <c:v>1.1000000000000001</c:v>
                </c:pt>
                <c:pt idx="2">
                  <c:v>1.7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Graphs!$W$12:$Y$12</c:f>
              <c:numCache>
                <c:formatCode>General</c:formatCode>
                <c:ptCount val="3"/>
                <c:pt idx="0">
                  <c:v>2.2000000000000002</c:v>
                </c:pt>
                <c:pt idx="1">
                  <c:v>1.2</c:v>
                </c:pt>
                <c:pt idx="2">
                  <c:v>1.6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75804032"/>
        <c:axId val="101790464"/>
      </c:barChart>
      <c:catAx>
        <c:axId val="758040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179046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1790464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5804032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08733677914834"/>
          <c:y val="8.6107337232196643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val>
            <c:numRef>
              <c:f>Graphs!$K$23:$M$23</c:f>
              <c:numCache>
                <c:formatCode>General</c:formatCode>
                <c:ptCount val="3"/>
                <c:pt idx="0">
                  <c:v>3.1</c:v>
                </c:pt>
                <c:pt idx="1">
                  <c:v>2.4</c:v>
                </c:pt>
                <c:pt idx="2">
                  <c:v>2.7</c:v>
                </c:pt>
              </c:numCache>
            </c:numRef>
          </c:val>
        </c:ser>
        <c:ser>
          <c:idx val="4"/>
          <c:order val="1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Graphs!$N$23:$P$23</c:f>
              <c:numCache>
                <c:formatCode>General</c:formatCode>
                <c:ptCount val="3"/>
                <c:pt idx="0">
                  <c:v>1.1000000000000001</c:v>
                </c:pt>
                <c:pt idx="1">
                  <c:v>2.1</c:v>
                </c:pt>
                <c:pt idx="2">
                  <c:v>1.7</c:v>
                </c:pt>
              </c:numCache>
            </c:numRef>
          </c:val>
        </c:ser>
        <c:ser>
          <c:idx val="5"/>
          <c:order val="2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Graphs!$Q$23:$S$23</c:f>
              <c:numCache>
                <c:formatCode>General</c:formatCode>
                <c:ptCount val="3"/>
                <c:pt idx="0">
                  <c:v>1.8</c:v>
                </c:pt>
                <c:pt idx="1">
                  <c:v>2.4</c:v>
                </c:pt>
                <c:pt idx="2">
                  <c:v>2.1</c:v>
                </c:pt>
              </c:numCache>
            </c:numRef>
          </c:val>
        </c:ser>
        <c:ser>
          <c:idx val="3"/>
          <c:order val="3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Graphs!$T$23:$V$23</c:f>
              <c:numCache>
                <c:formatCode>General</c:formatCode>
                <c:ptCount val="3"/>
                <c:pt idx="0">
                  <c:v>1.9</c:v>
                </c:pt>
                <c:pt idx="1">
                  <c:v>1.7</c:v>
                </c:pt>
                <c:pt idx="2">
                  <c:v>1.8</c:v>
                </c:pt>
              </c:numCache>
            </c:numRef>
          </c:val>
        </c:ser>
        <c:ser>
          <c:idx val="6"/>
          <c:order val="4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Graphs!$W$23:$Y$23</c:f>
              <c:numCache>
                <c:formatCode>General</c:formatCode>
                <c:ptCount val="3"/>
                <c:pt idx="0">
                  <c:v>1.8</c:v>
                </c:pt>
                <c:pt idx="1">
                  <c:v>2.1</c:v>
                </c:pt>
                <c:pt idx="2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16043136"/>
        <c:axId val="116102272"/>
      </c:barChart>
      <c:catAx>
        <c:axId val="1160431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610227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6102272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6043136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363796249018361"/>
          <c:y val="8.6107337232196643E-2"/>
          <c:w val="0.84075592939961008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Graphs!$E$19:$G$19</c:f>
              <c:numCache>
                <c:formatCode>General</c:formatCode>
                <c:ptCount val="3"/>
                <c:pt idx="0">
                  <c:v>0.5</c:v>
                </c:pt>
                <c:pt idx="1">
                  <c:v>3.2</c:v>
                </c:pt>
                <c:pt idx="2">
                  <c:v>2.1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Graphs!$H$19:$J$19</c:f>
              <c:numCache>
                <c:formatCode>General</c:formatCode>
                <c:ptCount val="3"/>
                <c:pt idx="0">
                  <c:v>0.5</c:v>
                </c:pt>
                <c:pt idx="1">
                  <c:v>2.2000000000000002</c:v>
                </c:pt>
                <c:pt idx="2">
                  <c:v>1.5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Graphs!$K$19:$M$19</c:f>
              <c:numCache>
                <c:formatCode>General</c:formatCode>
                <c:ptCount val="3"/>
                <c:pt idx="0">
                  <c:v>0.5</c:v>
                </c:pt>
                <c:pt idx="1">
                  <c:v>2.4</c:v>
                </c:pt>
                <c:pt idx="2">
                  <c:v>1.6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Graphs!$N$19:$P$19</c:f>
              <c:numCache>
                <c:formatCode>General</c:formatCode>
                <c:ptCount val="3"/>
                <c:pt idx="0">
                  <c:v>0.2</c:v>
                </c:pt>
                <c:pt idx="1">
                  <c:v>2.2000000000000002</c:v>
                </c:pt>
                <c:pt idx="2">
                  <c:v>1.4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Graphs!$Q$19:$S$19</c:f>
              <c:numCache>
                <c:formatCode>General</c:formatCode>
                <c:ptCount val="3"/>
                <c:pt idx="0">
                  <c:v>0.2</c:v>
                </c:pt>
                <c:pt idx="1">
                  <c:v>1.6</c:v>
                </c:pt>
                <c:pt idx="2">
                  <c:v>1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Graphs!$T$19:$V$19</c:f>
              <c:numCache>
                <c:formatCode>General</c:formatCode>
                <c:ptCount val="3"/>
                <c:pt idx="0">
                  <c:v>1.2</c:v>
                </c:pt>
                <c:pt idx="1">
                  <c:v>1.3</c:v>
                </c:pt>
                <c:pt idx="2">
                  <c:v>1.3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Graphs!$W$19:$Y$19</c:f>
              <c:numCache>
                <c:formatCode>General</c:formatCode>
                <c:ptCount val="3"/>
                <c:pt idx="0">
                  <c:v>0.8</c:v>
                </c:pt>
                <c:pt idx="1">
                  <c:v>2.4</c:v>
                </c:pt>
                <c:pt idx="2">
                  <c:v>1.8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75745920"/>
        <c:axId val="75784960"/>
      </c:barChart>
      <c:catAx>
        <c:axId val="757459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57849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5784960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5745920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Graphs!$E$20:$G$20</c:f>
              <c:numCache>
                <c:formatCode>General</c:formatCode>
                <c:ptCount val="3"/>
                <c:pt idx="0">
                  <c:v>1.4</c:v>
                </c:pt>
                <c:pt idx="1">
                  <c:v>4</c:v>
                </c:pt>
                <c:pt idx="2">
                  <c:v>3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Graphs!$H$20:$J$20</c:f>
              <c:numCache>
                <c:formatCode>General</c:formatCode>
                <c:ptCount val="3"/>
                <c:pt idx="0">
                  <c:v>1.7</c:v>
                </c:pt>
                <c:pt idx="1">
                  <c:v>3.2</c:v>
                </c:pt>
                <c:pt idx="2">
                  <c:v>2.6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Graphs!$K$20:$M$20</c:f>
              <c:numCache>
                <c:formatCode>General</c:formatCode>
                <c:ptCount val="3"/>
                <c:pt idx="0">
                  <c:v>1.3</c:v>
                </c:pt>
                <c:pt idx="1">
                  <c:v>1.8</c:v>
                </c:pt>
                <c:pt idx="2">
                  <c:v>1.6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Graphs!$N$20:$P$20</c:f>
              <c:numCache>
                <c:formatCode>General</c:formatCode>
                <c:ptCount val="3"/>
                <c:pt idx="0">
                  <c:v>1.6</c:v>
                </c:pt>
                <c:pt idx="1">
                  <c:v>2.2000000000000002</c:v>
                </c:pt>
                <c:pt idx="2">
                  <c:v>2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Graphs!$Q$20:$S$20</c:f>
              <c:numCache>
                <c:formatCode>General</c:formatCode>
                <c:ptCount val="3"/>
                <c:pt idx="0">
                  <c:v>0.9</c:v>
                </c:pt>
                <c:pt idx="1">
                  <c:v>1.5</c:v>
                </c:pt>
                <c:pt idx="2">
                  <c:v>1.3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Graphs!$T$20:$V$20</c:f>
              <c:numCache>
                <c:formatCode>General</c:formatCode>
                <c:ptCount val="3"/>
                <c:pt idx="0">
                  <c:v>1.2</c:v>
                </c:pt>
                <c:pt idx="1">
                  <c:v>1.3</c:v>
                </c:pt>
                <c:pt idx="2">
                  <c:v>1.2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Graphs!$W$20:$Y$20</c:f>
              <c:numCache>
                <c:formatCode>General</c:formatCode>
                <c:ptCount val="3"/>
                <c:pt idx="0">
                  <c:v>1.6</c:v>
                </c:pt>
                <c:pt idx="1">
                  <c:v>2</c:v>
                </c:pt>
                <c:pt idx="2">
                  <c:v>1.8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16149632"/>
        <c:axId val="116241536"/>
      </c:barChart>
      <c:catAx>
        <c:axId val="1161496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624153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6241536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6149632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Graphs!$E$21:$G$21</c:f>
              <c:numCache>
                <c:formatCode>General</c:formatCode>
                <c:ptCount val="3"/>
                <c:pt idx="0">
                  <c:v>0.4</c:v>
                </c:pt>
                <c:pt idx="1">
                  <c:v>1.2</c:v>
                </c:pt>
                <c:pt idx="2">
                  <c:v>0.9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Graphs!$H$21:$J$21</c:f>
              <c:numCache>
                <c:formatCode>General</c:formatCode>
                <c:ptCount val="3"/>
                <c:pt idx="0">
                  <c:v>0.3</c:v>
                </c:pt>
                <c:pt idx="1">
                  <c:v>1.1000000000000001</c:v>
                </c:pt>
                <c:pt idx="2">
                  <c:v>0.8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Graphs!$K$21:$M$21</c:f>
              <c:numCache>
                <c:formatCode>General</c:formatCode>
                <c:ptCount val="3"/>
                <c:pt idx="0">
                  <c:v>0.8</c:v>
                </c:pt>
                <c:pt idx="1">
                  <c:v>1.4</c:v>
                </c:pt>
                <c:pt idx="2">
                  <c:v>1.1000000000000001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Graphs!$N$21:$P$21</c:f>
              <c:numCache>
                <c:formatCode>General</c:formatCode>
                <c:ptCount val="3"/>
                <c:pt idx="0">
                  <c:v>0.2</c:v>
                </c:pt>
                <c:pt idx="1">
                  <c:v>1.4</c:v>
                </c:pt>
                <c:pt idx="2">
                  <c:v>0.9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Graphs!$Q$21:$S$21</c:f>
              <c:numCache>
                <c:formatCode>General</c:formatCode>
                <c:ptCount val="3"/>
                <c:pt idx="0">
                  <c:v>0.5</c:v>
                </c:pt>
                <c:pt idx="1">
                  <c:v>1.4</c:v>
                </c:pt>
                <c:pt idx="2">
                  <c:v>1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Graphs!$T$21:$V$21</c:f>
              <c:numCache>
                <c:formatCode>General</c:formatCode>
                <c:ptCount val="3"/>
                <c:pt idx="0">
                  <c:v>0.6</c:v>
                </c:pt>
                <c:pt idx="1">
                  <c:v>1.7</c:v>
                </c:pt>
                <c:pt idx="2">
                  <c:v>1.2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Graphs!$W$21:$Y$21</c:f>
              <c:numCache>
                <c:formatCode>General</c:formatCode>
                <c:ptCount val="3"/>
                <c:pt idx="0">
                  <c:v>0.5</c:v>
                </c:pt>
                <c:pt idx="1">
                  <c:v>1.6</c:v>
                </c:pt>
                <c:pt idx="2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75819264"/>
        <c:axId val="100206080"/>
      </c:barChart>
      <c:catAx>
        <c:axId val="758192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020608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0206080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5819264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021242225267918"/>
          <c:y val="7.3409461663947809E-2"/>
          <c:w val="0.84861955395507305"/>
          <c:h val="0.5547405026982845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1.343085827659252E-17"/>
                  <c:y val="-8.068582955118508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'Data Sort'!$K$24:$K$41</c:f>
              <c:strCache>
                <c:ptCount val="18"/>
                <c:pt idx="0">
                  <c:v>Alcohol</c:v>
                </c:pt>
                <c:pt idx="1">
                  <c:v>Marijuana or Hashish</c:v>
                </c:pt>
                <c:pt idx="2">
                  <c:v>Vaporizer/E-Cigarette</c:v>
                </c:pt>
                <c:pt idx="3">
                  <c:v>Binge Drinking</c:v>
                </c:pt>
                <c:pt idx="4">
                  <c:v>Cigarettes</c:v>
                </c:pt>
                <c:pt idx="5">
                  <c:v>Over-the-Counter Drugs</c:v>
                </c:pt>
                <c:pt idx="6">
                  <c:v>Inhalants</c:v>
                </c:pt>
                <c:pt idx="7">
                  <c:v>Depressants</c:v>
                </c:pt>
                <c:pt idx="8">
                  <c:v>Prescription Amphetamines</c:v>
                </c:pt>
                <c:pt idx="9">
                  <c:v>Prescription Pain Relievers</c:v>
                </c:pt>
                <c:pt idx="10">
                  <c:v>Synthetic Marijuana*</c:v>
                </c:pt>
                <c:pt idx="11">
                  <c:v>LSD, PCP or Mushrooms</c:v>
                </c:pt>
                <c:pt idx="12">
                  <c:v>Cocaine or Crack Cocaine</c:v>
                </c:pt>
                <c:pt idx="13">
                  <c:v>Club Drugs</c:v>
                </c:pt>
                <c:pt idx="14">
                  <c:v>Flakka*</c:v>
                </c:pt>
                <c:pt idx="15">
                  <c:v>Methamphetamine</c:v>
                </c:pt>
                <c:pt idx="16">
                  <c:v>Heroin</c:v>
                </c:pt>
                <c:pt idx="17">
                  <c:v>Steroids (without a doctor’s order)</c:v>
                </c:pt>
              </c:strCache>
            </c:strRef>
          </c:cat>
          <c:val>
            <c:numRef>
              <c:f>'Data Sort'!$L$24:$L$41</c:f>
              <c:numCache>
                <c:formatCode>0.0</c:formatCode>
                <c:ptCount val="18"/>
                <c:pt idx="0">
                  <c:v>19.7</c:v>
                </c:pt>
                <c:pt idx="1">
                  <c:v>10</c:v>
                </c:pt>
                <c:pt idx="2">
                  <c:v>9.8000000000000007</c:v>
                </c:pt>
                <c:pt idx="3">
                  <c:v>7.2</c:v>
                </c:pt>
                <c:pt idx="4">
                  <c:v>2.6</c:v>
                </c:pt>
                <c:pt idx="5">
                  <c:v>1.8</c:v>
                </c:pt>
                <c:pt idx="6">
                  <c:v>1.7</c:v>
                </c:pt>
                <c:pt idx="7">
                  <c:v>1.3</c:v>
                </c:pt>
                <c:pt idx="8">
                  <c:v>1.2</c:v>
                </c:pt>
                <c:pt idx="9">
                  <c:v>1.2</c:v>
                </c:pt>
                <c:pt idx="10">
                  <c:v>0.9</c:v>
                </c:pt>
                <c:pt idx="11">
                  <c:v>0.7</c:v>
                </c:pt>
                <c:pt idx="12">
                  <c:v>0.5</c:v>
                </c:pt>
                <c:pt idx="13">
                  <c:v>0.5</c:v>
                </c:pt>
                <c:pt idx="14">
                  <c:v>0.4</c:v>
                </c:pt>
                <c:pt idx="15">
                  <c:v>0.3</c:v>
                </c:pt>
                <c:pt idx="16">
                  <c:v>0.2</c:v>
                </c:pt>
                <c:pt idx="17">
                  <c:v>0.1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39834112"/>
        <c:axId val="139835648"/>
      </c:barChart>
      <c:catAx>
        <c:axId val="1398341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3983564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39835648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39834112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Graphs!$E$51:$E$55</c:f>
              <c:numCache>
                <c:formatCode>General</c:formatCode>
                <c:ptCount val="5"/>
                <c:pt idx="0">
                  <c:v>13.5</c:v>
                </c:pt>
                <c:pt idx="1">
                  <c:v>5.9</c:v>
                </c:pt>
                <c:pt idx="2">
                  <c:v>12.2</c:v>
                </c:pt>
                <c:pt idx="3">
                  <c:v>25</c:v>
                </c:pt>
                <c:pt idx="4">
                  <c:v>5.9</c:v>
                </c:pt>
              </c:numCache>
            </c:numRef>
          </c:val>
        </c:ser>
        <c:ser>
          <c:idx val="1"/>
          <c:order val="1"/>
          <c:tx>
            <c:strRef>
              <c:f>Graphs!$F$50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Graphs!$F$51:$F$55</c:f>
              <c:numCache>
                <c:formatCode>General</c:formatCode>
                <c:ptCount val="5"/>
                <c:pt idx="0">
                  <c:v>14.7</c:v>
                </c:pt>
                <c:pt idx="1">
                  <c:v>6.8</c:v>
                </c:pt>
                <c:pt idx="2">
                  <c:v>10</c:v>
                </c:pt>
                <c:pt idx="3">
                  <c:v>24.3</c:v>
                </c:pt>
                <c:pt idx="4">
                  <c:v>6.4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01634048"/>
        <c:axId val="101636352"/>
      </c:barChart>
      <c:catAx>
        <c:axId val="1016340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163635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1636352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1634048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693173983861072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Graphs!$E$369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Graphs!$E$370:$E$376</c:f>
              <c:numCache>
                <c:formatCode>General</c:formatCode>
                <c:ptCount val="7"/>
                <c:pt idx="0">
                  <c:v>3.9</c:v>
                </c:pt>
                <c:pt idx="1">
                  <c:v>3.4</c:v>
                </c:pt>
                <c:pt idx="2">
                  <c:v>0.9</c:v>
                </c:pt>
                <c:pt idx="3">
                  <c:v>2.1</c:v>
                </c:pt>
                <c:pt idx="4">
                  <c:v>0.5</c:v>
                </c:pt>
                <c:pt idx="5">
                  <c:v>8.6999999999999993</c:v>
                </c:pt>
                <c:pt idx="6">
                  <c:v>5.4</c:v>
                </c:pt>
              </c:numCache>
            </c:numRef>
          </c:val>
        </c:ser>
        <c:ser>
          <c:idx val="1"/>
          <c:order val="1"/>
          <c:tx>
            <c:strRef>
              <c:f>Graphs!$F$369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Graphs!$F$370:$F$376</c:f>
              <c:numCache>
                <c:formatCode>General</c:formatCode>
                <c:ptCount val="7"/>
                <c:pt idx="0">
                  <c:v>5.5</c:v>
                </c:pt>
                <c:pt idx="1">
                  <c:v>4.2</c:v>
                </c:pt>
                <c:pt idx="2">
                  <c:v>1.3</c:v>
                </c:pt>
                <c:pt idx="3">
                  <c:v>2.4</c:v>
                </c:pt>
                <c:pt idx="4">
                  <c:v>0.6</c:v>
                </c:pt>
                <c:pt idx="5">
                  <c:v>9.8000000000000007</c:v>
                </c:pt>
                <c:pt idx="6">
                  <c:v>6.1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15800320"/>
        <c:axId val="116015488"/>
      </c:barChart>
      <c:catAx>
        <c:axId val="1158003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601548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6015488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5800320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11301019113226"/>
          <c:y val="8.7030517289234929E-2"/>
          <c:w val="0.86053562417325824"/>
          <c:h val="0.669173982486699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Graphs!$E$256</c:f>
              <c:strCache>
                <c:ptCount val="1"/>
                <c:pt idx="0">
                  <c:v>Middle School</c:v>
                </c:pt>
              </c:strCache>
            </c:strRef>
          </c:tx>
          <c:spPr>
            <a:solidFill>
              <a:schemeClr val="bg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Graphs!$E$257:$E$263</c:f>
              <c:numCache>
                <c:formatCode>0.0</c:formatCode>
                <c:ptCount val="7"/>
                <c:pt idx="0">
                  <c:v>5.0999999999999996</c:v>
                </c:pt>
                <c:pt idx="1">
                  <c:v>18.3</c:v>
                </c:pt>
                <c:pt idx="2">
                  <c:v>32.1</c:v>
                </c:pt>
                <c:pt idx="3">
                  <c:v>8.3000000000000007</c:v>
                </c:pt>
                <c:pt idx="4">
                  <c:v>7.5</c:v>
                </c:pt>
                <c:pt idx="5">
                  <c:v>14.7</c:v>
                </c:pt>
                <c:pt idx="6">
                  <c:v>4.2</c:v>
                </c:pt>
              </c:numCache>
            </c:numRef>
          </c:val>
        </c:ser>
        <c:ser>
          <c:idx val="1"/>
          <c:order val="1"/>
          <c:tx>
            <c:strRef>
              <c:f>Graphs!$F$256</c:f>
              <c:strCache>
                <c:ptCount val="1"/>
                <c:pt idx="0">
                  <c:v>High School</c:v>
                </c:pt>
              </c:strCache>
            </c:strRef>
          </c:tx>
          <c:spPr>
            <a:solidFill>
              <a:schemeClr val="tx1">
                <a:lumMod val="65000"/>
                <a:lumOff val="35000"/>
              </a:schemeClr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Graphs!$F$257:$F$263</c:f>
              <c:numCache>
                <c:formatCode>0.0</c:formatCode>
                <c:ptCount val="7"/>
                <c:pt idx="0">
                  <c:v>7.9</c:v>
                </c:pt>
                <c:pt idx="1">
                  <c:v>8.3000000000000007</c:v>
                </c:pt>
                <c:pt idx="2">
                  <c:v>20.8</c:v>
                </c:pt>
                <c:pt idx="3">
                  <c:v>6.6</c:v>
                </c:pt>
                <c:pt idx="4">
                  <c:v>5.4</c:v>
                </c:pt>
                <c:pt idx="5">
                  <c:v>10.3</c:v>
                </c:pt>
                <c:pt idx="6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16121984"/>
        <c:axId val="116123520"/>
      </c:barChart>
      <c:catAx>
        <c:axId val="1161219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612352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6123520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6121984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63847555806008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Graphs!$E$317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Graphs!$E$318:$E$320</c:f>
              <c:numCache>
                <c:formatCode>General</c:formatCode>
                <c:ptCount val="3"/>
                <c:pt idx="0">
                  <c:v>3.3</c:v>
                </c:pt>
                <c:pt idx="1">
                  <c:v>12</c:v>
                </c:pt>
                <c:pt idx="2">
                  <c:v>1.3</c:v>
                </c:pt>
              </c:numCache>
            </c:numRef>
          </c:val>
        </c:ser>
        <c:ser>
          <c:idx val="1"/>
          <c:order val="1"/>
          <c:tx>
            <c:strRef>
              <c:f>Graphs!$F$317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Graphs!$F$318:$F$320</c:f>
              <c:numCache>
                <c:formatCode>General</c:formatCode>
                <c:ptCount val="3"/>
                <c:pt idx="0">
                  <c:v>3.4</c:v>
                </c:pt>
                <c:pt idx="1">
                  <c:v>16.899999999999999</c:v>
                </c:pt>
                <c:pt idx="2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77747328"/>
        <c:axId val="77762560"/>
      </c:barChart>
      <c:catAx>
        <c:axId val="777473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77625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7762560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7747328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Graphs!$E$109:$E$114</c:f>
              <c:numCache>
                <c:formatCode>General</c:formatCode>
                <c:ptCount val="6"/>
                <c:pt idx="0">
                  <c:v>50</c:v>
                </c:pt>
                <c:pt idx="1">
                  <c:v>64</c:v>
                </c:pt>
                <c:pt idx="2">
                  <c:v>60</c:v>
                </c:pt>
                <c:pt idx="3">
                  <c:v>60</c:v>
                </c:pt>
                <c:pt idx="4">
                  <c:v>51</c:v>
                </c:pt>
                <c:pt idx="5">
                  <c:v>49</c:v>
                </c:pt>
              </c:numCache>
            </c:numRef>
          </c:val>
        </c:ser>
        <c:ser>
          <c:idx val="1"/>
          <c:order val="1"/>
          <c:tx>
            <c:strRef>
              <c:f>Graphs!$F$108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Graphs!$F$109:$F$114</c:f>
              <c:numCache>
                <c:formatCode>General</c:formatCode>
                <c:ptCount val="6"/>
                <c:pt idx="0">
                  <c:v>46</c:v>
                </c:pt>
                <c:pt idx="1">
                  <c:v>60</c:v>
                </c:pt>
                <c:pt idx="2">
                  <c:v>56</c:v>
                </c:pt>
                <c:pt idx="3">
                  <c:v>53</c:v>
                </c:pt>
                <c:pt idx="4">
                  <c:v>49</c:v>
                </c:pt>
                <c:pt idx="5">
                  <c:v>49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77767808"/>
        <c:axId val="77769344"/>
      </c:barChart>
      <c:catAx>
        <c:axId val="77767808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7769344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77769344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7767808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Graphs!$E$151:$E$157</c:f>
              <c:numCache>
                <c:formatCode>General</c:formatCode>
                <c:ptCount val="7"/>
                <c:pt idx="0">
                  <c:v>40</c:v>
                </c:pt>
                <c:pt idx="1">
                  <c:v>55</c:v>
                </c:pt>
                <c:pt idx="2">
                  <c:v>38</c:v>
                </c:pt>
                <c:pt idx="3">
                  <c:v>32</c:v>
                </c:pt>
                <c:pt idx="4">
                  <c:v>17</c:v>
                </c:pt>
                <c:pt idx="5">
                  <c:v>40</c:v>
                </c:pt>
                <c:pt idx="6">
                  <c:v>34</c:v>
                </c:pt>
              </c:numCache>
            </c:numRef>
          </c:val>
        </c:ser>
        <c:ser>
          <c:idx val="1"/>
          <c:order val="1"/>
          <c:tx>
            <c:strRef>
              <c:f>Graphs!$F$150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Graphs!$F$151:$F$157</c:f>
              <c:numCache>
                <c:formatCode>General</c:formatCode>
                <c:ptCount val="7"/>
                <c:pt idx="0">
                  <c:v>42</c:v>
                </c:pt>
                <c:pt idx="1">
                  <c:v>59</c:v>
                </c:pt>
                <c:pt idx="2">
                  <c:v>37</c:v>
                </c:pt>
                <c:pt idx="3">
                  <c:v>37</c:v>
                </c:pt>
                <c:pt idx="4">
                  <c:v>24</c:v>
                </c:pt>
                <c:pt idx="5">
                  <c:v>40</c:v>
                </c:pt>
                <c:pt idx="6">
                  <c:v>38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77773440"/>
        <c:axId val="77776768"/>
      </c:barChart>
      <c:catAx>
        <c:axId val="77773440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7776768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77776768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7773440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982591876208895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Graphs!$E$158:$E$162</c:f>
              <c:numCache>
                <c:formatCode>General</c:formatCode>
                <c:ptCount val="5"/>
                <c:pt idx="0">
                  <c:v>38</c:v>
                </c:pt>
                <c:pt idx="1">
                  <c:v>46</c:v>
                </c:pt>
                <c:pt idx="2">
                  <c:v>38</c:v>
                </c:pt>
                <c:pt idx="3">
                  <c:v>31</c:v>
                </c:pt>
                <c:pt idx="4">
                  <c:v>20</c:v>
                </c:pt>
              </c:numCache>
            </c:numRef>
          </c:val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Graphs!$F$158:$F$162</c:f>
              <c:numCache>
                <c:formatCode>General</c:formatCode>
                <c:ptCount val="5"/>
                <c:pt idx="0">
                  <c:v>42</c:v>
                </c:pt>
                <c:pt idx="1">
                  <c:v>53</c:v>
                </c:pt>
                <c:pt idx="2">
                  <c:v>39</c:v>
                </c:pt>
                <c:pt idx="3">
                  <c:v>32</c:v>
                </c:pt>
                <c:pt idx="4">
                  <c:v>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16228480"/>
        <c:axId val="116230016"/>
      </c:barChart>
      <c:catAx>
        <c:axId val="116228480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6230016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16230016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6228480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49838813668601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Graphs!$E$192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Graphs!$E$193:$E$198</c:f>
              <c:numCache>
                <c:formatCode>General</c:formatCode>
                <c:ptCount val="6"/>
                <c:pt idx="0">
                  <c:v>68</c:v>
                </c:pt>
                <c:pt idx="1">
                  <c:v>57</c:v>
                </c:pt>
                <c:pt idx="2">
                  <c:v>55</c:v>
                </c:pt>
                <c:pt idx="3">
                  <c:v>65</c:v>
                </c:pt>
                <c:pt idx="4">
                  <c:v>60</c:v>
                </c:pt>
                <c:pt idx="5">
                  <c:v>57</c:v>
                </c:pt>
              </c:numCache>
            </c:numRef>
          </c:val>
        </c:ser>
        <c:ser>
          <c:idx val="1"/>
          <c:order val="1"/>
          <c:tx>
            <c:strRef>
              <c:f>Graphs!$F$192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Graphs!$F$193:$F$198</c:f>
              <c:numCache>
                <c:formatCode>General</c:formatCode>
                <c:ptCount val="6"/>
                <c:pt idx="0">
                  <c:v>69</c:v>
                </c:pt>
                <c:pt idx="1">
                  <c:v>59</c:v>
                </c:pt>
                <c:pt idx="2">
                  <c:v>56</c:v>
                </c:pt>
                <c:pt idx="3">
                  <c:v>63</c:v>
                </c:pt>
                <c:pt idx="4">
                  <c:v>59</c:v>
                </c:pt>
                <c:pt idx="5">
                  <c:v>57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66404736"/>
        <c:axId val="66406656"/>
      </c:barChart>
      <c:catAx>
        <c:axId val="66404736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6406656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66406656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6404736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7246937459703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Graphs!$E$237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Graphs!$E$238:$E$244</c:f>
              <c:numCache>
                <c:formatCode>General</c:formatCode>
                <c:ptCount val="7"/>
                <c:pt idx="0">
                  <c:v>48</c:v>
                </c:pt>
                <c:pt idx="1">
                  <c:v>57</c:v>
                </c:pt>
                <c:pt idx="2">
                  <c:v>32</c:v>
                </c:pt>
                <c:pt idx="3">
                  <c:v>25</c:v>
                </c:pt>
                <c:pt idx="4">
                  <c:v>30</c:v>
                </c:pt>
                <c:pt idx="5">
                  <c:v>38</c:v>
                </c:pt>
                <c:pt idx="6">
                  <c:v>33</c:v>
                </c:pt>
              </c:numCache>
            </c:numRef>
          </c:val>
        </c:ser>
        <c:ser>
          <c:idx val="1"/>
          <c:order val="1"/>
          <c:tx>
            <c:strRef>
              <c:f>Graphs!$F$237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Graphs!$F$238:$F$244</c:f>
              <c:numCache>
                <c:formatCode>General</c:formatCode>
                <c:ptCount val="7"/>
                <c:pt idx="0">
                  <c:v>44</c:v>
                </c:pt>
                <c:pt idx="1">
                  <c:v>61</c:v>
                </c:pt>
                <c:pt idx="2">
                  <c:v>31</c:v>
                </c:pt>
                <c:pt idx="3">
                  <c:v>27</c:v>
                </c:pt>
                <c:pt idx="4">
                  <c:v>36</c:v>
                </c:pt>
                <c:pt idx="5">
                  <c:v>38</c:v>
                </c:pt>
                <c:pt idx="6">
                  <c:v>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00169984"/>
        <c:axId val="116267648"/>
      </c:barChart>
      <c:catAx>
        <c:axId val="100169984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6267648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16267648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0169984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208897485493232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Graphs!$E$245:$E$249</c:f>
              <c:numCache>
                <c:formatCode>General</c:formatCode>
                <c:ptCount val="5"/>
                <c:pt idx="0">
                  <c:v>42</c:v>
                </c:pt>
                <c:pt idx="1">
                  <c:v>49</c:v>
                </c:pt>
                <c:pt idx="2">
                  <c:v>32</c:v>
                </c:pt>
                <c:pt idx="3">
                  <c:v>34</c:v>
                </c:pt>
                <c:pt idx="4">
                  <c:v>20</c:v>
                </c:pt>
              </c:numCache>
            </c:numRef>
          </c:val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Graphs!$F$245:$F$249</c:f>
              <c:numCache>
                <c:formatCode>General</c:formatCode>
                <c:ptCount val="5"/>
                <c:pt idx="0">
                  <c:v>44</c:v>
                </c:pt>
                <c:pt idx="1">
                  <c:v>54</c:v>
                </c:pt>
                <c:pt idx="2">
                  <c:v>35</c:v>
                </c:pt>
                <c:pt idx="3">
                  <c:v>36</c:v>
                </c:pt>
                <c:pt idx="4">
                  <c:v>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16397184"/>
        <c:axId val="116437760"/>
      </c:barChart>
      <c:catAx>
        <c:axId val="116397184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6437760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16437760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6397184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57046154213658"/>
          <c:y val="8.6107337232196643E-2"/>
          <c:w val="0.84682343034765706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Graphs!$E$6:$G$6</c:f>
              <c:numCache>
                <c:formatCode>General</c:formatCode>
                <c:ptCount val="3"/>
                <c:pt idx="0">
                  <c:v>19.8</c:v>
                </c:pt>
                <c:pt idx="1">
                  <c:v>46.3</c:v>
                </c:pt>
                <c:pt idx="2">
                  <c:v>35.1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Graphs!$H$6:$J$6</c:f>
              <c:numCache>
                <c:formatCode>General</c:formatCode>
                <c:ptCount val="3"/>
                <c:pt idx="0">
                  <c:v>16.5</c:v>
                </c:pt>
                <c:pt idx="1">
                  <c:v>42.2</c:v>
                </c:pt>
                <c:pt idx="2">
                  <c:v>31.3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Graphs!$K$6:$M$6</c:f>
              <c:numCache>
                <c:formatCode>General</c:formatCode>
                <c:ptCount val="3"/>
                <c:pt idx="0">
                  <c:v>19.100000000000001</c:v>
                </c:pt>
                <c:pt idx="1">
                  <c:v>41.8</c:v>
                </c:pt>
                <c:pt idx="2">
                  <c:v>32.4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Graphs!$N$6:$P$6</c:f>
              <c:numCache>
                <c:formatCode>General</c:formatCode>
                <c:ptCount val="3"/>
                <c:pt idx="0">
                  <c:v>11.9</c:v>
                </c:pt>
                <c:pt idx="1">
                  <c:v>38</c:v>
                </c:pt>
                <c:pt idx="2">
                  <c:v>27.4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Graphs!$Q$6:$S$6</c:f>
              <c:numCache>
                <c:formatCode>General</c:formatCode>
                <c:ptCount val="3"/>
                <c:pt idx="0">
                  <c:v>11.5</c:v>
                </c:pt>
                <c:pt idx="1">
                  <c:v>34.1</c:v>
                </c:pt>
                <c:pt idx="2">
                  <c:v>24.6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Graphs!$T$6:$V$6</c:f>
              <c:numCache>
                <c:formatCode>General</c:formatCode>
                <c:ptCount val="3"/>
                <c:pt idx="0">
                  <c:v>9.1999999999999993</c:v>
                </c:pt>
                <c:pt idx="1">
                  <c:v>27</c:v>
                </c:pt>
                <c:pt idx="2">
                  <c:v>19.7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Graphs!$W$6:$Y$6</c:f>
              <c:numCache>
                <c:formatCode>General</c:formatCode>
                <c:ptCount val="3"/>
                <c:pt idx="0">
                  <c:v>8.3000000000000007</c:v>
                </c:pt>
                <c:pt idx="1">
                  <c:v>25.5</c:v>
                </c:pt>
                <c:pt idx="2">
                  <c:v>18.3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40650368"/>
        <c:axId val="140651904"/>
      </c:barChart>
      <c:catAx>
        <c:axId val="1406503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4065190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40651904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40650368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060421201616009"/>
          <c:y val="8.6107337232196643E-2"/>
          <c:w val="0.84378967987363351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Graphs!$E$7:$G$7</c:f>
              <c:numCache>
                <c:formatCode>General</c:formatCode>
                <c:ptCount val="3"/>
                <c:pt idx="0">
                  <c:v>9.1999999999999993</c:v>
                </c:pt>
                <c:pt idx="1">
                  <c:v>25.1</c:v>
                </c:pt>
                <c:pt idx="2">
                  <c:v>18.3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Graphs!$H$7:$J$7</c:f>
              <c:numCache>
                <c:formatCode>General</c:formatCode>
                <c:ptCount val="3"/>
                <c:pt idx="0">
                  <c:v>5.9</c:v>
                </c:pt>
                <c:pt idx="1">
                  <c:v>21.8</c:v>
                </c:pt>
                <c:pt idx="2">
                  <c:v>15.1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Graphs!$K$7:$M$7</c:f>
              <c:numCache>
                <c:formatCode>General</c:formatCode>
                <c:ptCount val="3"/>
                <c:pt idx="0">
                  <c:v>6.6</c:v>
                </c:pt>
                <c:pt idx="1">
                  <c:v>21</c:v>
                </c:pt>
                <c:pt idx="2">
                  <c:v>15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Graphs!$N$7:$P$7</c:f>
              <c:numCache>
                <c:formatCode>General</c:formatCode>
                <c:ptCount val="3"/>
                <c:pt idx="0">
                  <c:v>4.2</c:v>
                </c:pt>
                <c:pt idx="1">
                  <c:v>18.100000000000001</c:v>
                </c:pt>
                <c:pt idx="2">
                  <c:v>12.4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Graphs!$Q$7:$S$7</c:f>
              <c:numCache>
                <c:formatCode>General</c:formatCode>
                <c:ptCount val="3"/>
                <c:pt idx="0">
                  <c:v>4.2</c:v>
                </c:pt>
                <c:pt idx="1">
                  <c:v>15.9</c:v>
                </c:pt>
                <c:pt idx="2">
                  <c:v>10.9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Graphs!$T$7:$V$7</c:f>
              <c:numCache>
                <c:formatCode>General</c:formatCode>
                <c:ptCount val="3"/>
                <c:pt idx="0">
                  <c:v>3.3</c:v>
                </c:pt>
                <c:pt idx="1">
                  <c:v>9.8000000000000007</c:v>
                </c:pt>
                <c:pt idx="2">
                  <c:v>7.2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Graphs!$W$7:$Y$7</c:f>
              <c:numCache>
                <c:formatCode>General</c:formatCode>
                <c:ptCount val="3"/>
                <c:pt idx="0">
                  <c:v>3.2</c:v>
                </c:pt>
                <c:pt idx="1">
                  <c:v>10.9</c:v>
                </c:pt>
                <c:pt idx="2">
                  <c:v>7.7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40786688"/>
        <c:axId val="140794880"/>
      </c:barChart>
      <c:catAx>
        <c:axId val="1407866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4079488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40794880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40786688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4236769891818"/>
          <c:y val="8.6107337232196643E-2"/>
          <c:w val="0.84497009546161683"/>
          <c:h val="0.73482970564522299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Graphs!$D$281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Graphs!$E$281:$J$281</c:f>
              <c:numCache>
                <c:formatCode>0.0</c:formatCode>
                <c:ptCount val="6"/>
                <c:pt idx="0">
                  <c:v>35.1</c:v>
                </c:pt>
                <c:pt idx="1">
                  <c:v>31.3</c:v>
                </c:pt>
                <c:pt idx="2">
                  <c:v>32.4</c:v>
                </c:pt>
                <c:pt idx="3">
                  <c:v>27.4</c:v>
                </c:pt>
                <c:pt idx="4">
                  <c:v>24.6</c:v>
                </c:pt>
                <c:pt idx="5">
                  <c:v>19.7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Graphs!$D$282</c:f>
              <c:strCache>
                <c:ptCount val="1"/>
                <c:pt idx="0">
                  <c:v>Binge Drinking</c:v>
                </c:pt>
              </c:strCache>
            </c:strRef>
          </c:tx>
          <c:spPr>
            <a:ln w="31750">
              <a:solidFill>
                <a:srgbClr val="3366FF"/>
              </a:solidFill>
              <a:prstDash val="solid"/>
            </a:ln>
          </c:spPr>
          <c:marker>
            <c:symbol val="square"/>
            <c:size val="7"/>
            <c:spPr>
              <a:solidFill>
                <a:srgbClr val="3366FF"/>
              </a:solidFill>
              <a:ln>
                <a:solidFill>
                  <a:srgbClr val="3366FF"/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Graphs!$E$282:$J$282</c:f>
              <c:numCache>
                <c:formatCode>0.0</c:formatCode>
                <c:ptCount val="6"/>
                <c:pt idx="0">
                  <c:v>18.3</c:v>
                </c:pt>
                <c:pt idx="1">
                  <c:v>15.1</c:v>
                </c:pt>
                <c:pt idx="2">
                  <c:v>15</c:v>
                </c:pt>
                <c:pt idx="3">
                  <c:v>12.4</c:v>
                </c:pt>
                <c:pt idx="4">
                  <c:v>10.9</c:v>
                </c:pt>
                <c:pt idx="5">
                  <c:v>7.2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Graphs!$D$283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Graphs!$E$283:$J$283</c:f>
              <c:numCache>
                <c:formatCode>0.0</c:formatCode>
                <c:ptCount val="6"/>
                <c:pt idx="0">
                  <c:v>36.299999999999997</c:v>
                </c:pt>
                <c:pt idx="1">
                  <c:v>33.200000000000003</c:v>
                </c:pt>
                <c:pt idx="2">
                  <c:v>27.3</c:v>
                </c:pt>
                <c:pt idx="3">
                  <c:v>25.4</c:v>
                </c:pt>
                <c:pt idx="4">
                  <c:v>24.5</c:v>
                </c:pt>
                <c:pt idx="5">
                  <c:v>19.100000000000001</c:v>
                </c:pt>
              </c:numCache>
            </c:numRef>
          </c:val>
          <c:smooth val="0"/>
        </c:ser>
        <c:ser>
          <c:idx val="4"/>
          <c:order val="3"/>
          <c:tx>
            <c:strRef>
              <c:f>Graphs!$D$284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Graphs!$E$284:$J$284</c:f>
              <c:numCache>
                <c:formatCode>0.0</c:formatCode>
                <c:ptCount val="6"/>
                <c:pt idx="0">
                  <c:v>39.9</c:v>
                </c:pt>
                <c:pt idx="1">
                  <c:v>42.3</c:v>
                </c:pt>
                <c:pt idx="2">
                  <c:v>42.3</c:v>
                </c:pt>
                <c:pt idx="3">
                  <c:v>42.9</c:v>
                </c:pt>
                <c:pt idx="4">
                  <c:v>44.7</c:v>
                </c:pt>
                <c:pt idx="5">
                  <c:v>46.2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0871552"/>
        <c:axId val="141141120"/>
      </c:lineChart>
      <c:catAx>
        <c:axId val="1408715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4114112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41141120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40871552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8.5421455423874068E-2"/>
          <c:y val="0.91295938104448737"/>
          <c:w val="0.86560365961080799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18020599457156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Graphs!$E$345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Graphs!$E$346:$E$353</c:f>
              <c:numCache>
                <c:formatCode>General</c:formatCode>
                <c:ptCount val="8"/>
                <c:pt idx="0">
                  <c:v>11.9</c:v>
                </c:pt>
                <c:pt idx="1">
                  <c:v>2.1</c:v>
                </c:pt>
                <c:pt idx="2">
                  <c:v>1.2</c:v>
                </c:pt>
                <c:pt idx="3">
                  <c:v>11.3</c:v>
                </c:pt>
                <c:pt idx="4">
                  <c:v>42.5</c:v>
                </c:pt>
                <c:pt idx="5">
                  <c:v>0</c:v>
                </c:pt>
                <c:pt idx="6">
                  <c:v>11.3</c:v>
                </c:pt>
                <c:pt idx="7">
                  <c:v>19.7</c:v>
                </c:pt>
              </c:numCache>
            </c:numRef>
          </c:val>
        </c:ser>
        <c:ser>
          <c:idx val="1"/>
          <c:order val="1"/>
          <c:tx>
            <c:strRef>
              <c:f>Graphs!$F$345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Graphs!$F$346:$F$353</c:f>
              <c:numCache>
                <c:formatCode>0.0</c:formatCode>
                <c:ptCount val="8"/>
                <c:pt idx="0">
                  <c:v>8.3000000000000007</c:v>
                </c:pt>
                <c:pt idx="1">
                  <c:v>1.6</c:v>
                </c:pt>
                <c:pt idx="2">
                  <c:v>0.7</c:v>
                </c:pt>
                <c:pt idx="3">
                  <c:v>14.7</c:v>
                </c:pt>
                <c:pt idx="4">
                  <c:v>44.8</c:v>
                </c:pt>
                <c:pt idx="5">
                  <c:v>0.3</c:v>
                </c:pt>
                <c:pt idx="6">
                  <c:v>11.7</c:v>
                </c:pt>
                <c:pt idx="7">
                  <c:v>17.8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40694272"/>
        <c:axId val="140695808"/>
      </c:barChart>
      <c:catAx>
        <c:axId val="1406942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4069580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40695808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40694272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Graphs!$E$356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Graphs!$E$357:$E$364</c:f>
              <c:numCache>
                <c:formatCode>General</c:formatCode>
                <c:ptCount val="8"/>
                <c:pt idx="0">
                  <c:v>41.9</c:v>
                </c:pt>
                <c:pt idx="1">
                  <c:v>37.9</c:v>
                </c:pt>
                <c:pt idx="2">
                  <c:v>0.7</c:v>
                </c:pt>
                <c:pt idx="3">
                  <c:v>3.1</c:v>
                </c:pt>
                <c:pt idx="4">
                  <c:v>5.2</c:v>
                </c:pt>
                <c:pt idx="5">
                  <c:v>2.8</c:v>
                </c:pt>
                <c:pt idx="6">
                  <c:v>1.1000000000000001</c:v>
                </c:pt>
                <c:pt idx="7">
                  <c:v>7.3</c:v>
                </c:pt>
              </c:numCache>
            </c:numRef>
          </c:val>
        </c:ser>
        <c:ser>
          <c:idx val="1"/>
          <c:order val="1"/>
          <c:tx>
            <c:strRef>
              <c:f>Graphs!$F$356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numFmt formatCode="#,##0.0" sourceLinked="0"/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Graphs!$F$357:$F$364</c:f>
              <c:numCache>
                <c:formatCode>General</c:formatCode>
                <c:ptCount val="8"/>
                <c:pt idx="0">
                  <c:v>37.700000000000003</c:v>
                </c:pt>
                <c:pt idx="1">
                  <c:v>40</c:v>
                </c:pt>
                <c:pt idx="2">
                  <c:v>1.7</c:v>
                </c:pt>
                <c:pt idx="3">
                  <c:v>2.7</c:v>
                </c:pt>
                <c:pt idx="4">
                  <c:v>3.9</c:v>
                </c:pt>
                <c:pt idx="5">
                  <c:v>1.6</c:v>
                </c:pt>
                <c:pt idx="6">
                  <c:v>1.3</c:v>
                </c:pt>
                <c:pt idx="7">
                  <c:v>11.1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55190272"/>
        <c:axId val="55304960"/>
      </c:barChart>
      <c:catAx>
        <c:axId val="551902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53049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5304960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5190272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Graphs!$E$8:$G$8</c:f>
              <c:numCache>
                <c:formatCode>General</c:formatCode>
                <c:ptCount val="3"/>
                <c:pt idx="0">
                  <c:v>3.7</c:v>
                </c:pt>
                <c:pt idx="1">
                  <c:v>14.9</c:v>
                </c:pt>
                <c:pt idx="2">
                  <c:v>10.1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Graphs!$H$8:$J$8</c:f>
              <c:numCache>
                <c:formatCode>General</c:formatCode>
                <c:ptCount val="3"/>
                <c:pt idx="0">
                  <c:v>3.3</c:v>
                </c:pt>
                <c:pt idx="1">
                  <c:v>10.6</c:v>
                </c:pt>
                <c:pt idx="2">
                  <c:v>7.5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Graphs!$K$8:$M$8</c:f>
              <c:numCache>
                <c:formatCode>General</c:formatCode>
                <c:ptCount val="3"/>
                <c:pt idx="0">
                  <c:v>2.9</c:v>
                </c:pt>
                <c:pt idx="1">
                  <c:v>11.2</c:v>
                </c:pt>
                <c:pt idx="2">
                  <c:v>7.8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Graphs!$N$8:$P$8</c:f>
              <c:numCache>
                <c:formatCode>General</c:formatCode>
                <c:ptCount val="3"/>
                <c:pt idx="0">
                  <c:v>2.1</c:v>
                </c:pt>
                <c:pt idx="1">
                  <c:v>8.6</c:v>
                </c:pt>
                <c:pt idx="2">
                  <c:v>5.9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Graphs!$Q$8:$S$8</c:f>
              <c:numCache>
                <c:formatCode>General</c:formatCode>
                <c:ptCount val="3"/>
                <c:pt idx="0">
                  <c:v>1</c:v>
                </c:pt>
                <c:pt idx="1">
                  <c:v>8.8000000000000007</c:v>
                </c:pt>
                <c:pt idx="2">
                  <c:v>5.5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Graphs!$T$8:$V$8</c:f>
              <c:numCache>
                <c:formatCode>General</c:formatCode>
                <c:ptCount val="3"/>
                <c:pt idx="0">
                  <c:v>1</c:v>
                </c:pt>
                <c:pt idx="1">
                  <c:v>3.8</c:v>
                </c:pt>
                <c:pt idx="2">
                  <c:v>2.6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Graphs!$W$8:$Y$8</c:f>
              <c:numCache>
                <c:formatCode>General</c:formatCode>
                <c:ptCount val="3"/>
                <c:pt idx="0">
                  <c:v>1.4</c:v>
                </c:pt>
                <c:pt idx="1">
                  <c:v>4.8</c:v>
                </c:pt>
                <c:pt idx="2">
                  <c:v>3.4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55238016"/>
        <c:axId val="55311744"/>
      </c:barChart>
      <c:catAx>
        <c:axId val="552380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531174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5311744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5238016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1221174145040745E-2"/>
          <c:y val="8.6107337232196643E-2"/>
          <c:w val="0.86317259830575788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Graphs!$D$288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Graphs!$E$288:$J$288</c:f>
              <c:numCache>
                <c:formatCode>0.0</c:formatCode>
                <c:ptCount val="6"/>
                <c:pt idx="0">
                  <c:v>10.1</c:v>
                </c:pt>
                <c:pt idx="1">
                  <c:v>7.5</c:v>
                </c:pt>
                <c:pt idx="2">
                  <c:v>7.8</c:v>
                </c:pt>
                <c:pt idx="3">
                  <c:v>5.9</c:v>
                </c:pt>
                <c:pt idx="4">
                  <c:v>5.5</c:v>
                </c:pt>
                <c:pt idx="5">
                  <c:v>2.6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Graphs!$D$289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Graphs!$E$289:$J$289</c:f>
              <c:numCache>
                <c:formatCode>0.0</c:formatCode>
                <c:ptCount val="6"/>
                <c:pt idx="0">
                  <c:v>21.9</c:v>
                </c:pt>
                <c:pt idx="1">
                  <c:v>18.100000000000001</c:v>
                </c:pt>
                <c:pt idx="2">
                  <c:v>15</c:v>
                </c:pt>
                <c:pt idx="3">
                  <c:v>12.7</c:v>
                </c:pt>
                <c:pt idx="4">
                  <c:v>11</c:v>
                </c:pt>
                <c:pt idx="5">
                  <c:v>6.7</c:v>
                </c:pt>
              </c:numCache>
            </c:numRef>
          </c:val>
          <c:smooth val="0"/>
        </c:ser>
        <c:ser>
          <c:idx val="4"/>
          <c:order val="2"/>
          <c:tx>
            <c:strRef>
              <c:f>Graphs!$D$290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Graphs!$E$290:$J$290</c:f>
              <c:numCache>
                <c:formatCode>0.0</c:formatCode>
                <c:ptCount val="6"/>
                <c:pt idx="0">
                  <c:v>67.900000000000006</c:v>
                </c:pt>
                <c:pt idx="1">
                  <c:v>69.099999999999994</c:v>
                </c:pt>
                <c:pt idx="2">
                  <c:v>67.900000000000006</c:v>
                </c:pt>
                <c:pt idx="3">
                  <c:v>68.400000000000006</c:v>
                </c:pt>
                <c:pt idx="4">
                  <c:v>66.8</c:v>
                </c:pt>
                <c:pt idx="5">
                  <c:v>69.7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5248000"/>
        <c:axId val="66480768"/>
      </c:lineChart>
      <c:catAx>
        <c:axId val="552480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648076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6480768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5248000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0.0216</cdr:x>
      <cdr:y>0.92508</cdr:y>
    </cdr:from>
    <cdr:to>
      <cdr:x>0.20806</cdr:x>
      <cdr:y>0.97075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80816" y="4555467"/>
          <a:ext cx="1561128" cy="224933"/>
        </a:xfrm>
        <a:prstGeom xmlns:a="http://schemas.openxmlformats.org/drawingml/2006/main" prst="rect">
          <a:avLst/>
        </a:prstGeom>
        <a:solidFill xmlns:a="http://schemas.openxmlformats.org/drawingml/2006/main">
          <a:srgbClr val="3366FF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 smtClean="0">
              <a:solidFill>
                <a:schemeClr val="bg1"/>
              </a:solidFill>
              <a:latin typeface="Franklin Gothic Medium" pitchFamily="34" charset="0"/>
            </a:rPr>
            <a:t>* High School Only</a:t>
          </a:r>
          <a:endParaRPr lang="en-US" sz="1100" dirty="0">
            <a:solidFill>
              <a:schemeClr val="bg1"/>
            </a:solidFill>
            <a:latin typeface="Franklin Gothic Medium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0.02454</cdr:x>
      <cdr:y>0.9294</cdr:y>
    </cdr:from>
    <cdr:to>
      <cdr:x>0.20916</cdr:x>
      <cdr:y>0.97176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12725" y="5851525"/>
          <a:ext cx="1600200" cy="266700"/>
        </a:xfrm>
        <a:prstGeom xmlns:a="http://schemas.openxmlformats.org/drawingml/2006/main" prst="rect">
          <a:avLst/>
        </a:prstGeom>
        <a:solidFill xmlns:a="http://schemas.openxmlformats.org/drawingml/2006/main">
          <a:schemeClr val="tx1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 smtClean="0">
              <a:solidFill>
                <a:schemeClr val="bg1"/>
              </a:solidFill>
              <a:latin typeface="Franklin Gothic Medium" pitchFamily="34" charset="0"/>
            </a:rPr>
            <a:t>* High</a:t>
          </a:r>
          <a:r>
            <a:rPr lang="en-US" sz="1100" baseline="0" dirty="0" smtClean="0">
              <a:solidFill>
                <a:schemeClr val="bg1"/>
              </a:solidFill>
              <a:latin typeface="Franklin Gothic Medium" pitchFamily="34" charset="0"/>
            </a:rPr>
            <a:t> School Only</a:t>
          </a:r>
          <a:endParaRPr lang="en-US" sz="1100" dirty="0">
            <a:solidFill>
              <a:schemeClr val="bg1"/>
            </a:solidFill>
            <a:latin typeface="Franklin Gothic Medium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E183662C-FBF0-4E5D-9CE3-2037775262BB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E90D9A6F-5153-4BEC-B262-273EE1A1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6D5E8-EB9B-4D3E-B175-7397CA367F4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E0774E-3B3D-44BC-935A-EDF8E475E92B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E8DB80-B3E8-454F-B807-4F52F7E0C200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B89948-3733-47F6-84FC-B2BE969030FA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8C1E0F-513D-4BF3-88B9-9D9588EE1845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D75EF0-041D-4701-B24A-9E30DFC5BDE4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6380A-B2D5-40C1-B5CF-8B607B683D27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B95FC-9823-45C1-AB82-C8E9BCA05284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26091-E838-4569-946B-12B6281B56FF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5AEF9-277E-4592-9CC9-5CFAAB902F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B00F9-9782-4B6B-B683-31CC62D964CE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893A-9C91-47F1-9C65-A674E6C6C2C9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0DF3E-76F6-4CDE-AA60-F29E9159F8B3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BD6797-25CC-4140-BD52-384B4D275DE6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029BB-F7F3-4D41-B5A7-61DF6C970489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AEBC9-2E15-4F8A-BE4D-1C6CCB5740F2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E3BBD9-505B-421C-8C1C-6ABA582C5596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D9E77-3295-4537-A28B-1233CDB8380F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07C7F3-AE35-4BD6-BFC4-5B941225E5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93D43-BDFD-4E54-B720-1FCC4C44ADE8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0B194-E889-4DCA-B1B5-5E8284A9367E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26E1F-70E0-4353-81A7-87350EBE9AB1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1E4127-1095-475F-8E29-D3D501CBEF45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F51EB-756A-468D-9574-7735947EC978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AEFED0-C9CE-4A96-99A7-B04DF9EA212E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F65601-374F-4F09-9F5D-E6CE360B299B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0014A1-5AC8-4C1E-B3CF-B230E09A628F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E1A13-3E26-484C-A4BC-0C4343E073A1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0BB6A-9507-4410-9984-0AC2B15620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2DAAB-52B3-42C5-BF35-D1C14F14769C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D40134-E670-48BA-9E4A-F7CDE30AC92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26FF52-93CC-42E6-A857-975D4EE8A1F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D25A18-C73A-472D-9F00-64CE800ADE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6A7DF-0447-4CDA-B419-6B38A884D29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7CDF-C319-44C9-B802-A95112972DCE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9D98-7B7C-4147-83B9-E1D7C57E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C0E-560A-4056-B4F4-4C14666AD63A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A265-021C-497D-8E8F-57AB001EA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2708-27B5-4203-B4DB-F1FB45CE7AE2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43A7-52CD-41BF-A0A9-EF905F58C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2EC-6454-43EF-AB0D-A6F0D6ECE972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E7A5-CEDA-405F-80C0-29783810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1743-EE2B-4340-BA3A-C5F3E93A70D5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61FA-DA1A-4BEA-A19E-2732C87E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7CF-42F3-4F47-B57B-8CE7A2F60697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E957-1323-4750-83B3-B0C0D0D61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1936-508E-4CB2-A66F-E46518CABC90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49F6-B569-49FF-AF25-EAB9AA766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51C5-69B0-49C3-8432-2A1BEFA47E20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47A-2849-484D-B9BF-8404E6AC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0076-99F0-4B92-A03C-4EC72256F68A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2252-0D16-47CB-BF1A-82ACB854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A8B9-FB85-4C2D-B193-F3934B31F907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CB51-37CA-4AD8-A0B0-AAEDEDC74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EA54-A289-426D-B50E-C73D21314706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AF45-86E4-4F03-8A6C-A4055B892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60226-BED3-4021-89C3-67C6BC69C489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17BA2-22C2-4A7A-A304-352AF29C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8" descr="FL Graphic copy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905000" y="221199"/>
            <a:ext cx="7391399" cy="5798601"/>
          </a:xfrm>
          <a:prstGeom prst="rect">
            <a:avLst/>
          </a:prstGeom>
          <a:noFill/>
        </p:spPr>
      </p:pic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04800" y="1371600"/>
            <a:ext cx="8229600" cy="3200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2016</a:t>
            </a:r>
            <a:b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FLORIDA YOUTH </a:t>
            </a:r>
            <a:b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SUBSTANCE ABUSE SURVEY</a:t>
            </a:r>
          </a:p>
        </p:txBody>
      </p:sp>
      <p:sp>
        <p:nvSpPr>
          <p:cNvPr id="1433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04800" y="5257800"/>
            <a:ext cx="7010400" cy="762000"/>
          </a:xfrm>
        </p:spPr>
        <p:txBody>
          <a:bodyPr/>
          <a:lstStyle/>
          <a:p>
            <a:pPr algn="l" defTabSz="912813" eaLnBrk="1" hangingPunct="1">
              <a:lnSpc>
                <a:spcPct val="90000"/>
              </a:lnSpc>
            </a:pPr>
            <a:r>
              <a:rPr lang="en-US" sz="4000" b="1" dirty="0" smtClean="0">
                <a:solidFill>
                  <a:schemeClr val="tx1"/>
                </a:solidFill>
                <a:latin typeface="Gill Sans MT" pitchFamily="34" charset="0"/>
              </a:rPr>
              <a:t>Palm Beach </a:t>
            </a:r>
            <a:r>
              <a:rPr lang="en-US" sz="4000" b="1" dirty="0" smtClean="0">
                <a:solidFill>
                  <a:schemeClr val="tx1"/>
                </a:solidFill>
                <a:latin typeface="Gill Sans MT" pitchFamily="34" charset="0"/>
              </a:rPr>
              <a:t>County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5</a:t>
            </a: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Alcohol 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Palm Beach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County, 2006-2016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9919716"/>
              </p:ext>
            </p:extLst>
          </p:nvPr>
        </p:nvGraphicFramePr>
        <p:xfrm>
          <a:off x="390525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409099"/>
              </p:ext>
            </p:extLst>
          </p:nvPr>
        </p:nvGraphicFramePr>
        <p:xfrm>
          <a:off x="375788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686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8313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source of alcohol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Palm Beach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Palm Beach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6452570"/>
              </p:ext>
            </p:extLst>
          </p:nvPr>
        </p:nvGraphicFramePr>
        <p:xfrm>
          <a:off x="381000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891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drinking location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Palm Beach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Palm Beach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6904777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096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cigarette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Palm Beach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Palm Beach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Cigarette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Palm Beach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County, 2006-2016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2419400"/>
              </p:ext>
            </p:extLst>
          </p:nvPr>
        </p:nvGraphicFramePr>
        <p:xfrm>
          <a:off x="390525" y="139065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525949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Lifetime and past-30-day vaporizer/e-cigarette use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Palm Beach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Palm Beach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86061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6622015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300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marijuana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Palm Beach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Palm Beach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Marijuana 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Palm Beach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County, 2006-2016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9920670"/>
              </p:ext>
            </p:extLst>
          </p:nvPr>
        </p:nvGraphicFramePr>
        <p:xfrm>
          <a:off x="390525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3613604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ATOD use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b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efore or during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chool,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Palm Beach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Palm Beach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31154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6019312"/>
              </p:ext>
            </p:extLst>
          </p:nvPr>
        </p:nvGraphicFramePr>
        <p:xfrm>
          <a:off x="385762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DUI or riding with a driver under the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influence,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Palm Beach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2012-2016 and Florida 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81000" y="63246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  <a:cs typeface="Arial" charset="0"/>
              </a:rPr>
              <a:t>Note: DUI does not imply intoxication but only indicates use prior to driving</a:t>
            </a:r>
            <a:r>
              <a:rPr lang="en-US" sz="1400" dirty="0" smtClean="0">
                <a:solidFill>
                  <a:srgbClr val="000000"/>
                </a:solidFill>
                <a:cs typeface="Arial" charset="0"/>
              </a:rPr>
              <a:t>.</a:t>
            </a:r>
            <a:endParaRPr lang="en-US" sz="14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solidFill>
                  <a:sysClr val="window" lastClr="FFFFFF"/>
                </a:solidFill>
                <a:latin typeface="Franklin Gothic Medium" pitchFamily="34" charset="0"/>
              </a:rPr>
              <a:t>Palm Beach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2012-2016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557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Methodology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4478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Survey administration: </a:t>
            </a:r>
            <a:r>
              <a:rPr lang="en-US" sz="2800" dirty="0" smtClean="0">
                <a:latin typeface="Gill Sans MT" pitchFamily="34" charset="0"/>
              </a:rPr>
              <a:t>February </a:t>
            </a:r>
            <a:r>
              <a:rPr lang="en-US" sz="2800" dirty="0">
                <a:latin typeface="Gill Sans MT" pitchFamily="34" charset="0"/>
              </a:rPr>
              <a:t>of </a:t>
            </a:r>
            <a:r>
              <a:rPr lang="en-US" sz="2800" dirty="0" smtClean="0">
                <a:latin typeface="Gill Sans MT" pitchFamily="34" charset="0"/>
              </a:rPr>
              <a:t>2016.</a:t>
            </a:r>
            <a:endParaRPr lang="en-US" sz="2800" dirty="0">
              <a:latin typeface="Gill Sans MT" pitchFamily="34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Sampling strategy: schools and classrooms were selected to generate statistically representative county-level estimates.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Final sample size was </a:t>
            </a:r>
            <a:r>
              <a:rPr lang="en-US" sz="2800" dirty="0" smtClean="0">
                <a:latin typeface="Gill Sans MT" pitchFamily="34" charset="0"/>
              </a:rPr>
              <a:t>1,847 </a:t>
            </a:r>
            <a:r>
              <a:rPr lang="en-US" sz="2800" dirty="0" smtClean="0">
                <a:latin typeface="Gill Sans MT" pitchFamily="34" charset="0"/>
              </a:rPr>
              <a:t>across </a:t>
            </a:r>
            <a:r>
              <a:rPr lang="en-US" sz="2800" dirty="0">
                <a:latin typeface="Gill Sans MT" pitchFamily="34" charset="0"/>
              </a:rPr>
              <a:t>grades 6 through 12.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margin of error is less than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4.5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percentage points for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both M.S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.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and H.S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. prevalence rates.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41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Palm Beach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County,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alcohol use was reported at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19.7%,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compared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18.3%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B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inge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drinking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declined 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18.3%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 2006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7.2%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 2016.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Past-30-day cigarette use declined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10.1%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2006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2.6%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 the past 30 days,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15.0%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high school students have ridden in a car with a driver who was under the influence of alcohol, and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19.1%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have ridden with a driver under the influence of marijuana.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Illicit,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Over-the-Counter, and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Prescription Drugs</a:t>
            </a:r>
          </a:p>
        </p:txBody>
      </p:sp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304800" y="42672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2006-2016 </a:t>
            </a:r>
            <a:r>
              <a:rPr lang="en-US" sz="4400" dirty="0">
                <a:latin typeface="Gill Sans MT" pitchFamily="34" charset="0"/>
              </a:rPr>
              <a:t>Trends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9189057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20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inhalant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Palm Beach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Palm Beach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1606399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324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over-the-counter drug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Palm Beach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2010-2016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Palm Beach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2010-2016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5918535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529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depressant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Palm Beach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Palm Beach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1723248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734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pain reliever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Palm Beach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Palm Beach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2768523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939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amphetamine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Palm Beach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Palm Beach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290353"/>
              </p:ext>
            </p:extLst>
          </p:nvPr>
        </p:nvGraphicFramePr>
        <p:xfrm>
          <a:off x="378664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144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531189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drug combination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Palm Beach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Palm Beach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954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Palm Beach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County,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5.9%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surveyed students reported the use of any illicit drug other than marijuana in the past 30 days, compared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6.8%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inhalant use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decreased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2.6%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2006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1.7%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2016.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high school students, past-30-day synthetic marijuana use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decreased 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3.6%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2012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0.9%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middle school students,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2.6%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reported the use of inhalants in the past 30 days, a rate higher than any other illicit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drug.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Antisocial Behaviors, Including Bullying-Related Behaviors</a:t>
            </a:r>
          </a:p>
        </p:txBody>
      </p:sp>
      <p:sp>
        <p:nvSpPr>
          <p:cNvPr id="65538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2016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Lifetime and Past-30-Day ATOD Prevalence Rates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2016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871645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past-12-month delinquent behavior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Palm Beach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Palm Beach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6937318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Bullying-related behaviors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Palm Beach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middle and high school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429000" y="5953125"/>
            <a:ext cx="1447800" cy="244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latin typeface="Franklin Gothic Medium" pitchFamily="34" charset="0"/>
              </a:rPr>
              <a:t>Middle School</a:t>
            </a:r>
            <a:endParaRPr lang="en-US" sz="1100" dirty="0">
              <a:latin typeface="Franklin Gothic Medium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6800" y="5953151"/>
            <a:ext cx="1447784" cy="244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High School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418130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Gang involvement,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Palm Beach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Palm Beach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566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19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Palm Beach </a:t>
            </a:r>
            <a:r>
              <a:rPr lang="en-US" sz="2700" dirty="0" smtClean="0">
                <a:latin typeface="Gill Sans MT"/>
              </a:rPr>
              <a:t>County, </a:t>
            </a:r>
            <a:r>
              <a:rPr lang="en-US" sz="2700" dirty="0">
                <a:latin typeface="Gill Sans MT"/>
              </a:rPr>
              <a:t>prevalence rates for </a:t>
            </a:r>
            <a:r>
              <a:rPr lang="en-US" sz="2700" i="1" dirty="0" smtClean="0">
                <a:latin typeface="Gill Sans MT"/>
              </a:rPr>
              <a:t>Attempting </a:t>
            </a:r>
            <a:r>
              <a:rPr lang="en-US" sz="2700" i="1" dirty="0">
                <a:latin typeface="Gill Sans MT"/>
              </a:rPr>
              <a:t>to Steal a Vehicle </a:t>
            </a:r>
            <a:r>
              <a:rPr lang="en-US" sz="2700" dirty="0" smtClean="0">
                <a:latin typeface="Gill Sans MT"/>
              </a:rPr>
              <a:t>(0.9%) and </a:t>
            </a:r>
            <a:r>
              <a:rPr lang="en-US" sz="2700" i="1" dirty="0" smtClean="0">
                <a:latin typeface="Gill Sans MT"/>
              </a:rPr>
              <a:t>Taking </a:t>
            </a:r>
            <a:r>
              <a:rPr lang="en-US" sz="2700" i="1" dirty="0">
                <a:latin typeface="Gill Sans MT"/>
              </a:rPr>
              <a:t>a Handgun to School </a:t>
            </a:r>
            <a:r>
              <a:rPr lang="en-US" sz="2700" dirty="0" smtClean="0">
                <a:latin typeface="Gill Sans MT"/>
              </a:rPr>
              <a:t>(0.5%) </a:t>
            </a:r>
            <a:r>
              <a:rPr lang="en-US" sz="2700" dirty="0" smtClean="0">
                <a:latin typeface="Gill Sans MT"/>
              </a:rPr>
              <a:t>are less than </a:t>
            </a:r>
            <a:r>
              <a:rPr lang="en-US" sz="2700" dirty="0" smtClean="0">
                <a:latin typeface="Gill Sans MT"/>
              </a:rPr>
              <a:t>1.0</a:t>
            </a:r>
            <a:r>
              <a:rPr lang="en-US" sz="2700" dirty="0" smtClean="0">
                <a:latin typeface="Gill Sans MT"/>
              </a:rPr>
              <a:t>%.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H</a:t>
            </a:r>
            <a:r>
              <a:rPr lang="en-US" sz="2700" dirty="0" smtClean="0">
                <a:latin typeface="Gill Sans MT"/>
              </a:rPr>
              <a:t>igher </a:t>
            </a:r>
            <a:r>
              <a:rPr lang="en-US" sz="2700" dirty="0">
                <a:latin typeface="Gill Sans MT"/>
              </a:rPr>
              <a:t>prevalence rates were reported for </a:t>
            </a:r>
            <a:r>
              <a:rPr lang="en-US" sz="2700" i="1" dirty="0">
                <a:latin typeface="Gill Sans MT"/>
              </a:rPr>
              <a:t>Getting Suspended </a:t>
            </a:r>
            <a:r>
              <a:rPr lang="en-US" sz="2700" dirty="0" smtClean="0">
                <a:latin typeface="Gill Sans MT"/>
              </a:rPr>
              <a:t>(8.7%) </a:t>
            </a:r>
            <a:r>
              <a:rPr lang="en-US" sz="2700" dirty="0" smtClean="0">
                <a:latin typeface="Gill Sans MT"/>
              </a:rPr>
              <a:t>and </a:t>
            </a:r>
            <a:r>
              <a:rPr lang="en-US" sz="2700" i="1" dirty="0" smtClean="0">
                <a:latin typeface="Gill Sans MT"/>
              </a:rPr>
              <a:t>Attacking </a:t>
            </a:r>
            <a:r>
              <a:rPr lang="en-US" sz="2700" i="1" dirty="0">
                <a:latin typeface="Gill Sans MT"/>
              </a:rPr>
              <a:t>Someone with Intent to Harm </a:t>
            </a:r>
            <a:r>
              <a:rPr lang="en-US" sz="2700" dirty="0" smtClean="0">
                <a:latin typeface="Gill Sans MT"/>
              </a:rPr>
              <a:t>(</a:t>
            </a:r>
            <a:r>
              <a:rPr lang="en-US" sz="2700" dirty="0" smtClean="0">
                <a:latin typeface="Gill Sans MT"/>
              </a:rPr>
              <a:t>5.4%).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Palm Beach </a:t>
            </a:r>
            <a:r>
              <a:rPr lang="en-US" sz="2700" dirty="0" smtClean="0">
                <a:latin typeface="Gill Sans MT"/>
              </a:rPr>
              <a:t>County, </a:t>
            </a:r>
            <a:r>
              <a:rPr lang="en-US" sz="2700" dirty="0" smtClean="0">
                <a:latin typeface="Gill Sans MT"/>
              </a:rPr>
              <a:t>25.5% </a:t>
            </a:r>
            <a:r>
              <a:rPr lang="en-US" sz="2700" dirty="0" smtClean="0">
                <a:latin typeface="Gill Sans MT"/>
              </a:rPr>
              <a:t>of students have </a:t>
            </a:r>
            <a:r>
              <a:rPr lang="en-US" sz="2700" dirty="0">
                <a:latin typeface="Gill Sans MT"/>
              </a:rPr>
              <a:t>been socially bullied, </a:t>
            </a:r>
            <a:r>
              <a:rPr lang="en-US" sz="2700" dirty="0" smtClean="0">
                <a:latin typeface="Gill Sans MT"/>
              </a:rPr>
              <a:t>12.5% </a:t>
            </a:r>
            <a:r>
              <a:rPr lang="en-US" sz="2700" dirty="0" smtClean="0">
                <a:latin typeface="Gill Sans MT"/>
              </a:rPr>
              <a:t>have </a:t>
            </a:r>
            <a:r>
              <a:rPr lang="en-US" sz="2700" dirty="0">
                <a:latin typeface="Gill Sans MT"/>
              </a:rPr>
              <a:t>been physically bullied, and </a:t>
            </a:r>
            <a:r>
              <a:rPr lang="en-US" sz="2700" dirty="0" smtClean="0">
                <a:latin typeface="Gill Sans MT"/>
              </a:rPr>
              <a:t>7.3% </a:t>
            </a:r>
            <a:r>
              <a:rPr lang="en-US" sz="2700" dirty="0">
                <a:latin typeface="Gill Sans MT"/>
              </a:rPr>
              <a:t>have been cyber bullied</a:t>
            </a:r>
            <a:r>
              <a:rPr lang="en-US" sz="27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 smtClean="0">
                <a:latin typeface="Gill Sans MT"/>
              </a:rPr>
              <a:t>3.3% </a:t>
            </a:r>
            <a:r>
              <a:rPr lang="en-US" sz="2700" dirty="0">
                <a:latin typeface="Gill Sans MT"/>
              </a:rPr>
              <a:t>of students have belonged to a </a:t>
            </a:r>
            <a:r>
              <a:rPr lang="en-US" sz="2700" dirty="0" smtClean="0">
                <a:latin typeface="Gill Sans MT"/>
              </a:rPr>
              <a:t>gang, and </a:t>
            </a:r>
            <a:r>
              <a:rPr lang="en-US" sz="2700" dirty="0" smtClean="0">
                <a:latin typeface="Gill Sans MT"/>
              </a:rPr>
              <a:t>1.3% </a:t>
            </a:r>
            <a:r>
              <a:rPr lang="en-US" sz="2700" dirty="0">
                <a:latin typeface="Gill Sans MT"/>
              </a:rPr>
              <a:t>of high school students are currently gang members.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defRPr/>
            </a:pPr>
            <a:endParaRPr lang="en-US" sz="2800" dirty="0">
              <a:latin typeface="+mn-l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Risk and Protective Factor Prevalence Rates for </a:t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M.S. and H.S. Students</a:t>
            </a:r>
          </a:p>
        </p:txBody>
      </p:sp>
      <p:sp>
        <p:nvSpPr>
          <p:cNvPr id="73730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2016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371907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577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Palm Beach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Palm Beach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4965186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782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Palm Beach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Palm Beach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5568205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98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Palm Beach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Palm Beach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6452786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19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Palm Beach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Palm Beach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3095859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39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Palm Beach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Palm Beach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1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use of alcohol, tobacco and other drugs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Palm Beach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3251710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1619055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60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Palm Beach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Palm Beach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Protective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lowest rates of protection for the </a:t>
            </a:r>
            <a:r>
              <a:rPr lang="en-US" sz="2800" i="1" dirty="0" smtClean="0">
                <a:latin typeface="Gill Sans MT" pitchFamily="34" charset="0"/>
              </a:rPr>
              <a:t>Religiosity</a:t>
            </a:r>
            <a:r>
              <a:rPr lang="en-US" sz="2800" dirty="0" smtClean="0">
                <a:latin typeface="Gill Sans MT" pitchFamily="34" charset="0"/>
              </a:rPr>
              <a:t> </a:t>
            </a:r>
            <a:r>
              <a:rPr lang="en-US" sz="2800" dirty="0" smtClean="0">
                <a:latin typeface="Gill Sans MT" pitchFamily="34" charset="0"/>
              </a:rPr>
              <a:t>(49%) </a:t>
            </a:r>
            <a:r>
              <a:rPr lang="en-US" sz="2800" dirty="0" smtClean="0">
                <a:latin typeface="Gill Sans MT" pitchFamily="34" charset="0"/>
              </a:rPr>
              <a:t>and </a:t>
            </a:r>
            <a:r>
              <a:rPr lang="en-US" sz="2800" i="1" dirty="0" smtClean="0">
                <a:latin typeface="Gill Sans MT" pitchFamily="34" charset="0"/>
              </a:rPr>
              <a:t>Community </a:t>
            </a:r>
            <a:r>
              <a:rPr lang="en-US" sz="2800" i="1" dirty="0">
                <a:latin typeface="Gill Sans MT" pitchFamily="34" charset="0"/>
              </a:rPr>
              <a:t>Rewards for Prosocial Involvement </a:t>
            </a:r>
            <a:r>
              <a:rPr lang="en-US" sz="2800" dirty="0" smtClean="0">
                <a:latin typeface="Gill Sans MT" pitchFamily="34" charset="0"/>
              </a:rPr>
              <a:t>(50%) </a:t>
            </a:r>
            <a:r>
              <a:rPr lang="en-US" sz="2800" dirty="0" smtClean="0">
                <a:latin typeface="Gill Sans MT" pitchFamily="34" charset="0"/>
              </a:rPr>
              <a:t>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 smtClean="0">
                <a:latin typeface="Gill Sans MT" pitchFamily="34" charset="0"/>
              </a:rPr>
              <a:t>High </a:t>
            </a:r>
            <a:r>
              <a:rPr lang="en-US" sz="2800" dirty="0">
                <a:latin typeface="Gill Sans MT" pitchFamily="34" charset="0"/>
              </a:rPr>
              <a:t>school students reported the lowest rates of protection for </a:t>
            </a:r>
            <a:r>
              <a:rPr lang="en-US" sz="2800" dirty="0" smtClean="0">
                <a:latin typeface="Gill Sans MT" pitchFamily="34" charset="0"/>
              </a:rPr>
              <a:t>the</a:t>
            </a:r>
            <a:r>
              <a:rPr lang="en-US" sz="2800" i="1" dirty="0">
                <a:latin typeface="Gill Sans MT" pitchFamily="34" charset="0"/>
              </a:rPr>
              <a:t> </a:t>
            </a:r>
            <a:r>
              <a:rPr lang="en-US" sz="2800" i="1" dirty="0" smtClean="0">
                <a:latin typeface="Gill Sans MT" pitchFamily="34" charset="0"/>
              </a:rPr>
              <a:t>Family </a:t>
            </a:r>
            <a:r>
              <a:rPr lang="en-US" sz="2800" i="1" dirty="0" smtClean="0">
                <a:latin typeface="Gill Sans MT" pitchFamily="34" charset="0"/>
              </a:rPr>
              <a:t>Rewards for </a:t>
            </a:r>
            <a:r>
              <a:rPr lang="en-US" sz="2800" i="1" dirty="0">
                <a:latin typeface="Gill Sans MT" pitchFamily="34" charset="0"/>
              </a:rPr>
              <a:t>Prosocial Involvement </a:t>
            </a:r>
            <a:r>
              <a:rPr lang="en-US" sz="2800" dirty="0" smtClean="0">
                <a:latin typeface="Gill Sans MT" pitchFamily="34" charset="0"/>
              </a:rPr>
              <a:t>(55%), </a:t>
            </a:r>
            <a:r>
              <a:rPr lang="en-US" sz="2800" i="1" dirty="0" smtClean="0">
                <a:latin typeface="Gill Sans MT" pitchFamily="34" charset="0"/>
              </a:rPr>
              <a:t>Family Opportunities for </a:t>
            </a:r>
            <a:r>
              <a:rPr lang="en-US" sz="2800" i="1" dirty="0">
                <a:latin typeface="Gill Sans MT" pitchFamily="34" charset="0"/>
              </a:rPr>
              <a:t>Prosocial </a:t>
            </a:r>
            <a:r>
              <a:rPr lang="en-US" sz="2800" i="1" dirty="0" smtClean="0">
                <a:latin typeface="Gill Sans MT" pitchFamily="34" charset="0"/>
              </a:rPr>
              <a:t>Involvement </a:t>
            </a:r>
            <a:r>
              <a:rPr lang="en-US" sz="2800" dirty="0" smtClean="0">
                <a:latin typeface="Gill Sans MT" pitchFamily="34" charset="0"/>
              </a:rPr>
              <a:t>(57%), and </a:t>
            </a:r>
            <a:r>
              <a:rPr lang="en-US" sz="2800" i="1" dirty="0">
                <a:latin typeface="Gill Sans MT" pitchFamily="34" charset="0"/>
              </a:rPr>
              <a:t>Religiosity </a:t>
            </a:r>
            <a:r>
              <a:rPr lang="en-US" sz="2800" dirty="0" smtClean="0">
                <a:latin typeface="Gill Sans MT" pitchFamily="34" charset="0"/>
              </a:rPr>
              <a:t>(57%)</a:t>
            </a:r>
            <a:r>
              <a:rPr lang="en-US" sz="2800" i="1" dirty="0" smtClean="0">
                <a:latin typeface="Gill Sans MT" pitchFamily="34" charset="0"/>
              </a:rPr>
              <a:t> </a:t>
            </a:r>
            <a:r>
              <a:rPr lang="en-US" sz="2800" dirty="0" smtClean="0">
                <a:latin typeface="Gill Sans MT" pitchFamily="34" charset="0"/>
              </a:rPr>
              <a:t>scales</a:t>
            </a:r>
            <a:r>
              <a:rPr lang="en-US" sz="2800" dirty="0">
                <a:latin typeface="Gill Sans MT" pitchFamily="34" charset="0"/>
              </a:rPr>
              <a:t>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76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Risk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 smtClean="0">
                <a:latin typeface="Gill Sans MT" pitchFamily="34" charset="0"/>
              </a:rPr>
              <a:t>(55%) and </a:t>
            </a:r>
            <a:r>
              <a:rPr lang="en-US" sz="2800" i="1" dirty="0" smtClean="0">
                <a:latin typeface="Gill Sans MT" pitchFamily="34" charset="0"/>
              </a:rPr>
              <a:t>Lack of Commitment to School </a:t>
            </a:r>
            <a:r>
              <a:rPr lang="en-US" sz="2800" dirty="0" smtClean="0">
                <a:latin typeface="Gill Sans MT" pitchFamily="34" charset="0"/>
              </a:rPr>
              <a:t>(46%) </a:t>
            </a:r>
            <a:r>
              <a:rPr lang="en-US" sz="2800" dirty="0" smtClean="0">
                <a:latin typeface="Gill Sans MT" pitchFamily="34" charset="0"/>
              </a:rPr>
              <a:t>scales.</a:t>
            </a:r>
            <a:endParaRPr lang="en-US" sz="2800" dirty="0">
              <a:latin typeface="Gill Sans MT" pitchFamily="34" charset="0"/>
            </a:endParaRP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 smtClean="0">
                <a:latin typeface="Gill Sans MT" pitchFamily="34" charset="0"/>
              </a:rPr>
              <a:t>(57%) </a:t>
            </a:r>
            <a:r>
              <a:rPr lang="en-US" sz="2800" dirty="0" smtClean="0">
                <a:latin typeface="Gill Sans MT" pitchFamily="34" charset="0"/>
              </a:rPr>
              <a:t>and </a:t>
            </a:r>
            <a:r>
              <a:rPr lang="en-US" sz="2800" i="1" dirty="0" smtClean="0">
                <a:latin typeface="Gill Sans MT" pitchFamily="34" charset="0"/>
              </a:rPr>
              <a:t>Lack of Commitmen</a:t>
            </a:r>
            <a:r>
              <a:rPr lang="en-US" sz="2800" i="1" dirty="0" smtClean="0">
                <a:latin typeface="Gill Sans MT" pitchFamily="34" charset="0"/>
              </a:rPr>
              <a:t>t to </a:t>
            </a:r>
            <a:r>
              <a:rPr lang="en-US" sz="2800" i="1" smtClean="0">
                <a:latin typeface="Gill Sans MT" pitchFamily="34" charset="0"/>
              </a:rPr>
              <a:t>School </a:t>
            </a:r>
            <a:r>
              <a:rPr lang="en-US" sz="2800" smtClean="0">
                <a:latin typeface="Gill Sans MT" pitchFamily="34" charset="0"/>
              </a:rPr>
              <a:t>(49%) </a:t>
            </a:r>
            <a:r>
              <a:rPr lang="en-US" sz="2800" dirty="0" smtClean="0">
                <a:latin typeface="Gill Sans MT" pitchFamily="34" charset="0"/>
              </a:rPr>
              <a:t>scales</a:t>
            </a:r>
            <a:r>
              <a:rPr lang="en-US" sz="2800" dirty="0">
                <a:latin typeface="Gill Sans MT" pitchFamily="34" charset="0"/>
              </a:rPr>
              <a:t>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2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use of alcohol, tobacco and other drugs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Palm Beach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5646402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600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With overall prevalence rates of </a:t>
            </a:r>
            <a:r>
              <a:rPr lang="en-US" sz="2600" dirty="0" smtClean="0">
                <a:latin typeface="Gill Sans MT"/>
              </a:rPr>
              <a:t>38.8% </a:t>
            </a:r>
            <a:r>
              <a:rPr lang="en-US" sz="2600" dirty="0">
                <a:latin typeface="Gill Sans MT"/>
              </a:rPr>
              <a:t>for lifetime use and </a:t>
            </a:r>
            <a:r>
              <a:rPr lang="en-US" sz="2600" dirty="0" smtClean="0">
                <a:latin typeface="Gill Sans MT"/>
              </a:rPr>
              <a:t>19.7% </a:t>
            </a:r>
            <a:r>
              <a:rPr lang="en-US" sz="2600" dirty="0">
                <a:latin typeface="Gill Sans MT"/>
              </a:rPr>
              <a:t>for past-30-day use, alcohol is the most commonly used drug among </a:t>
            </a:r>
            <a:r>
              <a:rPr lang="en-US" sz="2600" dirty="0" smtClean="0">
                <a:latin typeface="Gill Sans MT"/>
              </a:rPr>
              <a:t>Palm Beach </a:t>
            </a:r>
            <a:r>
              <a:rPr lang="en-US" sz="2600" dirty="0" smtClean="0">
                <a:latin typeface="Gill Sans MT"/>
              </a:rPr>
              <a:t>County </a:t>
            </a:r>
            <a:r>
              <a:rPr lang="en-US" sz="2600" dirty="0">
                <a:latin typeface="Gill Sans MT"/>
              </a:rPr>
              <a:t>students.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After alcohol, students reported </a:t>
            </a:r>
            <a:r>
              <a:rPr lang="en-US" sz="2600" dirty="0" smtClean="0">
                <a:latin typeface="Gill Sans MT"/>
              </a:rPr>
              <a:t>vaping/e-cigarettes (</a:t>
            </a:r>
            <a:r>
              <a:rPr lang="en-US" sz="2600" dirty="0" smtClean="0">
                <a:latin typeface="Gill Sans MT"/>
              </a:rPr>
              <a:t>24.6%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9.8% </a:t>
            </a:r>
            <a:r>
              <a:rPr lang="en-US" sz="2600" dirty="0">
                <a:latin typeface="Gill Sans MT"/>
              </a:rPr>
              <a:t>past-30-day) and </a:t>
            </a:r>
            <a:r>
              <a:rPr lang="en-US" sz="2600" dirty="0" smtClean="0">
                <a:latin typeface="Gill Sans MT"/>
              </a:rPr>
              <a:t>marijuana </a:t>
            </a:r>
            <a:r>
              <a:rPr lang="en-US" sz="2600" dirty="0" smtClean="0">
                <a:latin typeface="Gill Sans MT"/>
              </a:rPr>
              <a:t>(19.6%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10.0% </a:t>
            </a:r>
            <a:r>
              <a:rPr lang="en-US" sz="2600" dirty="0">
                <a:latin typeface="Gill Sans MT"/>
              </a:rPr>
              <a:t>past-30-day) as the most commonly used drugs</a:t>
            </a:r>
            <a:r>
              <a:rPr lang="en-US" sz="26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 smtClean="0">
                <a:latin typeface="Gill Sans MT"/>
              </a:rPr>
              <a:t>15.5</a:t>
            </a:r>
            <a:r>
              <a:rPr lang="en-US" sz="2600" dirty="0" smtClean="0">
                <a:latin typeface="Gill Sans MT"/>
              </a:rPr>
              <a:t>% of high school students reported blacking out after drinking on one or more occasions.</a:t>
            </a:r>
            <a:endParaRPr lang="en-US" sz="26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  <a:cs typeface="Times New Roman" pitchFamily="18" charset="0"/>
              </a:rPr>
              <a:t>For other ATOD categories, past-30-day prevalence ranges from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2.6% </a:t>
            </a:r>
            <a:r>
              <a:rPr lang="en-US" sz="2600" dirty="0">
                <a:latin typeface="Gill Sans MT"/>
                <a:cs typeface="Times New Roman" pitchFamily="18" charset="0"/>
              </a:rPr>
              <a:t>for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cigarettes to 0.1% </a:t>
            </a:r>
            <a:r>
              <a:rPr lang="en-US" sz="2600" dirty="0">
                <a:latin typeface="Gill Sans MT"/>
                <a:cs typeface="Times New Roman" pitchFamily="18" charset="0"/>
              </a:rPr>
              <a:t>for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steroids.</a:t>
            </a:r>
            <a:endParaRPr lang="en-US" sz="2600" dirty="0">
              <a:latin typeface="Gill Sans M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Alcohol, Cigarettes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and Marijuana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86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2006-2016 </a:t>
            </a:r>
            <a:r>
              <a:rPr lang="en-US" sz="4400" dirty="0">
                <a:latin typeface="Gill Sans MT" pitchFamily="34" charset="0"/>
              </a:rPr>
              <a:t>Trends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Early Initiation and Risk of Harm</a:t>
            </a:r>
          </a:p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ATODs and Driving</a:t>
            </a:r>
            <a:endParaRPr lang="en-US" sz="44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3752465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86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alcohol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Palm Beach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Palm Beach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1102817"/>
              </p:ext>
            </p:extLst>
          </p:nvPr>
        </p:nvGraphicFramePr>
        <p:xfrm>
          <a:off x="395737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4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Binge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drinking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Palm Beach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Palm Beach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9143</TotalTime>
  <Words>1379</Words>
  <Application>Microsoft Office PowerPoint</Application>
  <PresentationFormat>On-screen Show (4:3)</PresentationFormat>
  <Paragraphs>223</Paragraphs>
  <Slides>42</Slides>
  <Notes>40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Office Theme</vt:lpstr>
      <vt:lpstr>2016 FLORIDA YOUTH  SUBSTANCE ABUSE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Bert Rothenbach</dc:creator>
  <cp:lastModifiedBy>Sara Swanger</cp:lastModifiedBy>
  <cp:revision>336</cp:revision>
  <dcterms:created xsi:type="dcterms:W3CDTF">2010-11-20T14:45:41Z</dcterms:created>
  <dcterms:modified xsi:type="dcterms:W3CDTF">2016-10-29T23:18:02Z</dcterms:modified>
</cp:coreProperties>
</file>