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Nassau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43.5</c:v>
                </c:pt>
                <c:pt idx="1">
                  <c:v>28.5</c:v>
                </c:pt>
                <c:pt idx="2">
                  <c:v>22.1</c:v>
                </c:pt>
                <c:pt idx="3">
                  <c:v>20.3</c:v>
                </c:pt>
                <c:pt idx="4">
                  <c:v>16.8</c:v>
                </c:pt>
                <c:pt idx="5">
                  <c:v>6.6</c:v>
                </c:pt>
                <c:pt idx="6">
                  <c:v>5.3</c:v>
                </c:pt>
                <c:pt idx="7">
                  <c:v>4.7</c:v>
                </c:pt>
                <c:pt idx="8">
                  <c:v>4.7</c:v>
                </c:pt>
                <c:pt idx="9">
                  <c:v>4.7</c:v>
                </c:pt>
                <c:pt idx="10">
                  <c:v>3.6</c:v>
                </c:pt>
                <c:pt idx="11">
                  <c:v>2.7</c:v>
                </c:pt>
                <c:pt idx="12">
                  <c:v>2.6</c:v>
                </c:pt>
                <c:pt idx="13">
                  <c:v>2.6</c:v>
                </c:pt>
                <c:pt idx="14">
                  <c:v>1.4</c:v>
                </c:pt>
                <c:pt idx="15">
                  <c:v>0.9</c:v>
                </c:pt>
                <c:pt idx="16">
                  <c:v>0.9</c:v>
                </c:pt>
                <c:pt idx="17">
                  <c:v>0.8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9-4BFF-A3D9-43C47EEFF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9582592"/>
        <c:axId val="115214208"/>
      </c:barChart>
      <c:catAx>
        <c:axId val="1095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1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2142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82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28.5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5-4BAA-87C2-7B46CB529E63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5-4BAA-87C2-7B46CB529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81088"/>
        <c:axId val="90283008"/>
      </c:barChart>
      <c:catAx>
        <c:axId val="902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8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83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81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13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5-469B-A811-9FEA93C782D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11.7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5-469B-A811-9FEA93C782D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17.3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5-469B-A811-9FEA93C782D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9.8000000000000007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5-469B-A811-9FEA93C782D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5-469B-A811-9FEA93C782D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3.9</c:v>
                </c:pt>
                <c:pt idx="1">
                  <c:v>13.6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35-469B-A811-9FEA93C782D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35-469B-A811-9FEA93C78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27296"/>
        <c:axId val="90337664"/>
      </c:barChart>
      <c:catAx>
        <c:axId val="9032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3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376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27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10.199999999999999</c:v>
                </c:pt>
                <c:pt idx="1">
                  <c:v>10.199999999999999</c:v>
                </c:pt>
                <c:pt idx="2">
                  <c:v>12.1</c:v>
                </c:pt>
                <c:pt idx="3">
                  <c:v>7.7</c:v>
                </c:pt>
                <c:pt idx="4">
                  <c:v>10.7</c:v>
                </c:pt>
                <c:pt idx="5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61-42DB-98E9-A7B2CD5A5F22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14.7</c:v>
                </c:pt>
                <c:pt idx="1">
                  <c:v>12.2</c:v>
                </c:pt>
                <c:pt idx="2">
                  <c:v>11.6</c:v>
                </c:pt>
                <c:pt idx="3">
                  <c:v>10.7</c:v>
                </c:pt>
                <c:pt idx="4">
                  <c:v>12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61-42DB-98E9-A7B2CD5A5F22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33</c:v>
                </c:pt>
                <c:pt idx="2">
                  <c:v>28.7</c:v>
                </c:pt>
                <c:pt idx="3">
                  <c:v>26.8</c:v>
                </c:pt>
                <c:pt idx="4">
                  <c:v>27.1</c:v>
                </c:pt>
                <c:pt idx="5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61-42DB-98E9-A7B2CD5A5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37280"/>
        <c:axId val="90395392"/>
      </c:lineChart>
      <c:catAx>
        <c:axId val="903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953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37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</c:v>
                </c:pt>
                <c:pt idx="1">
                  <c:v>8.1999999999999993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8-4A73-90E7-1860F124C07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18-4A73-90E7-1860F124C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16256"/>
        <c:axId val="90418176"/>
      </c:barChart>
      <c:catAx>
        <c:axId val="9041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1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18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1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23.3</c:v>
                </c:pt>
                <c:pt idx="2">
                  <c:v>6.7</c:v>
                </c:pt>
                <c:pt idx="3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9-4485-8BA7-9E7E7A283809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16.7</c:v>
                </c:pt>
                <c:pt idx="2">
                  <c:v>8.1999999999999993</c:v>
                </c:pt>
                <c:pt idx="3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9-4485-8BA7-9E7E7A283809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21.8</c:v>
                </c:pt>
                <c:pt idx="1">
                  <c:v>22.6</c:v>
                </c:pt>
                <c:pt idx="2">
                  <c:v>5.6</c:v>
                </c:pt>
                <c:pt idx="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09-4485-8BA7-9E7E7A283809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09-4485-8BA7-9E7E7A283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38272"/>
        <c:axId val="91040000"/>
      </c:barChart>
      <c:catAx>
        <c:axId val="904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4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400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38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1-4DE0-B1DB-3C013F9F51B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3.7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1-4DE0-B1DB-3C013F9F51B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1.2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1-4DE0-B1DB-3C013F9F51B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B1-4DE0-B1DB-3C013F9F51B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4.3</c:v>
                </c:pt>
                <c:pt idx="1">
                  <c:v>2.1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B1-4DE0-B1DB-3C013F9F51B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B1-4DE0-B1DB-3C013F9F51B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B1-4DE0-B1DB-3C013F9F5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503040"/>
        <c:axId val="110504576"/>
      </c:barChart>
      <c:catAx>
        <c:axId val="1105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0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045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03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0.5</c:v>
                </c:pt>
                <c:pt idx="1">
                  <c:v>3.3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1-4B80-9AA8-544BBD363F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1-4B80-9AA8-544BBD363F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3.2</c:v>
                </c:pt>
                <c:pt idx="1">
                  <c:v>2.2999999999999998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E1-4B80-9AA8-544BBD363F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E1-4B80-9AA8-544BBD363F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E1-4B80-9AA8-544BBD363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39616"/>
        <c:axId val="91044096"/>
      </c:barChart>
      <c:catAx>
        <c:axId val="9103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4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44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39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1-4061-B343-38E0BDCC2B2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0.4</c:v>
                </c:pt>
                <c:pt idx="1">
                  <c:v>4.4000000000000004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1-4061-B343-38E0BDCC2B2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11-4061-B343-38E0BDCC2B2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11-4061-B343-38E0BDCC2B2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11-4061-B343-38E0BDCC2B2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11-4061-B343-38E0BDCC2B2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11-4061-B343-38E0BDCC2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66752"/>
        <c:axId val="91068288"/>
      </c:barChart>
      <c:catAx>
        <c:axId val="9106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6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68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66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5-44B0-BBC6-DB5FDC86436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3.2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D5-44B0-BBC6-DB5FDC86436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3.8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D5-44B0-BBC6-DB5FDC86436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D5-44B0-BBC6-DB5FDC86436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D5-44B0-BBC6-DB5FDC86436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D5-44B0-BBC6-DB5FDC86436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D5-44B0-BBC6-DB5FDC864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092096"/>
        <c:axId val="91093632"/>
      </c:barChart>
      <c:catAx>
        <c:axId val="910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9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93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92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0.6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0C-49EF-A282-10ECCFA7C49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0C-49EF-A282-10ECCFA7C49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0C-49EF-A282-10ECCFA7C49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0C-49EF-A282-10ECCFA7C49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0C-49EF-A282-10ECCFA7C49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0.9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0C-49EF-A282-10ECCFA7C49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0C-49EF-A282-10ECCFA7C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792832"/>
        <c:axId val="108905216"/>
      </c:barChart>
      <c:catAx>
        <c:axId val="1087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0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905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9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C2-4C22-A8F7-C958B1D1FEC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Vaporizer/E-Cigarette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Amphetamines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Steroids (without a doctor’s order)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Synthetic Marijuana*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</c:v>
                </c:pt>
                <c:pt idx="1">
                  <c:v>11</c:v>
                </c:pt>
                <c:pt idx="2">
                  <c:v>9.9</c:v>
                </c:pt>
                <c:pt idx="3">
                  <c:v>9.5</c:v>
                </c:pt>
                <c:pt idx="4">
                  <c:v>5</c:v>
                </c:pt>
                <c:pt idx="5">
                  <c:v>2.1</c:v>
                </c:pt>
                <c:pt idx="6">
                  <c:v>2.1</c:v>
                </c:pt>
                <c:pt idx="7">
                  <c:v>1.7</c:v>
                </c:pt>
                <c:pt idx="8">
                  <c:v>1.7</c:v>
                </c:pt>
                <c:pt idx="9">
                  <c:v>1.1000000000000001</c:v>
                </c:pt>
                <c:pt idx="10">
                  <c:v>0.7</c:v>
                </c:pt>
                <c:pt idx="11">
                  <c:v>0.7</c:v>
                </c:pt>
                <c:pt idx="12">
                  <c:v>0.7</c:v>
                </c:pt>
                <c:pt idx="13">
                  <c:v>0.7</c:v>
                </c:pt>
                <c:pt idx="14">
                  <c:v>0.6</c:v>
                </c:pt>
                <c:pt idx="15">
                  <c:v>0.6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2-4C22-A8F7-C958B1D1F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5336320"/>
        <c:axId val="115338240"/>
      </c:barChart>
      <c:catAx>
        <c:axId val="1153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3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338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12.6</c:v>
                </c:pt>
                <c:pt idx="1">
                  <c:v>6</c:v>
                </c:pt>
                <c:pt idx="2">
                  <c:v>12.6</c:v>
                </c:pt>
                <c:pt idx="3">
                  <c:v>24.7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8-4456-BBAB-110E5C70943B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8-4456-BBAB-110E5C709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646400"/>
        <c:axId val="110647936"/>
      </c:barChart>
      <c:catAx>
        <c:axId val="1106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479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46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4.8</c:v>
                </c:pt>
                <c:pt idx="2">
                  <c:v>1.3</c:v>
                </c:pt>
                <c:pt idx="3">
                  <c:v>1.7</c:v>
                </c:pt>
                <c:pt idx="4">
                  <c:v>0.3</c:v>
                </c:pt>
                <c:pt idx="5">
                  <c:v>6.2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3-4CB4-B191-7DC4D3057F9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3-4CB4-B191-7DC4D3057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831104"/>
        <c:axId val="110832640"/>
      </c:barChart>
      <c:catAx>
        <c:axId val="11083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2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25.1</c:v>
                </c:pt>
                <c:pt idx="2">
                  <c:v>46.2</c:v>
                </c:pt>
                <c:pt idx="3">
                  <c:v>8</c:v>
                </c:pt>
                <c:pt idx="4">
                  <c:v>9.9</c:v>
                </c:pt>
                <c:pt idx="5">
                  <c:v>18.3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7-40B9-B7E1-D89BAC981F60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8.9</c:v>
                </c:pt>
                <c:pt idx="1">
                  <c:v>9.8000000000000007</c:v>
                </c:pt>
                <c:pt idx="2">
                  <c:v>26.5</c:v>
                </c:pt>
                <c:pt idx="3">
                  <c:v>10.5</c:v>
                </c:pt>
                <c:pt idx="4">
                  <c:v>4.3</c:v>
                </c:pt>
                <c:pt idx="5">
                  <c:v>10.199999999999999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7-40B9-B7E1-D89BAC981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810880"/>
        <c:axId val="117412992"/>
      </c:barChart>
      <c:catAx>
        <c:axId val="1168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4129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810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20.9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4-4DF2-B94E-4A017B12A8E0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74-4DF2-B94E-4A017B12A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064640"/>
        <c:axId val="116502912"/>
      </c:barChart>
      <c:catAx>
        <c:axId val="1160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50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5029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64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68</c:v>
                </c:pt>
                <c:pt idx="2">
                  <c:v>62</c:v>
                </c:pt>
                <c:pt idx="3">
                  <c:v>58</c:v>
                </c:pt>
                <c:pt idx="4">
                  <c:v>51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F-46F7-B4B5-6634C1F35EFC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2F-46F7-B4B5-6634C1F35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03008"/>
        <c:axId val="117422336"/>
      </c:barChart>
      <c:catAx>
        <c:axId val="11740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2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22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0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34</c:v>
                </c:pt>
                <c:pt idx="1">
                  <c:v>58</c:v>
                </c:pt>
                <c:pt idx="2">
                  <c:v>37</c:v>
                </c:pt>
                <c:pt idx="3">
                  <c:v>43</c:v>
                </c:pt>
                <c:pt idx="4">
                  <c:v>35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6-491A-A0F0-F6653BBB705F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46-491A-A0F0-F6653BBB7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797824"/>
        <c:axId val="117400320"/>
      </c:barChart>
      <c:catAx>
        <c:axId val="1167978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00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00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7978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55</c:v>
                </c:pt>
                <c:pt idx="2">
                  <c:v>40</c:v>
                </c:pt>
                <c:pt idx="3">
                  <c:v>31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3-4C9A-A75A-11AB755E1BD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3-4C9A-A75A-11AB755E1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15936"/>
        <c:axId val="117418240"/>
      </c:barChart>
      <c:catAx>
        <c:axId val="117415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8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18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15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69</c:v>
                </c:pt>
                <c:pt idx="2">
                  <c:v>63</c:v>
                </c:pt>
                <c:pt idx="3">
                  <c:v>66</c:v>
                </c:pt>
                <c:pt idx="4">
                  <c:v>63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D-4D3B-88EA-131C57B7A547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D-4D3B-88EA-131C57B7A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24128"/>
        <c:axId val="117425664"/>
      </c:barChart>
      <c:catAx>
        <c:axId val="11742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42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2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58</c:v>
                </c:pt>
                <c:pt idx="2">
                  <c:v>34</c:v>
                </c:pt>
                <c:pt idx="3">
                  <c:v>29</c:v>
                </c:pt>
                <c:pt idx="4">
                  <c:v>46</c:v>
                </c:pt>
                <c:pt idx="5">
                  <c:v>32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4-4B4E-9B1C-BC93EF9ABB7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84-4B4E-9B1C-BC93EF9AB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433472"/>
        <c:axId val="117580544"/>
      </c:barChart>
      <c:catAx>
        <c:axId val="11743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58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58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43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30</c:v>
                </c:pt>
                <c:pt idx="1">
                  <c:v>55</c:v>
                </c:pt>
                <c:pt idx="2">
                  <c:v>39</c:v>
                </c:pt>
                <c:pt idx="3">
                  <c:v>42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7-40D7-8055-207CB600D92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7-40D7-8055-207CB600D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7617792"/>
        <c:axId val="117619712"/>
      </c:barChart>
      <c:catAx>
        <c:axId val="117617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619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7619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617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48.6</c:v>
                </c:pt>
                <c:pt idx="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A-4EB6-9F1C-B1B6906BDFE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21.2</c:v>
                </c:pt>
                <c:pt idx="1">
                  <c:v>35.200000000000003</c:v>
                </c:pt>
                <c:pt idx="2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A-4EB6-9F1C-B1B6906BDFE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15.8</c:v>
                </c:pt>
                <c:pt idx="1">
                  <c:v>36.299999999999997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DA-4EB6-9F1C-B1B6906BDFE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21.7</c:v>
                </c:pt>
                <c:pt idx="1">
                  <c:v>35.1</c:v>
                </c:pt>
                <c:pt idx="2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DA-4EB6-9F1C-B1B6906BDFE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11.1</c:v>
                </c:pt>
                <c:pt idx="1">
                  <c:v>27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DA-4EB6-9F1C-B1B6906BDFE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11.8</c:v>
                </c:pt>
                <c:pt idx="1">
                  <c:v>25.7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DA-4EB6-9F1C-B1B6906BDFE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DA-4EB6-9F1C-B1B6906BD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5586560"/>
        <c:axId val="115649152"/>
      </c:barChart>
      <c:catAx>
        <c:axId val="1155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6491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58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12.7</c:v>
                </c:pt>
                <c:pt idx="1">
                  <c:v>23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1-4063-A56B-2531675AEEC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8.1</c:v>
                </c:pt>
                <c:pt idx="1">
                  <c:v>22.1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1-4063-A56B-2531675AEEC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20.3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41-4063-A56B-2531675AEEC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7.2</c:v>
                </c:pt>
                <c:pt idx="1">
                  <c:v>18.2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41-4063-A56B-2531675AEEC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5.4</c:v>
                </c:pt>
                <c:pt idx="1">
                  <c:v>15.7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41-4063-A56B-2531675AEEC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6.1</c:v>
                </c:pt>
                <c:pt idx="1">
                  <c:v>14.6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41-4063-A56B-2531675AEEC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41-4063-A56B-2531675AE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5864704"/>
        <c:axId val="115867008"/>
      </c:barChart>
      <c:catAx>
        <c:axId val="1158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8670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64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34.9</c:v>
                </c:pt>
                <c:pt idx="1">
                  <c:v>29.3</c:v>
                </c:pt>
                <c:pt idx="2">
                  <c:v>27.3</c:v>
                </c:pt>
                <c:pt idx="3">
                  <c:v>29.2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6C-4BE2-8851-A0C967F2BF7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</c:v>
                </c:pt>
                <c:pt idx="1">
                  <c:v>16.2</c:v>
                </c:pt>
                <c:pt idx="2">
                  <c:v>14.3</c:v>
                </c:pt>
                <c:pt idx="3">
                  <c:v>13.3</c:v>
                </c:pt>
                <c:pt idx="4">
                  <c:v>11.2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6C-4BE2-8851-A0C967F2BF7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32.4</c:v>
                </c:pt>
                <c:pt idx="1">
                  <c:v>31.2</c:v>
                </c:pt>
                <c:pt idx="2">
                  <c:v>24.3</c:v>
                </c:pt>
                <c:pt idx="3">
                  <c:v>24.8</c:v>
                </c:pt>
                <c:pt idx="4">
                  <c:v>23.9</c:v>
                </c:pt>
                <c:pt idx="5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6C-4BE2-8851-A0C967F2BF7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34.9</c:v>
                </c:pt>
                <c:pt idx="1">
                  <c:v>35.299999999999997</c:v>
                </c:pt>
                <c:pt idx="2">
                  <c:v>43.2</c:v>
                </c:pt>
                <c:pt idx="3">
                  <c:v>36.200000000000003</c:v>
                </c:pt>
                <c:pt idx="4">
                  <c:v>39.200000000000003</c:v>
                </c:pt>
                <c:pt idx="5">
                  <c:v>40.200000000000003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6C-4BE2-8851-A0C967F2B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65408"/>
        <c:axId val="116113408"/>
      </c:lineChart>
      <c:catAx>
        <c:axId val="11606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13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13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65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8.6</c:v>
                </c:pt>
                <c:pt idx="1">
                  <c:v>4.2</c:v>
                </c:pt>
                <c:pt idx="2">
                  <c:v>1</c:v>
                </c:pt>
                <c:pt idx="3">
                  <c:v>25.3</c:v>
                </c:pt>
                <c:pt idx="4">
                  <c:v>45.8</c:v>
                </c:pt>
                <c:pt idx="5">
                  <c:v>0</c:v>
                </c:pt>
                <c:pt idx="6">
                  <c:v>6.9</c:v>
                </c:pt>
                <c:pt idx="7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4-403C-AA49-9781D7A4611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44-403C-AA49-9781D7A46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668864"/>
        <c:axId val="115670400"/>
      </c:barChart>
      <c:catAx>
        <c:axId val="1156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6704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688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33.4</c:v>
                </c:pt>
                <c:pt idx="1">
                  <c:v>51.2</c:v>
                </c:pt>
                <c:pt idx="2">
                  <c:v>0</c:v>
                </c:pt>
                <c:pt idx="3">
                  <c:v>2.6</c:v>
                </c:pt>
                <c:pt idx="4">
                  <c:v>0</c:v>
                </c:pt>
                <c:pt idx="5">
                  <c:v>3.5</c:v>
                </c:pt>
                <c:pt idx="6">
                  <c:v>3.3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E-43AD-B9C3-0E2831B1B837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E-43AD-B9C3-0E2831B1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484480"/>
        <c:axId val="84487552"/>
      </c:barChart>
      <c:catAx>
        <c:axId val="844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8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875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84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16.899999999999999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A-4425-B4F5-A796D0BEA2D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7.1</c:v>
                </c:pt>
                <c:pt idx="1">
                  <c:v>11.3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A-4425-B4F5-A796D0BEA2D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4.8</c:v>
                </c:pt>
                <c:pt idx="1">
                  <c:v>15.5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8A-4425-B4F5-A796D0BEA2D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8.1999999999999993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8A-4425-B4F5-A796D0BEA2D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7.2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8A-4425-B4F5-A796D0BEA2D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8A-4425-B4F5-A796D0BEA2D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A-4425-B4F5-A796D0BEA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781888"/>
        <c:axId val="61783424"/>
      </c:barChart>
      <c:catAx>
        <c:axId val="6178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783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1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11.4</c:v>
                </c:pt>
                <c:pt idx="1">
                  <c:v>9.5</c:v>
                </c:pt>
                <c:pt idx="2">
                  <c:v>10.8</c:v>
                </c:pt>
                <c:pt idx="3">
                  <c:v>6.6</c:v>
                </c:pt>
                <c:pt idx="4">
                  <c:v>5.8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F-4316-8A46-8A0B53B2E435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30.1</c:v>
                </c:pt>
                <c:pt idx="1">
                  <c:v>19</c:v>
                </c:pt>
                <c:pt idx="2">
                  <c:v>21.5</c:v>
                </c:pt>
                <c:pt idx="3">
                  <c:v>15.8</c:v>
                </c:pt>
                <c:pt idx="4">
                  <c:v>16.100000000000001</c:v>
                </c:pt>
                <c:pt idx="5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F-4316-8A46-8A0B53B2E435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68.900000000000006</c:v>
                </c:pt>
                <c:pt idx="1">
                  <c:v>72.099999999999994</c:v>
                </c:pt>
                <c:pt idx="2">
                  <c:v>66.099999999999994</c:v>
                </c:pt>
                <c:pt idx="3">
                  <c:v>69</c:v>
                </c:pt>
                <c:pt idx="4">
                  <c:v>68.400000000000006</c:v>
                </c:pt>
                <c:pt idx="5">
                  <c:v>70.599999999999994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F-4316-8A46-8A0B53B2E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270336"/>
        <c:axId val="90276608"/>
      </c:lineChart>
      <c:catAx>
        <c:axId val="902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766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0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Nassau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Nassau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997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485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Nassau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2461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Nassau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7785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Nassau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Nassau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444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3945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Nassau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975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Nassau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Nassau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451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817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Nassau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16933"/>
              </p:ext>
            </p:extLst>
          </p:nvPr>
        </p:nvGraphicFramePr>
        <p:xfrm>
          <a:off x="385762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Nassau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Nassau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738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6.4 percentage points for M.S. prevalence rates and 7.2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Nassau County, past-30-day alcohol use was reported at 20.0%,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18.3% in 2006 to 11.0%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11.4% in 2006 to 5.0%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21.8% of high school students have ridden in a car with a driver who was under the influence of alcohol, and 22.6%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84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Nassau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37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Nassau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959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Nassau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034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Nassau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847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Nassau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4232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Nassau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Nassau County, 6.0%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5.8% in 2006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4.8% in 2012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19692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Nassau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77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Nassau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08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Nassau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Nassau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Nassau County, 34.8% of students have been socially bullied, 16.2% have been physically bullied, and 9.4%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3.0% of students have belonged to a gang, and 0.9%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387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382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43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866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09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Nassau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213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569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Nassau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Nassau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Nassau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07278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43.5% for lifetime use and 20.0% for past-30-day use, alcohol is the most commonly used drug among Nassau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(28.5% lifetime and 9.9% past-30-day) and marijuana (22.1% lifetime and 9.5%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5.0%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620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Nassau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5785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Nassau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Nassau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1364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Nassau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2025-06-23T17:30:21Z</dcterms:modified>
</cp:coreProperties>
</file>