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lades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Blacking Out from Drinking*</c:v>
                </c:pt>
                <c:pt idx="2">
                  <c:v>Vaporizer/E-Cigarette</c:v>
                </c:pt>
                <c:pt idx="3">
                  <c:v>Cigarettes</c:v>
                </c:pt>
                <c:pt idx="4">
                  <c:v>Marijuana or Hashish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Prescription Pain Relievers</c:v>
                </c:pt>
                <c:pt idx="9">
                  <c:v>Prescription Amphetamines</c:v>
                </c:pt>
                <c:pt idx="10">
                  <c:v>Depressants</c:v>
                </c:pt>
                <c:pt idx="11">
                  <c:v>Needle to Inject Illegal Drugs*</c:v>
                </c:pt>
                <c:pt idx="12">
                  <c:v>LSD, PCP or Mushrooms</c:v>
                </c:pt>
                <c:pt idx="13">
                  <c:v>Club Drugs</c:v>
                </c:pt>
                <c:pt idx="14">
                  <c:v>Steroids (without a doctor’s order)</c:v>
                </c:pt>
                <c:pt idx="15">
                  <c:v>Heroin</c:v>
                </c:pt>
                <c:pt idx="16">
                  <c:v>Cocaine or Crack Cocaine</c:v>
                </c:pt>
                <c:pt idx="17">
                  <c:v>Methamphetamine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35</c:v>
                </c:pt>
                <c:pt idx="1">
                  <c:v>18.8</c:v>
                </c:pt>
                <c:pt idx="2">
                  <c:v>18.5</c:v>
                </c:pt>
                <c:pt idx="3">
                  <c:v>14.9</c:v>
                </c:pt>
                <c:pt idx="4">
                  <c:v>13.9</c:v>
                </c:pt>
                <c:pt idx="5">
                  <c:v>6</c:v>
                </c:pt>
                <c:pt idx="6">
                  <c:v>4.8</c:v>
                </c:pt>
                <c:pt idx="7">
                  <c:v>4.2</c:v>
                </c:pt>
                <c:pt idx="8">
                  <c:v>2.5</c:v>
                </c:pt>
                <c:pt idx="9">
                  <c:v>2</c:v>
                </c:pt>
                <c:pt idx="10">
                  <c:v>1.6</c:v>
                </c:pt>
                <c:pt idx="11">
                  <c:v>1</c:v>
                </c:pt>
                <c:pt idx="12">
                  <c:v>1</c:v>
                </c:pt>
                <c:pt idx="13">
                  <c:v>0.6</c:v>
                </c:pt>
                <c:pt idx="14">
                  <c:v>0.4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38-415A-AB90-291273976C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954048"/>
        <c:axId val="101045376"/>
      </c:barChart>
      <c:catAx>
        <c:axId val="9995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45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0453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54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18.5</c:v>
                </c:pt>
                <c:pt idx="1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31-4982-BA39-AA2168CA49FB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31-4982-BA39-AA2168CA4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094528"/>
        <c:axId val="103112704"/>
      </c:barChart>
      <c:catAx>
        <c:axId val="10309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112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1127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945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3</c:v>
                </c:pt>
                <c:pt idx="1">
                  <c:v>18.3</c:v>
                </c:pt>
                <c:pt idx="2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DE-4226-A2DE-45CF9684802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7.9</c:v>
                </c:pt>
                <c:pt idx="1">
                  <c:v>8.1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DE-4226-A2DE-45CF9684802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4.3</c:v>
                </c:pt>
                <c:pt idx="1">
                  <c:v>10.7</c:v>
                </c:pt>
                <c:pt idx="2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DE-4226-A2DE-45CF9684802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12.3</c:v>
                </c:pt>
                <c:pt idx="1">
                  <c:v>19.8</c:v>
                </c:pt>
                <c:pt idx="2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DE-4226-A2DE-45CF9684802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3.6</c:v>
                </c:pt>
                <c:pt idx="1">
                  <c:v>19.3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DE-4226-A2DE-45CF9684802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1.5</c:v>
                </c:pt>
                <c:pt idx="1">
                  <c:v>10.199999999999999</c:v>
                </c:pt>
                <c:pt idx="2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ADE-4226-A2DE-45CF9684802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DE-4226-A2DE-45CF968480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848768"/>
        <c:axId val="102862848"/>
      </c:barChart>
      <c:catAx>
        <c:axId val="10284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62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86284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487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10.9</c:v>
                </c:pt>
                <c:pt idx="1">
                  <c:v>8</c:v>
                </c:pt>
                <c:pt idx="2">
                  <c:v>7.2</c:v>
                </c:pt>
                <c:pt idx="3">
                  <c:v>15.1</c:v>
                </c:pt>
                <c:pt idx="4">
                  <c:v>10</c:v>
                </c:pt>
                <c:pt idx="5">
                  <c:v>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7E-43DC-B9F2-E49EB72419FD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22.8</c:v>
                </c:pt>
                <c:pt idx="1">
                  <c:v>10.199999999999999</c:v>
                </c:pt>
                <c:pt idx="2">
                  <c:v>12.8</c:v>
                </c:pt>
                <c:pt idx="3">
                  <c:v>12.7</c:v>
                </c:pt>
                <c:pt idx="4">
                  <c:v>14.5</c:v>
                </c:pt>
                <c:pt idx="5">
                  <c:v>14.7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7E-43DC-B9F2-E49EB72419FD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42.6</c:v>
                </c:pt>
                <c:pt idx="1">
                  <c:v>37.9</c:v>
                </c:pt>
                <c:pt idx="2">
                  <c:v>39.799999999999997</c:v>
                </c:pt>
                <c:pt idx="3">
                  <c:v>24.3</c:v>
                </c:pt>
                <c:pt idx="4">
                  <c:v>32</c:v>
                </c:pt>
                <c:pt idx="5">
                  <c:v>26.1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7E-43DC-B9F2-E49EB72419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936576"/>
        <c:axId val="102938496"/>
      </c:lineChart>
      <c:catAx>
        <c:axId val="10293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38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93849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365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3.2</c:v>
                </c:pt>
                <c:pt idx="1">
                  <c:v>4.5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FB-4582-8595-3D1D213C31BF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FB-4582-8595-3D1D213C3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180160"/>
        <c:axId val="103181696"/>
      </c:barChart>
      <c:catAx>
        <c:axId val="10318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181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18169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1801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</c:v>
                </c:pt>
                <c:pt idx="1">
                  <c:v>20.8</c:v>
                </c:pt>
                <c:pt idx="2">
                  <c:v>14.7</c:v>
                </c:pt>
                <c:pt idx="3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90-4729-81BF-A42DBD9530E1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17.3</c:v>
                </c:pt>
                <c:pt idx="1">
                  <c:v>15.7</c:v>
                </c:pt>
                <c:pt idx="2">
                  <c:v>4.0999999999999996</c:v>
                </c:pt>
                <c:pt idx="3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90-4729-81BF-A42DBD9530E1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27.2</c:v>
                </c:pt>
                <c:pt idx="1">
                  <c:v>25.2</c:v>
                </c:pt>
                <c:pt idx="2">
                  <c:v>10.3</c:v>
                </c:pt>
                <c:pt idx="3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90-4729-81BF-A42DBD9530E1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90-4729-81BF-A42DBD9530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515264"/>
        <c:axId val="103516800"/>
      </c:barChart>
      <c:catAx>
        <c:axId val="10351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16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51680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152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3.1</c:v>
                </c:pt>
                <c:pt idx="1">
                  <c:v>4.0999999999999996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AB-4227-B80C-9F42503D6F8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2.6</c:v>
                </c:pt>
                <c:pt idx="1">
                  <c:v>0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AB-4227-B80C-9F42503D6F8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1.4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AB-4227-B80C-9F42503D6F8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3.9</c:v>
                </c:pt>
                <c:pt idx="1">
                  <c:v>1.1000000000000001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AB-4227-B80C-9F42503D6F8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AB-4227-B80C-9F42503D6F8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0.9</c:v>
                </c:pt>
                <c:pt idx="1">
                  <c:v>0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AB-4227-B80C-9F42503D6F8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AB-4227-B80C-9F42503D6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078528"/>
        <c:axId val="103227776"/>
      </c:barChart>
      <c:catAx>
        <c:axId val="10307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27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2277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785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3.5</c:v>
                </c:pt>
                <c:pt idx="1">
                  <c:v>1.5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64-41A1-9413-76FDD0BC4814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3.7</c:v>
                </c:pt>
                <c:pt idx="1">
                  <c:v>3.2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64-41A1-9413-76FDD0BC4814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2.4</c:v>
                </c:pt>
                <c:pt idx="1">
                  <c:v>0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64-41A1-9413-76FDD0BC4814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2.9</c:v>
                </c:pt>
                <c:pt idx="1">
                  <c:v>4.9000000000000004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64-41A1-9413-76FDD0BC4814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64-41A1-9413-76FDD0BC4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265792"/>
        <c:axId val="103267328"/>
      </c:barChart>
      <c:catAx>
        <c:axId val="10326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67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2673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657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</c:v>
                </c:pt>
                <c:pt idx="1">
                  <c:v>2.2999999999999998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14-4AF5-8DA0-D6435C9CFB6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1.6</c:v>
                </c:pt>
                <c:pt idx="1">
                  <c:v>4.5999999999999996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14-4AF5-8DA0-D6435C9CFB6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14-4AF5-8DA0-D6435C9CFB6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4.0999999999999996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14-4AF5-8DA0-D6435C9CFB6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14-4AF5-8DA0-D6435C9CFB6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0.5</c:v>
                </c:pt>
                <c:pt idx="1">
                  <c:v>0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14-4AF5-8DA0-D6435C9CFB6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14-4AF5-8DA0-D6435C9CF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132928"/>
        <c:axId val="101228928"/>
      </c:barChart>
      <c:catAx>
        <c:axId val="10113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2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2289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1329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0.9</c:v>
                </c:pt>
                <c:pt idx="1">
                  <c:v>2.2999999999999998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19-4568-A441-C86F7CBC99B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4.8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19-4568-A441-C86F7CBC99B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3.7</c:v>
                </c:pt>
                <c:pt idx="1">
                  <c:v>1.8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19-4568-A441-C86F7CBC99B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4</c:v>
                </c:pt>
                <c:pt idx="2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19-4568-A441-C86F7CBC99B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19-4568-A441-C86F7CBC99B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0.8</c:v>
                </c:pt>
                <c:pt idx="1">
                  <c:v>1.4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819-4568-A441-C86F7CBC99B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819-4568-A441-C86F7CBC9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448576"/>
        <c:axId val="103450112"/>
      </c:barChart>
      <c:catAx>
        <c:axId val="10344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450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4501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4485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F3-4367-A086-52E50BABDD9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0.7</c:v>
                </c:pt>
                <c:pt idx="1">
                  <c:v>1.2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F3-4367-A086-52E50BABDD9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F3-4367-A086-52E50BABDD9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0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7F3-4367-A086-52E50BABDD9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F3-4367-A086-52E50BABDD9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0.6</c:v>
                </c:pt>
                <c:pt idx="1">
                  <c:v>0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7F3-4367-A086-52E50BABDD9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F3-4367-A086-52E50BABDD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654528"/>
        <c:axId val="103656064"/>
      </c:barChart>
      <c:catAx>
        <c:axId val="10365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56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6560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545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5FB-4BC1-AB7A-FA9463A42AB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Synthetic Marijuana*</c:v>
                </c:pt>
                <c:pt idx="7">
                  <c:v>Prescription Pain Relievers</c:v>
                </c:pt>
                <c:pt idx="8">
                  <c:v>Inhalants</c:v>
                </c:pt>
                <c:pt idx="9">
                  <c:v>Prescription Amphetamines</c:v>
                </c:pt>
                <c:pt idx="10">
                  <c:v>Depressants</c:v>
                </c:pt>
                <c:pt idx="11">
                  <c:v>Steroids (without a doctor’s order)</c:v>
                </c:pt>
                <c:pt idx="12">
                  <c:v>Heroin</c:v>
                </c:pt>
                <c:pt idx="13">
                  <c:v>Cocaine or Crack Cocaine</c:v>
                </c:pt>
                <c:pt idx="14">
                  <c:v>Methamphetamine</c:v>
                </c:pt>
                <c:pt idx="15">
                  <c:v>LSD, PCP or Mushrooms</c:v>
                </c:pt>
                <c:pt idx="16">
                  <c:v>Club Drugs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</c:v>
                </c:pt>
                <c:pt idx="1">
                  <c:v>10.8</c:v>
                </c:pt>
                <c:pt idx="2">
                  <c:v>10</c:v>
                </c:pt>
                <c:pt idx="3">
                  <c:v>4.8</c:v>
                </c:pt>
                <c:pt idx="4">
                  <c:v>4.0999999999999996</c:v>
                </c:pt>
                <c:pt idx="5">
                  <c:v>3.7</c:v>
                </c:pt>
                <c:pt idx="6">
                  <c:v>1.6</c:v>
                </c:pt>
                <c:pt idx="7">
                  <c:v>1</c:v>
                </c:pt>
                <c:pt idx="8">
                  <c:v>0.6</c:v>
                </c:pt>
                <c:pt idx="9">
                  <c:v>0.4</c:v>
                </c:pt>
                <c:pt idx="10">
                  <c:v>0.3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FB-4BC1-AB7A-FA9463A42A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0966400"/>
        <c:axId val="100967936"/>
      </c:barChart>
      <c:catAx>
        <c:axId val="10096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67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96793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664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8.1999999999999993</c:v>
                </c:pt>
                <c:pt idx="1">
                  <c:v>4.5</c:v>
                </c:pt>
                <c:pt idx="2">
                  <c:v>15.9</c:v>
                </c:pt>
                <c:pt idx="3">
                  <c:v>23.9</c:v>
                </c:pt>
                <c:pt idx="4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92-48A4-8A63-E7970F7F68F6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92-48A4-8A63-E7970F7F68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590528"/>
        <c:axId val="103592320"/>
      </c:barChart>
      <c:catAx>
        <c:axId val="10359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92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5923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905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15.2</c:v>
                </c:pt>
                <c:pt idx="1">
                  <c:v>3.4</c:v>
                </c:pt>
                <c:pt idx="2">
                  <c:v>1.9</c:v>
                </c:pt>
                <c:pt idx="3">
                  <c:v>2.6</c:v>
                </c:pt>
                <c:pt idx="4">
                  <c:v>0.4</c:v>
                </c:pt>
                <c:pt idx="5">
                  <c:v>9.3000000000000007</c:v>
                </c:pt>
                <c:pt idx="6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B-49D0-A26D-DB5EB0D71113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FB-49D0-A26D-DB5EB0D711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723776"/>
        <c:axId val="103725312"/>
      </c:barChart>
      <c:catAx>
        <c:axId val="10372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25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7253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237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12.6</c:v>
                </c:pt>
                <c:pt idx="1">
                  <c:v>24.1</c:v>
                </c:pt>
                <c:pt idx="2">
                  <c:v>36.700000000000003</c:v>
                </c:pt>
                <c:pt idx="3">
                  <c:v>3.2</c:v>
                </c:pt>
                <c:pt idx="4">
                  <c:v>12.5</c:v>
                </c:pt>
                <c:pt idx="5">
                  <c:v>22</c:v>
                </c:pt>
                <c:pt idx="6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32-4722-867B-C18EC0766C27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13.9</c:v>
                </c:pt>
                <c:pt idx="1">
                  <c:v>15.7</c:v>
                </c:pt>
                <c:pt idx="2">
                  <c:v>36.700000000000003</c:v>
                </c:pt>
                <c:pt idx="3">
                  <c:v>20.100000000000001</c:v>
                </c:pt>
                <c:pt idx="4">
                  <c:v>9.6</c:v>
                </c:pt>
                <c:pt idx="5">
                  <c:v>14.2</c:v>
                </c:pt>
                <c:pt idx="6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32-4722-867B-C18EC0766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783040"/>
        <c:axId val="103788928"/>
      </c:barChart>
      <c:catAx>
        <c:axId val="10378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8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7889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830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3.8</c:v>
                </c:pt>
                <c:pt idx="1">
                  <c:v>19.7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E4-4B7C-8C95-465F0617398C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E4-4B7C-8C95-465F061739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879424"/>
        <c:axId val="103880960"/>
      </c:barChart>
      <c:catAx>
        <c:axId val="10387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880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8809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8794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56</c:v>
                </c:pt>
                <c:pt idx="1">
                  <c:v>69</c:v>
                </c:pt>
                <c:pt idx="2">
                  <c:v>61</c:v>
                </c:pt>
                <c:pt idx="3">
                  <c:v>56</c:v>
                </c:pt>
                <c:pt idx="4">
                  <c:v>59</c:v>
                </c:pt>
                <c:pt idx="5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5A-4253-974A-A1DA80549190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5A-4253-974A-A1DA80549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3938688"/>
        <c:axId val="103956864"/>
      </c:barChart>
      <c:catAx>
        <c:axId val="1039386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568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39568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9386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45</c:v>
                </c:pt>
                <c:pt idx="1">
                  <c:v>53</c:v>
                </c:pt>
                <c:pt idx="2">
                  <c:v>45</c:v>
                </c:pt>
                <c:pt idx="3">
                  <c:v>38</c:v>
                </c:pt>
                <c:pt idx="4">
                  <c:v>35</c:v>
                </c:pt>
                <c:pt idx="5">
                  <c:v>36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69-4D1D-A11B-E8045A09CD01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69-4D1D-A11B-E8045A09CD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022400"/>
        <c:axId val="104023936"/>
      </c:barChart>
      <c:catAx>
        <c:axId val="1040224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239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0239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224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43</c:v>
                </c:pt>
                <c:pt idx="2">
                  <c:v>36</c:v>
                </c:pt>
                <c:pt idx="3">
                  <c:v>33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4C-4B94-A3B0-79D385164A4F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4C-4B94-A3B0-79D385164A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085376"/>
        <c:axId val="104086912"/>
      </c:barChart>
      <c:catAx>
        <c:axId val="1040853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69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0869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53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77</c:v>
                </c:pt>
                <c:pt idx="1">
                  <c:v>55</c:v>
                </c:pt>
                <c:pt idx="2">
                  <c:v>57</c:v>
                </c:pt>
                <c:pt idx="3">
                  <c:v>53</c:v>
                </c:pt>
                <c:pt idx="4">
                  <c:v>65</c:v>
                </c:pt>
                <c:pt idx="5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2A-42C3-832C-4338402E45FD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2A-42C3-832C-4338402E45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484224"/>
        <c:axId val="104486016"/>
      </c:barChart>
      <c:catAx>
        <c:axId val="1044842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4860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4860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4842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57</c:v>
                </c:pt>
                <c:pt idx="1">
                  <c:v>48</c:v>
                </c:pt>
                <c:pt idx="2">
                  <c:v>38</c:v>
                </c:pt>
                <c:pt idx="3">
                  <c:v>32</c:v>
                </c:pt>
                <c:pt idx="4">
                  <c:v>41</c:v>
                </c:pt>
                <c:pt idx="5">
                  <c:v>49</c:v>
                </c:pt>
                <c:pt idx="6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20-4075-B766-F8B6298809E9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20-4075-B766-F8B629880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551552"/>
        <c:axId val="104553088"/>
      </c:barChart>
      <c:catAx>
        <c:axId val="1045515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530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5530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515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42</c:v>
                </c:pt>
                <c:pt idx="1">
                  <c:v>70</c:v>
                </c:pt>
                <c:pt idx="2">
                  <c:v>32</c:v>
                </c:pt>
                <c:pt idx="3">
                  <c:v>42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AA-4FE8-98B6-32CC0411D4A3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AA-4FE8-98B6-32CC0411D4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225408"/>
        <c:axId val="104235392"/>
      </c:barChart>
      <c:catAx>
        <c:axId val="1042254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353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2353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254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18.5</c:v>
                </c:pt>
                <c:pt idx="1">
                  <c:v>40</c:v>
                </c:pt>
                <c:pt idx="2">
                  <c:v>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C5-4870-B5AF-2DB4B852FE7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18.399999999999999</c:v>
                </c:pt>
                <c:pt idx="1">
                  <c:v>39.6</c:v>
                </c:pt>
                <c:pt idx="2">
                  <c:v>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C5-4870-B5AF-2DB4B852FE7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14.8</c:v>
                </c:pt>
                <c:pt idx="1">
                  <c:v>47.4</c:v>
                </c:pt>
                <c:pt idx="2">
                  <c:v>29.3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C5-4870-B5AF-2DB4B852FE7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22.9</c:v>
                </c:pt>
                <c:pt idx="1">
                  <c:v>25</c:v>
                </c:pt>
                <c:pt idx="2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C5-4870-B5AF-2DB4B852FE7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19.100000000000001</c:v>
                </c:pt>
                <c:pt idx="1">
                  <c:v>26.4</c:v>
                </c:pt>
                <c:pt idx="2">
                  <c:v>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C5-4870-B5AF-2DB4B852FE7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12.5</c:v>
                </c:pt>
                <c:pt idx="1">
                  <c:v>27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3C5-4870-B5AF-2DB4B852FE7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3C5-4870-B5AF-2DB4B852F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687488"/>
        <c:axId val="102689024"/>
      </c:barChart>
      <c:catAx>
        <c:axId val="10268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89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68902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874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7.4</c:v>
                </c:pt>
                <c:pt idx="1">
                  <c:v>26.2</c:v>
                </c:pt>
                <c:pt idx="2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AA-4560-8D98-FA166CBE7B7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7.7</c:v>
                </c:pt>
                <c:pt idx="1">
                  <c:v>25.2</c:v>
                </c:pt>
                <c:pt idx="2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AA-4560-8D98-FA166CBE7B7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26.8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AA-4560-8D98-FA166CBE7B7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11.2</c:v>
                </c:pt>
                <c:pt idx="1">
                  <c:v>19.399999999999999</c:v>
                </c:pt>
                <c:pt idx="2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AA-4560-8D98-FA166CBE7B7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8.4</c:v>
                </c:pt>
                <c:pt idx="1">
                  <c:v>17.2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AA-4560-8D98-FA166CBE7B7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6.8</c:v>
                </c:pt>
                <c:pt idx="1">
                  <c:v>15.1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BAA-4560-8D98-FA166CBE7B7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AA-4560-8D98-FA166CBE7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845440"/>
        <c:axId val="100846976"/>
      </c:barChart>
      <c:catAx>
        <c:axId val="10084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46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84697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454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29.5</c:v>
                </c:pt>
                <c:pt idx="1">
                  <c:v>27.6</c:v>
                </c:pt>
                <c:pt idx="2">
                  <c:v>29.3</c:v>
                </c:pt>
                <c:pt idx="3">
                  <c:v>23.8</c:v>
                </c:pt>
                <c:pt idx="4">
                  <c:v>22.1</c:v>
                </c:pt>
                <c:pt idx="5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8F-4465-8C23-03474984D4DD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17.100000000000001</c:v>
                </c:pt>
                <c:pt idx="1">
                  <c:v>15.3</c:v>
                </c:pt>
                <c:pt idx="2">
                  <c:v>17</c:v>
                </c:pt>
                <c:pt idx="3">
                  <c:v>14.4</c:v>
                </c:pt>
                <c:pt idx="4">
                  <c:v>12</c:v>
                </c:pt>
                <c:pt idx="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8F-4465-8C23-03474984D4DD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38.6</c:v>
                </c:pt>
                <c:pt idx="1">
                  <c:v>35.200000000000003</c:v>
                </c:pt>
                <c:pt idx="2">
                  <c:v>37.799999999999997</c:v>
                </c:pt>
                <c:pt idx="3">
                  <c:v>29</c:v>
                </c:pt>
                <c:pt idx="4">
                  <c:v>34.5</c:v>
                </c:pt>
                <c:pt idx="5">
                  <c:v>27.3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8F-4465-8C23-03474984D4DD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39.1</c:v>
                </c:pt>
                <c:pt idx="1">
                  <c:v>36.5</c:v>
                </c:pt>
                <c:pt idx="2">
                  <c:v>40</c:v>
                </c:pt>
                <c:pt idx="3">
                  <c:v>34.4</c:v>
                </c:pt>
                <c:pt idx="4">
                  <c:v>34.200000000000003</c:v>
                </c:pt>
                <c:pt idx="5">
                  <c:v>40.1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68F-4465-8C23-03474984D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65472"/>
        <c:axId val="101067008"/>
      </c:lineChart>
      <c:catAx>
        <c:axId val="10106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67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0670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654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6.7</c:v>
                </c:pt>
                <c:pt idx="1">
                  <c:v>0</c:v>
                </c:pt>
                <c:pt idx="2">
                  <c:v>0</c:v>
                </c:pt>
                <c:pt idx="3">
                  <c:v>12.9</c:v>
                </c:pt>
                <c:pt idx="4">
                  <c:v>52.5</c:v>
                </c:pt>
                <c:pt idx="5">
                  <c:v>0</c:v>
                </c:pt>
                <c:pt idx="6">
                  <c:v>7.5</c:v>
                </c:pt>
                <c:pt idx="7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93-440B-8EBE-CE8D22210CD7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93-440B-8EBE-CE8D22210C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001472"/>
        <c:axId val="101117952"/>
      </c:barChart>
      <c:catAx>
        <c:axId val="10100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117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11795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0147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25.9</c:v>
                </c:pt>
                <c:pt idx="1">
                  <c:v>6.5</c:v>
                </c:pt>
                <c:pt idx="2">
                  <c:v>11.6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14.6</c:v>
                </c:pt>
                <c:pt idx="7">
                  <c:v>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1F-4FBC-98DA-4077EAD0837A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1F-4FBC-98DA-4077EAD083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265792"/>
        <c:axId val="101267328"/>
      </c:barChart>
      <c:catAx>
        <c:axId val="10126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67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26732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6579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3</c:v>
                </c:pt>
                <c:pt idx="1">
                  <c:v>13.9</c:v>
                </c:pt>
                <c:pt idx="2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AE-468C-9E0C-B32CAA64DF0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7.9</c:v>
                </c:pt>
                <c:pt idx="1">
                  <c:v>18.899999999999999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AE-468C-9E0C-B32CAA64DF0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</c:v>
                </c:pt>
                <c:pt idx="1">
                  <c:v>10.8</c:v>
                </c:pt>
                <c:pt idx="2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AE-468C-9E0C-B32CAA64DF0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9.6</c:v>
                </c:pt>
                <c:pt idx="1">
                  <c:v>23.1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AE-468C-9E0C-B32CAA64DF0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3.4</c:v>
                </c:pt>
                <c:pt idx="1">
                  <c:v>9.3000000000000007</c:v>
                </c:pt>
                <c:pt idx="2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AE-468C-9E0C-B32CAA64DF0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0.6</c:v>
                </c:pt>
                <c:pt idx="1">
                  <c:v>10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AE-468C-9E0C-B32CAA64DF0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5AE-468C-9E0C-B32CAA64DF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712832"/>
        <c:axId val="102714368"/>
      </c:barChart>
      <c:catAx>
        <c:axId val="10271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714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71436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7128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8.6</c:v>
                </c:pt>
                <c:pt idx="1">
                  <c:v>12.7</c:v>
                </c:pt>
                <c:pt idx="2">
                  <c:v>6.5</c:v>
                </c:pt>
                <c:pt idx="3">
                  <c:v>15</c:v>
                </c:pt>
                <c:pt idx="4">
                  <c:v>5.7</c:v>
                </c:pt>
                <c:pt idx="5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71-4868-ABD0-3CAF529DD0EE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42.7</c:v>
                </c:pt>
                <c:pt idx="1">
                  <c:v>25.1</c:v>
                </c:pt>
                <c:pt idx="2">
                  <c:v>41.7</c:v>
                </c:pt>
                <c:pt idx="3">
                  <c:v>19</c:v>
                </c:pt>
                <c:pt idx="4">
                  <c:v>17.600000000000001</c:v>
                </c:pt>
                <c:pt idx="5">
                  <c:v>14.3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71-4868-ABD0-3CAF529DD0EE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64.099999999999994</c:v>
                </c:pt>
                <c:pt idx="1">
                  <c:v>58.7</c:v>
                </c:pt>
                <c:pt idx="2">
                  <c:v>65</c:v>
                </c:pt>
                <c:pt idx="3">
                  <c:v>53.5</c:v>
                </c:pt>
                <c:pt idx="4">
                  <c:v>59.4</c:v>
                </c:pt>
                <c:pt idx="5">
                  <c:v>68.2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71-4868-ABD0-3CAF529DD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785024"/>
        <c:axId val="102786944"/>
      </c:lineChart>
      <c:catAx>
        <c:axId val="10278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786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7869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7850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Glades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Glades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90233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29152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Glades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7195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Glades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29743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Glades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78282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Glades County, 2006-2016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634904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Glades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30291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Glades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Glades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2515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224910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Glades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365443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Glades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Glades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237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8.8 percentage points for M.S. prevalence rates and 12.3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Glades County, past-30-day alcohol use was reported at 18.0%,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17.1% in 2006 to 10.0%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8.6% in 2006 to 4.1%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27.2% of high school students have ridden in a car with a driver who was under the influence of alcohol, and 25.2%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2862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Glades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92847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Glades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666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Glades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809830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Glades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17667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Glades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508026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Glades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Glades County, 4.5%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3.6% in 2006 to 0.6%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increased from 1.1% in 2012 to 1.6%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2.9% reported the use of over-the-counter drugs in the past 30 days, a rate higher than any other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illicit 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0437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Glades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4947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Glades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636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Glades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Glades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(2.6%),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(1.9%),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(0.4%) are less than 3.0%.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(15.2%) and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(9.3%).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Glades County, 36.7% of students have been socially bullied, 21.0% have been physically bullied, and 9.5%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3.8% of students have belonged to a gang, and 4.1%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1815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Glades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19135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Glades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8571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Glades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389985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Glades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362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Glades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Glades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27279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69064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Glades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Glades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</a:t>
            </a:r>
            <a:r>
              <a:rPr lang="en-US" sz="2800" dirty="0">
                <a:latin typeface="Gill Sans MT" pitchFamily="34" charset="0"/>
              </a:rPr>
              <a:t> 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Opportunities for Prosocial Involvement </a:t>
            </a:r>
            <a:r>
              <a:rPr lang="en-US" sz="2800" dirty="0">
                <a:latin typeface="Gill Sans MT" pitchFamily="34" charset="0"/>
              </a:rPr>
              <a:t>(55%),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(53%), </a:t>
            </a:r>
            <a:r>
              <a:rPr lang="en-US" sz="2800" i="1" dirty="0">
                <a:latin typeface="Gill Sans MT" pitchFamily="34" charset="0"/>
              </a:rPr>
              <a:t>Community Disorganization</a:t>
            </a:r>
            <a:r>
              <a:rPr lang="en-US" sz="2800" dirty="0">
                <a:latin typeface="Gill Sans MT" pitchFamily="34" charset="0"/>
              </a:rPr>
              <a:t> (45%), and </a:t>
            </a:r>
            <a:r>
              <a:rPr lang="en-US" sz="2800" i="1" dirty="0">
                <a:latin typeface="Gill Sans MT" pitchFamily="34" charset="0"/>
              </a:rPr>
              <a:t>Laws and Norms Favorable to Drug Use </a:t>
            </a:r>
            <a:r>
              <a:rPr lang="en-US" sz="2800" dirty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(70%) and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>
                <a:latin typeface="Gill Sans MT" pitchFamily="34" charset="0"/>
              </a:rPr>
              <a:t>(57%)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Glades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056222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35.0% for lifetime use and 18.0% for past-30-day use, alcohol is the most commonly used drug among Glades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(18.5% lifetime and 10.8% past-30-day) and marijuana (13.9% lifetime and 4.8%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18.8%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4.1% for cigarettes to 0.0% for club drugs; LSD, PCP, or mushrooms; methamphetamine; cocaine; heroin;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62715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Glades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922475"/>
              </p:ext>
            </p:extLst>
          </p:nvPr>
        </p:nvGraphicFramePr>
        <p:xfrm>
          <a:off x="36716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Glades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Glades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9146</TotalTime>
  <Words>1381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Glades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2025-06-23T13:16:27Z</dcterms:modified>
</cp:coreProperties>
</file>