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  <p:sldMasterId id="2147483746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7" r:id="rId7"/>
    <p:sldId id="282" r:id="rId8"/>
    <p:sldId id="284" r:id="rId9"/>
    <p:sldId id="258" r:id="rId10"/>
    <p:sldId id="280" r:id="rId11"/>
    <p:sldId id="285" r:id="rId12"/>
    <p:sldId id="283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34" autoAdjust="0"/>
  </p:normalViewPr>
  <p:slideViewPr>
    <p:cSldViewPr snapToGrid="0">
      <p:cViewPr varScale="1">
        <p:scale>
          <a:sx n="75" d="100"/>
          <a:sy n="75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A4241-EE9F-4C68-BBB9-DD3BF62CFD2C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5006C0-BE4A-4241-836B-7474C80F7951}">
      <dgm:prSet/>
      <dgm:spPr/>
      <dgm:t>
        <a:bodyPr/>
        <a:lstStyle/>
        <a:p>
          <a:r>
            <a:rPr lang="en-US" dirty="0"/>
            <a:t>Introduction</a:t>
          </a:r>
        </a:p>
      </dgm:t>
    </dgm:pt>
    <dgm:pt modelId="{9F731C56-B47A-42D6-8EA0-DBB0B42F3FFC}" type="parTrans" cxnId="{2A9D03A5-4247-442E-8B69-8BEB92FA9BF9}">
      <dgm:prSet/>
      <dgm:spPr/>
      <dgm:t>
        <a:bodyPr/>
        <a:lstStyle/>
        <a:p>
          <a:endParaRPr lang="en-US" sz="1800"/>
        </a:p>
      </dgm:t>
    </dgm:pt>
    <dgm:pt modelId="{02DAEB8F-FC83-4FE7-81E4-1B4837765E26}" type="sibTrans" cxnId="{2A9D03A5-4247-442E-8B69-8BEB92FA9BF9}">
      <dgm:prSet/>
      <dgm:spPr/>
      <dgm:t>
        <a:bodyPr/>
        <a:lstStyle/>
        <a:p>
          <a:endParaRPr lang="en-US"/>
        </a:p>
      </dgm:t>
    </dgm:pt>
    <dgm:pt modelId="{AB08B6C4-C1A1-4F07-B933-7690AED763D5}">
      <dgm:prSet/>
      <dgm:spPr/>
      <dgm:t>
        <a:bodyPr/>
        <a:lstStyle/>
        <a:p>
          <a:r>
            <a:rPr lang="en-US" dirty="0"/>
            <a:t>Eligibility </a:t>
          </a:r>
        </a:p>
      </dgm:t>
    </dgm:pt>
    <dgm:pt modelId="{C5CBBCFB-412A-42FD-8DC1-EAA924576B76}" type="parTrans" cxnId="{23A15179-0F1B-4407-99F0-2E855A3C0D8D}">
      <dgm:prSet/>
      <dgm:spPr/>
      <dgm:t>
        <a:bodyPr/>
        <a:lstStyle/>
        <a:p>
          <a:endParaRPr lang="en-US" sz="1800"/>
        </a:p>
      </dgm:t>
    </dgm:pt>
    <dgm:pt modelId="{8ECADA81-32AF-45E5-B4BC-4E6B50042093}" type="sibTrans" cxnId="{23A15179-0F1B-4407-99F0-2E855A3C0D8D}">
      <dgm:prSet/>
      <dgm:spPr/>
      <dgm:t>
        <a:bodyPr/>
        <a:lstStyle/>
        <a:p>
          <a:endParaRPr lang="en-US"/>
        </a:p>
      </dgm:t>
    </dgm:pt>
    <dgm:pt modelId="{05CD8E73-8452-4398-BAC8-C71A5E25DFE8}">
      <dgm:prSet/>
      <dgm:spPr/>
      <dgm:t>
        <a:bodyPr/>
        <a:lstStyle/>
        <a:p>
          <a:r>
            <a:rPr lang="en-US" dirty="0"/>
            <a:t>Services</a:t>
          </a:r>
        </a:p>
      </dgm:t>
    </dgm:pt>
    <dgm:pt modelId="{172520D0-8FE3-4DB9-A431-1602B6CD62FC}" type="parTrans" cxnId="{6E615F50-D79B-46E0-8F93-A00B4597CA83}">
      <dgm:prSet/>
      <dgm:spPr/>
      <dgm:t>
        <a:bodyPr/>
        <a:lstStyle/>
        <a:p>
          <a:endParaRPr lang="en-US" sz="1800"/>
        </a:p>
      </dgm:t>
    </dgm:pt>
    <dgm:pt modelId="{687F1261-C31D-41A4-82CE-D857803949F3}" type="sibTrans" cxnId="{6E615F50-D79B-46E0-8F93-A00B4597CA83}">
      <dgm:prSet/>
      <dgm:spPr/>
      <dgm:t>
        <a:bodyPr/>
        <a:lstStyle/>
        <a:p>
          <a:endParaRPr lang="en-US"/>
        </a:p>
      </dgm:t>
    </dgm:pt>
    <dgm:pt modelId="{4B92F01C-8EDC-4443-A3E7-5254F9B5FFA2}">
      <dgm:prSet/>
      <dgm:spPr/>
      <dgm:t>
        <a:bodyPr/>
        <a:lstStyle/>
        <a:p>
          <a:r>
            <a:rPr lang="en-US" dirty="0"/>
            <a:t>Forensic Residential Program Services</a:t>
          </a:r>
        </a:p>
      </dgm:t>
    </dgm:pt>
    <dgm:pt modelId="{85626165-ABFF-4711-8789-EEE5C666CBEB}" type="parTrans" cxnId="{1FAC8CE0-0FA2-4EFF-86AD-CEFD9B98C2F2}">
      <dgm:prSet/>
      <dgm:spPr/>
      <dgm:t>
        <a:bodyPr/>
        <a:lstStyle/>
        <a:p>
          <a:endParaRPr lang="en-US"/>
        </a:p>
      </dgm:t>
    </dgm:pt>
    <dgm:pt modelId="{2A82AC18-A0B9-4787-B885-0E2B1EFC8B81}" type="sibTrans" cxnId="{1FAC8CE0-0FA2-4EFF-86AD-CEFD9B98C2F2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B7F67DC1-C23F-465A-9DD3-AFC6C47EF3A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Referral, Screening and Admission Process</a:t>
          </a:r>
        </a:p>
      </dgm:t>
    </dgm:pt>
    <dgm:pt modelId="{C0B5BB5D-5EB5-4A50-8C34-A9F387EDB54C}" type="parTrans" cxnId="{D356B5A3-DC68-495C-9827-8D4B0A73D9C8}">
      <dgm:prSet/>
      <dgm:spPr/>
      <dgm:t>
        <a:bodyPr/>
        <a:lstStyle/>
        <a:p>
          <a:endParaRPr lang="en-US"/>
        </a:p>
      </dgm:t>
    </dgm:pt>
    <dgm:pt modelId="{C3CEAC02-06EB-4162-B7EB-F912946BFC7E}" type="sibTrans" cxnId="{D356B5A3-DC68-495C-9827-8D4B0A73D9C8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4E924320-62DD-4CA5-9AAF-4973B9DBB672}" type="pres">
      <dgm:prSet presAssocID="{A70A4241-EE9F-4C68-BBB9-DD3BF62CFD2C}" presName="outerComposite" presStyleCnt="0">
        <dgm:presLayoutVars>
          <dgm:chMax val="5"/>
          <dgm:dir/>
          <dgm:resizeHandles val="exact"/>
        </dgm:presLayoutVars>
      </dgm:prSet>
      <dgm:spPr/>
    </dgm:pt>
    <dgm:pt modelId="{D779C0C3-7C3A-4F3E-AF49-4EF139F256D7}" type="pres">
      <dgm:prSet presAssocID="{A70A4241-EE9F-4C68-BBB9-DD3BF62CFD2C}" presName="dummyMaxCanvas" presStyleCnt="0">
        <dgm:presLayoutVars/>
      </dgm:prSet>
      <dgm:spPr/>
    </dgm:pt>
    <dgm:pt modelId="{9E49036E-25AC-446E-9422-F9BFA20B6007}" type="pres">
      <dgm:prSet presAssocID="{A70A4241-EE9F-4C68-BBB9-DD3BF62CFD2C}" presName="FiveNodes_1" presStyleLbl="node1" presStyleIdx="0" presStyleCnt="5" custLinFactNeighborY="-1216">
        <dgm:presLayoutVars>
          <dgm:bulletEnabled val="1"/>
        </dgm:presLayoutVars>
      </dgm:prSet>
      <dgm:spPr/>
    </dgm:pt>
    <dgm:pt modelId="{F4F67142-B739-4295-8C35-3255D1AE9905}" type="pres">
      <dgm:prSet presAssocID="{A70A4241-EE9F-4C68-BBB9-DD3BF62CFD2C}" presName="FiveNodes_2" presStyleLbl="node1" presStyleIdx="1" presStyleCnt="5">
        <dgm:presLayoutVars>
          <dgm:bulletEnabled val="1"/>
        </dgm:presLayoutVars>
      </dgm:prSet>
      <dgm:spPr/>
    </dgm:pt>
    <dgm:pt modelId="{16885C86-A505-47F5-BF75-63A7E7CD1716}" type="pres">
      <dgm:prSet presAssocID="{A70A4241-EE9F-4C68-BBB9-DD3BF62CFD2C}" presName="FiveNodes_3" presStyleLbl="node1" presStyleIdx="2" presStyleCnt="5">
        <dgm:presLayoutVars>
          <dgm:bulletEnabled val="1"/>
        </dgm:presLayoutVars>
      </dgm:prSet>
      <dgm:spPr/>
    </dgm:pt>
    <dgm:pt modelId="{9BA5F171-4586-4A16-8567-2F639BB742B7}" type="pres">
      <dgm:prSet presAssocID="{A70A4241-EE9F-4C68-BBB9-DD3BF62CFD2C}" presName="FiveNodes_4" presStyleLbl="node1" presStyleIdx="3" presStyleCnt="5">
        <dgm:presLayoutVars>
          <dgm:bulletEnabled val="1"/>
        </dgm:presLayoutVars>
      </dgm:prSet>
      <dgm:spPr/>
    </dgm:pt>
    <dgm:pt modelId="{2FC8BA6B-24E1-440E-A686-5B155B75F27D}" type="pres">
      <dgm:prSet presAssocID="{A70A4241-EE9F-4C68-BBB9-DD3BF62CFD2C}" presName="FiveNodes_5" presStyleLbl="node1" presStyleIdx="4" presStyleCnt="5">
        <dgm:presLayoutVars>
          <dgm:bulletEnabled val="1"/>
        </dgm:presLayoutVars>
      </dgm:prSet>
      <dgm:spPr/>
    </dgm:pt>
    <dgm:pt modelId="{B5E8B75D-CAF5-4B1C-8524-A64D8568D2C2}" type="pres">
      <dgm:prSet presAssocID="{A70A4241-EE9F-4C68-BBB9-DD3BF62CFD2C}" presName="FiveConn_1-2" presStyleLbl="fgAccFollowNode1" presStyleIdx="0" presStyleCnt="4">
        <dgm:presLayoutVars>
          <dgm:bulletEnabled val="1"/>
        </dgm:presLayoutVars>
      </dgm:prSet>
      <dgm:spPr/>
    </dgm:pt>
    <dgm:pt modelId="{6D1AE811-5907-4E8D-8EE3-21038139659C}" type="pres">
      <dgm:prSet presAssocID="{A70A4241-EE9F-4C68-BBB9-DD3BF62CFD2C}" presName="FiveConn_2-3" presStyleLbl="fgAccFollowNode1" presStyleIdx="1" presStyleCnt="4">
        <dgm:presLayoutVars>
          <dgm:bulletEnabled val="1"/>
        </dgm:presLayoutVars>
      </dgm:prSet>
      <dgm:spPr/>
    </dgm:pt>
    <dgm:pt modelId="{DF07417C-BCF8-48EC-8F73-FF791C7A9BA4}" type="pres">
      <dgm:prSet presAssocID="{A70A4241-EE9F-4C68-BBB9-DD3BF62CFD2C}" presName="FiveConn_3-4" presStyleLbl="fgAccFollowNode1" presStyleIdx="2" presStyleCnt="4">
        <dgm:presLayoutVars>
          <dgm:bulletEnabled val="1"/>
        </dgm:presLayoutVars>
      </dgm:prSet>
      <dgm:spPr/>
    </dgm:pt>
    <dgm:pt modelId="{8AD93898-652D-41C4-8843-E3813C9B8B1E}" type="pres">
      <dgm:prSet presAssocID="{A70A4241-EE9F-4C68-BBB9-DD3BF62CFD2C}" presName="FiveConn_4-5" presStyleLbl="fgAccFollowNode1" presStyleIdx="3" presStyleCnt="4">
        <dgm:presLayoutVars>
          <dgm:bulletEnabled val="1"/>
        </dgm:presLayoutVars>
      </dgm:prSet>
      <dgm:spPr/>
    </dgm:pt>
    <dgm:pt modelId="{3EC32AFC-C487-48CB-B244-77E9AAA9A0CC}" type="pres">
      <dgm:prSet presAssocID="{A70A4241-EE9F-4C68-BBB9-DD3BF62CFD2C}" presName="FiveNodes_1_text" presStyleLbl="node1" presStyleIdx="4" presStyleCnt="5">
        <dgm:presLayoutVars>
          <dgm:bulletEnabled val="1"/>
        </dgm:presLayoutVars>
      </dgm:prSet>
      <dgm:spPr/>
    </dgm:pt>
    <dgm:pt modelId="{C92A235E-11A7-4DDE-ABD8-F5F7767B151C}" type="pres">
      <dgm:prSet presAssocID="{A70A4241-EE9F-4C68-BBB9-DD3BF62CFD2C}" presName="FiveNodes_2_text" presStyleLbl="node1" presStyleIdx="4" presStyleCnt="5">
        <dgm:presLayoutVars>
          <dgm:bulletEnabled val="1"/>
        </dgm:presLayoutVars>
      </dgm:prSet>
      <dgm:spPr/>
    </dgm:pt>
    <dgm:pt modelId="{FE1F559B-0C7F-43A2-9D11-879CAD4102E6}" type="pres">
      <dgm:prSet presAssocID="{A70A4241-EE9F-4C68-BBB9-DD3BF62CFD2C}" presName="FiveNodes_3_text" presStyleLbl="node1" presStyleIdx="4" presStyleCnt="5">
        <dgm:presLayoutVars>
          <dgm:bulletEnabled val="1"/>
        </dgm:presLayoutVars>
      </dgm:prSet>
      <dgm:spPr/>
    </dgm:pt>
    <dgm:pt modelId="{29EC513E-BEDD-4E40-8042-87766A418C3F}" type="pres">
      <dgm:prSet presAssocID="{A70A4241-EE9F-4C68-BBB9-DD3BF62CFD2C}" presName="FiveNodes_4_text" presStyleLbl="node1" presStyleIdx="4" presStyleCnt="5">
        <dgm:presLayoutVars>
          <dgm:bulletEnabled val="1"/>
        </dgm:presLayoutVars>
      </dgm:prSet>
      <dgm:spPr/>
    </dgm:pt>
    <dgm:pt modelId="{AD695CB2-0239-410A-87B9-3C545ECD5DA9}" type="pres">
      <dgm:prSet presAssocID="{A70A4241-EE9F-4C68-BBB9-DD3BF62CFD2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C5AD904-57E3-4A1B-83FE-AA63A9DEBD2C}" type="presOf" srcId="{8ECADA81-32AF-45E5-B4BC-4E6B50042093}" destId="{DF07417C-BCF8-48EC-8F73-FF791C7A9BA4}" srcOrd="0" destOrd="0" presId="urn:microsoft.com/office/officeart/2005/8/layout/vProcess5"/>
    <dgm:cxn modelId="{3C148E11-D119-452A-89E5-1DD530C92B5A}" type="presOf" srcId="{AB08B6C4-C1A1-4F07-B933-7690AED763D5}" destId="{FE1F559B-0C7F-43A2-9D11-879CAD4102E6}" srcOrd="1" destOrd="0" presId="urn:microsoft.com/office/officeart/2005/8/layout/vProcess5"/>
    <dgm:cxn modelId="{B38A6733-538E-4099-95BE-B83546DEAE76}" type="presOf" srcId="{B7F67DC1-C23F-465A-9DD3-AFC6C47EF3A2}" destId="{9BA5F171-4586-4A16-8567-2F639BB742B7}" srcOrd="0" destOrd="0" presId="urn:microsoft.com/office/officeart/2005/8/layout/vProcess5"/>
    <dgm:cxn modelId="{A841634B-611D-40C0-A80D-D64B35B642D1}" type="presOf" srcId="{D45006C0-BE4A-4241-836B-7474C80F7951}" destId="{3EC32AFC-C487-48CB-B244-77E9AAA9A0CC}" srcOrd="1" destOrd="0" presId="urn:microsoft.com/office/officeart/2005/8/layout/vProcess5"/>
    <dgm:cxn modelId="{6E615F50-D79B-46E0-8F93-A00B4597CA83}" srcId="{A70A4241-EE9F-4C68-BBB9-DD3BF62CFD2C}" destId="{05CD8E73-8452-4398-BAC8-C71A5E25DFE8}" srcOrd="4" destOrd="0" parTransId="{172520D0-8FE3-4DB9-A431-1602B6CD62FC}" sibTransId="{687F1261-C31D-41A4-82CE-D857803949F3}"/>
    <dgm:cxn modelId="{23A15179-0F1B-4407-99F0-2E855A3C0D8D}" srcId="{A70A4241-EE9F-4C68-BBB9-DD3BF62CFD2C}" destId="{AB08B6C4-C1A1-4F07-B933-7690AED763D5}" srcOrd="2" destOrd="0" parTransId="{C5CBBCFB-412A-42FD-8DC1-EAA924576B76}" sibTransId="{8ECADA81-32AF-45E5-B4BC-4E6B50042093}"/>
    <dgm:cxn modelId="{E2E99F8D-6E9F-4E3D-9F27-1BDCE00B482F}" type="presOf" srcId="{02DAEB8F-FC83-4FE7-81E4-1B4837765E26}" destId="{B5E8B75D-CAF5-4B1C-8524-A64D8568D2C2}" srcOrd="0" destOrd="0" presId="urn:microsoft.com/office/officeart/2005/8/layout/vProcess5"/>
    <dgm:cxn modelId="{F52F2A98-AEC7-4FF5-AF2F-D651878B1618}" type="presOf" srcId="{A70A4241-EE9F-4C68-BBB9-DD3BF62CFD2C}" destId="{4E924320-62DD-4CA5-9AAF-4973B9DBB672}" srcOrd="0" destOrd="0" presId="urn:microsoft.com/office/officeart/2005/8/layout/vProcess5"/>
    <dgm:cxn modelId="{D356B5A3-DC68-495C-9827-8D4B0A73D9C8}" srcId="{A70A4241-EE9F-4C68-BBB9-DD3BF62CFD2C}" destId="{B7F67DC1-C23F-465A-9DD3-AFC6C47EF3A2}" srcOrd="3" destOrd="0" parTransId="{C0B5BB5D-5EB5-4A50-8C34-A9F387EDB54C}" sibTransId="{C3CEAC02-06EB-4162-B7EB-F912946BFC7E}"/>
    <dgm:cxn modelId="{2A9D03A5-4247-442E-8B69-8BEB92FA9BF9}" srcId="{A70A4241-EE9F-4C68-BBB9-DD3BF62CFD2C}" destId="{D45006C0-BE4A-4241-836B-7474C80F7951}" srcOrd="0" destOrd="0" parTransId="{9F731C56-B47A-42D6-8EA0-DBB0B42F3FFC}" sibTransId="{02DAEB8F-FC83-4FE7-81E4-1B4837765E26}"/>
    <dgm:cxn modelId="{607AF5B3-E51E-416B-919E-FF27C154538B}" type="presOf" srcId="{AB08B6C4-C1A1-4F07-B933-7690AED763D5}" destId="{16885C86-A505-47F5-BF75-63A7E7CD1716}" srcOrd="0" destOrd="0" presId="urn:microsoft.com/office/officeart/2005/8/layout/vProcess5"/>
    <dgm:cxn modelId="{42DCEFB6-8026-4DE1-AFE4-A8E6EF2E7722}" type="presOf" srcId="{4B92F01C-8EDC-4443-A3E7-5254F9B5FFA2}" destId="{C92A235E-11A7-4DDE-ABD8-F5F7767B151C}" srcOrd="1" destOrd="0" presId="urn:microsoft.com/office/officeart/2005/8/layout/vProcess5"/>
    <dgm:cxn modelId="{0146FFB8-7717-48E3-B5CA-3BEE62CB9AD4}" type="presOf" srcId="{05CD8E73-8452-4398-BAC8-C71A5E25DFE8}" destId="{AD695CB2-0239-410A-87B9-3C545ECD5DA9}" srcOrd="1" destOrd="0" presId="urn:microsoft.com/office/officeart/2005/8/layout/vProcess5"/>
    <dgm:cxn modelId="{728B91D1-6853-45FC-81D2-CB7D70518596}" type="presOf" srcId="{4B92F01C-8EDC-4443-A3E7-5254F9B5FFA2}" destId="{F4F67142-B739-4295-8C35-3255D1AE9905}" srcOrd="0" destOrd="0" presId="urn:microsoft.com/office/officeart/2005/8/layout/vProcess5"/>
    <dgm:cxn modelId="{F2CCDDD7-38F3-4C85-8ED6-1543238505F5}" type="presOf" srcId="{05CD8E73-8452-4398-BAC8-C71A5E25DFE8}" destId="{2FC8BA6B-24E1-440E-A686-5B155B75F27D}" srcOrd="0" destOrd="0" presId="urn:microsoft.com/office/officeart/2005/8/layout/vProcess5"/>
    <dgm:cxn modelId="{1FAC8CE0-0FA2-4EFF-86AD-CEFD9B98C2F2}" srcId="{A70A4241-EE9F-4C68-BBB9-DD3BF62CFD2C}" destId="{4B92F01C-8EDC-4443-A3E7-5254F9B5FFA2}" srcOrd="1" destOrd="0" parTransId="{85626165-ABFF-4711-8789-EEE5C666CBEB}" sibTransId="{2A82AC18-A0B9-4787-B885-0E2B1EFC8B81}"/>
    <dgm:cxn modelId="{A0A86EE4-C660-4663-A074-76025C2213EE}" type="presOf" srcId="{D45006C0-BE4A-4241-836B-7474C80F7951}" destId="{9E49036E-25AC-446E-9422-F9BFA20B6007}" srcOrd="0" destOrd="0" presId="urn:microsoft.com/office/officeart/2005/8/layout/vProcess5"/>
    <dgm:cxn modelId="{3A35C6EB-08EB-4026-8C37-FD95A78DEDD1}" type="presOf" srcId="{B7F67DC1-C23F-465A-9DD3-AFC6C47EF3A2}" destId="{29EC513E-BEDD-4E40-8042-87766A418C3F}" srcOrd="1" destOrd="0" presId="urn:microsoft.com/office/officeart/2005/8/layout/vProcess5"/>
    <dgm:cxn modelId="{421C4AF4-4891-4C67-80FA-0F6C046965F9}" type="presOf" srcId="{C3CEAC02-06EB-4162-B7EB-F912946BFC7E}" destId="{8AD93898-652D-41C4-8843-E3813C9B8B1E}" srcOrd="0" destOrd="0" presId="urn:microsoft.com/office/officeart/2005/8/layout/vProcess5"/>
    <dgm:cxn modelId="{4B6688FB-0817-4844-BF1E-A9F2E6D6EF67}" type="presOf" srcId="{2A82AC18-A0B9-4787-B885-0E2B1EFC8B81}" destId="{6D1AE811-5907-4E8D-8EE3-21038139659C}" srcOrd="0" destOrd="0" presId="urn:microsoft.com/office/officeart/2005/8/layout/vProcess5"/>
    <dgm:cxn modelId="{A6D4CFAB-4C8B-4E4C-BBDC-83F6C4E9AFC9}" type="presParOf" srcId="{4E924320-62DD-4CA5-9AAF-4973B9DBB672}" destId="{D779C0C3-7C3A-4F3E-AF49-4EF139F256D7}" srcOrd="0" destOrd="0" presId="urn:microsoft.com/office/officeart/2005/8/layout/vProcess5"/>
    <dgm:cxn modelId="{DDFA7C5A-B7F5-4438-A9B9-52F2BF78EFE9}" type="presParOf" srcId="{4E924320-62DD-4CA5-9AAF-4973B9DBB672}" destId="{9E49036E-25AC-446E-9422-F9BFA20B6007}" srcOrd="1" destOrd="0" presId="urn:microsoft.com/office/officeart/2005/8/layout/vProcess5"/>
    <dgm:cxn modelId="{5A759C85-0888-40BC-B6F9-7E560B3D6E25}" type="presParOf" srcId="{4E924320-62DD-4CA5-9AAF-4973B9DBB672}" destId="{F4F67142-B739-4295-8C35-3255D1AE9905}" srcOrd="2" destOrd="0" presId="urn:microsoft.com/office/officeart/2005/8/layout/vProcess5"/>
    <dgm:cxn modelId="{110DD15C-F096-47F4-BD2F-B0C534FC7F06}" type="presParOf" srcId="{4E924320-62DD-4CA5-9AAF-4973B9DBB672}" destId="{16885C86-A505-47F5-BF75-63A7E7CD1716}" srcOrd="3" destOrd="0" presId="urn:microsoft.com/office/officeart/2005/8/layout/vProcess5"/>
    <dgm:cxn modelId="{C4523F1E-1682-4096-868E-0C1336188C00}" type="presParOf" srcId="{4E924320-62DD-4CA5-9AAF-4973B9DBB672}" destId="{9BA5F171-4586-4A16-8567-2F639BB742B7}" srcOrd="4" destOrd="0" presId="urn:microsoft.com/office/officeart/2005/8/layout/vProcess5"/>
    <dgm:cxn modelId="{F7511134-6178-4589-A45C-E1C4AB935622}" type="presParOf" srcId="{4E924320-62DD-4CA5-9AAF-4973B9DBB672}" destId="{2FC8BA6B-24E1-440E-A686-5B155B75F27D}" srcOrd="5" destOrd="0" presId="urn:microsoft.com/office/officeart/2005/8/layout/vProcess5"/>
    <dgm:cxn modelId="{61131094-EE75-418A-A3D0-1B17448AFA51}" type="presParOf" srcId="{4E924320-62DD-4CA5-9AAF-4973B9DBB672}" destId="{B5E8B75D-CAF5-4B1C-8524-A64D8568D2C2}" srcOrd="6" destOrd="0" presId="urn:microsoft.com/office/officeart/2005/8/layout/vProcess5"/>
    <dgm:cxn modelId="{22597D22-902E-48DA-82FA-D4FA7C98054D}" type="presParOf" srcId="{4E924320-62DD-4CA5-9AAF-4973B9DBB672}" destId="{6D1AE811-5907-4E8D-8EE3-21038139659C}" srcOrd="7" destOrd="0" presId="urn:microsoft.com/office/officeart/2005/8/layout/vProcess5"/>
    <dgm:cxn modelId="{5F827DC3-EAC0-4FCD-818F-F982262F09D8}" type="presParOf" srcId="{4E924320-62DD-4CA5-9AAF-4973B9DBB672}" destId="{DF07417C-BCF8-48EC-8F73-FF791C7A9BA4}" srcOrd="8" destOrd="0" presId="urn:microsoft.com/office/officeart/2005/8/layout/vProcess5"/>
    <dgm:cxn modelId="{F5751298-E93E-4A5B-ACC2-949B65F99A85}" type="presParOf" srcId="{4E924320-62DD-4CA5-9AAF-4973B9DBB672}" destId="{8AD93898-652D-41C4-8843-E3813C9B8B1E}" srcOrd="9" destOrd="0" presId="urn:microsoft.com/office/officeart/2005/8/layout/vProcess5"/>
    <dgm:cxn modelId="{07D7B8BF-2BF0-479D-AEB7-D546B2FA3BFD}" type="presParOf" srcId="{4E924320-62DD-4CA5-9AAF-4973B9DBB672}" destId="{3EC32AFC-C487-48CB-B244-77E9AAA9A0CC}" srcOrd="10" destOrd="0" presId="urn:microsoft.com/office/officeart/2005/8/layout/vProcess5"/>
    <dgm:cxn modelId="{19F0798F-C65D-420F-AEBA-DCFE977889DF}" type="presParOf" srcId="{4E924320-62DD-4CA5-9AAF-4973B9DBB672}" destId="{C92A235E-11A7-4DDE-ABD8-F5F7767B151C}" srcOrd="11" destOrd="0" presId="urn:microsoft.com/office/officeart/2005/8/layout/vProcess5"/>
    <dgm:cxn modelId="{ADFF702D-43C0-44CE-ACFB-317E22F253E9}" type="presParOf" srcId="{4E924320-62DD-4CA5-9AAF-4973B9DBB672}" destId="{FE1F559B-0C7F-43A2-9D11-879CAD4102E6}" srcOrd="12" destOrd="0" presId="urn:microsoft.com/office/officeart/2005/8/layout/vProcess5"/>
    <dgm:cxn modelId="{B2E293B9-6FB0-4DBC-915A-8E34F6329548}" type="presParOf" srcId="{4E924320-62DD-4CA5-9AAF-4973B9DBB672}" destId="{29EC513E-BEDD-4E40-8042-87766A418C3F}" srcOrd="13" destOrd="0" presId="urn:microsoft.com/office/officeart/2005/8/layout/vProcess5"/>
    <dgm:cxn modelId="{A6A245C8-0125-450C-88C6-100DBDD943E1}" type="presParOf" srcId="{4E924320-62DD-4CA5-9AAF-4973B9DBB672}" destId="{AD695CB2-0239-410A-87B9-3C545ECD5DA9}" srcOrd="14" destOrd="0" presId="urn:microsoft.com/office/officeart/2005/8/layout/vProcess5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9036E-25AC-446E-9422-F9BFA20B6007}">
      <dsp:nvSpPr>
        <dsp:cNvPr id="0" name=""/>
        <dsp:cNvSpPr/>
      </dsp:nvSpPr>
      <dsp:spPr>
        <a:xfrm>
          <a:off x="0" y="0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Introduction</a:t>
          </a:r>
        </a:p>
      </dsp:txBody>
      <dsp:txXfrm>
        <a:off x="22940" y="22940"/>
        <a:ext cx="3053015" cy="737360"/>
      </dsp:txXfrm>
    </dsp:sp>
    <dsp:sp modelId="{F4F67142-B739-4295-8C35-3255D1AE9905}">
      <dsp:nvSpPr>
        <dsp:cNvPr id="0" name=""/>
        <dsp:cNvSpPr/>
      </dsp:nvSpPr>
      <dsp:spPr>
        <a:xfrm>
          <a:off x="297942" y="892024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Forensic Residential Program Services</a:t>
          </a:r>
        </a:p>
      </dsp:txBody>
      <dsp:txXfrm>
        <a:off x="320882" y="914964"/>
        <a:ext cx="3136903" cy="737360"/>
      </dsp:txXfrm>
    </dsp:sp>
    <dsp:sp modelId="{16885C86-A505-47F5-BF75-63A7E7CD1716}">
      <dsp:nvSpPr>
        <dsp:cNvPr id="0" name=""/>
        <dsp:cNvSpPr/>
      </dsp:nvSpPr>
      <dsp:spPr>
        <a:xfrm>
          <a:off x="595883" y="1784048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Eligibility </a:t>
          </a:r>
        </a:p>
      </dsp:txBody>
      <dsp:txXfrm>
        <a:off x="618823" y="1806988"/>
        <a:ext cx="3136903" cy="737360"/>
      </dsp:txXfrm>
    </dsp:sp>
    <dsp:sp modelId="{9BA5F171-4586-4A16-8567-2F639BB742B7}">
      <dsp:nvSpPr>
        <dsp:cNvPr id="0" name=""/>
        <dsp:cNvSpPr/>
      </dsp:nvSpPr>
      <dsp:spPr>
        <a:xfrm>
          <a:off x="893826" y="2676072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Referral, Screening and Admission Process</a:t>
          </a:r>
        </a:p>
      </dsp:txBody>
      <dsp:txXfrm>
        <a:off x="916766" y="2699012"/>
        <a:ext cx="3136903" cy="737360"/>
      </dsp:txXfrm>
    </dsp:sp>
    <dsp:sp modelId="{2FC8BA6B-24E1-440E-A686-5B155B75F27D}">
      <dsp:nvSpPr>
        <dsp:cNvPr id="0" name=""/>
        <dsp:cNvSpPr/>
      </dsp:nvSpPr>
      <dsp:spPr>
        <a:xfrm>
          <a:off x="1191767" y="3568097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Services</a:t>
          </a:r>
        </a:p>
      </dsp:txBody>
      <dsp:txXfrm>
        <a:off x="1214707" y="3591037"/>
        <a:ext cx="3136903" cy="737360"/>
      </dsp:txXfrm>
    </dsp:sp>
    <dsp:sp modelId="{B5E8B75D-CAF5-4B1C-8524-A64D8568D2C2}">
      <dsp:nvSpPr>
        <dsp:cNvPr id="0" name=""/>
        <dsp:cNvSpPr/>
      </dsp:nvSpPr>
      <dsp:spPr>
        <a:xfrm>
          <a:off x="348072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595274" y="572200"/>
        <a:ext cx="280008" cy="383102"/>
      </dsp:txXfrm>
    </dsp:sp>
    <dsp:sp modelId="{6D1AE811-5907-4E8D-8EE3-21038139659C}">
      <dsp:nvSpPr>
        <dsp:cNvPr id="0" name=""/>
        <dsp:cNvSpPr/>
      </dsp:nvSpPr>
      <dsp:spPr>
        <a:xfrm>
          <a:off x="377866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893216" y="1464225"/>
        <a:ext cx="280008" cy="383102"/>
      </dsp:txXfrm>
    </dsp:sp>
    <dsp:sp modelId="{DF07417C-BCF8-48EC-8F73-FF791C7A9BA4}">
      <dsp:nvSpPr>
        <dsp:cNvPr id="0" name=""/>
        <dsp:cNvSpPr/>
      </dsp:nvSpPr>
      <dsp:spPr>
        <a:xfrm>
          <a:off x="407660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191158" y="2343195"/>
        <a:ext cx="280008" cy="383102"/>
      </dsp:txXfrm>
    </dsp:sp>
    <dsp:sp modelId="{8AD93898-652D-41C4-8843-E3813C9B8B1E}">
      <dsp:nvSpPr>
        <dsp:cNvPr id="0" name=""/>
        <dsp:cNvSpPr/>
      </dsp:nvSpPr>
      <dsp:spPr>
        <a:xfrm>
          <a:off x="4374551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89100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DEA4-367D-4080-83F2-8D3D2CA6B32A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541-035C-4B65-9610-76D15F8A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E602-17AB-462D-97EB-415C7E6D4A8D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F3A1-9863-43A3-B39B-8E6FEFD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8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6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CCC507F7-3704-43E5-8864-7A3082ACC2AD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D2AD53A-E311-4272-A970-70B77CCAE005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64BC69-E30B-4A08-B7E8-AE2D06BD9BDA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60B22E25-08E4-4734-AFEA-00A97AF90029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4AFF6E02-515E-4D86-94E8-362329816605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2BAC3081-8689-4EDA-B711-0D490C446953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14D64BA2-A169-4619-B71C-BA0CD1D1306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210702E7-BA96-4703-90CD-2666F10756A0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62E52449-FB01-4862-A583-3DE586B54CD8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77369E8A-9B4E-4F9A-A65E-8F4F309A5A99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7EEAB85A-791A-46F6-8C67-C0C597C052CE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F6C83DF-377C-41A2-8553-DEEF1F13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72F4-4AF5-464C-8292-698BB1E49FA0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87E60C3-EBB7-40AC-9CB7-CB0D94A2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520FC25-5917-4AD1-857E-7584CE4B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580DF4-FA0F-484F-8DF5-2749028D5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72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A98D-9604-4502-B508-D524E5E7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76D2-EE75-4D7C-8AFC-7ED66A62F835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2F7D-F839-48CC-A987-8CEF0DA8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47A19-F571-4C91-9F09-6A06C387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BEB8-5049-406C-9182-2E64F0C35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9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78EAC2-5EE7-4DA5-9549-FD4025242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D894B-FA34-494A-8C11-D63F1B5D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EF4DB2-FA58-43D4-9DDA-387A35D742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EDBC-D895-4E1D-BD3B-A9735670161E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887FF5-59F3-42D2-B4A2-F2D618A945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EB6149-022E-46F7-BFD3-AE811E3E68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584E84-F0FB-41DD-AE94-BD5AB6DE6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4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FFCF-8560-41DF-8BDA-EB4346D2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B9EF-63CE-4533-B716-E577CE8967E7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88129-654D-4777-A65B-F6B71655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23659-59D6-46B5-829A-4BFDEBD1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429D-E8E1-4CA5-A0C1-BEBB1DDDE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C8013F-D11C-4F41-A13F-7969E87A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CB723-CB65-4F8A-BE8E-718FE83E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08AC7D-2379-45AE-BAD3-865E85BEA5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793-AA22-44B1-8A56-4D45D5C0924E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725DDA-2565-43C0-B110-95F61A177A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FF0516-8EB2-47BE-8A78-B446788319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AA052-C51A-43B4-9BF4-C39032F12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43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65564-365A-4DB7-B6E8-FCD7D0B11A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15E8-EC7C-45FA-BA07-701EBD1D3D6B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72DAA3-5819-4B3A-862F-A1C4EF7A27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F157C-76EF-4440-89DD-B00D8751AF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3C25-D1DF-47C1-90B4-56B6A0FAC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9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1A3B5-0A14-4F7E-9355-200DCECA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FE35-7491-463E-9431-533C32AA4D72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327F-0AC3-4439-945A-1AAD61BB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74CD0-DEC2-4C5C-8C54-CCB590D7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7BD1-B9A9-4BEA-BE6B-233BDD796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0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FF117-4DF7-4F8C-87EC-4C60275D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94B0-1F3B-4717-9100-D4A82715E7E2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4A75C-A769-4F5A-A59C-516C1302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CAABC-6D8C-4050-A33C-5325EE80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520E-F9CA-46CE-BB9C-36393653D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67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7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38F97-E6FD-401B-AAFF-7815C84FB45F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A8BBC-D63E-4777-A9CF-800CB056A908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1C066-3C5E-47A9-9FB9-B8FCC3CDCC5D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062DB-EE01-42AB-95CA-E11087EAAF68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2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068DE-3060-4C46-B302-B9610C9DF9FD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335DF-6D18-4D3F-B319-7E755454FDEA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1C571-B919-4E81-BB8B-47B1F484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EEDF-FE36-4610-AD0E-8A294948A5E3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69B86-D7E9-4E0C-9433-2B9DD53F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5866-B792-41E7-9D49-61FA3979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6C54-6450-4999-B17A-B9ED3F3D6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712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5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3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A48E1-4E34-40CD-97C7-00320E63AABA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9D827-1583-4435-84CE-C69CD3D45C38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0C5FE8-FD5B-47AA-B771-D4C83A8E0D28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0D405F-8996-4470-8F56-004DAB2A5D14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D2134-026D-43B4-9274-A46BD2EC114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5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4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13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846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8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36DC-C0A2-4F16-B576-BCBA8178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70C4-747E-453F-949D-27E38370B1B3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7D7A-70A4-40BB-A509-F8B045C3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141DD-72FB-4697-90BC-E76B777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C1CB-F72F-4F7E-9020-8B65BA1F6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301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90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3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642677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3856383"/>
            <a:ext cx="2577548" cy="2107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7873"/>
            <a:ext cx="5183188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62F91F-8447-49AE-8BCE-9D08E5DF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8805-798D-41FE-A1E0-C481E76E9532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9F3F8F-F4B9-463F-ADDE-E80BD525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C10649-1C89-489D-9CB2-EC6628B3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0EDC-42CA-4577-B9CF-F43DC43AC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2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503B73-0873-486C-BD64-0E3AF782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06B5-904D-4FA5-83F0-EFE78067B211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FF198B-3E08-4C48-B510-206D3C87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9F8832-05B5-48AB-85E8-7930E832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C517-0EAA-45A7-B6C6-E16322679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86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74260E-BCBD-4C49-8452-A29A4DA6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5410-8D38-465D-813D-891FEC359430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C9B810-72D2-4019-B468-469099B4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59F9E8-6CA2-46DF-B4EE-F57D0AF9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B15D-56CF-4E9C-B3FA-B917602F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6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AC6DD8-F071-4CC6-A886-08664625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7C47-308E-4441-A604-9E39023B936D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151ACA-F6F3-4CE0-B677-EBD12917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35C7B5-DAE5-4A10-A023-6E1949DA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CA69-014F-49E5-A06D-EBE214015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36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CF9BA1-BF27-438E-BA47-E36DC806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50FB-B893-4080-B642-BE110B8ECB80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392185-8D4B-42AC-9750-385A713D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7E4EC7-01A4-4C84-B9E8-C0DADBDC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A135-45ED-4467-9D3A-6BAAB102D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20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C4E76D-F7DE-4B78-AA8D-D375B41B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0DC4-F271-4EFB-BB24-F382D1D81898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ED777-FAA0-459B-B709-8CD0C0F9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9EA0C-6BD1-4C32-BA3A-15F3B44E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3EDD-426D-4D9A-93C5-9E9A971D8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2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6B6275B0-7301-43DB-A2FC-948B6F4BCB6A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D06479-3DFE-44C7-829E-13433F8414F4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8E618B-4806-4CCB-9034-6D78C4D4FB8D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406C07-D2E7-4324-A27A-4B3D8BF76C76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987BE20-3944-4434-8070-4478D3122F18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1EC6BB-8F0F-408D-9F37-E2106DAD370C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73EA9DD-738D-4009-B695-5F78045FA6E7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CAB1CE-0BC6-4C36-B9AC-A490374D6BE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14A2D8-B752-4457-ACBA-B911AA230688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4D329A-36CA-458B-A697-F50EBB16484F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EAC889-DDC7-4DEC-9130-50151663081B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D115100-0181-4D17-A2FA-BF7755971E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11ACF8E-F7EA-44BC-91D6-FD9E200FD7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A2F2-0978-4E94-AC6C-0B43ED5C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DB8BC-6B32-4642-ADFC-73CF406C19E4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F6AB4-73B1-4751-8FD1-91AEE84AC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85F05-FF87-4B9D-8E2C-AE7EA08A4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4CE5F1D-5748-4979-AB58-9BB2C6376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7B5B5-26E8-4D0A-B928-58F11FB13B49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94D214-BBFF-4B7C-8639-D076F74BD0F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662" r:id="rId18"/>
    <p:sldLayoutId id="214748365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hyperlink" Target="http://theconversation.com/we-tested-whether-mental-health-workers-were-prejudiced-against-personality-disorders-heres-what-we-found-4622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principalspov.blogspot.com/2014/12/the-three-questions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mailto:amandac@apalacheecent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6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E1D3972-2DD0-4391-858D-59E2607DB4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15" t="12014" r="-1" b="726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7" name="Isosceles Triangle 28">
            <a:extLst>
              <a:ext uri="{FF2B5EF4-FFF2-40B4-BE49-F238E27FC236}">
                <a16:creationId xmlns:a16="http://schemas.microsoft.com/office/drawing/2014/main" id="{7B1E8B16-F0E6-422E-A6A6-0422A7733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Parallelogram 30">
            <a:extLst>
              <a:ext uri="{FF2B5EF4-FFF2-40B4-BE49-F238E27FC236}">
                <a16:creationId xmlns:a16="http://schemas.microsoft.com/office/drawing/2014/main" id="{30CBBCD0-ED2A-4FC8-AB71-E3C2738F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32">
            <a:extLst>
              <a:ext uri="{FF2B5EF4-FFF2-40B4-BE49-F238E27FC236}">
                <a16:creationId xmlns:a16="http://schemas.microsoft.com/office/drawing/2014/main" id="{D7C7B311-D760-4C87-BE5E-921FFB4E8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34">
            <a:extLst>
              <a:ext uri="{FF2B5EF4-FFF2-40B4-BE49-F238E27FC236}">
                <a16:creationId xmlns:a16="http://schemas.microsoft.com/office/drawing/2014/main" id="{C1913202-1810-4FA2-987B-A7B98049C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id="{95EFBC61-02DC-4AEA-AA2D-A9EABA467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25">
            <a:extLst>
              <a:ext uri="{FF2B5EF4-FFF2-40B4-BE49-F238E27FC236}">
                <a16:creationId xmlns:a16="http://schemas.microsoft.com/office/drawing/2014/main" id="{5637DFC4-70BC-4CB4-85D2-651A7C6A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Isosceles Triangle 40">
            <a:extLst>
              <a:ext uri="{FF2B5EF4-FFF2-40B4-BE49-F238E27FC236}">
                <a16:creationId xmlns:a16="http://schemas.microsoft.com/office/drawing/2014/main" id="{58F1E9F4-66ED-4E73-8C2E-51B11EA77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082" y="1974180"/>
            <a:ext cx="4482553" cy="1502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Forensic Residential Services at Apalachee Center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325" y="3562061"/>
            <a:ext cx="4485725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Brief Overview Of Services</a:t>
            </a:r>
          </a:p>
        </p:txBody>
      </p:sp>
      <p:sp>
        <p:nvSpPr>
          <p:cNvPr id="114" name="Rectangle 27">
            <a:extLst>
              <a:ext uri="{FF2B5EF4-FFF2-40B4-BE49-F238E27FC236}">
                <a16:creationId xmlns:a16="http://schemas.microsoft.com/office/drawing/2014/main" id="{0795E7D3-D974-4307-92D4-E3ECEFDF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Rectangle 28">
            <a:extLst>
              <a:ext uri="{FF2B5EF4-FFF2-40B4-BE49-F238E27FC236}">
                <a16:creationId xmlns:a16="http://schemas.microsoft.com/office/drawing/2014/main" id="{90443617-0A78-4C2C-9996-D143BCDB9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Rectangle 29">
            <a:extLst>
              <a:ext uri="{FF2B5EF4-FFF2-40B4-BE49-F238E27FC236}">
                <a16:creationId xmlns:a16="http://schemas.microsoft.com/office/drawing/2014/main" id="{ACFC544A-BD13-4C3C-8C9E-C35DEE8A4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Isosceles Triangle 48">
            <a:extLst>
              <a:ext uri="{FF2B5EF4-FFF2-40B4-BE49-F238E27FC236}">
                <a16:creationId xmlns:a16="http://schemas.microsoft.com/office/drawing/2014/main" id="{729A9DD4-BE93-4516-8B95-26B91B44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E1C162B-0A73-4E6A-9927-193F907A9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69113"/>
            <a:ext cx="5418626" cy="37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71B4-63BA-4078-9B2C-250F5A3F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7" name="Content Placeholder 3" descr="ACIYellow.PNG">
            <a:extLst>
              <a:ext uri="{FF2B5EF4-FFF2-40B4-BE49-F238E27FC236}">
                <a16:creationId xmlns:a16="http://schemas.microsoft.com/office/drawing/2014/main" id="{0F64E4C7-4558-4166-A836-31B6DE6C9D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9" y="2318779"/>
            <a:ext cx="5750507" cy="2983076"/>
          </a:xfrm>
          <a:noFill/>
        </p:spPr>
      </p:pic>
      <p:graphicFrame>
        <p:nvGraphicFramePr>
          <p:cNvPr id="3" name="Content Placeholder 2" descr="SmartArt Placeholder - Block List">
            <a:extLst>
              <a:ext uri="{FF2B5EF4-FFF2-40B4-BE49-F238E27FC236}">
                <a16:creationId xmlns:a16="http://schemas.microsoft.com/office/drawing/2014/main" id="{B098FAB2-7AED-46E2-9AED-B30E23E92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58846"/>
              </p:ext>
            </p:extLst>
          </p:nvPr>
        </p:nvGraphicFramePr>
        <p:xfrm>
          <a:off x="6172200" y="131802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329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http://staffingstream.wpengine.netdna-cdn.com/wp-content/uploads/2013/01/Nursing-2.jpg">
            <a:extLst>
              <a:ext uri="{FF2B5EF4-FFF2-40B4-BE49-F238E27FC236}">
                <a16:creationId xmlns:a16="http://schemas.microsoft.com/office/drawing/2014/main" id="{CCF8C779-A714-4BDD-9784-8AA96929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2199"/>
          <a:stretch>
            <a:fillRect/>
          </a:stretch>
        </p:blipFill>
        <p:spPr bwMode="auto">
          <a:xfrm>
            <a:off x="1524000" y="0"/>
            <a:ext cx="876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CFC86-EF55-4C22-A5FE-4D5B987EC360}"/>
              </a:ext>
            </a:extLst>
          </p:cNvPr>
          <p:cNvSpPr/>
          <p:nvPr/>
        </p:nvSpPr>
        <p:spPr>
          <a:xfrm rot="16200000">
            <a:off x="6858000" y="3048000"/>
            <a:ext cx="6858000" cy="7620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47BAF2-09B0-4700-8AB8-710A3E21B3CF}"/>
              </a:ext>
            </a:extLst>
          </p:cNvPr>
          <p:cNvSpPr/>
          <p:nvPr/>
        </p:nvSpPr>
        <p:spPr>
          <a:xfrm>
            <a:off x="5257800" y="228600"/>
            <a:ext cx="5105400" cy="6400800"/>
          </a:xfrm>
          <a:prstGeom prst="roundRect">
            <a:avLst/>
          </a:prstGeom>
          <a:solidFill>
            <a:srgbClr val="FFD13F">
              <a:alpha val="82000"/>
            </a:srgb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E581-1753-4559-914D-779AFF84CA1E}"/>
              </a:ext>
            </a:extLst>
          </p:cNvPr>
          <p:cNvSpPr txBox="1"/>
          <p:nvPr/>
        </p:nvSpPr>
        <p:spPr>
          <a:xfrm>
            <a:off x="5715000" y="541338"/>
            <a:ext cx="4267200" cy="7540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00" b="1" dirty="0">
                <a:solidFill>
                  <a:prstClr val="white"/>
                </a:solidFill>
                <a:latin typeface="Trebuchet MS" panose="020B0603020202020204"/>
              </a:rPr>
              <a:t>What We Do</a:t>
            </a:r>
          </a:p>
        </p:txBody>
      </p:sp>
      <p:pic>
        <p:nvPicPr>
          <p:cNvPr id="14342" name="Picture 3" descr="ACIYellow.PNG">
            <a:extLst>
              <a:ext uri="{FF2B5EF4-FFF2-40B4-BE49-F238E27FC236}">
                <a16:creationId xmlns:a16="http://schemas.microsoft.com/office/drawing/2014/main" id="{28E6D886-0B8B-46B3-B5BD-9F2B5D045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19800"/>
            <a:ext cx="1322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5">
            <a:extLst>
              <a:ext uri="{FF2B5EF4-FFF2-40B4-BE49-F238E27FC236}">
                <a16:creationId xmlns:a16="http://schemas.microsoft.com/office/drawing/2014/main" id="{BEE9935B-4132-4054-8359-74A14A14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447801"/>
            <a:ext cx="4419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B192B"/>
                </a:solidFill>
                <a:latin typeface="Arial" panose="020B0604020202020204" pitchFamily="34" charset="0"/>
              </a:rPr>
              <a:t>Apalachee Center provides a full range of treatment across the entire spectrum of behavioral health, from acute inpatient hospitalization to outpatient psychotherapy and medication management, for clients aged 6 and above and their families, accepting all forms of insurance and those without insurance or ability to pay</a:t>
            </a:r>
            <a:r>
              <a:rPr lang="en-US" altLang="en-US" sz="2400">
                <a:solidFill>
                  <a:srgbClr val="0B192B"/>
                </a:solidFill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7F091A-3FFE-49DD-A14A-41D5A15F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7" y="305418"/>
            <a:ext cx="8730229" cy="2505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FD22D-1B13-F14A-9FE0-F2DF460B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Forensic Residential Program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93BEAE-41C0-4190-ACC5-6AEC35B12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38881-5967-4BE2-A2C2-1C1E44ECE9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serve individuals with severe mental illness who have been adjudicated ITP or NGI under Florida Statute 916</a:t>
            </a:r>
          </a:p>
          <a:p>
            <a:r>
              <a:rPr lang="en-US" dirty="0"/>
              <a:t>To divert individuals from admission to state mental health treatment facilities</a:t>
            </a:r>
          </a:p>
          <a:p>
            <a:r>
              <a:rPr lang="en-US" dirty="0"/>
              <a:t>Provide a step-down into the community for individuals currently in state treatment facilities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AAC276-05D9-43C3-9FE5-09ADA48D4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87325B-C1F7-4F4F-B24D-C64568F1DB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Consists of four facilities in Gadsden and Leon counties </a:t>
            </a:r>
          </a:p>
          <a:p>
            <a:r>
              <a:rPr lang="en-US" dirty="0"/>
              <a:t>Participants progress through the levels of the program as they meet treatment goals and expectations of behavior</a:t>
            </a:r>
          </a:p>
          <a:p>
            <a:r>
              <a:rPr lang="en-US" dirty="0"/>
              <a:t>Program design creates an individualized pathway to reintegration into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225139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883753-1C24-41BD-99CF-59B6DEF76A23}"/>
              </a:ext>
            </a:extLst>
          </p:cNvPr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11267" name="Rounded Rectangle 4">
            <a:extLst>
              <a:ext uri="{FF2B5EF4-FFF2-40B4-BE49-F238E27FC236}">
                <a16:creationId xmlns:a16="http://schemas.microsoft.com/office/drawing/2014/main" id="{3F173CE2-1368-4BDE-A89F-A51F7426683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200"/>
            <a:ext cx="8724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646B1-DDA6-4135-AB93-5B505BA239F3}"/>
              </a:ext>
            </a:extLst>
          </p:cNvPr>
          <p:cNvSpPr txBox="1"/>
          <p:nvPr/>
        </p:nvSpPr>
        <p:spPr>
          <a:xfrm>
            <a:off x="1943100" y="457201"/>
            <a:ext cx="8305800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latin typeface="Trebuchet MS" panose="020B0603020202020204"/>
              </a:rPr>
              <a:t>Forensic Residential Service Sites</a:t>
            </a:r>
          </a:p>
        </p:txBody>
      </p:sp>
      <p:sp>
        <p:nvSpPr>
          <p:cNvPr id="11269" name="Content Placeholder 48">
            <a:extLst>
              <a:ext uri="{FF2B5EF4-FFF2-40B4-BE49-F238E27FC236}">
                <a16:creationId xmlns:a16="http://schemas.microsoft.com/office/drawing/2014/main" id="{1F978B5F-EF0E-457F-9F0F-5BA4E268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Gadsden County</a:t>
            </a:r>
          </a:p>
          <a:p>
            <a:pPr lvl="1" eaLnBrk="1" hangingPunct="1"/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 Thomas</a:t>
            </a:r>
          </a:p>
          <a:p>
            <a:pPr lvl="1" eaLnBrk="1" hangingPunct="1"/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Gadsden House</a:t>
            </a:r>
          </a:p>
          <a:p>
            <a:pPr marL="457200" lvl="1" indent="0" eaLnBrk="1" hangingPunct="1">
              <a:buNone/>
            </a:pPr>
            <a:endParaRPr lang="en-US" altLang="en-US" sz="2200" b="1" dirty="0">
              <a:solidFill>
                <a:srgbClr val="0B19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 County</a:t>
            </a:r>
          </a:p>
          <a:p>
            <a:pPr lvl="1" eaLnBrk="1" hangingPunct="1"/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G</a:t>
            </a:r>
          </a:p>
          <a:p>
            <a:pPr lvl="1" eaLnBrk="1" hangingPunct="1"/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K</a:t>
            </a:r>
          </a:p>
          <a:p>
            <a:pPr marL="0" indent="0" eaLnBrk="1" hangingPunct="1">
              <a:buNone/>
            </a:pPr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Leon County | Capital Area Community Action Agency">
            <a:extLst>
              <a:ext uri="{FF2B5EF4-FFF2-40B4-BE49-F238E27FC236}">
                <a16:creationId xmlns:a16="http://schemas.microsoft.com/office/drawing/2014/main" id="{6B2B73D0-D76D-413B-96F5-43F6B49B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42900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dsden County | Capital Area Community Action Agency">
            <a:extLst>
              <a:ext uri="{FF2B5EF4-FFF2-40B4-BE49-F238E27FC236}">
                <a16:creationId xmlns:a16="http://schemas.microsoft.com/office/drawing/2014/main" id="{A72045B1-E413-45BD-94C4-F35704FF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7955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9D63BD-C185-45B4-819F-B6A81C2F5B73}"/>
              </a:ext>
            </a:extLst>
          </p:cNvPr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18435" name="Rounded Rectangle 4">
            <a:extLst>
              <a:ext uri="{FF2B5EF4-FFF2-40B4-BE49-F238E27FC236}">
                <a16:creationId xmlns:a16="http://schemas.microsoft.com/office/drawing/2014/main" id="{830029DC-A5A7-4AF6-8F09-903F438F2A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200"/>
            <a:ext cx="8724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7F039-B5FD-47A2-A7A6-591F01517246}"/>
              </a:ext>
            </a:extLst>
          </p:cNvPr>
          <p:cNvSpPr txBox="1"/>
          <p:nvPr/>
        </p:nvSpPr>
        <p:spPr>
          <a:xfrm>
            <a:off x="1943100" y="457200"/>
            <a:ext cx="83058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Eligibility</a:t>
            </a:r>
          </a:p>
        </p:txBody>
      </p:sp>
      <p:sp>
        <p:nvSpPr>
          <p:cNvPr id="30725" name="Content Placeholder 48">
            <a:extLst>
              <a:ext uri="{FF2B5EF4-FFF2-40B4-BE49-F238E27FC236}">
                <a16:creationId xmlns:a16="http://schemas.microsoft.com/office/drawing/2014/main" id="{D6CCC284-9D7B-4E46-ABAA-12A9EBA171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Conditionally Released on either an NGI or ITP status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Diagnosed as having a severe mental illness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Age 18 or older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Ambulatory or capable of self transfer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Able to be an active participant in treatment and services offered</a:t>
            </a:r>
            <a:endParaRPr lang="en-US" altLang="en-US" sz="2400" b="1" dirty="0">
              <a:solidFill>
                <a:srgbClr val="0B19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Jail Diversions: Non-violent charges only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200" dirty="0">
              <a:solidFill>
                <a:srgbClr val="0B192B"/>
              </a:solidFill>
              <a:latin typeface="Clarity Gothic SF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4440-D677-4771-B9EF-D4724E1E78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of major medical conditions that require ongoing nursing care</a:t>
            </a:r>
          </a:p>
          <a:p>
            <a:r>
              <a:rPr lang="en-US" dirty="0"/>
              <a:t>Has potential to self-administer medication, maintain personal hygiene, and participate in social interaction</a:t>
            </a:r>
          </a:p>
          <a:p>
            <a:r>
              <a:rPr lang="en-US" dirty="0"/>
              <a:t>Free of any chronic inappropriate behavior that disrupts program activities or is harmful to self/others</a:t>
            </a:r>
          </a:p>
          <a:p>
            <a:r>
              <a:rPr lang="en-US" dirty="0"/>
              <a:t>Free of any criminal charges involving a sexual offense </a:t>
            </a:r>
          </a:p>
        </p:txBody>
      </p:sp>
    </p:spTree>
    <p:extLst>
      <p:ext uri="{BB962C8B-B14F-4D97-AF65-F5344CB8AC3E}">
        <p14:creationId xmlns:p14="http://schemas.microsoft.com/office/powerpoint/2010/main" val="4128887900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90E84-D7B6-4E09-87C5-6D691C3A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Referral, Screening and Admission Process</a:t>
            </a:r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7FE6A-95E8-4985-AE00-59470414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327" y="1422400"/>
            <a:ext cx="8470898" cy="4673600"/>
          </a:xfrm>
        </p:spPr>
        <p:txBody>
          <a:bodyPr>
            <a:normAutofit/>
          </a:bodyPr>
          <a:lstStyle/>
          <a:p>
            <a:r>
              <a:rPr lang="en-US" dirty="0"/>
              <a:t>Referrals are accepted from:</a:t>
            </a:r>
          </a:p>
          <a:p>
            <a:pPr lvl="1"/>
            <a:r>
              <a:rPr lang="en-US" dirty="0"/>
              <a:t>Judicial Circuit Courts </a:t>
            </a:r>
          </a:p>
          <a:p>
            <a:pPr lvl="1"/>
            <a:r>
              <a:rPr lang="en-US" dirty="0"/>
              <a:t>State Mental Health Treatment Facilities </a:t>
            </a:r>
          </a:p>
          <a:p>
            <a:r>
              <a:rPr lang="en-US" dirty="0"/>
              <a:t>Screenings:</a:t>
            </a:r>
          </a:p>
          <a:p>
            <a:pPr lvl="1"/>
            <a:r>
              <a:rPr lang="en-US" dirty="0"/>
              <a:t>A screening and disposition are given within 7 days of receiving a completed referral packet.</a:t>
            </a:r>
          </a:p>
          <a:p>
            <a:r>
              <a:rPr lang="en-US" dirty="0"/>
              <a:t>Admission:</a:t>
            </a:r>
          </a:p>
          <a:p>
            <a:pPr lvl="1"/>
            <a:r>
              <a:rPr lang="en-US" dirty="0"/>
              <a:t>Accepted referrals are admitted to our facility with 7 days of receiving an approved Conditional Release Order from the referring entity.</a:t>
            </a:r>
          </a:p>
          <a:p>
            <a:pPr lvl="1"/>
            <a:r>
              <a:rPr lang="en-US" dirty="0"/>
              <a:t>All clients are initially admitted onto our Pat Thomas unit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184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9D63BD-C185-45B4-819F-B6A81C2F5B73}"/>
              </a:ext>
            </a:extLst>
          </p:cNvPr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18435" name="Rounded Rectangle 4">
            <a:extLst>
              <a:ext uri="{FF2B5EF4-FFF2-40B4-BE49-F238E27FC236}">
                <a16:creationId xmlns:a16="http://schemas.microsoft.com/office/drawing/2014/main" id="{830029DC-A5A7-4AF6-8F09-903F438F2A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200"/>
            <a:ext cx="8724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7F039-B5FD-47A2-A7A6-591F01517246}"/>
              </a:ext>
            </a:extLst>
          </p:cNvPr>
          <p:cNvSpPr txBox="1"/>
          <p:nvPr/>
        </p:nvSpPr>
        <p:spPr>
          <a:xfrm>
            <a:off x="1943100" y="457200"/>
            <a:ext cx="83058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Services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517B2-AFA9-41DA-840B-C586E03F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948153"/>
            <a:ext cx="8464551" cy="3881437"/>
          </a:xfrm>
        </p:spPr>
        <p:txBody>
          <a:bodyPr/>
          <a:lstStyle/>
          <a:p>
            <a:r>
              <a:rPr lang="en-US" dirty="0"/>
              <a:t>24/7 On-site nursing staff</a:t>
            </a:r>
          </a:p>
          <a:p>
            <a:r>
              <a:rPr lang="en-US" dirty="0"/>
              <a:t>Case Management</a:t>
            </a:r>
          </a:p>
          <a:p>
            <a:r>
              <a:rPr lang="en-US" dirty="0"/>
              <a:t>Court and Circuit Liaison Reporting</a:t>
            </a:r>
          </a:p>
          <a:p>
            <a:r>
              <a:rPr lang="en-US" dirty="0"/>
              <a:t>Competency Restoration Training </a:t>
            </a:r>
          </a:p>
          <a:p>
            <a:r>
              <a:rPr lang="en-US" dirty="0"/>
              <a:t>Group &amp; Individual Psychosocial Rehabilitation</a:t>
            </a:r>
          </a:p>
          <a:p>
            <a:r>
              <a:rPr lang="en-US" dirty="0"/>
              <a:t>Group &amp; Individual Therapy</a:t>
            </a:r>
          </a:p>
          <a:p>
            <a:r>
              <a:rPr lang="en-US" dirty="0"/>
              <a:t>Music &amp; Art Therapy</a:t>
            </a:r>
          </a:p>
          <a:p>
            <a:r>
              <a:rPr lang="en-US" dirty="0"/>
              <a:t>Medication Management</a:t>
            </a:r>
          </a:p>
          <a:p>
            <a:r>
              <a:rPr lang="en-US" dirty="0"/>
              <a:t>Meal Planning by a licensed Dietician</a:t>
            </a:r>
          </a:p>
          <a:p>
            <a:r>
              <a:rPr lang="en-US" dirty="0"/>
              <a:t>Coordination of Benefits</a:t>
            </a:r>
          </a:p>
          <a:p>
            <a:r>
              <a:rPr lang="en-US" dirty="0"/>
              <a:t>Aftercare Planning </a:t>
            </a:r>
          </a:p>
        </p:txBody>
      </p:sp>
    </p:spTree>
    <p:extLst>
      <p:ext uri="{BB962C8B-B14F-4D97-AF65-F5344CB8AC3E}">
        <p14:creationId xmlns:p14="http://schemas.microsoft.com/office/powerpoint/2010/main" val="2940655392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A5A35EE-7AE1-4E24-8916-B0122B97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3BC879B-A529-47C3-A6A5-914D67AA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CE937C4-AD3B-4C21-A5D1-4010EAA70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986751B-E456-450E-8103-86D186F55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7A7080CB-F07A-45DB-98B4-1BCEEFC2D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43DABF26-4789-46EF-843D-D8974E5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CF33A112-C756-43C1-8DA7-13D97888B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FDCCB7E1-C0C5-4607-ADB9-05E385551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71C3B597-3C1A-490D-B48E-19BF2BD8D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DA3635CF-FEC9-43B7-A12B-1A736C7C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CEDF3AA6-619F-44C9-A06F-9C38A9119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79D458F0-4F1F-4713-88F7-B65AFE8E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0" name="Rounded Rectangle 4">
            <a:extLst>
              <a:ext uri="{FF2B5EF4-FFF2-40B4-BE49-F238E27FC236}">
                <a16:creationId xmlns:a16="http://schemas.microsoft.com/office/drawing/2014/main" id="{EF919529-B33C-434B-8948-4DA9908E947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6" y="419102"/>
            <a:ext cx="8724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3C383-8C23-44E1-850B-9160C83D9C5B}"/>
              </a:ext>
            </a:extLst>
          </p:cNvPr>
          <p:cNvSpPr txBox="1"/>
          <p:nvPr/>
        </p:nvSpPr>
        <p:spPr>
          <a:xfrm>
            <a:off x="639218" y="2190921"/>
            <a:ext cx="8386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Questions and </a:t>
            </a:r>
          </a:p>
          <a:p>
            <a:r>
              <a:rPr lang="en-US" sz="5400" dirty="0"/>
              <a:t>comments</a:t>
            </a:r>
            <a:r>
              <a:rPr lang="en-US" sz="4400" dirty="0"/>
              <a:t>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8C3E7-A037-4739-9D5A-432B745AC632}"/>
              </a:ext>
            </a:extLst>
          </p:cNvPr>
          <p:cNvSpPr txBox="1"/>
          <p:nvPr/>
        </p:nvSpPr>
        <p:spPr>
          <a:xfrm>
            <a:off x="865580" y="4578660"/>
            <a:ext cx="7419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information:</a:t>
            </a:r>
          </a:p>
          <a:p>
            <a:r>
              <a:rPr lang="en-US" dirty="0"/>
              <a:t>Amanda Chandler, Director of Residential &amp; Forensic Services</a:t>
            </a:r>
          </a:p>
          <a:p>
            <a:r>
              <a:rPr lang="en-US" dirty="0"/>
              <a:t>	</a:t>
            </a:r>
            <a:r>
              <a:rPr lang="en-US" dirty="0">
                <a:hlinkClick r:id="rId4"/>
              </a:rPr>
              <a:t>amandac@apalacheecenter.org</a:t>
            </a:r>
            <a:r>
              <a:rPr lang="en-US" dirty="0"/>
              <a:t>	</a:t>
            </a:r>
          </a:p>
        </p:txBody>
      </p:sp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22ACC8A5-1378-40D8-8A15-7838F6A55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234680">
            <a:off x="6952006" y="2824164"/>
            <a:ext cx="2857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2093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53992B4647624B8B767FFD9792A5DC" ma:contentTypeVersion="12" ma:contentTypeDescription="Create a new document." ma:contentTypeScope="" ma:versionID="0c89e9216a61414ce223e6add53d9590">
  <xsd:schema xmlns:xsd="http://www.w3.org/2001/XMLSchema" xmlns:xs="http://www.w3.org/2001/XMLSchema" xmlns:p="http://schemas.microsoft.com/office/2006/metadata/properties" xmlns:ns3="0fd0e450-a6b8-4dcd-acd6-80fd9e0f785a" xmlns:ns4="fe015f0c-6393-4bf9-bdad-b2607f113b00" targetNamespace="http://schemas.microsoft.com/office/2006/metadata/properties" ma:root="true" ma:fieldsID="0251fb13094a331d2f4c9140a3c5a282" ns3:_="" ns4:_="">
    <xsd:import namespace="0fd0e450-a6b8-4dcd-acd6-80fd9e0f785a"/>
    <xsd:import namespace="fe015f0c-6393-4bf9-bdad-b2607f113b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0e450-a6b8-4dcd-acd6-80fd9e0f78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15f0c-6393-4bf9-bdad-b2607f113b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fd0e450-a6b8-4dcd-acd6-80fd9e0f785a" xsi:nil="true"/>
  </documentManagement>
</p:properties>
</file>

<file path=customXml/itemProps1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EECCB6-C449-4FD1-95EF-858EE2B92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d0e450-a6b8-4dcd-acd6-80fd9e0f785a"/>
    <ds:schemaRef ds:uri="fe015f0c-6393-4bf9-bdad-b2607f113b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4B7CA-1290-47DA-A8FD-EC74EF42B4FE}">
  <ds:schemaRefs>
    <ds:schemaRef ds:uri="http://schemas.microsoft.com/office/2006/metadata/properties"/>
    <ds:schemaRef ds:uri="http://schemas.microsoft.com/office/infopath/2007/PartnerControls"/>
    <ds:schemaRef ds:uri="0fd0e450-a6b8-4dcd-acd6-80fd9e0f78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416</Words>
  <Application>Microsoft Office PowerPoint</Application>
  <PresentationFormat>Widescreen</PresentationFormat>
  <Paragraphs>69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Clarity Gothic SF</vt:lpstr>
      <vt:lpstr>Trebuchet MS</vt:lpstr>
      <vt:lpstr>Wingdings 3</vt:lpstr>
      <vt:lpstr>1_Facet</vt:lpstr>
      <vt:lpstr>Facet</vt:lpstr>
      <vt:lpstr>Forensic Residential Services at Apalachee Center</vt:lpstr>
      <vt:lpstr>Overview</vt:lpstr>
      <vt:lpstr>PowerPoint Presentation</vt:lpstr>
      <vt:lpstr>Forensic Residential Program Services</vt:lpstr>
      <vt:lpstr>PowerPoint Presentation</vt:lpstr>
      <vt:lpstr>PowerPoint Presentation</vt:lpstr>
      <vt:lpstr>Referral, Screening and Admission Process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Team at Apalachee Center:  Making Access Easy in the Criminal Justice System</dc:title>
  <dc:creator>Amanda Chandler</dc:creator>
  <cp:lastModifiedBy>Platt, Aaron</cp:lastModifiedBy>
  <cp:revision>27</cp:revision>
  <dcterms:created xsi:type="dcterms:W3CDTF">2020-11-24T22:43:57Z</dcterms:created>
  <dcterms:modified xsi:type="dcterms:W3CDTF">2022-08-15T14:30:15Z</dcterms:modified>
</cp:coreProperties>
</file>